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87" r:id="rId1"/>
  </p:sldMasterIdLst>
  <p:notesMasterIdLst>
    <p:notesMasterId r:id="rId14"/>
  </p:notesMasterIdLst>
  <p:sldIdLst>
    <p:sldId id="300" r:id="rId2"/>
    <p:sldId id="257" r:id="rId3"/>
    <p:sldId id="335" r:id="rId4"/>
    <p:sldId id="336" r:id="rId5"/>
    <p:sldId id="337" r:id="rId6"/>
    <p:sldId id="344" r:id="rId7"/>
    <p:sldId id="345" r:id="rId8"/>
    <p:sldId id="338" r:id="rId9"/>
    <p:sldId id="339" r:id="rId10"/>
    <p:sldId id="340" r:id="rId11"/>
    <p:sldId id="341" r:id="rId12"/>
    <p:sldId id="34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2" autoAdjust="0"/>
    <p:restoredTop sz="94660"/>
  </p:normalViewPr>
  <p:slideViewPr>
    <p:cSldViewPr snapToGrid="0">
      <p:cViewPr varScale="1">
        <p:scale>
          <a:sx n="69" d="100"/>
          <a:sy n="69" d="100"/>
        </p:scale>
        <p:origin x="84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BB67C-56AE-4A68-9F56-BA7273FB0759}" type="datetimeFigureOut">
              <a:rPr lang="en-US" smtClean="0"/>
              <a:pPr/>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6639B-467A-4500-AC0D-11F32D149D8C}" type="slidenum">
              <a:rPr lang="en-US" smtClean="0"/>
              <a:pPr/>
              <a:t>‹#›</a:t>
            </a:fld>
            <a:endParaRPr lang="en-US"/>
          </a:p>
        </p:txBody>
      </p:sp>
    </p:spTree>
    <p:extLst>
      <p:ext uri="{BB962C8B-B14F-4D97-AF65-F5344CB8AC3E}">
        <p14:creationId xmlns:p14="http://schemas.microsoft.com/office/powerpoint/2010/main" val="396641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D10C631-22F3-48DE-9014-74304F8CAC8D}"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164193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D10C631-22F3-48DE-9014-74304F8CAC8D}"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308651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D10C631-22F3-48DE-9014-74304F8CAC8D}"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B72EF8-C4A7-47CD-952D-11E924A74889}"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8394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FD10C631-22F3-48DE-9014-74304F8CAC8D}"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73473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FD10C631-22F3-48DE-9014-74304F8CAC8D}"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B72EF8-C4A7-47CD-952D-11E924A74889}"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8321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FD10C631-22F3-48DE-9014-74304F8CAC8D}"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1119889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D10C631-22F3-48DE-9014-74304F8CAC8D}"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19493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D10C631-22F3-48DE-9014-74304F8CAC8D}"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385191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D10C631-22F3-48DE-9014-74304F8CAC8D}"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367304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D10C631-22F3-48DE-9014-74304F8CAC8D}"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282439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D10C631-22F3-48DE-9014-74304F8CAC8D}"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294877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D10C631-22F3-48DE-9014-74304F8CAC8D}" type="datetimeFigureOut">
              <a:rPr lang="en-US" smtClean="0"/>
              <a:pPr/>
              <a:t>3/31/2024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120041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D10C631-22F3-48DE-9014-74304F8CAC8D}" type="datetimeFigureOut">
              <a:rPr lang="en-US" smtClean="0"/>
              <a:pPr/>
              <a:t>3/31/2024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238899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0C631-22F3-48DE-9014-74304F8CAC8D}" type="datetimeFigureOut">
              <a:rPr lang="en-US" smtClean="0"/>
              <a:pPr/>
              <a:t>3/31/2024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248913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D10C631-22F3-48DE-9014-74304F8CAC8D}"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204062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D10C631-22F3-48DE-9014-74304F8CAC8D}"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B72EF8-C4A7-47CD-952D-11E924A74889}" type="slidenum">
              <a:rPr lang="en-US" smtClean="0"/>
              <a:pPr/>
              <a:t>‹#›</a:t>
            </a:fld>
            <a:endParaRPr lang="en-US"/>
          </a:p>
        </p:txBody>
      </p:sp>
    </p:spTree>
    <p:extLst>
      <p:ext uri="{BB962C8B-B14F-4D97-AF65-F5344CB8AC3E}">
        <p14:creationId xmlns:p14="http://schemas.microsoft.com/office/powerpoint/2010/main" val="16681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D10C631-22F3-48DE-9014-74304F8CAC8D}" type="datetimeFigureOut">
              <a:rPr lang="en-US" smtClean="0"/>
              <a:pPr/>
              <a:t>3/31/2024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B72EF8-C4A7-47CD-952D-11E924A74889}" type="slidenum">
              <a:rPr lang="en-US" smtClean="0"/>
              <a:pPr/>
              <a:t>‹#›</a:t>
            </a:fld>
            <a:endParaRPr lang="en-US"/>
          </a:p>
        </p:txBody>
      </p:sp>
    </p:spTree>
    <p:extLst>
      <p:ext uri="{BB962C8B-B14F-4D97-AF65-F5344CB8AC3E}">
        <p14:creationId xmlns:p14="http://schemas.microsoft.com/office/powerpoint/2010/main" val="35014852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90800" y="1055316"/>
            <a:ext cx="8324909" cy="1754326"/>
          </a:xfrm>
          <a:prstGeom prst="rect">
            <a:avLst/>
          </a:prstGeom>
        </p:spPr>
        <p:txBody>
          <a:bodyPr wrap="square">
            <a:spAutoFit/>
          </a:bodyPr>
          <a:lstStyle/>
          <a:p>
            <a:pPr algn="ctr" rtl="1"/>
            <a:r>
              <a:rPr lang="ar-IQ" sz="3600" b="1" dirty="0" smtClean="0"/>
              <a:t>المخدرات والادمان من قبل الأطفال </a:t>
            </a:r>
          </a:p>
          <a:p>
            <a:pPr algn="ctr" rtl="1"/>
            <a:r>
              <a:rPr lang="ar-IQ" sz="3600" b="1" dirty="0"/>
              <a:t> </a:t>
            </a:r>
            <a:r>
              <a:rPr lang="ar-IQ" sz="3600" b="1" dirty="0" smtClean="0"/>
              <a:t> الاثار والمضاعفات والوقاية </a:t>
            </a:r>
          </a:p>
          <a:p>
            <a:pPr algn="ctr" rtl="1"/>
            <a:r>
              <a:rPr lang="ar-IQ" sz="3600" b="1" dirty="0" smtClean="0"/>
              <a:t>من سوء تعاطيها</a:t>
            </a:r>
            <a:endParaRPr lang="ar-IQ" sz="3600" b="1" dirty="0"/>
          </a:p>
        </p:txBody>
      </p:sp>
      <p:sp>
        <p:nvSpPr>
          <p:cNvPr id="5" name="مستطيل 4"/>
          <p:cNvSpPr/>
          <p:nvPr/>
        </p:nvSpPr>
        <p:spPr>
          <a:xfrm>
            <a:off x="3842519" y="3525981"/>
            <a:ext cx="6096000" cy="1938992"/>
          </a:xfrm>
          <a:prstGeom prst="rect">
            <a:avLst/>
          </a:prstGeom>
        </p:spPr>
        <p:txBody>
          <a:bodyPr>
            <a:spAutoFit/>
          </a:bodyPr>
          <a:lstStyle/>
          <a:p>
            <a:pPr algn="ctr" rtl="1"/>
            <a:r>
              <a:rPr lang="ar-IQ" sz="2400" b="1" dirty="0" smtClean="0"/>
              <a:t>اعداد</a:t>
            </a:r>
          </a:p>
          <a:p>
            <a:pPr algn="ctr" rtl="1"/>
            <a:r>
              <a:rPr lang="ar-IQ" sz="2400" b="1" dirty="0" smtClean="0"/>
              <a:t>أ</a:t>
            </a:r>
            <a:r>
              <a:rPr lang="ar-IQ" sz="2400" b="1" dirty="0"/>
              <a:t>. د وداد كاظم </a:t>
            </a:r>
            <a:r>
              <a:rPr lang="ar-IQ" sz="2400" b="1" dirty="0" smtClean="0"/>
              <a:t>الزهيري</a:t>
            </a:r>
            <a:endParaRPr lang="ar-IQ" sz="2400" b="1" dirty="0"/>
          </a:p>
          <a:p>
            <a:pPr algn="ctr"/>
            <a:r>
              <a:rPr lang="ar-IQ" sz="2400" b="1" dirty="0"/>
              <a:t>جامعة بغداد </a:t>
            </a:r>
          </a:p>
          <a:p>
            <a:pPr algn="ctr"/>
            <a:r>
              <a:rPr lang="ar-IQ" sz="2400" b="1" dirty="0"/>
              <a:t>كلية التربية البدنية وعلوم الرياضة </a:t>
            </a:r>
            <a:r>
              <a:rPr lang="ar-IQ" sz="2400" b="1" dirty="0" smtClean="0"/>
              <a:t>للبنات</a:t>
            </a:r>
          </a:p>
          <a:p>
            <a:pPr algn="ctr"/>
            <a:r>
              <a:rPr lang="ar-IQ" sz="2400" b="1" dirty="0" smtClean="0"/>
              <a:t>2023 - 2024</a:t>
            </a:r>
            <a:endParaRPr lang="ar-IQ" sz="2400" b="1" dirty="0"/>
          </a:p>
        </p:txBody>
      </p:sp>
      <p:pic>
        <p:nvPicPr>
          <p:cNvPr id="6" name="صورة 5"/>
          <p:cNvPicPr>
            <a:picLocks noChangeAspect="1"/>
          </p:cNvPicPr>
          <p:nvPr/>
        </p:nvPicPr>
        <p:blipFill>
          <a:blip r:embed="rId2"/>
          <a:stretch>
            <a:fillRect/>
          </a:stretch>
        </p:blipFill>
        <p:spPr>
          <a:xfrm>
            <a:off x="559034" y="2468222"/>
            <a:ext cx="3121423" cy="1700931"/>
          </a:xfrm>
          <a:prstGeom prst="rect">
            <a:avLst/>
          </a:prstGeom>
        </p:spPr>
      </p:pic>
      <p:pic>
        <p:nvPicPr>
          <p:cNvPr id="2" name="صورة 1"/>
          <p:cNvPicPr>
            <a:picLocks noChangeAspect="1"/>
          </p:cNvPicPr>
          <p:nvPr/>
        </p:nvPicPr>
        <p:blipFill>
          <a:blip r:embed="rId3"/>
          <a:stretch>
            <a:fillRect/>
          </a:stretch>
        </p:blipFill>
        <p:spPr>
          <a:xfrm>
            <a:off x="263236" y="4169152"/>
            <a:ext cx="3768437" cy="2578011"/>
          </a:xfrm>
          <a:prstGeom prst="rect">
            <a:avLst/>
          </a:prstGeom>
        </p:spPr>
      </p:pic>
    </p:spTree>
    <p:extLst>
      <p:ext uri="{BB962C8B-B14F-4D97-AF65-F5344CB8AC3E}">
        <p14:creationId xmlns:p14="http://schemas.microsoft.com/office/powerpoint/2010/main" val="272551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79419" y="474345"/>
            <a:ext cx="9933708" cy="5755422"/>
          </a:xfrm>
          <a:prstGeom prst="rect">
            <a:avLst/>
          </a:prstGeom>
          <a:solidFill>
            <a:schemeClr val="accent4">
              <a:lumMod val="40000"/>
              <a:lumOff val="60000"/>
            </a:schemeClr>
          </a:solidFill>
        </p:spPr>
        <p:txBody>
          <a:bodyPr wrap="square">
            <a:spAutoFit/>
          </a:bodyPr>
          <a:lstStyle/>
          <a:p>
            <a:pPr algn="r" rtl="1"/>
            <a:r>
              <a:rPr lang="ar-IQ" sz="2800" b="1" dirty="0"/>
              <a:t>ماذا أفعل إذا كان طفلي </a:t>
            </a:r>
            <a:r>
              <a:rPr lang="ar-IQ" sz="2800" b="1" dirty="0" smtClean="0"/>
              <a:t>او اخي الصغير يتعاطى </a:t>
            </a:r>
            <a:r>
              <a:rPr lang="ar-IQ" sz="2800" b="1" dirty="0"/>
              <a:t>المخدرات</a:t>
            </a:r>
          </a:p>
          <a:p>
            <a:pPr algn="r" rtl="1"/>
            <a:r>
              <a:rPr lang="ar-IQ" sz="2000" b="1" dirty="0" smtClean="0"/>
              <a:t> </a:t>
            </a:r>
            <a:r>
              <a:rPr lang="ar-IQ" sz="2000" b="1" dirty="0"/>
              <a:t>إذا كنت تشتبه في أن طفلك </a:t>
            </a:r>
            <a:r>
              <a:rPr lang="ar-IQ" sz="2000" b="1" dirty="0" smtClean="0"/>
              <a:t>او اخيك يتعاطى </a:t>
            </a:r>
            <a:r>
              <a:rPr lang="ar-IQ" sz="2000" b="1" dirty="0"/>
              <a:t>المخدرات، فإن العمل السريع والفعال يمكن أن يساعد في تقديم الدعم والعلاج المناسب. إليك بعض الخطوات التي يمكنك اتخاذها:</a:t>
            </a:r>
          </a:p>
          <a:p>
            <a:pPr algn="r" rtl="1"/>
            <a:r>
              <a:rPr lang="ar-IQ" sz="2000" b="1" dirty="0"/>
              <a:t>1.	</a:t>
            </a:r>
            <a:r>
              <a:rPr lang="ar-IQ" sz="2000" b="1" dirty="0">
                <a:solidFill>
                  <a:srgbClr val="FF0000"/>
                </a:solidFill>
              </a:rPr>
              <a:t>التحدث معه</a:t>
            </a:r>
            <a:r>
              <a:rPr lang="ar-IQ" sz="2000" b="1" dirty="0"/>
              <a:t>: حاول التحدث مع طفلك بشكل فتح وصريح لفهم ما يحدث. استمع إلى مخاوفه ومشاكله بدون الحكم عليه.</a:t>
            </a:r>
          </a:p>
          <a:p>
            <a:pPr algn="r" rtl="1"/>
            <a:r>
              <a:rPr lang="ar-IQ" sz="2000" b="1" dirty="0"/>
              <a:t>2.	</a:t>
            </a:r>
            <a:r>
              <a:rPr lang="ar-IQ" sz="2000" b="1" dirty="0">
                <a:solidFill>
                  <a:srgbClr val="FF0000"/>
                </a:solidFill>
              </a:rPr>
              <a:t>بحث عن مساعدة احترافية</a:t>
            </a:r>
            <a:r>
              <a:rPr lang="ar-IQ" sz="2000" b="1" dirty="0"/>
              <a:t>: اعتبر التحدث مع مختصين في مجال الصحة النفسية أو مدربين على التعامل مع تعاطي المخدرات للحصول على مساعدة في التقييم وتوجيه العلاج.</a:t>
            </a:r>
          </a:p>
          <a:p>
            <a:pPr algn="r" rtl="1"/>
            <a:r>
              <a:rPr lang="ar-IQ" sz="2000" b="1" dirty="0"/>
              <a:t>3.	</a:t>
            </a:r>
            <a:r>
              <a:rPr lang="ar-IQ" sz="2000" b="1" dirty="0">
                <a:solidFill>
                  <a:srgbClr val="FF0000"/>
                </a:solidFill>
              </a:rPr>
              <a:t>التعرف على المرافق</a:t>
            </a:r>
            <a:r>
              <a:rPr lang="ar-IQ" sz="2000" b="1" dirty="0"/>
              <a:t>: ابحث عن مرافق أو مستشفى مختصة في علاج الإدمان مع خبرة في علاج الأطفال والمراهقين.</a:t>
            </a:r>
          </a:p>
          <a:p>
            <a:pPr algn="r" rtl="1"/>
            <a:r>
              <a:rPr lang="ar-IQ" sz="2000" b="1" dirty="0"/>
              <a:t>4.	</a:t>
            </a:r>
            <a:r>
              <a:rPr lang="ar-IQ" sz="2000" b="1" dirty="0">
                <a:solidFill>
                  <a:srgbClr val="FF0000"/>
                </a:solidFill>
              </a:rPr>
              <a:t>الدعم العائلي</a:t>
            </a:r>
            <a:r>
              <a:rPr lang="ar-IQ" sz="2000" b="1" dirty="0"/>
              <a:t>: تحتاج العائلة إلى دعم أيضًا. ابحث عن مجموعات دعم أو استشر مختصين في العلاقات العائلية لمساعدتكم في التعامل مع هذا التحدي.</a:t>
            </a:r>
          </a:p>
          <a:p>
            <a:pPr algn="r" rtl="1"/>
            <a:r>
              <a:rPr lang="ar-IQ" sz="2000" b="1" dirty="0"/>
              <a:t>5.	</a:t>
            </a:r>
            <a:r>
              <a:rPr lang="ar-IQ" sz="2000" b="1" dirty="0">
                <a:solidFill>
                  <a:srgbClr val="FF0000"/>
                </a:solidFill>
              </a:rPr>
              <a:t>المشاركة في العلاج</a:t>
            </a:r>
            <a:r>
              <a:rPr lang="ar-IQ" sz="2000" b="1" dirty="0"/>
              <a:t>: بموافقة الطفل، اشترك في البرنامج العلاجي معه لتقديم الدعم والمساعدة.</a:t>
            </a:r>
          </a:p>
          <a:p>
            <a:pPr algn="r" rtl="1"/>
            <a:r>
              <a:rPr lang="ar-IQ" sz="2000" b="1" dirty="0"/>
              <a:t>6.	</a:t>
            </a:r>
            <a:r>
              <a:rPr lang="ar-IQ" sz="2000" b="1" dirty="0">
                <a:solidFill>
                  <a:srgbClr val="FF0000"/>
                </a:solidFill>
              </a:rPr>
              <a:t>المتابعة</a:t>
            </a:r>
            <a:r>
              <a:rPr lang="ar-IQ" sz="2000" b="1" dirty="0"/>
              <a:t>: تأكد من متابعة العلاج والعناية بعد تفرغ الطفل من المرفق. هذا يساعد في الحفاظ على الاستقرار والتعافي.</a:t>
            </a:r>
          </a:p>
          <a:p>
            <a:pPr algn="r" rtl="1"/>
            <a:r>
              <a:rPr lang="ar-IQ" sz="2000" b="1" dirty="0"/>
              <a:t>7.	</a:t>
            </a:r>
            <a:r>
              <a:rPr lang="ar-IQ" sz="2000" b="1" dirty="0">
                <a:solidFill>
                  <a:srgbClr val="FF0000"/>
                </a:solidFill>
              </a:rPr>
              <a:t>الوقاية</a:t>
            </a:r>
          </a:p>
        </p:txBody>
      </p:sp>
    </p:spTree>
    <p:extLst>
      <p:ext uri="{BB962C8B-B14F-4D97-AF65-F5344CB8AC3E}">
        <p14:creationId xmlns:p14="http://schemas.microsoft.com/office/powerpoint/2010/main" val="152700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17550" y="974932"/>
            <a:ext cx="11182350" cy="5632311"/>
          </a:xfrm>
          <a:prstGeom prst="rect">
            <a:avLst/>
          </a:prstGeom>
        </p:spPr>
        <p:txBody>
          <a:bodyPr wrap="square">
            <a:spAutoFit/>
          </a:bodyPr>
          <a:lstStyle/>
          <a:p>
            <a:pPr algn="r" rtl="1"/>
            <a:r>
              <a:rPr lang="ar-IQ" sz="2000" b="1" dirty="0"/>
              <a:t>في مستشفى </a:t>
            </a:r>
            <a:r>
              <a:rPr lang="ar-IQ" sz="2000" b="1" dirty="0" smtClean="0"/>
              <a:t>او أي مركز </a:t>
            </a:r>
            <a:r>
              <a:rPr lang="ar-IQ" sz="2000" b="1" dirty="0"/>
              <a:t>علاجي آخر، يمكن أن تكون الخطوات التالية مفيدة:</a:t>
            </a:r>
          </a:p>
          <a:p>
            <a:pPr algn="r" rtl="1"/>
            <a:r>
              <a:rPr lang="ar-IQ" sz="2000" b="1" dirty="0"/>
              <a:t>1.	الاتصال بالمركز: اتصل بمستشفى </a:t>
            </a:r>
            <a:r>
              <a:rPr lang="ar-IQ" sz="2000" b="1" dirty="0" smtClean="0"/>
              <a:t>للحصول </a:t>
            </a:r>
            <a:r>
              <a:rPr lang="ar-IQ" sz="2000" b="1" dirty="0"/>
              <a:t>على معلومات حول الخدمات المتاحة وكيفية البدء في العلاج.</a:t>
            </a:r>
          </a:p>
          <a:p>
            <a:pPr algn="r" rtl="1"/>
            <a:r>
              <a:rPr lang="ar-IQ" sz="2000" b="1" dirty="0"/>
              <a:t>2.	التقييم: سيتم إجراء تقييم لفهم نوع ومدى إدمان المخدرات الذي تعاني منه ولتحديد البرنامج العلاجي الأنسب.</a:t>
            </a:r>
          </a:p>
          <a:p>
            <a:pPr algn="r" rtl="1"/>
            <a:r>
              <a:rPr lang="ar-IQ" sz="2000" b="1" dirty="0"/>
              <a:t>3.	العلاج الطبي: قد يتضمن العلاج الإدماني استخدام الأدوية لتخفيف الانسحاب والسيطرة على الرغبة في تعاطي المخدرات.</a:t>
            </a:r>
          </a:p>
          <a:p>
            <a:pPr algn="r" rtl="1"/>
            <a:r>
              <a:rPr lang="ar-IQ" sz="2000" b="1" dirty="0"/>
              <a:t>4.	العلاج السلوكي: يشمل البرنامج العلاجي تعلم استراتيجيات جديدة للتعامل مع الضغوط والرغبة في تعاطي المخدرات، وتغيير السلوكيات الضارة.</a:t>
            </a:r>
          </a:p>
          <a:p>
            <a:pPr algn="r" rtl="1"/>
            <a:r>
              <a:rPr lang="ar-IQ" sz="2000" b="1" dirty="0"/>
              <a:t>5.	دعم نفسي واجتماعي: تقديم دعم نفسي واجتماعي من المعالجين والمجموعات الداعمة يمكن أن يكون حاسمًا في عملية التعافي.</a:t>
            </a:r>
          </a:p>
          <a:p>
            <a:pPr algn="r" rtl="1"/>
            <a:r>
              <a:rPr lang="ar-IQ" sz="2000" b="1" dirty="0"/>
              <a:t>6.	التعافي والدعم المستمر: بمجرد الانتهاء من برنامج العلاج، يتم تقديم دعم مستمر ومتابعة لضمان البقاء على الطريق الصحيح والتجنب من الانتكاسات.</a:t>
            </a:r>
          </a:p>
          <a:p>
            <a:pPr algn="r" rtl="1"/>
            <a:r>
              <a:rPr lang="ar-IQ" sz="2000" b="1" dirty="0"/>
              <a:t>7.	الوقاية: تعلم استراتيجيات الوقاية من الانتكاسات وكيفية تجنب الوقوع مرة أخرى في تعاطي المخدرات يلعب دورًا هامًا في عملية العلاج.</a:t>
            </a:r>
          </a:p>
          <a:p>
            <a:pPr algn="r" rtl="1"/>
            <a:r>
              <a:rPr lang="ar-IQ" sz="2000" b="1" dirty="0"/>
              <a:t>8.	دعم الأسرة: تقديم الدعم للأسرة وتوجيههم حول كيفية التعامل مع أحبائهم الذين يعانون من إدمان المخدرات.</a:t>
            </a:r>
          </a:p>
          <a:p>
            <a:pPr algn="r" rtl="1"/>
            <a:r>
              <a:rPr lang="ar-IQ" sz="2000" b="1" dirty="0"/>
              <a:t>9.</a:t>
            </a:r>
            <a:r>
              <a:rPr lang="ar-IQ" sz="2000" dirty="0"/>
              <a:t>	</a:t>
            </a:r>
            <a:r>
              <a:rPr lang="ar-IQ" sz="2000" b="1" dirty="0" smtClean="0"/>
              <a:t>الالتزام بالعلاج ومراقبة الطفل </a:t>
            </a:r>
            <a:endParaRPr lang="ar-IQ" sz="2000" b="1" dirty="0"/>
          </a:p>
        </p:txBody>
      </p:sp>
      <p:sp>
        <p:nvSpPr>
          <p:cNvPr id="4" name="مستطيل 3"/>
          <p:cNvSpPr/>
          <p:nvPr/>
        </p:nvSpPr>
        <p:spPr>
          <a:xfrm>
            <a:off x="5304513" y="272534"/>
            <a:ext cx="5859296" cy="523220"/>
          </a:xfrm>
          <a:prstGeom prst="rect">
            <a:avLst/>
          </a:prstGeom>
          <a:solidFill>
            <a:schemeClr val="accent1">
              <a:lumMod val="20000"/>
              <a:lumOff val="80000"/>
            </a:schemeClr>
          </a:solidFill>
        </p:spPr>
        <p:txBody>
          <a:bodyPr wrap="none">
            <a:spAutoFit/>
          </a:bodyPr>
          <a:lstStyle/>
          <a:p>
            <a:r>
              <a:rPr lang="ar-IQ" sz="2800" b="1" dirty="0" smtClean="0"/>
              <a:t>الوقاية </a:t>
            </a:r>
            <a:r>
              <a:rPr lang="ar-IQ" sz="2800" b="1" dirty="0"/>
              <a:t>والعلاج من ادمان </a:t>
            </a:r>
            <a:r>
              <a:rPr lang="ar-IQ" sz="2800" b="1" dirty="0" smtClean="0"/>
              <a:t>المخدرات</a:t>
            </a:r>
            <a:endParaRPr lang="ar-IQ" sz="2800" b="1" dirty="0"/>
          </a:p>
        </p:txBody>
      </p:sp>
    </p:spTree>
    <p:extLst>
      <p:ext uri="{BB962C8B-B14F-4D97-AF65-F5344CB8AC3E}">
        <p14:creationId xmlns:p14="http://schemas.microsoft.com/office/powerpoint/2010/main" val="122880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825500" y="368300"/>
            <a:ext cx="5156200" cy="5295899"/>
          </a:xfrm>
          <a:prstGeom prst="rect">
            <a:avLst/>
          </a:prstGeom>
        </p:spPr>
      </p:pic>
      <p:sp>
        <p:nvSpPr>
          <p:cNvPr id="3" name="نجمة ذات 5 نقاط 2"/>
          <p:cNvSpPr/>
          <p:nvPr/>
        </p:nvSpPr>
        <p:spPr>
          <a:xfrm>
            <a:off x="6362700" y="279400"/>
            <a:ext cx="5524500" cy="5715000"/>
          </a:xfrm>
          <a:prstGeom prst="star5">
            <a:avLst>
              <a:gd name="adj" fmla="val 2030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t>حفضنا الله واهلينا ومحبينا من أفة المخدرات</a:t>
            </a:r>
          </a:p>
          <a:p>
            <a:pPr algn="ctr"/>
            <a:r>
              <a:rPr lang="ar-IQ" sz="2400" b="1" dirty="0" smtClean="0"/>
              <a:t>وشكرا لأصغائكم</a:t>
            </a:r>
            <a:endParaRPr lang="ar-IQ" sz="2400" b="1" dirty="0"/>
          </a:p>
        </p:txBody>
      </p:sp>
    </p:spTree>
    <p:extLst>
      <p:ext uri="{BB962C8B-B14F-4D97-AF65-F5344CB8AC3E}">
        <p14:creationId xmlns:p14="http://schemas.microsoft.com/office/powerpoint/2010/main" val="290062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554182" y="900546"/>
            <a:ext cx="11019703" cy="5957454"/>
          </a:xfrm>
        </p:spPr>
        <p:txBody>
          <a:bodyPr>
            <a:normAutofit/>
          </a:bodyPr>
          <a:lstStyle/>
          <a:p>
            <a:r>
              <a:rPr lang="ar-IQ" sz="2400" b="1" dirty="0" smtClean="0"/>
              <a:t></a:t>
            </a:r>
            <a:r>
              <a:rPr lang="ar-IQ" sz="2400" b="1" dirty="0"/>
              <a:t>	</a:t>
            </a:r>
            <a:r>
              <a:rPr lang="ar-IQ" sz="2400" b="1" dirty="0">
                <a:solidFill>
                  <a:schemeClr val="accent1"/>
                </a:solidFill>
              </a:rPr>
              <a:t>الهدف </a:t>
            </a:r>
            <a:r>
              <a:rPr lang="ar-IQ" sz="2400" b="1" dirty="0" smtClean="0">
                <a:solidFill>
                  <a:schemeClr val="accent1"/>
                </a:solidFill>
              </a:rPr>
              <a:t>منها </a:t>
            </a:r>
            <a:r>
              <a:rPr lang="ar-IQ" sz="2400" b="1" dirty="0">
                <a:solidFill>
                  <a:schemeClr val="accent1"/>
                </a:solidFill>
              </a:rPr>
              <a:t>التعرف الى  </a:t>
            </a:r>
            <a:endParaRPr lang="ar-IQ" sz="2400" b="1" dirty="0" smtClean="0">
              <a:solidFill>
                <a:schemeClr val="accent1"/>
              </a:solidFill>
            </a:endParaRPr>
          </a:p>
          <a:p>
            <a:r>
              <a:rPr lang="ar-IQ" sz="2400" b="1" dirty="0">
                <a:solidFill>
                  <a:schemeClr val="accent1"/>
                </a:solidFill>
              </a:rPr>
              <a:t> مفهوم المخدرات والادمان </a:t>
            </a:r>
            <a:r>
              <a:rPr lang="ar-IQ" sz="2400" b="1" dirty="0" smtClean="0">
                <a:solidFill>
                  <a:schemeClr val="accent1"/>
                </a:solidFill>
              </a:rPr>
              <a:t>وانواعها</a:t>
            </a:r>
          </a:p>
          <a:p>
            <a:r>
              <a:rPr lang="ar-IQ" sz="2400" b="1" dirty="0">
                <a:solidFill>
                  <a:schemeClr val="accent1"/>
                </a:solidFill>
              </a:rPr>
              <a:t>   أسباب الوقوع في المخدرات</a:t>
            </a:r>
            <a:r>
              <a:rPr lang="ar-IQ" sz="2400" b="1" dirty="0" smtClean="0">
                <a:solidFill>
                  <a:schemeClr val="accent1"/>
                </a:solidFill>
              </a:rPr>
              <a:t>:</a:t>
            </a:r>
          </a:p>
          <a:p>
            <a:r>
              <a:rPr lang="ar-IQ" sz="2400" b="1" dirty="0">
                <a:solidFill>
                  <a:schemeClr val="accent1"/>
                </a:solidFill>
              </a:rPr>
              <a:t>   أعراض إدمان </a:t>
            </a:r>
            <a:r>
              <a:rPr lang="ar-IQ" sz="2400" b="1" dirty="0" smtClean="0">
                <a:solidFill>
                  <a:schemeClr val="accent1"/>
                </a:solidFill>
              </a:rPr>
              <a:t>المخدرات ومضاعفاته</a:t>
            </a:r>
          </a:p>
          <a:p>
            <a:r>
              <a:rPr lang="ar-IQ" sz="2400" b="1" dirty="0">
                <a:solidFill>
                  <a:schemeClr val="accent1"/>
                </a:solidFill>
              </a:rPr>
              <a:t>   كيف تكون بداية ادمان المخدرات عند </a:t>
            </a:r>
            <a:r>
              <a:rPr lang="ar-IQ" sz="2400" b="1" dirty="0" smtClean="0">
                <a:solidFill>
                  <a:schemeClr val="accent1"/>
                </a:solidFill>
              </a:rPr>
              <a:t>الأطفال</a:t>
            </a:r>
          </a:p>
          <a:p>
            <a:r>
              <a:rPr lang="ar-IQ" sz="2400" b="1" dirty="0">
                <a:solidFill>
                  <a:schemeClr val="accent1"/>
                </a:solidFill>
              </a:rPr>
              <a:t>  ادمان الاطفال الصغار كارثة انتقلت الى العراق ومختلف الاقطار العربية</a:t>
            </a:r>
          </a:p>
          <a:p>
            <a:r>
              <a:rPr lang="ar-IQ" sz="2400" b="1" dirty="0" smtClean="0">
                <a:solidFill>
                  <a:schemeClr val="accent1"/>
                </a:solidFill>
              </a:rPr>
              <a:t>   </a:t>
            </a:r>
            <a:r>
              <a:rPr lang="ar-IQ" sz="2400" b="1" dirty="0">
                <a:solidFill>
                  <a:schemeClr val="accent1"/>
                </a:solidFill>
              </a:rPr>
              <a:t>الاعراض والتغيرات على أطفال </a:t>
            </a:r>
            <a:r>
              <a:rPr lang="ar-IQ" sz="2400" b="1" dirty="0" smtClean="0">
                <a:solidFill>
                  <a:schemeClr val="accent1"/>
                </a:solidFill>
              </a:rPr>
              <a:t>المخدرات</a:t>
            </a:r>
          </a:p>
          <a:p>
            <a:r>
              <a:rPr lang="ar-IQ" sz="2400" b="1" dirty="0">
                <a:solidFill>
                  <a:schemeClr val="accent1"/>
                </a:solidFill>
              </a:rPr>
              <a:t>اضرار المخدرات على </a:t>
            </a:r>
            <a:r>
              <a:rPr lang="ar-IQ" sz="2400" b="1" dirty="0" smtClean="0">
                <a:solidFill>
                  <a:schemeClr val="accent1"/>
                </a:solidFill>
              </a:rPr>
              <a:t>الأطفال</a:t>
            </a:r>
          </a:p>
          <a:p>
            <a:r>
              <a:rPr lang="ar-IQ" sz="2400" b="1" dirty="0">
                <a:solidFill>
                  <a:schemeClr val="accent1"/>
                </a:solidFill>
              </a:rPr>
              <a:t>  ماذا أفعل إذا كان طفلي او اخي الصغير يتعاطى المخدرات</a:t>
            </a:r>
          </a:p>
          <a:p>
            <a:r>
              <a:rPr lang="ar-IQ" sz="2400" b="1" dirty="0" smtClean="0">
                <a:solidFill>
                  <a:schemeClr val="accent1"/>
                </a:solidFill>
              </a:rPr>
              <a:t> </a:t>
            </a:r>
            <a:r>
              <a:rPr lang="ar-IQ" sz="2400" b="1" dirty="0">
                <a:solidFill>
                  <a:schemeClr val="accent1"/>
                </a:solidFill>
              </a:rPr>
              <a:t>الوقاية والعلاج من ادمان المخدرات</a:t>
            </a:r>
          </a:p>
          <a:p>
            <a:endParaRPr lang="ar-IQ" sz="2400" b="1" dirty="0">
              <a:solidFill>
                <a:schemeClr val="accent1"/>
              </a:solidFill>
            </a:endParaRPr>
          </a:p>
          <a:p>
            <a:endParaRPr lang="ar-IQ" sz="2400" b="1" dirty="0">
              <a:solidFill>
                <a:schemeClr val="accent1"/>
              </a:solidFill>
            </a:endParaRPr>
          </a:p>
          <a:p>
            <a:endParaRPr lang="ar-IQ" sz="2400" b="1" dirty="0" smtClean="0">
              <a:solidFill>
                <a:schemeClr val="accent1"/>
              </a:solidFill>
            </a:endParaRPr>
          </a:p>
          <a:p>
            <a:pPr marL="0" indent="0">
              <a:buNone/>
            </a:pPr>
            <a:endParaRPr lang="ar-IQ" sz="2400" b="1" dirty="0">
              <a:solidFill>
                <a:schemeClr val="accent1"/>
              </a:solidFill>
            </a:endParaRPr>
          </a:p>
        </p:txBody>
      </p:sp>
    </p:spTree>
    <p:extLst>
      <p:ext uri="{BB962C8B-B14F-4D97-AF65-F5344CB8AC3E}">
        <p14:creationId xmlns:p14="http://schemas.microsoft.com/office/powerpoint/2010/main" val="15815589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18655" y="335846"/>
            <a:ext cx="10917381" cy="6063198"/>
          </a:xfrm>
          <a:prstGeom prst="rect">
            <a:avLst/>
          </a:prstGeom>
        </p:spPr>
        <p:txBody>
          <a:bodyPr wrap="square">
            <a:spAutoFit/>
          </a:bodyPr>
          <a:lstStyle/>
          <a:p>
            <a:pPr algn="r" rtl="1"/>
            <a:r>
              <a:rPr lang="ar-IQ" sz="2800" b="1" dirty="0" smtClean="0">
                <a:solidFill>
                  <a:srgbClr val="FF0000"/>
                </a:solidFill>
              </a:rPr>
              <a:t>مفهوم المخدرات والادمان وانواعها</a:t>
            </a:r>
          </a:p>
          <a:p>
            <a:pPr algn="r" rtl="1"/>
            <a:endParaRPr lang="ar-IQ" sz="2800" b="1" dirty="0">
              <a:solidFill>
                <a:srgbClr val="FF0000"/>
              </a:solidFill>
            </a:endParaRPr>
          </a:p>
          <a:p>
            <a:pPr algn="r" rtl="1"/>
            <a:r>
              <a:rPr lang="ar-IQ" sz="2800" b="1" dirty="0" smtClean="0"/>
              <a:t>     </a:t>
            </a:r>
            <a:r>
              <a:rPr lang="ar-IQ" sz="2800" b="1" dirty="0" smtClean="0">
                <a:solidFill>
                  <a:srgbClr val="FF0000"/>
                </a:solidFill>
              </a:rPr>
              <a:t>المخدرات</a:t>
            </a:r>
            <a:r>
              <a:rPr lang="ar-IQ" sz="2800" b="1" dirty="0" smtClean="0"/>
              <a:t> / </a:t>
            </a:r>
            <a:r>
              <a:rPr lang="ar-IQ" sz="2400" b="1" dirty="0" smtClean="0"/>
              <a:t>هي </a:t>
            </a:r>
            <a:r>
              <a:rPr lang="ar-IQ" sz="2400" b="1" dirty="0"/>
              <a:t>مجموعة من المواد التي تسبب الإدمان وتسمم الجهاز العصبي، ويطلق لفظ (مخدر) على ما يُذهب العقل ويغيبه، لاحتوائه على مواد كيميائية تؤدي إلى النعاس والنوم أو غياب الوعي.</a:t>
            </a:r>
          </a:p>
          <a:p>
            <a:pPr algn="r" rtl="1"/>
            <a:endParaRPr lang="ar-IQ" b="1" dirty="0"/>
          </a:p>
          <a:p>
            <a:pPr algn="r" rtl="1"/>
            <a:r>
              <a:rPr lang="ar-IQ" sz="2800" b="1" dirty="0" smtClean="0">
                <a:solidFill>
                  <a:srgbClr val="FF0000"/>
                </a:solidFill>
              </a:rPr>
              <a:t>معنى </a:t>
            </a:r>
            <a:r>
              <a:rPr lang="ar-IQ" sz="2800" b="1" dirty="0">
                <a:solidFill>
                  <a:srgbClr val="FF0000"/>
                </a:solidFill>
              </a:rPr>
              <a:t>الإدمان:</a:t>
            </a:r>
          </a:p>
          <a:p>
            <a:pPr algn="r" rtl="1"/>
            <a:r>
              <a:rPr lang="ar-IQ" sz="2400" b="1" dirty="0"/>
              <a:t>هو رغبة قهرية للاستمرار في تعاطي المادة المخدرة أو الحصول عليها بأي وسيلة، مع الميل إلى زيادة الجرعة </a:t>
            </a:r>
            <a:r>
              <a:rPr lang="ar-IQ" sz="2400" b="1" dirty="0" err="1"/>
              <a:t>المتعاطاة</a:t>
            </a:r>
            <a:r>
              <a:rPr lang="ar-IQ" sz="2400" b="1" dirty="0"/>
              <a:t>؛ مما يسبب اعتمادًا نفسيًّا وجسميًّا وتأثيرًا ضارًا في الفرد والمجتمع.</a:t>
            </a:r>
          </a:p>
          <a:p>
            <a:pPr algn="r" rtl="1"/>
            <a:r>
              <a:rPr lang="ar-IQ" b="1" dirty="0"/>
              <a:t> </a:t>
            </a:r>
          </a:p>
          <a:p>
            <a:pPr algn="r" rtl="1"/>
            <a:r>
              <a:rPr lang="ar-IQ" sz="2400" b="1" dirty="0">
                <a:solidFill>
                  <a:srgbClr val="FF0000"/>
                </a:solidFill>
              </a:rPr>
              <a:t>أنواع المخدرات</a:t>
            </a:r>
            <a:r>
              <a:rPr lang="ar-IQ" sz="2400" b="1" dirty="0"/>
              <a:t>:</a:t>
            </a:r>
          </a:p>
          <a:p>
            <a:pPr algn="r" rtl="1"/>
            <a:r>
              <a:rPr lang="ar-IQ" sz="2400" b="1" dirty="0"/>
              <a:t>أنواع المخدرات كثيرة </a:t>
            </a:r>
            <a:r>
              <a:rPr lang="ar-IQ" sz="2400" b="1" dirty="0" smtClean="0"/>
              <a:t>وبأشكالها </a:t>
            </a:r>
            <a:r>
              <a:rPr lang="ar-IQ" sz="2400" b="1" dirty="0"/>
              <a:t>متعددة، وهي خطيرة، سواء ذات المصدر الطبيعي (القات، الأفيون، المورفين، الحشيش، الكوكايين، </a:t>
            </a:r>
            <a:r>
              <a:rPr lang="ar-IQ" sz="2400" b="1" dirty="0" err="1" smtClean="0"/>
              <a:t>الكرستال</a:t>
            </a:r>
            <a:r>
              <a:rPr lang="ar-IQ" sz="2400" b="1" dirty="0" smtClean="0"/>
              <a:t> وغيرها</a:t>
            </a:r>
            <a:r>
              <a:rPr lang="ar-IQ" sz="2400" b="1" dirty="0"/>
              <a:t>)، أو ذات المصدر الاصطناعي (الهيروين </a:t>
            </a:r>
            <a:r>
              <a:rPr lang="ar-IQ" sz="2400" b="1" dirty="0" err="1"/>
              <a:t>والامفيتامينات</a:t>
            </a:r>
            <a:r>
              <a:rPr lang="ar-IQ" sz="2400" b="1" dirty="0"/>
              <a:t> وغيرهما)، وأيضًا الحبوب المخدرة والمذيبات الطيارة.</a:t>
            </a:r>
          </a:p>
        </p:txBody>
      </p:sp>
    </p:spTree>
    <p:extLst>
      <p:ext uri="{BB962C8B-B14F-4D97-AF65-F5344CB8AC3E}">
        <p14:creationId xmlns:p14="http://schemas.microsoft.com/office/powerpoint/2010/main" val="78572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03564" y="1028343"/>
            <a:ext cx="11388436" cy="646331"/>
          </a:xfrm>
          <a:prstGeom prst="rect">
            <a:avLst/>
          </a:prstGeom>
        </p:spPr>
        <p:txBody>
          <a:bodyPr wrap="square">
            <a:spAutoFit/>
          </a:bodyPr>
          <a:lstStyle/>
          <a:p>
            <a:endParaRPr lang="ar-IQ" dirty="0"/>
          </a:p>
          <a:p>
            <a:endParaRPr lang="ar-IQ" dirty="0"/>
          </a:p>
        </p:txBody>
      </p:sp>
      <p:graphicFrame>
        <p:nvGraphicFramePr>
          <p:cNvPr id="3" name="جدول 2"/>
          <p:cNvGraphicFramePr>
            <a:graphicFrameLocks noGrp="1"/>
          </p:cNvGraphicFramePr>
          <p:nvPr>
            <p:extLst>
              <p:ext uri="{D42A27DB-BD31-4B8C-83A1-F6EECF244321}">
                <p14:modId xmlns:p14="http://schemas.microsoft.com/office/powerpoint/2010/main" val="2387528164"/>
              </p:ext>
            </p:extLst>
          </p:nvPr>
        </p:nvGraphicFramePr>
        <p:xfrm>
          <a:off x="914400" y="1951673"/>
          <a:ext cx="10437813" cy="3915537"/>
        </p:xfrm>
        <a:graphic>
          <a:graphicData uri="http://schemas.openxmlformats.org/drawingml/2006/table">
            <a:tbl>
              <a:tblPr firstRow="1" firstCol="1" bandRow="1"/>
              <a:tblGrid>
                <a:gridCol w="3479271">
                  <a:extLst>
                    <a:ext uri="{9D8B030D-6E8A-4147-A177-3AD203B41FA5}">
                      <a16:colId xmlns:a16="http://schemas.microsoft.com/office/drawing/2014/main" val="1791782592"/>
                    </a:ext>
                  </a:extLst>
                </a:gridCol>
                <a:gridCol w="3479271">
                  <a:extLst>
                    <a:ext uri="{9D8B030D-6E8A-4147-A177-3AD203B41FA5}">
                      <a16:colId xmlns:a16="http://schemas.microsoft.com/office/drawing/2014/main" val="2209387245"/>
                    </a:ext>
                  </a:extLst>
                </a:gridCol>
                <a:gridCol w="3479271">
                  <a:extLst>
                    <a:ext uri="{9D8B030D-6E8A-4147-A177-3AD203B41FA5}">
                      <a16:colId xmlns:a16="http://schemas.microsoft.com/office/drawing/2014/main" val="1236821631"/>
                    </a:ext>
                  </a:extLst>
                </a:gridCol>
              </a:tblGrid>
              <a:tr h="0">
                <a:tc>
                  <a:txBody>
                    <a:bodyPr/>
                    <a:lstStyle/>
                    <a:p>
                      <a:pPr marL="0" marR="0" algn="r" rtl="1">
                        <a:lnSpc>
                          <a:spcPct val="107000"/>
                        </a:lnSpc>
                        <a:spcBef>
                          <a:spcPts val="0"/>
                        </a:spcBef>
                        <a:spcAft>
                          <a:spcPts val="800"/>
                        </a:spcAft>
                      </a:pPr>
                      <a:r>
                        <a:rPr lang="ar-SA" sz="4000" dirty="0">
                          <a:effectLst/>
                          <a:latin typeface="Calibri" panose="020F0502020204030204" pitchFamily="34" charset="0"/>
                          <a:ea typeface="Calibri" panose="020F0502020204030204" pitchFamily="34" charset="0"/>
                          <a:cs typeface="Arial" panose="020B0604020202020204" pitchFamily="34" charset="0"/>
                        </a:rPr>
                        <a:t>​أسرية</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66675" marB="57150">
                    <a:lnL w="12700" cap="flat" cmpd="sng" algn="ctr">
                      <a:solidFill>
                        <a:srgbClr val="C6C6C6"/>
                      </a:solidFill>
                      <a:prstDash val="solid"/>
                      <a:round/>
                      <a:headEnd type="none" w="med" len="med"/>
                      <a:tailEnd type="none" w="med" len="med"/>
                    </a:lnL>
                    <a:lnR w="12700" cap="flat" cmpd="sng" algn="ctr">
                      <a:solidFill>
                        <a:srgbClr val="C6C6C6"/>
                      </a:solidFill>
                      <a:prstDash val="solid"/>
                      <a:round/>
                      <a:headEnd type="none" w="med" len="med"/>
                      <a:tailEnd type="none" w="med" len="med"/>
                    </a:lnR>
                    <a:lnT w="12700" cap="flat" cmpd="sng" algn="ctr">
                      <a:solidFill>
                        <a:srgbClr val="C6C6C6"/>
                      </a:solidFill>
                      <a:prstDash val="solid"/>
                      <a:round/>
                      <a:headEnd type="none" w="med" len="med"/>
                      <a:tailEnd type="none" w="med" len="med"/>
                    </a:lnT>
                    <a:lnB w="12700" cap="flat" cmpd="sng" algn="ctr">
                      <a:solidFill>
                        <a:srgbClr val="C6C6C6"/>
                      </a:solidFill>
                      <a:prstDash val="solid"/>
                      <a:round/>
                      <a:headEnd type="none" w="med" len="med"/>
                      <a:tailEnd type="none" w="med" len="med"/>
                    </a:lnB>
                    <a:solidFill>
                      <a:srgbClr val="948A5F"/>
                    </a:solidFill>
                  </a:tcPr>
                </a:tc>
                <a:tc>
                  <a:txBody>
                    <a:bodyPr/>
                    <a:lstStyle/>
                    <a:p>
                      <a:pPr marL="0" marR="0" algn="r" rtl="1">
                        <a:lnSpc>
                          <a:spcPct val="107000"/>
                        </a:lnSpc>
                        <a:spcBef>
                          <a:spcPts val="0"/>
                        </a:spcBef>
                        <a:spcAft>
                          <a:spcPts val="800"/>
                        </a:spcAft>
                      </a:pPr>
                      <a:r>
                        <a:rPr lang="ar-SA" sz="4000" dirty="0">
                          <a:effectLst/>
                          <a:latin typeface="Calibri" panose="020F0502020204030204" pitchFamily="34" charset="0"/>
                          <a:ea typeface="Calibri" panose="020F0502020204030204" pitchFamily="34" charset="0"/>
                          <a:cs typeface="Arial" panose="020B0604020202020204" pitchFamily="34" charset="0"/>
                        </a:rPr>
                        <a:t>بيئية​</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66675" marB="57150">
                    <a:lnL w="12700" cap="flat" cmpd="sng" algn="ctr">
                      <a:solidFill>
                        <a:srgbClr val="C6C6C6"/>
                      </a:solidFill>
                      <a:prstDash val="solid"/>
                      <a:round/>
                      <a:headEnd type="none" w="med" len="med"/>
                      <a:tailEnd type="none" w="med" len="med"/>
                    </a:lnL>
                    <a:lnR w="12700" cap="flat" cmpd="sng" algn="ctr">
                      <a:solidFill>
                        <a:srgbClr val="C6C6C6"/>
                      </a:solidFill>
                      <a:prstDash val="solid"/>
                      <a:round/>
                      <a:headEnd type="none" w="med" len="med"/>
                      <a:tailEnd type="none" w="med" len="med"/>
                    </a:lnR>
                    <a:lnT w="12700" cap="flat" cmpd="sng" algn="ctr">
                      <a:solidFill>
                        <a:srgbClr val="C6C6C6"/>
                      </a:solidFill>
                      <a:prstDash val="solid"/>
                      <a:round/>
                      <a:headEnd type="none" w="med" len="med"/>
                      <a:tailEnd type="none" w="med" len="med"/>
                    </a:lnT>
                    <a:lnB w="12700" cap="flat" cmpd="sng" algn="ctr">
                      <a:solidFill>
                        <a:srgbClr val="C6C6C6"/>
                      </a:solidFill>
                      <a:prstDash val="solid"/>
                      <a:round/>
                      <a:headEnd type="none" w="med" len="med"/>
                      <a:tailEnd type="none" w="med" len="med"/>
                    </a:lnB>
                    <a:solidFill>
                      <a:srgbClr val="948A5F"/>
                    </a:solidFill>
                  </a:tcPr>
                </a:tc>
                <a:tc>
                  <a:txBody>
                    <a:bodyPr/>
                    <a:lstStyle/>
                    <a:p>
                      <a:pPr marL="0" marR="0" algn="r" rtl="1">
                        <a:lnSpc>
                          <a:spcPct val="107000"/>
                        </a:lnSpc>
                        <a:spcBef>
                          <a:spcPts val="0"/>
                        </a:spcBef>
                        <a:spcAft>
                          <a:spcPts val="800"/>
                        </a:spcAft>
                      </a:pPr>
                      <a:r>
                        <a:rPr lang="ar-SA" sz="4000" dirty="0">
                          <a:effectLst/>
                          <a:latin typeface="Calibri" panose="020F0502020204030204" pitchFamily="34" charset="0"/>
                          <a:ea typeface="Calibri" panose="020F0502020204030204" pitchFamily="34" charset="0"/>
                          <a:cs typeface="Arial" panose="020B0604020202020204" pitchFamily="34" charset="0"/>
                        </a:rPr>
                        <a:t>أخرى​</a:t>
                      </a:r>
                      <a:endParaRPr lang="en-US" sz="4000" dirty="0">
                        <a:effectLst/>
                        <a:latin typeface="Calibri" panose="020F0502020204030204" pitchFamily="34" charset="0"/>
                        <a:ea typeface="Calibri" panose="020F0502020204030204" pitchFamily="34" charset="0"/>
                        <a:cs typeface="Arial" panose="020B0604020202020204" pitchFamily="34" charset="0"/>
                      </a:endParaRPr>
                    </a:p>
                  </a:txBody>
                  <a:tcPr marL="47625" marR="47625" marT="66675" marB="57150">
                    <a:lnL w="12700" cap="flat" cmpd="sng" algn="ctr">
                      <a:solidFill>
                        <a:srgbClr val="C6C6C6"/>
                      </a:solidFill>
                      <a:prstDash val="solid"/>
                      <a:round/>
                      <a:headEnd type="none" w="med" len="med"/>
                      <a:tailEnd type="none" w="med" len="med"/>
                    </a:lnL>
                    <a:lnR w="12700" cap="flat" cmpd="sng" algn="ctr">
                      <a:solidFill>
                        <a:srgbClr val="C6C6C6"/>
                      </a:solidFill>
                      <a:prstDash val="solid"/>
                      <a:round/>
                      <a:headEnd type="none" w="med" len="med"/>
                      <a:tailEnd type="none" w="med" len="med"/>
                    </a:lnR>
                    <a:lnT w="12700" cap="flat" cmpd="sng" algn="ctr">
                      <a:solidFill>
                        <a:srgbClr val="C6C6C6"/>
                      </a:solidFill>
                      <a:prstDash val="solid"/>
                      <a:round/>
                      <a:headEnd type="none" w="med" len="med"/>
                      <a:tailEnd type="none" w="med" len="med"/>
                    </a:lnT>
                    <a:lnB w="12700" cap="flat" cmpd="sng" algn="ctr">
                      <a:solidFill>
                        <a:srgbClr val="C6C6C6"/>
                      </a:solidFill>
                      <a:prstDash val="solid"/>
                      <a:round/>
                      <a:headEnd type="none" w="med" len="med"/>
                      <a:tailEnd type="none" w="med" len="med"/>
                    </a:lnB>
                    <a:solidFill>
                      <a:srgbClr val="948A5F"/>
                    </a:solidFill>
                  </a:tcPr>
                </a:tc>
                <a:extLst>
                  <a:ext uri="{0D108BD9-81ED-4DB2-BD59-A6C34878D82A}">
                    <a16:rowId xmlns:a16="http://schemas.microsoft.com/office/drawing/2014/main" val="1148913543"/>
                  </a:ext>
                </a:extLst>
              </a:tr>
              <a:tr h="0">
                <a:tc>
                  <a:txBody>
                    <a:bodyPr/>
                    <a:lstStyle/>
                    <a:p>
                      <a:pPr marL="0" marR="0" algn="r" rtl="1">
                        <a:lnSpc>
                          <a:spcPct val="107000"/>
                        </a:lnSpc>
                        <a:spcBef>
                          <a:spcPts val="0"/>
                        </a:spcBef>
                        <a:spcAft>
                          <a:spcPts val="800"/>
                        </a:spcAft>
                      </a:pPr>
                      <a:r>
                        <a:rPr lang="ar-SA" sz="3200" dirty="0">
                          <a:effectLst/>
                          <a:latin typeface="Calibri" panose="020F0502020204030204" pitchFamily="34" charset="0"/>
                          <a:ea typeface="Calibri" panose="020F0502020204030204" pitchFamily="34" charset="0"/>
                          <a:cs typeface="Arial" panose="020B0604020202020204" pitchFamily="34" charset="0"/>
                        </a:rPr>
                        <a:t>القدوة السيئة من قبل الوالدين</a:t>
                      </a:r>
                      <a:r>
                        <a:rPr lang="en-US" sz="3200" dirty="0">
                          <a:effectLst/>
                          <a:latin typeface="Calibri" panose="020F0502020204030204" pitchFamily="34" charset="0"/>
                          <a:ea typeface="Calibri" panose="020F0502020204030204" pitchFamily="34" charset="0"/>
                          <a:cs typeface="Arial" panose="020B0604020202020204" pitchFamily="34" charset="0"/>
                        </a:rPr>
                        <a:t>.</a:t>
                      </a:r>
                      <a:br>
                        <a:rPr lang="en-US" sz="3200" dirty="0">
                          <a:effectLst/>
                          <a:latin typeface="Calibri" panose="020F0502020204030204" pitchFamily="34" charset="0"/>
                          <a:ea typeface="Calibri" panose="020F0502020204030204" pitchFamily="34" charset="0"/>
                          <a:cs typeface="Arial" panose="020B0604020202020204" pitchFamily="34" charset="0"/>
                        </a:rPr>
                      </a:br>
                      <a:r>
                        <a:rPr lang="ar-SA" sz="3200" dirty="0">
                          <a:effectLst/>
                          <a:latin typeface="Calibri" panose="020F0502020204030204" pitchFamily="34" charset="0"/>
                          <a:ea typeface="Calibri" panose="020F0502020204030204" pitchFamily="34" charset="0"/>
                          <a:cs typeface="Arial" panose="020B0604020202020204" pitchFamily="34" charset="0"/>
                        </a:rPr>
                        <a:t>إدمان أحد الوالدين</a:t>
                      </a:r>
                      <a:r>
                        <a:rPr lang="en-US" sz="3200" dirty="0">
                          <a:effectLst/>
                          <a:latin typeface="Calibri" panose="020F0502020204030204" pitchFamily="34" charset="0"/>
                          <a:ea typeface="Calibri" panose="020F0502020204030204" pitchFamily="34" charset="0"/>
                          <a:cs typeface="Arial" panose="020B0604020202020204" pitchFamily="34" charset="0"/>
                        </a:rPr>
                        <a:t>.</a:t>
                      </a:r>
                      <a:br>
                        <a:rPr lang="en-US" sz="3200" dirty="0">
                          <a:effectLst/>
                          <a:latin typeface="Calibri" panose="020F0502020204030204" pitchFamily="34" charset="0"/>
                          <a:ea typeface="Calibri" panose="020F0502020204030204" pitchFamily="34" charset="0"/>
                          <a:cs typeface="Arial" panose="020B0604020202020204" pitchFamily="34" charset="0"/>
                        </a:rPr>
                      </a:br>
                      <a:r>
                        <a:rPr lang="ar-SA" sz="3200" dirty="0">
                          <a:effectLst/>
                          <a:latin typeface="Calibri" panose="020F0502020204030204" pitchFamily="34" charset="0"/>
                          <a:ea typeface="Calibri" panose="020F0502020204030204" pitchFamily="34" charset="0"/>
                          <a:cs typeface="Arial" panose="020B0604020202020204" pitchFamily="34" charset="0"/>
                        </a:rPr>
                        <a:t>التفكك الأسري</a:t>
                      </a:r>
                      <a:r>
                        <a:rPr lang="en-US" sz="3200" dirty="0">
                          <a:effectLst/>
                          <a:latin typeface="Calibri" panose="020F0502020204030204" pitchFamily="34" charset="0"/>
                          <a:ea typeface="Calibri" panose="020F0502020204030204" pitchFamily="34" charset="0"/>
                          <a:cs typeface="Arial" panose="020B0604020202020204" pitchFamily="34" charset="0"/>
                        </a:rPr>
                        <a:t>.</a:t>
                      </a:r>
                      <a:br>
                        <a:rPr lang="en-US" sz="3200" dirty="0">
                          <a:effectLst/>
                          <a:latin typeface="Calibri" panose="020F0502020204030204" pitchFamily="34" charset="0"/>
                          <a:ea typeface="Calibri" panose="020F0502020204030204" pitchFamily="34" charset="0"/>
                          <a:cs typeface="Arial" panose="020B0604020202020204" pitchFamily="34" charset="0"/>
                        </a:rPr>
                      </a:br>
                      <a:r>
                        <a:rPr lang="ar-SA" sz="3200" dirty="0">
                          <a:effectLst/>
                          <a:latin typeface="Calibri" panose="020F0502020204030204" pitchFamily="34" charset="0"/>
                          <a:ea typeface="Calibri" panose="020F0502020204030204" pitchFamily="34" charset="0"/>
                          <a:cs typeface="Arial" panose="020B0604020202020204" pitchFamily="34" charset="0"/>
                        </a:rPr>
                        <a:t>إهمال الوالدين لأبنائهم</a:t>
                      </a:r>
                      <a:r>
                        <a:rPr lang="en-US" sz="3200" dirty="0">
                          <a:effectLst/>
                          <a:latin typeface="Calibri" panose="020F0502020204030204" pitchFamily="34" charset="0"/>
                          <a:ea typeface="Calibri" panose="020F0502020204030204" pitchFamily="34" charset="0"/>
                          <a:cs typeface="Arial" panose="020B0604020202020204" pitchFamily="34" charset="0"/>
                        </a:rPr>
                        <a:t>.​</a:t>
                      </a:r>
                    </a:p>
                  </a:txBody>
                  <a:tcPr marL="47625" marR="47625" marT="66675" marB="57150">
                    <a:lnL w="12700" cap="flat" cmpd="sng" algn="ctr">
                      <a:solidFill>
                        <a:srgbClr val="C6C6C6"/>
                      </a:solidFill>
                      <a:prstDash val="solid"/>
                      <a:round/>
                      <a:headEnd type="none" w="med" len="med"/>
                      <a:tailEnd type="none" w="med" len="med"/>
                    </a:lnL>
                    <a:lnR w="12700" cap="flat" cmpd="sng" algn="ctr">
                      <a:solidFill>
                        <a:srgbClr val="C6C6C6"/>
                      </a:solidFill>
                      <a:prstDash val="solid"/>
                      <a:round/>
                      <a:headEnd type="none" w="med" len="med"/>
                      <a:tailEnd type="none" w="med" len="med"/>
                    </a:lnR>
                    <a:lnT w="12700" cap="flat" cmpd="sng" algn="ctr">
                      <a:solidFill>
                        <a:srgbClr val="C6C6C6"/>
                      </a:solidFill>
                      <a:prstDash val="solid"/>
                      <a:round/>
                      <a:headEnd type="none" w="med" len="med"/>
                      <a:tailEnd type="none" w="med" len="med"/>
                    </a:lnT>
                    <a:lnB w="12700" cap="flat" cmpd="sng" algn="ctr">
                      <a:solidFill>
                        <a:srgbClr val="C6C6C6"/>
                      </a:solidFill>
                      <a:prstDash val="solid"/>
                      <a:round/>
                      <a:headEnd type="none" w="med" len="med"/>
                      <a:tailEnd type="none" w="med" len="med"/>
                    </a:lnB>
                    <a:solidFill>
                      <a:srgbClr val="948A5F"/>
                    </a:solidFill>
                  </a:tcPr>
                </a:tc>
                <a:tc>
                  <a:txBody>
                    <a:bodyPr/>
                    <a:lstStyle/>
                    <a:p>
                      <a:pPr marL="0" marR="0" algn="r" rtl="1">
                        <a:lnSpc>
                          <a:spcPct val="107000"/>
                        </a:lnSpc>
                        <a:spcBef>
                          <a:spcPts val="0"/>
                        </a:spcBef>
                        <a:spcAft>
                          <a:spcPts val="800"/>
                        </a:spcAft>
                      </a:pPr>
                      <a:r>
                        <a:rPr lang="ar-SA" sz="3200" dirty="0">
                          <a:effectLst/>
                          <a:latin typeface="Calibri" panose="020F0502020204030204" pitchFamily="34" charset="0"/>
                          <a:ea typeface="Calibri" panose="020F0502020204030204" pitchFamily="34" charset="0"/>
                          <a:cs typeface="Arial" panose="020B0604020202020204" pitchFamily="34" charset="0"/>
                        </a:rPr>
                        <a:t>أصدقاء السوء</a:t>
                      </a:r>
                      <a:r>
                        <a:rPr lang="en-US" sz="32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07000"/>
                        </a:lnSpc>
                        <a:spcBef>
                          <a:spcPts val="0"/>
                        </a:spcBef>
                        <a:spcAft>
                          <a:spcPts val="800"/>
                        </a:spcAft>
                      </a:pPr>
                      <a:r>
                        <a:rPr lang="ar-SA" sz="3200" dirty="0">
                          <a:effectLst/>
                          <a:latin typeface="Calibri" panose="020F0502020204030204" pitchFamily="34" charset="0"/>
                          <a:ea typeface="Calibri" panose="020F0502020204030204" pitchFamily="34" charset="0"/>
                          <a:cs typeface="Arial" panose="020B0604020202020204" pitchFamily="34" charset="0"/>
                        </a:rPr>
                        <a:t>الفراغ</a:t>
                      </a:r>
                      <a:r>
                        <a:rPr lang="en-US" sz="32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07000"/>
                        </a:lnSpc>
                        <a:spcBef>
                          <a:spcPts val="0"/>
                        </a:spcBef>
                        <a:spcAft>
                          <a:spcPts val="800"/>
                        </a:spcAft>
                      </a:pPr>
                      <a:r>
                        <a:rPr lang="ar-SA" sz="3200" dirty="0">
                          <a:effectLst/>
                          <a:latin typeface="Calibri" panose="020F0502020204030204" pitchFamily="34" charset="0"/>
                          <a:ea typeface="Calibri" panose="020F0502020204030204" pitchFamily="34" charset="0"/>
                          <a:cs typeface="Arial" panose="020B0604020202020204" pitchFamily="34" charset="0"/>
                        </a:rPr>
                        <a:t>السفر إلى الخارج دون رقابة</a:t>
                      </a:r>
                      <a:r>
                        <a:rPr lang="en-US" sz="3200" dirty="0">
                          <a:effectLst/>
                          <a:latin typeface="Calibri" panose="020F0502020204030204" pitchFamily="34" charset="0"/>
                          <a:ea typeface="Calibri" panose="020F0502020204030204" pitchFamily="34" charset="0"/>
                          <a:cs typeface="Arial" panose="020B0604020202020204" pitchFamily="34" charset="0"/>
                        </a:rPr>
                        <a:t>.​</a:t>
                      </a:r>
                    </a:p>
                  </a:txBody>
                  <a:tcPr marL="47625" marR="47625" marT="66675" marB="57150">
                    <a:lnL w="12700" cap="flat" cmpd="sng" algn="ctr">
                      <a:solidFill>
                        <a:srgbClr val="C6C6C6"/>
                      </a:solidFill>
                      <a:prstDash val="solid"/>
                      <a:round/>
                      <a:headEnd type="none" w="med" len="med"/>
                      <a:tailEnd type="none" w="med" len="med"/>
                    </a:lnL>
                    <a:lnR w="12700" cap="flat" cmpd="sng" algn="ctr">
                      <a:solidFill>
                        <a:srgbClr val="C6C6C6"/>
                      </a:solidFill>
                      <a:prstDash val="solid"/>
                      <a:round/>
                      <a:headEnd type="none" w="med" len="med"/>
                      <a:tailEnd type="none" w="med" len="med"/>
                    </a:lnR>
                    <a:lnT w="12700" cap="flat" cmpd="sng" algn="ctr">
                      <a:solidFill>
                        <a:srgbClr val="C6C6C6"/>
                      </a:solidFill>
                      <a:prstDash val="solid"/>
                      <a:round/>
                      <a:headEnd type="none" w="med" len="med"/>
                      <a:tailEnd type="none" w="med" len="med"/>
                    </a:lnT>
                    <a:lnB w="12700" cap="flat" cmpd="sng" algn="ctr">
                      <a:solidFill>
                        <a:srgbClr val="C6C6C6"/>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SA" sz="3200" dirty="0" smtClean="0">
                          <a:effectLst/>
                          <a:latin typeface="Calibri" panose="020F0502020204030204" pitchFamily="34" charset="0"/>
                          <a:ea typeface="Calibri" panose="020F0502020204030204" pitchFamily="34" charset="0"/>
                          <a:cs typeface="Arial" panose="020B0604020202020204" pitchFamily="34" charset="0"/>
                        </a:rPr>
                        <a:t>اضطرابات </a:t>
                      </a:r>
                      <a:r>
                        <a:rPr lang="ar-SA" sz="3200" dirty="0">
                          <a:effectLst/>
                          <a:latin typeface="Calibri" panose="020F0502020204030204" pitchFamily="34" charset="0"/>
                          <a:ea typeface="Calibri" panose="020F0502020204030204" pitchFamily="34" charset="0"/>
                          <a:cs typeface="Arial" panose="020B0604020202020204" pitchFamily="34" charset="0"/>
                        </a:rPr>
                        <a:t>الشخصية</a:t>
                      </a:r>
                      <a:r>
                        <a:rPr lang="en-US" sz="32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07000"/>
                        </a:lnSpc>
                        <a:spcBef>
                          <a:spcPts val="0"/>
                        </a:spcBef>
                        <a:spcAft>
                          <a:spcPts val="800"/>
                        </a:spcAft>
                      </a:pPr>
                      <a:r>
                        <a:rPr lang="ar-SA" sz="3200" dirty="0">
                          <a:effectLst/>
                          <a:latin typeface="Calibri" panose="020F0502020204030204" pitchFamily="34" charset="0"/>
                          <a:ea typeface="Calibri" panose="020F0502020204030204" pitchFamily="34" charset="0"/>
                          <a:cs typeface="Arial" panose="020B0604020202020204" pitchFamily="34" charset="0"/>
                        </a:rPr>
                        <a:t>حب الاستطلاع</a:t>
                      </a:r>
                      <a:r>
                        <a:rPr lang="en-US" sz="3200" dirty="0" smtClean="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07000"/>
                        </a:lnSpc>
                        <a:spcBef>
                          <a:spcPts val="0"/>
                        </a:spcBef>
                        <a:spcAft>
                          <a:spcPts val="800"/>
                        </a:spcAft>
                      </a:pPr>
                      <a:r>
                        <a:rPr lang="ar-IQ" sz="3200" dirty="0" smtClean="0">
                          <a:effectLst/>
                          <a:latin typeface="Calibri" panose="020F0502020204030204" pitchFamily="34" charset="0"/>
                          <a:ea typeface="Calibri" panose="020F0502020204030204" pitchFamily="34" charset="0"/>
                          <a:cs typeface="Arial" panose="020B0604020202020204" pitchFamily="34" charset="0"/>
                        </a:rPr>
                        <a:t>ضعف </a:t>
                      </a:r>
                      <a:r>
                        <a:rPr lang="ar-IQ" sz="3200" dirty="0" err="1" smtClean="0">
                          <a:effectLst/>
                          <a:latin typeface="Calibri" panose="020F0502020204030204" pitchFamily="34" charset="0"/>
                          <a:ea typeface="Calibri" panose="020F0502020204030204" pitchFamily="34" charset="0"/>
                          <a:cs typeface="Arial" panose="020B0604020202020204" pitchFamily="34" charset="0"/>
                        </a:rPr>
                        <a:t>الواعض</a:t>
                      </a:r>
                      <a:r>
                        <a:rPr lang="ar-IQ" sz="3200" dirty="0" smtClean="0">
                          <a:effectLst/>
                          <a:latin typeface="Calibri" panose="020F0502020204030204" pitchFamily="34" charset="0"/>
                          <a:ea typeface="Calibri" panose="020F0502020204030204" pitchFamily="34" charset="0"/>
                          <a:cs typeface="Arial" panose="020B0604020202020204" pitchFamily="34" charset="0"/>
                        </a:rPr>
                        <a:t> الديني.</a:t>
                      </a:r>
                    </a:p>
                    <a:p>
                      <a:pPr marL="0" marR="0" algn="r" rtl="1">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Arial" panose="020B0604020202020204" pitchFamily="34" charset="0"/>
                        </a:rPr>
                        <a:t>​</a:t>
                      </a:r>
                    </a:p>
                  </a:txBody>
                  <a:tcPr marL="47625" marR="47625" marT="66675" marB="57150">
                    <a:lnL w="12700" cap="flat" cmpd="sng" algn="ctr">
                      <a:solidFill>
                        <a:srgbClr val="C6C6C6"/>
                      </a:solidFill>
                      <a:prstDash val="solid"/>
                      <a:round/>
                      <a:headEnd type="none" w="med" len="med"/>
                      <a:tailEnd type="none" w="med" len="med"/>
                    </a:lnL>
                    <a:lnR w="12700" cap="flat" cmpd="sng" algn="ctr">
                      <a:solidFill>
                        <a:srgbClr val="C6C6C6"/>
                      </a:solidFill>
                      <a:prstDash val="solid"/>
                      <a:round/>
                      <a:headEnd type="none" w="med" len="med"/>
                      <a:tailEnd type="none" w="med" len="med"/>
                    </a:lnR>
                    <a:lnT w="12700" cap="flat" cmpd="sng" algn="ctr">
                      <a:solidFill>
                        <a:srgbClr val="C6C6C6"/>
                      </a:solidFill>
                      <a:prstDash val="solid"/>
                      <a:round/>
                      <a:headEnd type="none" w="med" len="med"/>
                      <a:tailEnd type="none" w="med" len="med"/>
                    </a:lnT>
                    <a:lnB w="12700" cap="flat" cmpd="sng" algn="ctr">
                      <a:solidFill>
                        <a:srgbClr val="C6C6C6"/>
                      </a:solidFill>
                      <a:prstDash val="solid"/>
                      <a:round/>
                      <a:headEnd type="none" w="med" len="med"/>
                      <a:tailEnd type="none" w="med" len="med"/>
                    </a:lnB>
                  </a:tcPr>
                </a:tc>
                <a:extLst>
                  <a:ext uri="{0D108BD9-81ED-4DB2-BD59-A6C34878D82A}">
                    <a16:rowId xmlns:a16="http://schemas.microsoft.com/office/drawing/2014/main" val="902253845"/>
                  </a:ext>
                </a:extLst>
              </a:tr>
            </a:tbl>
          </a:graphicData>
        </a:graphic>
      </p:graphicFrame>
      <p:sp>
        <p:nvSpPr>
          <p:cNvPr id="5" name="مستطيل 4"/>
          <p:cNvSpPr/>
          <p:nvPr/>
        </p:nvSpPr>
        <p:spPr>
          <a:xfrm>
            <a:off x="6425864" y="1028343"/>
            <a:ext cx="4926349" cy="523220"/>
          </a:xfrm>
          <a:prstGeom prst="rect">
            <a:avLst/>
          </a:prstGeom>
        </p:spPr>
        <p:txBody>
          <a:bodyPr wrap="none">
            <a:spAutoFit/>
          </a:bodyPr>
          <a:lstStyle/>
          <a:p>
            <a:r>
              <a:rPr lang="ar-IQ" sz="2800" b="1" dirty="0"/>
              <a:t>أسباب الوقوع في المخدرات</a:t>
            </a:r>
            <a:r>
              <a:rPr lang="ar-IQ" dirty="0"/>
              <a:t>:</a:t>
            </a:r>
          </a:p>
        </p:txBody>
      </p:sp>
    </p:spTree>
    <p:extLst>
      <p:ext uri="{BB962C8B-B14F-4D97-AF65-F5344CB8AC3E}">
        <p14:creationId xmlns:p14="http://schemas.microsoft.com/office/powerpoint/2010/main" val="167186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93273" y="751344"/>
            <a:ext cx="9476509" cy="5755422"/>
          </a:xfrm>
          <a:prstGeom prst="rect">
            <a:avLst/>
          </a:prstGeom>
        </p:spPr>
        <p:txBody>
          <a:bodyPr wrap="square">
            <a:spAutoFit/>
          </a:bodyPr>
          <a:lstStyle/>
          <a:p>
            <a:pPr algn="r" rtl="1"/>
            <a:r>
              <a:rPr lang="ar-IQ" sz="2400" b="1" dirty="0">
                <a:solidFill>
                  <a:srgbClr val="FF0000"/>
                </a:solidFill>
              </a:rPr>
              <a:t>أعراض إدمان المخدرات:</a:t>
            </a:r>
          </a:p>
          <a:p>
            <a:pPr algn="r" rtl="1"/>
            <a:r>
              <a:rPr lang="ar-IQ" sz="2000" b="1" dirty="0"/>
              <a:t>•	النعاس.</a:t>
            </a:r>
          </a:p>
          <a:p>
            <a:pPr algn="r" rtl="1"/>
            <a:r>
              <a:rPr lang="ar-IQ" sz="2000" b="1" dirty="0"/>
              <a:t>•	الرجفة.</a:t>
            </a:r>
          </a:p>
          <a:p>
            <a:pPr algn="r" rtl="1"/>
            <a:r>
              <a:rPr lang="ar-IQ" sz="2000" b="1" dirty="0"/>
              <a:t>•	احمرار العينين، واتساع حدقة العين.</a:t>
            </a:r>
          </a:p>
          <a:p>
            <a:pPr algn="r" rtl="1"/>
            <a:r>
              <a:rPr lang="ar-IQ" sz="2000" b="1" dirty="0"/>
              <a:t>•	عدم الاهتمام بالنظافة الشخصية والمظهر العام.</a:t>
            </a:r>
          </a:p>
          <a:p>
            <a:pPr algn="r" rtl="1"/>
            <a:r>
              <a:rPr lang="ar-IQ" sz="2000" b="1" dirty="0"/>
              <a:t>•	فقدان أو زيادة الشهية.</a:t>
            </a:r>
          </a:p>
          <a:p>
            <a:pPr algn="r" rtl="1"/>
            <a:r>
              <a:rPr lang="ar-IQ" sz="2000" b="1" dirty="0"/>
              <a:t>•	هالات سوداء تحت العينين.</a:t>
            </a:r>
          </a:p>
          <a:p>
            <a:pPr algn="r" rtl="1"/>
            <a:r>
              <a:rPr lang="ar-IQ" sz="2000" b="1" dirty="0"/>
              <a:t>•	اضطرابات النوم.</a:t>
            </a:r>
          </a:p>
          <a:p>
            <a:pPr algn="r" rtl="1"/>
            <a:r>
              <a:rPr lang="ar-IQ" sz="2400" b="1" dirty="0">
                <a:solidFill>
                  <a:srgbClr val="FF0000"/>
                </a:solidFill>
              </a:rPr>
              <a:t>آثار مضاعفات إدمان المخدرات:</a:t>
            </a:r>
          </a:p>
          <a:p>
            <a:pPr algn="r" rtl="1"/>
            <a:r>
              <a:rPr lang="ar-IQ" sz="2000" b="1" dirty="0"/>
              <a:t>•	مضاعفات نفسية (مثل: التغير في الشخصية، والتدني في الأداء الوظيفي والمعرفي).</a:t>
            </a:r>
          </a:p>
          <a:p>
            <a:pPr algn="r" rtl="1"/>
            <a:r>
              <a:rPr lang="ar-IQ" sz="2000" b="1" dirty="0"/>
              <a:t>•	أعراض ذهنية (مثل: الشعور باللامبالاة، وفقدان الحكم الصحيح على الأشياء).</a:t>
            </a:r>
          </a:p>
          <a:p>
            <a:pPr algn="r" rtl="1"/>
            <a:r>
              <a:rPr lang="ar-IQ" sz="2000" b="1" dirty="0"/>
              <a:t>•	إصابة جهاز المناعة (مثل: الإصابة بالأمراض الجنسية، والأمراض الفيروسية كالتهاب الكبد الفيروسي).</a:t>
            </a:r>
          </a:p>
          <a:p>
            <a:pPr algn="r" rtl="1"/>
            <a:r>
              <a:rPr lang="ar-IQ" sz="2000" b="1" dirty="0"/>
              <a:t>•	الاضطرابات الهرمونية (مثل: العقم والتأثير في عملية الإخصاب).</a:t>
            </a:r>
          </a:p>
          <a:p>
            <a:pPr algn="r" rtl="1"/>
            <a:r>
              <a:rPr lang="ar-IQ" sz="2000" b="1" dirty="0"/>
              <a:t>•	التفكك الأسري ومشكلات الطلاق.</a:t>
            </a:r>
          </a:p>
          <a:p>
            <a:pPr algn="r" rtl="1"/>
            <a:r>
              <a:rPr lang="ar-IQ" sz="2000" b="1" dirty="0"/>
              <a:t>•	انتشار الجرائم للحصول على المال أو المقاومة</a:t>
            </a:r>
          </a:p>
        </p:txBody>
      </p:sp>
    </p:spTree>
    <p:extLst>
      <p:ext uri="{BB962C8B-B14F-4D97-AF65-F5344CB8AC3E}">
        <p14:creationId xmlns:p14="http://schemas.microsoft.com/office/powerpoint/2010/main" val="174427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39091" y="973292"/>
            <a:ext cx="10958946" cy="5909310"/>
          </a:xfrm>
          <a:prstGeom prst="rect">
            <a:avLst/>
          </a:prstGeom>
        </p:spPr>
        <p:txBody>
          <a:bodyPr wrap="square">
            <a:spAutoFit/>
          </a:bodyPr>
          <a:lstStyle/>
          <a:p>
            <a:pPr algn="r" rtl="1"/>
            <a:endParaRPr lang="ar-IQ" dirty="0"/>
          </a:p>
          <a:p>
            <a:pPr algn="r" rtl="1"/>
            <a:r>
              <a:rPr lang="ar-IQ" sz="2000" b="1" dirty="0"/>
              <a:t>بداية ادمان المخدرات عند الأطفال تعتمد على عدة عوامل وتتفاوت من حالة إلى أخرى. إليك بعض العوامل التي يمكن أن تؤدي إلى بداية ادمان المخدرات عند الأطفال:</a:t>
            </a:r>
          </a:p>
          <a:p>
            <a:pPr algn="r" rtl="1"/>
            <a:r>
              <a:rPr lang="ar-IQ" sz="2000" b="1" dirty="0">
                <a:solidFill>
                  <a:srgbClr val="FF0000"/>
                </a:solidFill>
              </a:rPr>
              <a:t>1.	الفضول: </a:t>
            </a:r>
            <a:r>
              <a:rPr lang="ar-IQ" sz="2000" b="1" dirty="0"/>
              <a:t>الأطفال يكونون غالبًا فضوليين ويرغبون في تجربة أشياء جديدة. إذا كان هناك توفر سهل للمخدرات </a:t>
            </a:r>
            <a:r>
              <a:rPr lang="ar-IQ" sz="2000" b="1" dirty="0" smtClean="0"/>
              <a:t>في </a:t>
            </a:r>
            <a:r>
              <a:rPr lang="ar-IQ" sz="2000" b="1" dirty="0"/>
              <a:t>المنزل أو بين الأصدقاء، فقد يقوم الطفل بتجربتها.</a:t>
            </a:r>
          </a:p>
          <a:p>
            <a:pPr algn="r" rtl="1"/>
            <a:r>
              <a:rPr lang="ar-IQ" sz="2000" b="1" dirty="0">
                <a:solidFill>
                  <a:srgbClr val="FF0000"/>
                </a:solidFill>
              </a:rPr>
              <a:t>2.	الضغوط الاجتماعية</a:t>
            </a:r>
            <a:r>
              <a:rPr lang="ar-IQ" sz="2000" b="1" dirty="0"/>
              <a:t>: إذا كان الطفل يعاني من الضغوط الاجتماعية مثل التنمر أو عدم الانتماء إلى مجموعة، قد يلجأ إلى العقاقير كوسيلة للتخفيف من هذه الضغوط.</a:t>
            </a:r>
          </a:p>
          <a:p>
            <a:pPr algn="r" rtl="1"/>
            <a:r>
              <a:rPr lang="ar-IQ" sz="2000" b="1" dirty="0">
                <a:solidFill>
                  <a:srgbClr val="FF0000"/>
                </a:solidFill>
              </a:rPr>
              <a:t>3.	التعرض </a:t>
            </a:r>
            <a:r>
              <a:rPr lang="ar-IQ" sz="2000" b="1" dirty="0" smtClean="0">
                <a:solidFill>
                  <a:srgbClr val="FF0000"/>
                </a:solidFill>
              </a:rPr>
              <a:t>للمخدرات من قبل اشخاص </a:t>
            </a:r>
            <a:r>
              <a:rPr lang="ar-IQ" sz="2000" b="1" dirty="0" smtClean="0"/>
              <a:t>: </a:t>
            </a:r>
            <a:r>
              <a:rPr lang="ar-IQ" sz="2000" b="1" dirty="0"/>
              <a:t>عندما يتعرض الأطفال لأفراد يستخدمون المخدرات في المنزل أو يشاهدونها في وسائل الإعلام، قد يكونون أكثر عرضة لتجربتها.</a:t>
            </a:r>
          </a:p>
          <a:p>
            <a:pPr algn="r" rtl="1"/>
            <a:r>
              <a:rPr lang="ar-IQ" sz="2000" b="1" dirty="0">
                <a:solidFill>
                  <a:srgbClr val="FF0000"/>
                </a:solidFill>
              </a:rPr>
              <a:t>4.	الأسباب الوراثية</a:t>
            </a:r>
            <a:r>
              <a:rPr lang="ar-IQ" sz="2000" b="1" dirty="0"/>
              <a:t>: هناك عوامل وراثية تلعب دورًا في تحديد مدى عرضة الشخص للإدمان. إذا كان هناك تاريخ عائلي للإدمان، قد يكون الشخص أكثر عرضة لهذا المخاطر.</a:t>
            </a:r>
          </a:p>
          <a:p>
            <a:pPr algn="r" rtl="1"/>
            <a:r>
              <a:rPr lang="ar-IQ" sz="2000" b="1" dirty="0">
                <a:solidFill>
                  <a:srgbClr val="FF0000"/>
                </a:solidFill>
              </a:rPr>
              <a:t>5.	التقليل من وعي الأخطار</a:t>
            </a:r>
            <a:r>
              <a:rPr lang="ar-IQ" sz="2000" b="1" dirty="0"/>
              <a:t>: عدم فهم الأطفال للمخاطر الصحية والاجتماعية لاستخدام المخدرات يمكن أن يزيد من احتمالية تجربتهم.</a:t>
            </a:r>
          </a:p>
          <a:p>
            <a:pPr algn="r" rtl="1"/>
            <a:r>
              <a:rPr lang="ar-IQ" sz="2400" b="1" dirty="0"/>
              <a:t>من الضروري توجيه الأطفال وتثقيفهم بشكل جيد حول مخاطر المخدرات والتأثيرات السلبية لاستخدامها. يجب أيضًا البقاء على اتصال وثقافة الثقة بين الأهل وأطفالهم للمساعدة في التعامل مع الضغوط الاجتماعية وتوجيههم نحو اتخاذ قرارات صحيحة. في حالة القلق بشأن تعاطي المخدرات، يجب البحث عن المساعدة المهنية والدعم النفسي</a:t>
            </a:r>
          </a:p>
        </p:txBody>
      </p:sp>
      <p:sp>
        <p:nvSpPr>
          <p:cNvPr id="3" name="مستطيل 2"/>
          <p:cNvSpPr/>
          <p:nvPr/>
        </p:nvSpPr>
        <p:spPr>
          <a:xfrm>
            <a:off x="4003963" y="511627"/>
            <a:ext cx="7016153" cy="461665"/>
          </a:xfrm>
          <a:prstGeom prst="rect">
            <a:avLst/>
          </a:prstGeom>
        </p:spPr>
        <p:txBody>
          <a:bodyPr wrap="square">
            <a:spAutoFit/>
          </a:bodyPr>
          <a:lstStyle/>
          <a:p>
            <a:r>
              <a:rPr lang="ar-IQ" sz="2400" b="1" dirty="0"/>
              <a:t>كيف تكون بداية ادمان المخدرات عند الأطفال</a:t>
            </a:r>
          </a:p>
        </p:txBody>
      </p:sp>
    </p:spTree>
    <p:extLst>
      <p:ext uri="{BB962C8B-B14F-4D97-AF65-F5344CB8AC3E}">
        <p14:creationId xmlns:p14="http://schemas.microsoft.com/office/powerpoint/2010/main" val="254801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740857"/>
            <a:ext cx="11582400" cy="5139869"/>
          </a:xfrm>
          <a:prstGeom prst="rect">
            <a:avLst/>
          </a:prstGeom>
        </p:spPr>
        <p:txBody>
          <a:bodyPr wrap="square">
            <a:spAutoFit/>
          </a:bodyPr>
          <a:lstStyle/>
          <a:p>
            <a:pPr algn="r" rtl="1"/>
            <a:r>
              <a:rPr lang="ar-IQ" sz="1400" b="1" dirty="0"/>
              <a:t>تعد مشكلة ادمان الاطفال الصغار كارثة عالمية انتقلت الى مختلف الاقطار العربية </a:t>
            </a:r>
            <a:r>
              <a:rPr lang="ar-IQ" sz="1400" b="1" dirty="0" smtClean="0"/>
              <a:t>والعراق فبعدما </a:t>
            </a:r>
            <a:r>
              <a:rPr lang="ar-IQ" sz="1400" b="1" dirty="0"/>
              <a:t>كان الخطر </a:t>
            </a:r>
            <a:r>
              <a:rPr lang="ar-IQ" sz="1400" b="1" dirty="0" smtClean="0"/>
              <a:t>لدى طلاب </a:t>
            </a:r>
            <a:r>
              <a:rPr lang="ar-IQ" sz="1400" b="1" dirty="0"/>
              <a:t>المدراس المراهقين بات الان الخطر ينال من الاطفال الصغار وخاصة اطفال الشوارع والاطفال العاملين في مهن مختلفة بحكم ظروفهم الاقتصادية القاسية.</a:t>
            </a:r>
          </a:p>
          <a:p>
            <a:pPr algn="r" rtl="1"/>
            <a:endParaRPr lang="ar-IQ" sz="1400" b="1" dirty="0"/>
          </a:p>
          <a:p>
            <a:pPr algn="r" rtl="1"/>
            <a:r>
              <a:rPr lang="ar-IQ" sz="1400" b="1" dirty="0"/>
              <a:t>واذا كانت الظروف الاقتصادية قد دفعت اطفال الشوارع والاطفال العاملين للوقوع في محرقة ادمان المخدرات، فان المدراس الابتدائية الحكومية والخاصة والدولية في شتى الاقطار العربية والشرق الاوسط قد وقعت هي الاخرى في هذا المستنقع بنسب </a:t>
            </a:r>
            <a:r>
              <a:rPr lang="ar-IQ" sz="1400" b="1" dirty="0" smtClean="0"/>
              <a:t>مختلفة</a:t>
            </a:r>
          </a:p>
          <a:p>
            <a:pPr algn="r" rtl="1"/>
            <a:endParaRPr lang="ar-IQ" sz="1400" b="1" dirty="0"/>
          </a:p>
          <a:p>
            <a:pPr algn="r" rtl="1"/>
            <a:r>
              <a:rPr lang="ar-IQ" sz="1400" b="1" dirty="0"/>
              <a:t>وترصد الدراسات الاجتماعية المتخصصة حجم هذه الكارثة، </a:t>
            </a:r>
            <a:r>
              <a:rPr lang="ar-IQ" sz="1400" b="1" dirty="0" err="1"/>
              <a:t>باعلانها</a:t>
            </a:r>
            <a:r>
              <a:rPr lang="ar-IQ" sz="1400" b="1" dirty="0"/>
              <a:t> إن عدد الأطفال الذين يتعاطون المخدرات بأنواعها وصورها في العالم العربي تتراوح بين 7 - 10 ملايين طفل، وهذه الارقام تكشف عن حجم المأساة التي يعيشها اطفالنا الصغار، فضلا عن حجم </a:t>
            </a:r>
            <a:r>
              <a:rPr lang="ar-IQ" sz="1400" b="1" dirty="0" err="1"/>
              <a:t>الخسائرالاقتصادية</a:t>
            </a:r>
            <a:r>
              <a:rPr lang="ar-IQ" sz="1400" b="1" dirty="0"/>
              <a:t> التي تنال من الاقتصاديات العربية من جراء تكاليف العلاج واعادة التأهيل للمدمنين </a:t>
            </a:r>
            <a:r>
              <a:rPr lang="ar-IQ" sz="1400" b="1" dirty="0" smtClean="0"/>
              <a:t>الصغار</a:t>
            </a:r>
          </a:p>
          <a:p>
            <a:pPr algn="r" rtl="1"/>
            <a:endParaRPr lang="ar-IQ" sz="1400" b="1" dirty="0"/>
          </a:p>
          <a:p>
            <a:pPr algn="r" rtl="1"/>
            <a:r>
              <a:rPr lang="ar-IQ" sz="2000" b="1" dirty="0">
                <a:solidFill>
                  <a:srgbClr val="FF0000"/>
                </a:solidFill>
              </a:rPr>
              <a:t>المآساة في العراق</a:t>
            </a:r>
          </a:p>
          <a:p>
            <a:pPr algn="r" rtl="1"/>
            <a:endParaRPr lang="ar-IQ" sz="1400" b="1" dirty="0"/>
          </a:p>
          <a:p>
            <a:pPr algn="r" rtl="1"/>
            <a:r>
              <a:rPr lang="ar-IQ" sz="1400" b="1" dirty="0" smtClean="0"/>
              <a:t>   ارتبطت </a:t>
            </a:r>
            <a:r>
              <a:rPr lang="ar-IQ" sz="1400" b="1" dirty="0"/>
              <a:t>ازمة تعاطي الاطفال للمخدرات في العراق منذ  الاحتلال الامريكي للبلاد وحتي هذه الساعة التي تغرق فيه البلاد في الفتنة الطائفية، أدت الى </a:t>
            </a:r>
            <a:r>
              <a:rPr lang="ar-IQ" sz="1400" b="1" dirty="0" err="1"/>
              <a:t>إزدياد</a:t>
            </a:r>
            <a:r>
              <a:rPr lang="ar-IQ" sz="1400" b="1" dirty="0"/>
              <a:t> عدد أطفال الشوارع، </a:t>
            </a:r>
            <a:r>
              <a:rPr lang="ar-IQ" sz="1400" b="1" dirty="0" err="1"/>
              <a:t>إرتباطاً</a:t>
            </a:r>
            <a:r>
              <a:rPr lang="ar-IQ" sz="1400" b="1" dirty="0"/>
              <a:t> بتردي الاوضاع الاقتصادية للأسر، وما رافق ذلك من تفكك أسري، وتعدد حالات الطلاق والانفصال بين الزوجين، الى جانب الأعمال الإرهابية والعنف الطائفي والتهجير القسري.</a:t>
            </a:r>
          </a:p>
          <a:p>
            <a:pPr algn="r" rtl="1"/>
            <a:endParaRPr lang="ar-IQ" sz="1400" b="1" dirty="0"/>
          </a:p>
          <a:p>
            <a:pPr algn="r" rtl="1"/>
            <a:r>
              <a:rPr lang="ar-IQ" sz="1400" b="1" dirty="0"/>
              <a:t>حيث يمكن لأي شخص أن يحصل على المخدرات بسهولة، فهي تباع عند مداخل المدارس في مناطق عديدة من العاصمة، بل أن البعض من الأطفال يُستخدمون لتهريب المخدرات إلى داخل المدرسة.</a:t>
            </a:r>
          </a:p>
          <a:p>
            <a:pPr algn="r" rtl="1"/>
            <a:endParaRPr lang="ar-IQ" sz="1400" b="1" dirty="0"/>
          </a:p>
          <a:p>
            <a:pPr algn="r" rtl="1"/>
            <a:r>
              <a:rPr lang="ar-IQ" sz="1400" b="1" dirty="0"/>
              <a:t>وكشفت الدراسات المتخصصة أن اغلب المهن التي يعمل بها الأطفال هي أعمال ومهن غير </a:t>
            </a:r>
            <a:r>
              <a:rPr lang="ar-IQ" sz="1400" b="1" dirty="0" err="1"/>
              <a:t>مهارية</a:t>
            </a:r>
            <a:r>
              <a:rPr lang="ar-IQ" sz="1400" b="1" dirty="0"/>
              <a:t>، لا تعدّهم للحياة، ولا لسوق العمل، وتتمثل في بيع الأكياس البلاستيكية (40%)، ودفع عربات الأحمال (40%)، وصباغة الأحذية (10%)، والحمالة ( 10%). وتوجد مهن أخرى، كبيع الخمور، والأدوية المهلوسة والعقاقير النفسية. كما بينت ان ما معدله ( 3%) منهم يتعاطون مواد مخدرة ( </a:t>
            </a:r>
            <a:r>
              <a:rPr lang="ar-IQ" sz="1400" b="1" dirty="0" err="1"/>
              <a:t>كالسيكوتين</a:t>
            </a:r>
            <a:r>
              <a:rPr lang="ar-IQ" sz="1400" b="1" dirty="0"/>
              <a:t>، </a:t>
            </a:r>
            <a:r>
              <a:rPr lang="ar-IQ" sz="1400" b="1" dirty="0" err="1"/>
              <a:t>والثنر</a:t>
            </a:r>
            <a:r>
              <a:rPr lang="ar-IQ" sz="1400" b="1" dirty="0"/>
              <a:t>) ويتناولون حبوب الفاليوم لانهم يعانون صعوبات في النوم.</a:t>
            </a:r>
          </a:p>
        </p:txBody>
      </p:sp>
      <p:sp>
        <p:nvSpPr>
          <p:cNvPr id="3" name="مستطيل 2"/>
          <p:cNvSpPr/>
          <p:nvPr/>
        </p:nvSpPr>
        <p:spPr>
          <a:xfrm>
            <a:off x="2489200" y="197535"/>
            <a:ext cx="8851900" cy="400110"/>
          </a:xfrm>
          <a:prstGeom prst="rect">
            <a:avLst/>
          </a:prstGeom>
          <a:solidFill>
            <a:schemeClr val="accent1">
              <a:lumMod val="20000"/>
              <a:lumOff val="80000"/>
            </a:schemeClr>
          </a:solidFill>
        </p:spPr>
        <p:txBody>
          <a:bodyPr wrap="square">
            <a:spAutoFit/>
          </a:bodyPr>
          <a:lstStyle/>
          <a:p>
            <a:r>
              <a:rPr lang="ar-IQ" sz="2000" b="1" dirty="0"/>
              <a:t>ادمان الاطفال الصغار كارثة </a:t>
            </a:r>
            <a:r>
              <a:rPr lang="ar-IQ" sz="2000" b="1" dirty="0" smtClean="0"/>
              <a:t>انتقلت </a:t>
            </a:r>
            <a:r>
              <a:rPr lang="ar-IQ" sz="2000" b="1" dirty="0"/>
              <a:t>الى </a:t>
            </a:r>
            <a:r>
              <a:rPr lang="ar-IQ" sz="2000" b="1" dirty="0" smtClean="0"/>
              <a:t>العراق ومختلف </a:t>
            </a:r>
            <a:r>
              <a:rPr lang="ar-IQ" sz="2000" b="1" dirty="0"/>
              <a:t>الاقطار </a:t>
            </a:r>
            <a:r>
              <a:rPr lang="ar-IQ" sz="2000" b="1" dirty="0" smtClean="0"/>
              <a:t>العربية</a:t>
            </a:r>
            <a:endParaRPr lang="ar-IQ" sz="2000" b="1" dirty="0"/>
          </a:p>
        </p:txBody>
      </p:sp>
    </p:spTree>
    <p:extLst>
      <p:ext uri="{BB962C8B-B14F-4D97-AF65-F5344CB8AC3E}">
        <p14:creationId xmlns:p14="http://schemas.microsoft.com/office/powerpoint/2010/main" val="107181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31801" y="346309"/>
            <a:ext cx="11233728" cy="1354217"/>
          </a:xfrm>
          <a:prstGeom prst="rect">
            <a:avLst/>
          </a:prstGeom>
          <a:solidFill>
            <a:schemeClr val="accent1">
              <a:lumMod val="20000"/>
              <a:lumOff val="80000"/>
            </a:schemeClr>
          </a:solidFill>
        </p:spPr>
        <p:txBody>
          <a:bodyPr wrap="square">
            <a:spAutoFit/>
          </a:bodyPr>
          <a:lstStyle/>
          <a:p>
            <a:pPr algn="r" rtl="1"/>
            <a:r>
              <a:rPr lang="ar-IQ" sz="2800" b="1" dirty="0" smtClean="0"/>
              <a:t>الاعراض والتغيرات على أطفال المخدرات</a:t>
            </a:r>
            <a:r>
              <a:rPr lang="ar-IQ" b="1" dirty="0"/>
              <a:t>، في عالمنا الحديث، إحدى أكبر </a:t>
            </a:r>
            <a:r>
              <a:rPr lang="ar-IQ" b="1" dirty="0" smtClean="0"/>
              <a:t>المخاوف </a:t>
            </a:r>
            <a:r>
              <a:rPr lang="ar-IQ" b="1" dirty="0"/>
              <a:t>لدى الآباء والأمهات هي سلامة ورفاهية </a:t>
            </a:r>
            <a:r>
              <a:rPr lang="ar-IQ" b="1" dirty="0" smtClean="0"/>
              <a:t>أطفالهم</a:t>
            </a:r>
            <a:r>
              <a:rPr lang="ar-IQ" b="1" dirty="0"/>
              <a:t> </a:t>
            </a:r>
            <a:r>
              <a:rPr lang="ar-IQ" b="1" dirty="0" smtClean="0"/>
              <a:t> ، </a:t>
            </a:r>
            <a:r>
              <a:rPr lang="ar-IQ" b="1" dirty="0"/>
              <a:t>تعاطي المخدرات لدى الأطفال يمكن أن يكون مشكلة خطيرة، ومن المهم مراقبة أطفالك للكشف عن أي علامات تشير إلى هذا السلوك. إليك بعض العلامات التي يمكن أن تشير إلى تعاطي الأطفال للمخدرات:</a:t>
            </a:r>
          </a:p>
        </p:txBody>
      </p:sp>
      <p:sp>
        <p:nvSpPr>
          <p:cNvPr id="5" name="مستطيل 4"/>
          <p:cNvSpPr/>
          <p:nvPr/>
        </p:nvSpPr>
        <p:spPr>
          <a:xfrm>
            <a:off x="651165" y="1807304"/>
            <a:ext cx="11249890" cy="4801314"/>
          </a:xfrm>
          <a:prstGeom prst="rect">
            <a:avLst/>
          </a:prstGeom>
        </p:spPr>
        <p:txBody>
          <a:bodyPr wrap="square">
            <a:spAutoFit/>
          </a:bodyPr>
          <a:lstStyle/>
          <a:p>
            <a:pPr algn="r" rtl="1"/>
            <a:r>
              <a:rPr lang="ar-IQ" b="1" dirty="0" smtClean="0"/>
              <a:t>1</a:t>
            </a:r>
            <a:r>
              <a:rPr lang="ar-IQ" b="1" dirty="0"/>
              <a:t>.	</a:t>
            </a:r>
            <a:r>
              <a:rPr lang="ar-IQ" b="1" dirty="0">
                <a:solidFill>
                  <a:srgbClr val="FF0000"/>
                </a:solidFill>
              </a:rPr>
              <a:t>تغيرات في السلوك</a:t>
            </a:r>
            <a:r>
              <a:rPr lang="ar-IQ" b="1" dirty="0"/>
              <a:t>: إذا لاحظت تغيرات كبيرة في سلوك الطفل، مثل انخفاض في الأداء المدرسي، زيادة في التوتر، تقلب المزاج، تغييرات في الأصدقاء، أو سلوك عدائي غير معتاد.</a:t>
            </a:r>
          </a:p>
          <a:p>
            <a:pPr algn="r" rtl="1"/>
            <a:r>
              <a:rPr lang="ar-IQ" b="1" dirty="0"/>
              <a:t>2.	</a:t>
            </a:r>
            <a:r>
              <a:rPr lang="ar-IQ" b="1" dirty="0">
                <a:solidFill>
                  <a:srgbClr val="FF0000"/>
                </a:solidFill>
              </a:rPr>
              <a:t>تغيرات في النظرة</a:t>
            </a:r>
            <a:r>
              <a:rPr lang="ar-IQ" b="1" dirty="0"/>
              <a:t>: إذا لاحظت تغيرات في ملامح وجههم، مثل انتفاخ العيون أو احمرارها، أو طقوس نظافة غير عادية، يمكن أن تكون هذه علامات على تعاطي المخدرات.</a:t>
            </a:r>
          </a:p>
          <a:p>
            <a:pPr algn="r" rtl="1"/>
            <a:r>
              <a:rPr lang="ar-IQ" b="1" dirty="0"/>
              <a:t>3.	تغيرات في النوم والشهية: تغييرات ملحوظة في عادات النوم والشهية قد تشير إلى تعاطي المخدرات.</a:t>
            </a:r>
          </a:p>
          <a:p>
            <a:pPr algn="r" rtl="1"/>
            <a:r>
              <a:rPr lang="ar-IQ" b="1" dirty="0"/>
              <a:t>4.	</a:t>
            </a:r>
            <a:r>
              <a:rPr lang="ar-IQ" b="1" dirty="0">
                <a:solidFill>
                  <a:srgbClr val="FF0000"/>
                </a:solidFill>
              </a:rPr>
              <a:t>تراجع في الاهتمام بالمظهر الشخصي</a:t>
            </a:r>
            <a:r>
              <a:rPr lang="ar-IQ" b="1" dirty="0"/>
              <a:t>: قد يظهر الأطفال الذين يعانون من تعاطي المخدرات بدون اهتمام بمظهرهم الشخصي ونظافتهم.</a:t>
            </a:r>
          </a:p>
          <a:p>
            <a:pPr algn="r" rtl="1"/>
            <a:r>
              <a:rPr lang="ar-IQ" b="1" dirty="0"/>
              <a:t>5.	</a:t>
            </a:r>
            <a:r>
              <a:rPr lang="ar-IQ" b="1" dirty="0">
                <a:solidFill>
                  <a:srgbClr val="FF0000"/>
                </a:solidFill>
              </a:rPr>
              <a:t>فقدان الوزن أو زيادة في الوزن</a:t>
            </a:r>
            <a:r>
              <a:rPr lang="ar-IQ" b="1" dirty="0"/>
              <a:t>: تغييرات كبيرة في الوزن يمكن أن تكون علامة على مشكلة تعاطي المخدرات.</a:t>
            </a:r>
          </a:p>
          <a:p>
            <a:pPr algn="r" rtl="1"/>
            <a:r>
              <a:rPr lang="ar-IQ" b="1" dirty="0"/>
              <a:t>6.	</a:t>
            </a:r>
            <a:r>
              <a:rPr lang="ar-IQ" b="1" dirty="0">
                <a:solidFill>
                  <a:srgbClr val="FF0000"/>
                </a:solidFill>
              </a:rPr>
              <a:t>انخراط في أنشطة غير قانونية</a:t>
            </a:r>
            <a:r>
              <a:rPr lang="ar-IQ" b="1" dirty="0"/>
              <a:t>: إذا لاحظت مشاركة الطفل في أنشطة غير قانونية أو عدائية، قد تكون هذه علامة على تعاطي المخدرات.</a:t>
            </a:r>
          </a:p>
          <a:p>
            <a:pPr algn="r" rtl="1"/>
            <a:r>
              <a:rPr lang="ar-IQ" b="1" dirty="0"/>
              <a:t>7.	</a:t>
            </a:r>
            <a:r>
              <a:rPr lang="ar-IQ" b="1" dirty="0">
                <a:solidFill>
                  <a:srgbClr val="FF0000"/>
                </a:solidFill>
              </a:rPr>
              <a:t>التغيب عن المنزل</a:t>
            </a:r>
            <a:r>
              <a:rPr lang="ar-IQ" b="1" dirty="0"/>
              <a:t>: عدم عودة الطفل في الوقت المعتاد أو التغيب المستمر عن المنزل قد يكون مؤشرًا على تعاطي المخدرات.</a:t>
            </a:r>
          </a:p>
          <a:p>
            <a:pPr algn="r" rtl="1"/>
            <a:r>
              <a:rPr lang="ar-IQ" b="1" dirty="0"/>
              <a:t>إذا لاحظت أيًا من هذه العلامات، يجب التحدث مع الطفل بشكل </a:t>
            </a:r>
            <a:r>
              <a:rPr lang="ar-IQ" b="1" dirty="0" smtClean="0"/>
              <a:t>فوري </a:t>
            </a:r>
            <a:r>
              <a:rPr lang="ar-IQ" b="1" dirty="0"/>
              <a:t>لفهم ما يحدث</a:t>
            </a:r>
            <a:r>
              <a:rPr lang="ar-IQ" b="1" dirty="0" smtClean="0"/>
              <a:t>.</a:t>
            </a:r>
          </a:p>
          <a:p>
            <a:pPr algn="r" rtl="1"/>
            <a:r>
              <a:rPr lang="ar-IQ" b="1" dirty="0" smtClean="0"/>
              <a:t> </a:t>
            </a:r>
            <a:r>
              <a:rPr lang="ar-IQ" b="1" dirty="0"/>
              <a:t>إذا كان هناك شك في تعاطي المخدرات، يجب البحث عن المساعدة المهنية من </a:t>
            </a:r>
            <a:endParaRPr lang="ar-IQ" b="1" dirty="0" smtClean="0"/>
          </a:p>
          <a:p>
            <a:pPr algn="r" rtl="1"/>
            <a:r>
              <a:rPr lang="ar-IQ" b="1" dirty="0" smtClean="0"/>
              <a:t>أخصائي </a:t>
            </a:r>
            <a:r>
              <a:rPr lang="ar-IQ" b="1" dirty="0"/>
              <a:t>نفسي أو معالج إدمان</a:t>
            </a:r>
            <a:r>
              <a:rPr lang="ar-IQ" dirty="0"/>
              <a:t>.</a:t>
            </a:r>
          </a:p>
        </p:txBody>
      </p:sp>
    </p:spTree>
    <p:extLst>
      <p:ext uri="{BB962C8B-B14F-4D97-AF65-F5344CB8AC3E}">
        <p14:creationId xmlns:p14="http://schemas.microsoft.com/office/powerpoint/2010/main" val="10551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34144" y="1582341"/>
            <a:ext cx="8589819" cy="3785652"/>
          </a:xfrm>
          <a:prstGeom prst="rect">
            <a:avLst/>
          </a:prstGeom>
        </p:spPr>
        <p:txBody>
          <a:bodyPr wrap="square">
            <a:spAutoFit/>
          </a:bodyPr>
          <a:lstStyle/>
          <a:p>
            <a:pPr algn="r" rtl="1"/>
            <a:r>
              <a:rPr lang="ar-IQ" sz="2000" b="1" dirty="0"/>
              <a:t>تعتبر مخاطر استخدام المخدرات على الأطفال من أهم القضايا التي يجب التركيز عليها </a:t>
            </a:r>
            <a:endParaRPr lang="ar-IQ" sz="2000" b="1" dirty="0" smtClean="0"/>
          </a:p>
          <a:p>
            <a:pPr algn="r" rtl="1"/>
            <a:r>
              <a:rPr lang="ar-IQ" sz="2000" b="1" dirty="0" smtClean="0"/>
              <a:t>لحماية </a:t>
            </a:r>
            <a:r>
              <a:rPr lang="ar-IQ" sz="2000" b="1" dirty="0"/>
              <a:t>صحتهم ومستقبلهم. إليك بعض المعلومات حول تأثير المخدرات على الأطفال </a:t>
            </a:r>
            <a:r>
              <a:rPr lang="ar-IQ" sz="2000" b="1" dirty="0" smtClean="0"/>
              <a:t>وهي:</a:t>
            </a:r>
          </a:p>
          <a:p>
            <a:pPr algn="r" rtl="1"/>
            <a:r>
              <a:rPr lang="ar-IQ" sz="2000" b="1" dirty="0" smtClean="0"/>
              <a:t>1</a:t>
            </a:r>
            <a:r>
              <a:rPr lang="ar-IQ" sz="2000" b="1" dirty="0"/>
              <a:t>.	تأثيرات صحية: يمكن للاستخدام المبكر للمخدرات أن يؤدي إلى مشاكل صحية خطيرة، مثل تلف الدماغ والجهاز العصبي.</a:t>
            </a:r>
          </a:p>
          <a:p>
            <a:pPr algn="r" rtl="1"/>
            <a:r>
              <a:rPr lang="ar-IQ" sz="2000" b="1" dirty="0"/>
              <a:t>2.	تأثيرات نفسية: المخدرات يمكن أن تؤدي إلى تغيرات في الشخصية وزيادة خطر الإصابة بالاكتئاب والقلق.</a:t>
            </a:r>
          </a:p>
          <a:p>
            <a:pPr algn="r" rtl="1"/>
            <a:r>
              <a:rPr lang="ar-IQ" sz="2000" b="1" dirty="0"/>
              <a:t>3.	أثر على الأداء الأكاديمي: يمكن للاستخدام المخدرات أن يؤدي إلى تراجع الأداء الأكاديمي والانسحاب من الدراسة.</a:t>
            </a:r>
          </a:p>
          <a:p>
            <a:pPr algn="r" rtl="1"/>
            <a:r>
              <a:rPr lang="ar-IQ" sz="2000" b="1" dirty="0"/>
              <a:t>4.	الإدمان: الأطفال أكثر عرضة للإدمان على المخدرات بسبب تأثيراتها على الدماغ</a:t>
            </a:r>
            <a:r>
              <a:rPr lang="ar-IQ" sz="2000" b="1" dirty="0" smtClean="0"/>
              <a:t>.</a:t>
            </a:r>
            <a:endParaRPr lang="ar-IQ" sz="2000" b="1" dirty="0"/>
          </a:p>
        </p:txBody>
      </p:sp>
      <p:pic>
        <p:nvPicPr>
          <p:cNvPr id="3" name="صورة 2"/>
          <p:cNvPicPr>
            <a:picLocks noChangeAspect="1"/>
          </p:cNvPicPr>
          <p:nvPr/>
        </p:nvPicPr>
        <p:blipFill>
          <a:blip r:embed="rId2"/>
          <a:stretch>
            <a:fillRect/>
          </a:stretch>
        </p:blipFill>
        <p:spPr>
          <a:xfrm>
            <a:off x="0" y="1231449"/>
            <a:ext cx="2859272" cy="5060119"/>
          </a:xfrm>
          <a:prstGeom prst="rect">
            <a:avLst/>
          </a:prstGeom>
        </p:spPr>
      </p:pic>
      <p:sp>
        <p:nvSpPr>
          <p:cNvPr id="4" name="مستطيل 3"/>
          <p:cNvSpPr/>
          <p:nvPr/>
        </p:nvSpPr>
        <p:spPr>
          <a:xfrm>
            <a:off x="7370917" y="714398"/>
            <a:ext cx="4301177" cy="461665"/>
          </a:xfrm>
          <a:prstGeom prst="rect">
            <a:avLst/>
          </a:prstGeom>
          <a:solidFill>
            <a:schemeClr val="accent1">
              <a:lumMod val="20000"/>
              <a:lumOff val="80000"/>
            </a:schemeClr>
          </a:solidFill>
        </p:spPr>
        <p:txBody>
          <a:bodyPr wrap="none">
            <a:spAutoFit/>
          </a:bodyPr>
          <a:lstStyle/>
          <a:p>
            <a:r>
              <a:rPr lang="ar-IQ" sz="2400" b="1" dirty="0"/>
              <a:t>اضرار المخدرات </a:t>
            </a:r>
            <a:r>
              <a:rPr lang="ar-IQ" sz="2400" b="1" dirty="0" smtClean="0"/>
              <a:t>على الاطفال</a:t>
            </a:r>
            <a:endParaRPr lang="ar-IQ" sz="2400" b="1" dirty="0"/>
          </a:p>
        </p:txBody>
      </p:sp>
    </p:spTree>
    <p:extLst>
      <p:ext uri="{BB962C8B-B14F-4D97-AF65-F5344CB8AC3E}">
        <p14:creationId xmlns:p14="http://schemas.microsoft.com/office/powerpoint/2010/main" val="1486319166"/>
      </p:ext>
    </p:extLst>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2547</TotalTime>
  <Words>1777</Words>
  <Application>Microsoft Office PowerPoint</Application>
  <PresentationFormat>شاشة عريضة</PresentationFormat>
  <Paragraphs>120</Paragraphs>
  <Slides>12</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12</vt:i4>
      </vt:variant>
    </vt:vector>
  </HeadingPairs>
  <TitlesOfParts>
    <vt:vector size="18" baseType="lpstr">
      <vt:lpstr>Arial</vt:lpstr>
      <vt:lpstr>Calibri</vt:lpstr>
      <vt:lpstr>Century Gothic</vt:lpstr>
      <vt:lpstr>Tahoma</vt:lpstr>
      <vt:lpstr>Wingdings 3</vt:lpstr>
      <vt:lpstr>ربطة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انماط  اجترار الافكار</dc:title>
  <dc:creator>zjwoad1@gmail.com</dc:creator>
  <cp:lastModifiedBy>widad</cp:lastModifiedBy>
  <cp:revision>220</cp:revision>
  <dcterms:created xsi:type="dcterms:W3CDTF">2020-02-18T17:16:06Z</dcterms:created>
  <dcterms:modified xsi:type="dcterms:W3CDTF">2024-03-30T23:11:57Z</dcterms:modified>
</cp:coreProperties>
</file>