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50" r:id="rId2"/>
  </p:sld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90" r:id="rId29"/>
    <p:sldId id="283" r:id="rId30"/>
    <p:sldId id="284" r:id="rId31"/>
    <p:sldId id="285" r:id="rId32"/>
    <p:sldId id="286" r:id="rId33"/>
    <p:sldId id="287" r:id="rId34"/>
    <p:sldId id="288" r:id="rId35"/>
    <p:sldId id="289" r:id="rId36"/>
    <p:sldId id="291"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7ABEA3A-5CAC-4245-B9CF-E583AC716F70}" type="datetimeFigureOut">
              <a:rPr lang="en-US" smtClean="0"/>
              <a:t>4/23/2024</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E72D4540-2F6A-422C-BCC5-72662B4657A3}" type="slidenum">
              <a:rPr lang="en-US" smtClean="0"/>
              <a:t>‹#›</a:t>
            </a:fld>
            <a:endParaRPr lang="en-US"/>
          </a:p>
        </p:txBody>
      </p:sp>
    </p:spTree>
    <p:extLst>
      <p:ext uri="{BB962C8B-B14F-4D97-AF65-F5344CB8AC3E}">
        <p14:creationId xmlns:p14="http://schemas.microsoft.com/office/powerpoint/2010/main" val="4167662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ABEA3A-5CAC-4245-B9CF-E583AC716F70}"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2D4540-2F6A-422C-BCC5-72662B4657A3}" type="slidenum">
              <a:rPr lang="en-US" smtClean="0"/>
              <a:t>‹#›</a:t>
            </a:fld>
            <a:endParaRPr lang="en-US"/>
          </a:p>
        </p:txBody>
      </p:sp>
    </p:spTree>
    <p:extLst>
      <p:ext uri="{BB962C8B-B14F-4D97-AF65-F5344CB8AC3E}">
        <p14:creationId xmlns:p14="http://schemas.microsoft.com/office/powerpoint/2010/main" val="3093496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7ABEA3A-5CAC-4245-B9CF-E583AC716F70}" type="datetimeFigureOut">
              <a:rPr lang="en-US" smtClean="0"/>
              <a:t>4/23/2024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E72D4540-2F6A-422C-BCC5-72662B4657A3}" type="slidenum">
              <a:rPr lang="en-US" smtClean="0"/>
              <a:t>‹#›</a:t>
            </a:fld>
            <a:endParaRPr lang="en-US"/>
          </a:p>
        </p:txBody>
      </p:sp>
    </p:spTree>
    <p:extLst>
      <p:ext uri="{BB962C8B-B14F-4D97-AF65-F5344CB8AC3E}">
        <p14:creationId xmlns:p14="http://schemas.microsoft.com/office/powerpoint/2010/main" val="1526262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7ABEA3A-5CAC-4245-B9CF-E583AC716F70}" type="datetimeFigureOut">
              <a:rPr lang="en-US" smtClean="0"/>
              <a:t>4/23/2024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E72D4540-2F6A-422C-BCC5-72662B4657A3}"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10239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7ABEA3A-5CAC-4245-B9CF-E583AC716F70}" type="datetimeFigureOut">
              <a:rPr lang="en-US" smtClean="0"/>
              <a:t>4/23/2024</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E72D4540-2F6A-422C-BCC5-72662B4657A3}" type="slidenum">
              <a:rPr lang="en-US" smtClean="0"/>
              <a:t>‹#›</a:t>
            </a:fld>
            <a:endParaRPr lang="en-US"/>
          </a:p>
        </p:txBody>
      </p:sp>
    </p:spTree>
    <p:extLst>
      <p:ext uri="{BB962C8B-B14F-4D97-AF65-F5344CB8AC3E}">
        <p14:creationId xmlns:p14="http://schemas.microsoft.com/office/powerpoint/2010/main" val="3849187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7ABEA3A-5CAC-4245-B9CF-E583AC716F70}" type="datetimeFigureOut">
              <a:rPr lang="en-US" smtClean="0"/>
              <a:t>4/23/2024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2D4540-2F6A-422C-BCC5-72662B4657A3}" type="slidenum">
              <a:rPr lang="en-US" smtClean="0"/>
              <a:t>‹#›</a:t>
            </a:fld>
            <a:endParaRPr lang="en-US"/>
          </a:p>
        </p:txBody>
      </p:sp>
    </p:spTree>
    <p:extLst>
      <p:ext uri="{BB962C8B-B14F-4D97-AF65-F5344CB8AC3E}">
        <p14:creationId xmlns:p14="http://schemas.microsoft.com/office/powerpoint/2010/main" val="1266138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7ABEA3A-5CAC-4245-B9CF-E583AC716F70}" type="datetimeFigureOut">
              <a:rPr lang="en-US" smtClean="0"/>
              <a:t>4/23/2024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2D4540-2F6A-422C-BCC5-72662B4657A3}" type="slidenum">
              <a:rPr lang="en-US" smtClean="0"/>
              <a:t>‹#›</a:t>
            </a:fld>
            <a:endParaRPr lang="en-US"/>
          </a:p>
        </p:txBody>
      </p:sp>
    </p:spTree>
    <p:extLst>
      <p:ext uri="{BB962C8B-B14F-4D97-AF65-F5344CB8AC3E}">
        <p14:creationId xmlns:p14="http://schemas.microsoft.com/office/powerpoint/2010/main" val="3226510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ABEA3A-5CAC-4245-B9CF-E583AC716F70}"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D4540-2F6A-422C-BCC5-72662B4657A3}" type="slidenum">
              <a:rPr lang="en-US" smtClean="0"/>
              <a:t>‹#›</a:t>
            </a:fld>
            <a:endParaRPr lang="en-US"/>
          </a:p>
        </p:txBody>
      </p:sp>
    </p:spTree>
    <p:extLst>
      <p:ext uri="{BB962C8B-B14F-4D97-AF65-F5344CB8AC3E}">
        <p14:creationId xmlns:p14="http://schemas.microsoft.com/office/powerpoint/2010/main" val="2116672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37ABEA3A-5CAC-4245-B9CF-E583AC716F70}" type="datetimeFigureOut">
              <a:rPr lang="en-US" smtClean="0"/>
              <a:t>4/23/2024</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E72D4540-2F6A-422C-BCC5-72662B4657A3}" type="slidenum">
              <a:rPr lang="en-US" smtClean="0"/>
              <a:t>‹#›</a:t>
            </a:fld>
            <a:endParaRPr lang="en-US"/>
          </a:p>
        </p:txBody>
      </p:sp>
    </p:spTree>
    <p:extLst>
      <p:ext uri="{BB962C8B-B14F-4D97-AF65-F5344CB8AC3E}">
        <p14:creationId xmlns:p14="http://schemas.microsoft.com/office/powerpoint/2010/main" val="2670799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7ABEA3A-5CAC-4245-B9CF-E583AC716F70}" type="datetimeFigureOut">
              <a:rPr lang="en-US" smtClean="0"/>
              <a:t>4/23/2024</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E72D4540-2F6A-422C-BCC5-72662B4657A3}" type="slidenum">
              <a:rPr lang="en-US" smtClean="0"/>
              <a:t>‹#›</a:t>
            </a:fld>
            <a:endParaRPr lang="en-US"/>
          </a:p>
        </p:txBody>
      </p:sp>
    </p:spTree>
    <p:extLst>
      <p:ext uri="{BB962C8B-B14F-4D97-AF65-F5344CB8AC3E}">
        <p14:creationId xmlns:p14="http://schemas.microsoft.com/office/powerpoint/2010/main" val="3902027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ABEA3A-5CAC-4245-B9CF-E583AC716F70}"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D4540-2F6A-422C-BCC5-72662B4657A3}" type="slidenum">
              <a:rPr lang="en-US" smtClean="0"/>
              <a:t>‹#›</a:t>
            </a:fld>
            <a:endParaRPr lang="en-US"/>
          </a:p>
        </p:txBody>
      </p:sp>
    </p:spTree>
    <p:extLst>
      <p:ext uri="{BB962C8B-B14F-4D97-AF65-F5344CB8AC3E}">
        <p14:creationId xmlns:p14="http://schemas.microsoft.com/office/powerpoint/2010/main" val="1609072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ABEA3A-5CAC-4245-B9CF-E583AC716F70}"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D4540-2F6A-422C-BCC5-72662B4657A3}" type="slidenum">
              <a:rPr lang="en-US" smtClean="0"/>
              <a:t>‹#›</a:t>
            </a:fld>
            <a:endParaRPr lang="en-US"/>
          </a:p>
        </p:txBody>
      </p:sp>
    </p:spTree>
    <p:extLst>
      <p:ext uri="{BB962C8B-B14F-4D97-AF65-F5344CB8AC3E}">
        <p14:creationId xmlns:p14="http://schemas.microsoft.com/office/powerpoint/2010/main" val="2592733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7ABEA3A-5CAC-4245-B9CF-E583AC716F70}" type="datetimeFigureOut">
              <a:rPr lang="en-US" smtClean="0"/>
              <a:t>4/23/2024</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E72D4540-2F6A-422C-BCC5-72662B4657A3}" type="slidenum">
              <a:rPr lang="en-US" smtClean="0"/>
              <a:t>‹#›</a:t>
            </a:fld>
            <a:endParaRPr lang="en-US"/>
          </a:p>
        </p:txBody>
      </p:sp>
    </p:spTree>
    <p:extLst>
      <p:ext uri="{BB962C8B-B14F-4D97-AF65-F5344CB8AC3E}">
        <p14:creationId xmlns:p14="http://schemas.microsoft.com/office/powerpoint/2010/main" val="2960843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ABEA3A-5CAC-4245-B9CF-E583AC716F70}"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2D4540-2F6A-422C-BCC5-72662B4657A3}" type="slidenum">
              <a:rPr lang="en-US" smtClean="0"/>
              <a:t>‹#›</a:t>
            </a:fld>
            <a:endParaRPr lang="en-US"/>
          </a:p>
        </p:txBody>
      </p:sp>
    </p:spTree>
    <p:extLst>
      <p:ext uri="{BB962C8B-B14F-4D97-AF65-F5344CB8AC3E}">
        <p14:creationId xmlns:p14="http://schemas.microsoft.com/office/powerpoint/2010/main" val="2772373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ABEA3A-5CAC-4245-B9CF-E583AC716F70}" type="datetimeFigureOut">
              <a:rPr lang="en-US" smtClean="0"/>
              <a:t>4/23/2024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2D4540-2F6A-422C-BCC5-72662B4657A3}" type="slidenum">
              <a:rPr lang="en-US" smtClean="0"/>
              <a:t>‹#›</a:t>
            </a:fld>
            <a:endParaRPr lang="en-US"/>
          </a:p>
        </p:txBody>
      </p:sp>
    </p:spTree>
    <p:extLst>
      <p:ext uri="{BB962C8B-B14F-4D97-AF65-F5344CB8AC3E}">
        <p14:creationId xmlns:p14="http://schemas.microsoft.com/office/powerpoint/2010/main" val="34140042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ABEA3A-5CAC-4245-B9CF-E583AC716F70}" type="datetimeFigureOut">
              <a:rPr lang="en-US" smtClean="0"/>
              <a:t>4/23/2024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2D4540-2F6A-422C-BCC5-72662B4657A3}" type="slidenum">
              <a:rPr lang="en-US" smtClean="0"/>
              <a:t>‹#›</a:t>
            </a:fld>
            <a:endParaRPr lang="en-US"/>
          </a:p>
        </p:txBody>
      </p:sp>
    </p:spTree>
    <p:extLst>
      <p:ext uri="{BB962C8B-B14F-4D97-AF65-F5344CB8AC3E}">
        <p14:creationId xmlns:p14="http://schemas.microsoft.com/office/powerpoint/2010/main" val="17989063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ABEA3A-5CAC-4245-B9CF-E583AC716F70}" type="datetimeFigureOut">
              <a:rPr lang="en-US" smtClean="0"/>
              <a:t>4/23/2024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2D4540-2F6A-422C-BCC5-72662B4657A3}" type="slidenum">
              <a:rPr lang="en-US" smtClean="0"/>
              <a:t>‹#›</a:t>
            </a:fld>
            <a:endParaRPr lang="en-US"/>
          </a:p>
        </p:txBody>
      </p:sp>
    </p:spTree>
    <p:extLst>
      <p:ext uri="{BB962C8B-B14F-4D97-AF65-F5344CB8AC3E}">
        <p14:creationId xmlns:p14="http://schemas.microsoft.com/office/powerpoint/2010/main" val="33516323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ABEA3A-5CAC-4245-B9CF-E583AC716F70}"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2D4540-2F6A-422C-BCC5-72662B4657A3}" type="slidenum">
              <a:rPr lang="en-US" smtClean="0"/>
              <a:t>‹#›</a:t>
            </a:fld>
            <a:endParaRPr lang="en-US"/>
          </a:p>
        </p:txBody>
      </p:sp>
    </p:spTree>
    <p:extLst>
      <p:ext uri="{BB962C8B-B14F-4D97-AF65-F5344CB8AC3E}">
        <p14:creationId xmlns:p14="http://schemas.microsoft.com/office/powerpoint/2010/main" val="41141188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ABEA3A-5CAC-4245-B9CF-E583AC716F70}"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2D4540-2F6A-422C-BCC5-72662B4657A3}" type="slidenum">
              <a:rPr lang="en-US" smtClean="0"/>
              <a:t>‹#›</a:t>
            </a:fld>
            <a:endParaRPr lang="en-US"/>
          </a:p>
        </p:txBody>
      </p:sp>
    </p:spTree>
    <p:extLst>
      <p:ext uri="{BB962C8B-B14F-4D97-AF65-F5344CB8AC3E}">
        <p14:creationId xmlns:p14="http://schemas.microsoft.com/office/powerpoint/2010/main" val="28870227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ABEA3A-5CAC-4245-B9CF-E583AC716F70}"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2D4540-2F6A-422C-BCC5-72662B4657A3}" type="slidenum">
              <a:rPr lang="en-US" smtClean="0"/>
              <a:t>‹#›</a:t>
            </a:fld>
            <a:endParaRPr lang="en-US"/>
          </a:p>
        </p:txBody>
      </p:sp>
    </p:spTree>
    <p:extLst>
      <p:ext uri="{BB962C8B-B14F-4D97-AF65-F5344CB8AC3E}">
        <p14:creationId xmlns:p14="http://schemas.microsoft.com/office/powerpoint/2010/main" val="2766962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7ABEA3A-5CAC-4245-B9CF-E583AC716F70}" type="datetimeFigureOut">
              <a:rPr lang="en-US" smtClean="0"/>
              <a:t>4/23/2024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E72D4540-2F6A-422C-BCC5-72662B4657A3}" type="slidenum">
              <a:rPr lang="en-US" smtClean="0"/>
              <a:t>‹#›</a:t>
            </a:fld>
            <a:endParaRPr lang="en-US"/>
          </a:p>
        </p:txBody>
      </p:sp>
    </p:spTree>
    <p:extLst>
      <p:ext uri="{BB962C8B-B14F-4D97-AF65-F5344CB8AC3E}">
        <p14:creationId xmlns:p14="http://schemas.microsoft.com/office/powerpoint/2010/main" val="8729110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7ABEA3A-5CAC-4245-B9CF-E583AC716F70}" type="datetimeFigureOut">
              <a:rPr lang="en-US" smtClean="0"/>
              <a:t>4/23/2024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E72D4540-2F6A-422C-BCC5-72662B4657A3}"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1647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7ABEA3A-5CAC-4245-B9CF-E583AC716F70}" type="datetimeFigureOut">
              <a:rPr lang="en-US" smtClean="0"/>
              <a:t>4/23/2024</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E72D4540-2F6A-422C-BCC5-72662B4657A3}" type="slidenum">
              <a:rPr lang="en-US" smtClean="0"/>
              <a:t>‹#›</a:t>
            </a:fld>
            <a:endParaRPr lang="en-US"/>
          </a:p>
        </p:txBody>
      </p:sp>
    </p:spTree>
    <p:extLst>
      <p:ext uri="{BB962C8B-B14F-4D97-AF65-F5344CB8AC3E}">
        <p14:creationId xmlns:p14="http://schemas.microsoft.com/office/powerpoint/2010/main" val="33797619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7ABEA3A-5CAC-4245-B9CF-E583AC716F70}" type="datetimeFigureOut">
              <a:rPr lang="en-US" smtClean="0"/>
              <a:t>4/23/2024</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E72D4540-2F6A-422C-BCC5-72662B4657A3}" type="slidenum">
              <a:rPr lang="en-US" smtClean="0"/>
              <a:t>‹#›</a:t>
            </a:fld>
            <a:endParaRPr lang="en-US"/>
          </a:p>
        </p:txBody>
      </p:sp>
    </p:spTree>
    <p:extLst>
      <p:ext uri="{BB962C8B-B14F-4D97-AF65-F5344CB8AC3E}">
        <p14:creationId xmlns:p14="http://schemas.microsoft.com/office/powerpoint/2010/main" val="10909927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7ABEA3A-5CAC-4245-B9CF-E583AC716F70}" type="datetimeFigureOut">
              <a:rPr lang="en-US" smtClean="0"/>
              <a:t>4/23/2024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2D4540-2F6A-422C-BCC5-72662B4657A3}" type="slidenum">
              <a:rPr lang="en-US" smtClean="0"/>
              <a:t>‹#›</a:t>
            </a:fld>
            <a:endParaRPr lang="en-US"/>
          </a:p>
        </p:txBody>
      </p:sp>
    </p:spTree>
    <p:extLst>
      <p:ext uri="{BB962C8B-B14F-4D97-AF65-F5344CB8AC3E}">
        <p14:creationId xmlns:p14="http://schemas.microsoft.com/office/powerpoint/2010/main" val="11941397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7ABEA3A-5CAC-4245-B9CF-E583AC716F70}" type="datetimeFigureOut">
              <a:rPr lang="en-US" smtClean="0"/>
              <a:t>4/23/2024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2D4540-2F6A-422C-BCC5-72662B4657A3}" type="slidenum">
              <a:rPr lang="en-US" smtClean="0"/>
              <a:t>‹#›</a:t>
            </a:fld>
            <a:endParaRPr lang="en-US"/>
          </a:p>
        </p:txBody>
      </p:sp>
    </p:spTree>
    <p:extLst>
      <p:ext uri="{BB962C8B-B14F-4D97-AF65-F5344CB8AC3E}">
        <p14:creationId xmlns:p14="http://schemas.microsoft.com/office/powerpoint/2010/main" val="3411646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ABEA3A-5CAC-4245-B9CF-E583AC716F70}" type="datetimeFigureOut">
              <a:rPr lang="en-US" smtClean="0"/>
              <a:t>4/23/2024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D4540-2F6A-422C-BCC5-72662B4657A3}" type="slidenum">
              <a:rPr lang="en-US" smtClean="0"/>
              <a:t>‹#›</a:t>
            </a:fld>
            <a:endParaRPr lang="en-US"/>
          </a:p>
        </p:txBody>
      </p:sp>
    </p:spTree>
    <p:extLst>
      <p:ext uri="{BB962C8B-B14F-4D97-AF65-F5344CB8AC3E}">
        <p14:creationId xmlns:p14="http://schemas.microsoft.com/office/powerpoint/2010/main" val="36748177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37ABEA3A-5CAC-4245-B9CF-E583AC716F70}" type="datetimeFigureOut">
              <a:rPr lang="en-US" smtClean="0"/>
              <a:t>4/23/2024</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E72D4540-2F6A-422C-BCC5-72662B4657A3}" type="slidenum">
              <a:rPr lang="en-US" smtClean="0"/>
              <a:t>‹#›</a:t>
            </a:fld>
            <a:endParaRPr lang="en-US"/>
          </a:p>
        </p:txBody>
      </p:sp>
    </p:spTree>
    <p:extLst>
      <p:ext uri="{BB962C8B-B14F-4D97-AF65-F5344CB8AC3E}">
        <p14:creationId xmlns:p14="http://schemas.microsoft.com/office/powerpoint/2010/main" val="2390384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ABEA3A-5CAC-4245-B9CF-E583AC716F70}"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2D4540-2F6A-422C-BCC5-72662B4657A3}" type="slidenum">
              <a:rPr lang="en-US" smtClean="0"/>
              <a:t>‹#›</a:t>
            </a:fld>
            <a:endParaRPr lang="en-US"/>
          </a:p>
        </p:txBody>
      </p:sp>
    </p:spTree>
    <p:extLst>
      <p:ext uri="{BB962C8B-B14F-4D97-AF65-F5344CB8AC3E}">
        <p14:creationId xmlns:p14="http://schemas.microsoft.com/office/powerpoint/2010/main" val="1641090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ABEA3A-5CAC-4245-B9CF-E583AC716F70}" type="datetimeFigureOut">
              <a:rPr lang="en-US" smtClean="0"/>
              <a:t>4/23/2024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2D4540-2F6A-422C-BCC5-72662B4657A3}" type="slidenum">
              <a:rPr lang="en-US" smtClean="0"/>
              <a:t>‹#›</a:t>
            </a:fld>
            <a:endParaRPr lang="en-US"/>
          </a:p>
        </p:txBody>
      </p:sp>
    </p:spTree>
    <p:extLst>
      <p:ext uri="{BB962C8B-B14F-4D97-AF65-F5344CB8AC3E}">
        <p14:creationId xmlns:p14="http://schemas.microsoft.com/office/powerpoint/2010/main" val="1496893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ABEA3A-5CAC-4245-B9CF-E583AC716F70}" type="datetimeFigureOut">
              <a:rPr lang="en-US" smtClean="0"/>
              <a:t>4/23/2024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2D4540-2F6A-422C-BCC5-72662B4657A3}" type="slidenum">
              <a:rPr lang="en-US" smtClean="0"/>
              <a:t>‹#›</a:t>
            </a:fld>
            <a:endParaRPr lang="en-US"/>
          </a:p>
        </p:txBody>
      </p:sp>
    </p:spTree>
    <p:extLst>
      <p:ext uri="{BB962C8B-B14F-4D97-AF65-F5344CB8AC3E}">
        <p14:creationId xmlns:p14="http://schemas.microsoft.com/office/powerpoint/2010/main" val="1318949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ABEA3A-5CAC-4245-B9CF-E583AC716F70}" type="datetimeFigureOut">
              <a:rPr lang="en-US" smtClean="0"/>
              <a:t>4/23/2024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2D4540-2F6A-422C-BCC5-72662B4657A3}" type="slidenum">
              <a:rPr lang="en-US" smtClean="0"/>
              <a:t>‹#›</a:t>
            </a:fld>
            <a:endParaRPr lang="en-US"/>
          </a:p>
        </p:txBody>
      </p:sp>
    </p:spTree>
    <p:extLst>
      <p:ext uri="{BB962C8B-B14F-4D97-AF65-F5344CB8AC3E}">
        <p14:creationId xmlns:p14="http://schemas.microsoft.com/office/powerpoint/2010/main" val="2427714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ABEA3A-5CAC-4245-B9CF-E583AC716F70}"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2D4540-2F6A-422C-BCC5-72662B4657A3}" type="slidenum">
              <a:rPr lang="en-US" smtClean="0"/>
              <a:t>‹#›</a:t>
            </a:fld>
            <a:endParaRPr lang="en-US"/>
          </a:p>
        </p:txBody>
      </p:sp>
    </p:spTree>
    <p:extLst>
      <p:ext uri="{BB962C8B-B14F-4D97-AF65-F5344CB8AC3E}">
        <p14:creationId xmlns:p14="http://schemas.microsoft.com/office/powerpoint/2010/main" val="1694724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ABEA3A-5CAC-4245-B9CF-E583AC716F70}" type="datetimeFigureOut">
              <a:rPr lang="en-US" smtClean="0"/>
              <a:t>4/23/2024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2D4540-2F6A-422C-BCC5-72662B4657A3}" type="slidenum">
              <a:rPr lang="en-US" smtClean="0"/>
              <a:t>‹#›</a:t>
            </a:fld>
            <a:endParaRPr lang="en-US"/>
          </a:p>
        </p:txBody>
      </p:sp>
    </p:spTree>
    <p:extLst>
      <p:ext uri="{BB962C8B-B14F-4D97-AF65-F5344CB8AC3E}">
        <p14:creationId xmlns:p14="http://schemas.microsoft.com/office/powerpoint/2010/main" val="2513316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7ABEA3A-5CAC-4245-B9CF-E583AC716F70}" type="datetimeFigureOut">
              <a:rPr lang="en-US" smtClean="0"/>
              <a:t>4/23/2024</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72D4540-2F6A-422C-BCC5-72662B4657A3}" type="slidenum">
              <a:rPr lang="en-US" smtClean="0"/>
              <a:t>‹#›</a:t>
            </a:fld>
            <a:endParaRPr lang="en-US"/>
          </a:p>
        </p:txBody>
      </p:sp>
    </p:spTree>
    <p:extLst>
      <p:ext uri="{BB962C8B-B14F-4D97-AF65-F5344CB8AC3E}">
        <p14:creationId xmlns:p14="http://schemas.microsoft.com/office/powerpoint/2010/main" val="90865649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7ABEA3A-5CAC-4245-B9CF-E583AC716F70}" type="datetimeFigureOut">
              <a:rPr lang="en-US" smtClean="0"/>
              <a:t>4/23/2024</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72D4540-2F6A-422C-BCC5-72662B4657A3}" type="slidenum">
              <a:rPr lang="en-US" smtClean="0"/>
              <a:t>‹#›</a:t>
            </a:fld>
            <a:endParaRPr lang="en-US"/>
          </a:p>
        </p:txBody>
      </p:sp>
    </p:spTree>
    <p:extLst>
      <p:ext uri="{BB962C8B-B14F-4D97-AF65-F5344CB8AC3E}">
        <p14:creationId xmlns:p14="http://schemas.microsoft.com/office/powerpoint/2010/main" val="3578857607"/>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029232-8A98-D9A3-3173-F522327CA0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986622" cy="2066620"/>
          </a:xfrm>
          <a:prstGeom prst="rect">
            <a:avLst/>
          </a:prstGeom>
        </p:spPr>
      </p:pic>
      <p:sp>
        <p:nvSpPr>
          <p:cNvPr id="4" name="TextBox 3">
            <a:extLst>
              <a:ext uri="{FF2B5EF4-FFF2-40B4-BE49-F238E27FC236}">
                <a16:creationId xmlns:a16="http://schemas.microsoft.com/office/drawing/2014/main" id="{7386D539-6584-6CC0-2A19-BDA65F3F0F1C}"/>
              </a:ext>
            </a:extLst>
          </p:cNvPr>
          <p:cNvSpPr txBox="1"/>
          <p:nvPr/>
        </p:nvSpPr>
        <p:spPr>
          <a:xfrm>
            <a:off x="8365586" y="203847"/>
            <a:ext cx="3671668" cy="1938992"/>
          </a:xfrm>
          <a:prstGeom prst="rect">
            <a:avLst/>
          </a:prstGeom>
          <a:noFill/>
        </p:spPr>
        <p:txBody>
          <a:bodyPr wrap="square" rtlCol="0">
            <a:spAutoFit/>
          </a:bodyPr>
          <a:lstStyle/>
          <a:p>
            <a:pPr algn="ctr"/>
            <a:r>
              <a:rPr lang="ar-IQ" sz="2400" dirty="0">
                <a:latin typeface="Arial" panose="020B0604020202020204" pitchFamily="34" charset="0"/>
                <a:cs typeface="Arial" panose="020B0604020202020204" pitchFamily="34" charset="0"/>
              </a:rPr>
              <a:t>جمهورية العراق</a:t>
            </a:r>
          </a:p>
          <a:p>
            <a:pPr algn="ctr"/>
            <a:r>
              <a:rPr lang="ar-IQ" sz="2400" dirty="0">
                <a:latin typeface="Arial" panose="020B0604020202020204" pitchFamily="34" charset="0"/>
                <a:cs typeface="Arial" panose="020B0604020202020204" pitchFamily="34" charset="0"/>
              </a:rPr>
              <a:t>وزارة التعليم العالي والبحث العلمي</a:t>
            </a:r>
          </a:p>
          <a:p>
            <a:pPr algn="ctr"/>
            <a:r>
              <a:rPr lang="ar-IQ" sz="2400" dirty="0">
                <a:latin typeface="Arial" panose="020B0604020202020204" pitchFamily="34" charset="0"/>
                <a:cs typeface="Arial" panose="020B0604020202020204" pitchFamily="34" charset="0"/>
              </a:rPr>
              <a:t>جامعــــــــــــــة بغــــداد </a:t>
            </a:r>
          </a:p>
          <a:p>
            <a:pPr algn="ctr"/>
            <a:r>
              <a:rPr lang="ar-IQ" sz="2400" dirty="0">
                <a:latin typeface="Arial" panose="020B0604020202020204" pitchFamily="34" charset="0"/>
                <a:cs typeface="Arial" panose="020B0604020202020204" pitchFamily="34" charset="0"/>
              </a:rPr>
              <a:t>كلية علوم الهندسة الزراعية</a:t>
            </a:r>
          </a:p>
          <a:p>
            <a:pPr algn="ctr"/>
            <a:r>
              <a:rPr lang="ar-IQ" sz="2400" dirty="0">
                <a:latin typeface="Arial" panose="020B0604020202020204" pitchFamily="34" charset="0"/>
                <a:cs typeface="Arial" panose="020B0604020202020204" pitchFamily="34" charset="0"/>
              </a:rPr>
              <a:t>قسم الاقتصاد الزراعي</a:t>
            </a:r>
            <a:endParaRPr lang="en-US"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DA6859D-9484-C000-FB6B-CC3B57E9FE25}"/>
              </a:ext>
            </a:extLst>
          </p:cNvPr>
          <p:cNvSpPr txBox="1"/>
          <p:nvPr/>
        </p:nvSpPr>
        <p:spPr>
          <a:xfrm>
            <a:off x="140677" y="2749501"/>
            <a:ext cx="11591779" cy="3662541"/>
          </a:xfrm>
          <a:prstGeom prst="rect">
            <a:avLst/>
          </a:prstGeom>
          <a:noFill/>
        </p:spPr>
        <p:txBody>
          <a:bodyPr wrap="square" rtlCol="0">
            <a:spAutoFit/>
          </a:bodyPr>
          <a:lstStyle/>
          <a:p>
            <a:pPr algn="ctr"/>
            <a:r>
              <a:rPr lang="ar-IQ" sz="3200" b="1" dirty="0">
                <a:highlight>
                  <a:srgbClr val="00FF00"/>
                </a:highlight>
                <a:latin typeface="Arial" panose="020B0604020202020204" pitchFamily="34" charset="0"/>
                <a:cs typeface="Arial" panose="020B0604020202020204" pitchFamily="34" charset="0"/>
              </a:rPr>
              <a:t>دراسة تحليلية لمحددات الفائض التسويقي باستعمال نظام المعادلات المتتابعة</a:t>
            </a:r>
          </a:p>
          <a:p>
            <a:pPr algn="ctr"/>
            <a:r>
              <a:rPr lang="ar-IQ" sz="3200" b="1" dirty="0">
                <a:highlight>
                  <a:srgbClr val="00FF00"/>
                </a:highlight>
                <a:latin typeface="Arial" panose="020B0604020202020204" pitchFamily="34" charset="0"/>
                <a:cs typeface="Arial" panose="020B0604020202020204" pitchFamily="34" charset="0"/>
              </a:rPr>
              <a:t>(مزارع القمح في محافظة بغداد انموذج تطبيقي للبحث)</a:t>
            </a:r>
          </a:p>
          <a:p>
            <a:pPr algn="ctr"/>
            <a:endParaRPr lang="ar-IQ" sz="2800" dirty="0">
              <a:latin typeface="Arial" panose="020B0604020202020204" pitchFamily="34" charset="0"/>
              <a:cs typeface="Arial" panose="020B0604020202020204" pitchFamily="34" charset="0"/>
            </a:endParaRPr>
          </a:p>
          <a:p>
            <a:pPr algn="ctr"/>
            <a:r>
              <a:rPr lang="ar-IQ" sz="2800" dirty="0">
                <a:latin typeface="Arial" panose="020B0604020202020204" pitchFamily="34" charset="0"/>
                <a:cs typeface="Arial" panose="020B0604020202020204" pitchFamily="34" charset="0"/>
              </a:rPr>
              <a:t>من قبل طالبة الماجستير </a:t>
            </a:r>
          </a:p>
          <a:p>
            <a:pPr algn="ctr"/>
            <a:r>
              <a:rPr lang="ar-IQ" sz="2800" dirty="0">
                <a:latin typeface="Arial" panose="020B0604020202020204" pitchFamily="34" charset="0"/>
                <a:cs typeface="Arial" panose="020B0604020202020204" pitchFamily="34" charset="0"/>
              </a:rPr>
              <a:t>سفانه محمد عبدالحميد الطائي </a:t>
            </a:r>
          </a:p>
          <a:p>
            <a:pPr algn="ctr"/>
            <a:endParaRPr lang="ar-IQ" sz="2800" dirty="0">
              <a:latin typeface="Arial" panose="020B0604020202020204" pitchFamily="34" charset="0"/>
              <a:cs typeface="Arial" panose="020B0604020202020204" pitchFamily="34" charset="0"/>
            </a:endParaRPr>
          </a:p>
          <a:p>
            <a:pPr algn="ctr"/>
            <a:r>
              <a:rPr lang="ar-IQ" sz="2800" dirty="0">
                <a:latin typeface="Arial" panose="020B0604020202020204" pitchFamily="34" charset="0"/>
                <a:cs typeface="Arial" panose="020B0604020202020204" pitchFamily="34" charset="0"/>
              </a:rPr>
              <a:t>     </a:t>
            </a:r>
            <a:r>
              <a:rPr lang="ar-IQ" sz="2800" dirty="0" err="1">
                <a:latin typeface="Arial" panose="020B0604020202020204" pitchFamily="34" charset="0"/>
                <a:cs typeface="Arial" panose="020B0604020202020204" pitchFamily="34" charset="0"/>
              </a:rPr>
              <a:t>باشراف</a:t>
            </a:r>
            <a:r>
              <a:rPr lang="ar-IQ" sz="2800" dirty="0">
                <a:latin typeface="Arial" panose="020B0604020202020204" pitchFamily="34" charset="0"/>
                <a:cs typeface="Arial" panose="020B0604020202020204" pitchFamily="34" charset="0"/>
              </a:rPr>
              <a:t> </a:t>
            </a:r>
          </a:p>
          <a:p>
            <a:pPr algn="ctr"/>
            <a:r>
              <a:rPr lang="ar-IQ" sz="2800" dirty="0">
                <a:latin typeface="Arial" panose="020B0604020202020204" pitchFamily="34" charset="0"/>
                <a:cs typeface="Arial" panose="020B0604020202020204" pitchFamily="34" charset="0"/>
              </a:rPr>
              <a:t>أ.د. زحل رضوي كاظم</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1974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45DEC0-087A-D139-CDF7-0C13BBA89E1D}"/>
              </a:ext>
            </a:extLst>
          </p:cNvPr>
          <p:cNvSpPr txBox="1"/>
          <p:nvPr/>
        </p:nvSpPr>
        <p:spPr>
          <a:xfrm>
            <a:off x="504093" y="0"/>
            <a:ext cx="11408898" cy="6612003"/>
          </a:xfrm>
          <a:prstGeom prst="rect">
            <a:avLst/>
          </a:prstGeom>
          <a:noFill/>
        </p:spPr>
        <p:txBody>
          <a:bodyPr wrap="square">
            <a:spAutoFit/>
          </a:bodyPr>
          <a:lstStyle/>
          <a:p>
            <a:pPr marL="0" marR="0" algn="just" rtl="1">
              <a:lnSpc>
                <a:spcPct val="150000"/>
              </a:lnSpc>
              <a:spcBef>
                <a:spcPts val="0"/>
              </a:spcBef>
              <a:spcAft>
                <a:spcPts val="0"/>
              </a:spcAft>
            </a:pPr>
            <a:r>
              <a:rPr lang="ar-IQ" sz="3200" b="1" dirty="0">
                <a:effectLst/>
                <a:latin typeface="Times New Roman" panose="02020603050405020304" pitchFamily="18" charset="0"/>
                <a:ea typeface="Calibri" panose="020F0502020204030204" pitchFamily="34" charset="0"/>
              </a:rPr>
              <a:t>طريقة البحث</a:t>
            </a:r>
            <a:r>
              <a:rPr lang="ar-IQ" sz="32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marL="0" marR="0" indent="457200" algn="just" rtl="1">
              <a:lnSpc>
                <a:spcPct val="150000"/>
              </a:lnSpc>
              <a:spcBef>
                <a:spcPts val="0"/>
              </a:spcBef>
              <a:spcAft>
                <a:spcPts val="0"/>
              </a:spcAft>
            </a:pPr>
            <a:r>
              <a:rPr lang="ar-IQ" sz="2400" dirty="0">
                <a:effectLst/>
                <a:latin typeface="Times New Roman" panose="02020603050405020304" pitchFamily="18" charset="0"/>
                <a:ea typeface="Calibri" panose="020F0502020204030204" pitchFamily="34" charset="0"/>
                <a:cs typeface="Times New Roman" panose="02020603050405020304" pitchFamily="18" charset="0"/>
              </a:rPr>
              <a:t>اعتمدت </a:t>
            </a:r>
            <a:r>
              <a:rPr lang="ar-IQ" sz="2400" dirty="0">
                <a:effectLst/>
                <a:latin typeface="Times New Roman" panose="02020603050405020304" pitchFamily="18" charset="0"/>
                <a:ea typeface="Calibri" panose="020F0502020204030204" pitchFamily="34" charset="0"/>
              </a:rPr>
              <a:t>الدراسة على اسلوب التحليل الاحصائي الوصفي متمثلا بالنسب المئوية والمتوسطات الحسابية، واسلوب التحليل الكمي متمثلا بتطبيق انموذج الانحدار القياسي التتابعي او التراجعي لمحصول الدراسة، اذ يتضمن هذا الانموذج اربع معادلات متتابعة او تراجعية وهي معادلة المساحة المزروعة بالمحصول، معادلة الكميات المنتجة من المحصول، معادلة الاستهلاك العائلي من المحصول، واخيرا معادلة الفائض القابل للتسويق منه، وبصورة عامة يمكن كتابة معادلة الفائض القابل للتسويق على النحو الاتي:</a:t>
            </a:r>
            <a:endParaRPr lang="en-US" sz="2400" dirty="0">
              <a:effectLst/>
              <a:latin typeface="Times New Roman" panose="02020603050405020304" pitchFamily="18" charset="0"/>
              <a:ea typeface="Times New Roman" panose="02020603050405020304" pitchFamily="18" charset="0"/>
            </a:endParaRPr>
          </a:p>
          <a:p>
            <a:pPr marL="0" marR="0" algn="just">
              <a:lnSpc>
                <a:spcPct val="150000"/>
              </a:lnSpc>
              <a:spcBef>
                <a:spcPts val="0"/>
              </a:spcBef>
              <a:spcAft>
                <a:spcPts val="800"/>
              </a:spcAft>
            </a:pPr>
            <a:r>
              <a:rPr lang="en-US" sz="2400" b="1" dirty="0">
                <a:effectLst/>
                <a:latin typeface="Times New Roman" panose="02020603050405020304" pitchFamily="18" charset="0"/>
                <a:ea typeface="Calibri" panose="020F0502020204030204" pitchFamily="34" charset="0"/>
              </a:rPr>
              <a:t>MS = P – C</a:t>
            </a:r>
            <a:endParaRPr lang="en-US" sz="2400" dirty="0">
              <a:effectLst/>
              <a:latin typeface="Times New Roman" panose="02020603050405020304" pitchFamily="18" charset="0"/>
              <a:ea typeface="Times New Roman" panose="02020603050405020304" pitchFamily="18" charset="0"/>
            </a:endParaRPr>
          </a:p>
          <a:p>
            <a:pPr algn="just" rtl="1">
              <a:lnSpc>
                <a:spcPct val="150000"/>
              </a:lnSpc>
              <a:spcAft>
                <a:spcPts val="800"/>
              </a:spcAft>
            </a:pPr>
            <a:r>
              <a:rPr lang="ar-IQ" sz="2400" dirty="0">
                <a:effectLst/>
                <a:latin typeface="Times New Roman" panose="02020603050405020304" pitchFamily="18" charset="0"/>
                <a:ea typeface="Calibri" panose="020F0502020204030204" pitchFamily="34" charset="0"/>
              </a:rPr>
              <a:t>حيث ان:  </a:t>
            </a:r>
            <a:r>
              <a:rPr lang="en-US" sz="2400" dirty="0">
                <a:effectLst/>
                <a:latin typeface="Times New Roman" panose="02020603050405020304" pitchFamily="18" charset="0"/>
                <a:ea typeface="Calibri" panose="020F0502020204030204" pitchFamily="34" charset="0"/>
              </a:rPr>
              <a:t> </a:t>
            </a:r>
            <a:r>
              <a:rPr lang="en-US" sz="2400" b="1" dirty="0">
                <a:effectLst/>
                <a:latin typeface="Times New Roman" panose="02020603050405020304" pitchFamily="18" charset="0"/>
                <a:ea typeface="Calibri" panose="020F0502020204030204" pitchFamily="34" charset="0"/>
              </a:rPr>
              <a:t>MS</a:t>
            </a:r>
            <a:r>
              <a:rPr lang="ar-IQ" sz="2400" dirty="0">
                <a:effectLst/>
                <a:latin typeface="Times New Roman" panose="02020603050405020304" pitchFamily="18" charset="0"/>
                <a:ea typeface="Calibri" panose="020F0502020204030204" pitchFamily="34" charset="0"/>
              </a:rPr>
              <a:t> = الفائض القابل للتسويق من المحصول           </a:t>
            </a:r>
          </a:p>
          <a:p>
            <a:pPr algn="just" rtl="1">
              <a:lnSpc>
                <a:spcPct val="150000"/>
              </a:lnSpc>
              <a:spcAft>
                <a:spcPts val="800"/>
              </a:spcAft>
            </a:pPr>
            <a:r>
              <a:rPr lang="en-US" sz="2400" b="1" dirty="0">
                <a:effectLst/>
                <a:latin typeface="Times New Roman" panose="02020603050405020304" pitchFamily="18" charset="0"/>
                <a:ea typeface="Calibri" panose="020F0502020204030204" pitchFamily="34" charset="0"/>
              </a:rPr>
              <a:t>P</a:t>
            </a:r>
            <a:r>
              <a:rPr lang="ar-IQ" sz="2400" dirty="0">
                <a:effectLst/>
                <a:latin typeface="Times New Roman" panose="02020603050405020304" pitchFamily="18" charset="0"/>
                <a:ea typeface="Calibri" panose="020F0502020204030204" pitchFamily="34" charset="0"/>
              </a:rPr>
              <a:t> = كمية الانتاج الكلية</a:t>
            </a:r>
            <a:endParaRPr lang="en-US" sz="2400" dirty="0">
              <a:effectLst/>
              <a:latin typeface="Times New Roman" panose="02020603050405020304" pitchFamily="18" charset="0"/>
              <a:ea typeface="Times New Roman" panose="02020603050405020304" pitchFamily="18" charset="0"/>
            </a:endParaRPr>
          </a:p>
          <a:p>
            <a:pPr marL="0" marR="0" algn="just" rtl="1">
              <a:lnSpc>
                <a:spcPct val="150000"/>
              </a:lnSpc>
              <a:spcBef>
                <a:spcPts val="0"/>
              </a:spcBef>
              <a:spcAft>
                <a:spcPts val="800"/>
              </a:spcAft>
            </a:pPr>
            <a:r>
              <a:rPr lang="en-US" sz="2400" b="1" dirty="0">
                <a:effectLst/>
                <a:latin typeface="Times New Roman" panose="02020603050405020304" pitchFamily="18" charset="0"/>
                <a:ea typeface="Calibri" panose="020F0502020204030204" pitchFamily="34" charset="0"/>
              </a:rPr>
              <a:t>C</a:t>
            </a:r>
            <a:r>
              <a:rPr lang="ar-IQ" sz="2400" dirty="0">
                <a:effectLst/>
                <a:latin typeface="Times New Roman" panose="02020603050405020304" pitchFamily="18" charset="0"/>
                <a:ea typeface="Calibri" panose="020F0502020204030204" pitchFamily="34" charset="0"/>
              </a:rPr>
              <a:t> = كمية المتطلبات الكلية من الحاصل (الاستهلاك الأسري، احتياجات المزرعة من البذور وعلف الماشية، الدفع للعمالة العينية، المدفوعات الميكانيكية للمالك كإيجار، المدفوعات الدينية العينية وغيرها من الالتزامات العينية).</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680697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1D94A3-F9A1-07F0-5E81-C958A927F036}"/>
              </a:ext>
            </a:extLst>
          </p:cNvPr>
          <p:cNvSpPr txBox="1"/>
          <p:nvPr/>
        </p:nvSpPr>
        <p:spPr>
          <a:xfrm>
            <a:off x="314179" y="862936"/>
            <a:ext cx="11563642" cy="2795573"/>
          </a:xfrm>
          <a:prstGeom prst="rect">
            <a:avLst/>
          </a:prstGeom>
          <a:noFill/>
        </p:spPr>
        <p:txBody>
          <a:bodyPr wrap="square">
            <a:spAutoFit/>
          </a:bodyPr>
          <a:lstStyle/>
          <a:p>
            <a:pPr marL="0" marR="0" algn="r" rtl="1">
              <a:lnSpc>
                <a:spcPct val="150000"/>
              </a:lnSpc>
              <a:spcBef>
                <a:spcPts val="0"/>
              </a:spcBef>
              <a:spcAft>
                <a:spcPts val="0"/>
              </a:spcAft>
            </a:pPr>
            <a:r>
              <a:rPr lang="ar-LB" sz="2400" b="1" dirty="0">
                <a:effectLst/>
                <a:latin typeface="Times New Roman" panose="02020603050405020304" pitchFamily="18" charset="0"/>
                <a:ea typeface="Times New Roman" panose="02020603050405020304" pitchFamily="18" charset="0"/>
              </a:rPr>
              <a:t>نتائج تحليل الانموذج القياسي التراجعي للفائض التسويقي من محصول القمح</a:t>
            </a:r>
            <a:endParaRPr lang="en-US" sz="2400" dirty="0">
              <a:effectLst/>
              <a:latin typeface="Times New Roman" panose="02020603050405020304" pitchFamily="18" charset="0"/>
              <a:ea typeface="Times New Roman" panose="02020603050405020304" pitchFamily="18" charset="0"/>
            </a:endParaRPr>
          </a:p>
          <a:p>
            <a:pPr marL="0" marR="0" algn="just" rtl="1">
              <a:lnSpc>
                <a:spcPct val="150000"/>
              </a:lnSpc>
              <a:spcBef>
                <a:spcPts val="0"/>
              </a:spcBef>
              <a:spcAft>
                <a:spcPts val="800"/>
              </a:spcAft>
            </a:pPr>
            <a:r>
              <a:rPr lang="ar-IQ" sz="2400" dirty="0">
                <a:effectLst/>
                <a:latin typeface="Times New Roman" panose="02020603050405020304" pitchFamily="18" charset="0"/>
                <a:ea typeface="Times New Roman" panose="02020603050405020304" pitchFamily="18" charset="0"/>
              </a:rPr>
              <a:t>لغرض اختيار الأنموذج الذي يُعتمد للدراسة</a:t>
            </a:r>
            <a:r>
              <a:rPr lang="ar-IQ" sz="2400" b="1" dirty="0">
                <a:effectLst/>
                <a:latin typeface="Simplified Arabic" panose="02020603050405020304" pitchFamily="18" charset="-78"/>
                <a:ea typeface="Times New Roman" panose="02020603050405020304" pitchFamily="18" charset="0"/>
              </a:rPr>
              <a:t>،</a:t>
            </a:r>
            <a:r>
              <a:rPr lang="ar-IQ" sz="2400" dirty="0">
                <a:effectLst/>
                <a:latin typeface="Times New Roman" panose="02020603050405020304" pitchFamily="18" charset="0"/>
                <a:ea typeface="Times New Roman" panose="02020603050405020304" pitchFamily="18" charset="0"/>
              </a:rPr>
              <a:t> تم تقدير عدة صيغ دالية لتمثيل العلاقات المدروسة ومن هذه الصيغ هي: الدالة الخطية والدالة </a:t>
            </a:r>
            <a:r>
              <a:rPr lang="ar-IQ" sz="2400" dirty="0" err="1">
                <a:effectLst/>
                <a:latin typeface="Times New Roman" panose="02020603050405020304" pitchFamily="18" charset="0"/>
                <a:ea typeface="Times New Roman" panose="02020603050405020304" pitchFamily="18" charset="0"/>
              </a:rPr>
              <a:t>اللوغارتمية</a:t>
            </a:r>
            <a:r>
              <a:rPr lang="ar-IQ" sz="2400" dirty="0">
                <a:effectLst/>
                <a:latin typeface="Times New Roman" panose="02020603050405020304" pitchFamily="18" charset="0"/>
                <a:ea typeface="Times New Roman" panose="02020603050405020304" pitchFamily="18" charset="0"/>
              </a:rPr>
              <a:t> المزدوجة والدالة نصف </a:t>
            </a:r>
            <a:r>
              <a:rPr lang="ar-IQ" sz="2400" dirty="0" err="1">
                <a:effectLst/>
                <a:latin typeface="Times New Roman" panose="02020603050405020304" pitchFamily="18" charset="0"/>
                <a:ea typeface="Times New Roman" panose="02020603050405020304" pitchFamily="18" charset="0"/>
              </a:rPr>
              <a:t>اللوغارتمية</a:t>
            </a:r>
            <a:r>
              <a:rPr lang="ar-IQ" sz="2400" dirty="0">
                <a:effectLst/>
                <a:latin typeface="Times New Roman" panose="02020603050405020304" pitchFamily="18" charset="0"/>
                <a:ea typeface="Times New Roman" panose="02020603050405020304" pitchFamily="18" charset="0"/>
              </a:rPr>
              <a:t> والدالة الاسية، وبعد ادخال بيانات انموذج الدراسة التتابعي في البرنامج الاحصائي الجاهز </a:t>
            </a:r>
            <a:r>
              <a:rPr lang="en-US" sz="2400" dirty="0">
                <a:effectLst/>
                <a:latin typeface="Times New Roman" panose="02020603050405020304" pitchFamily="18" charset="0"/>
                <a:ea typeface="Times New Roman" panose="02020603050405020304" pitchFamily="18" charset="0"/>
              </a:rPr>
              <a:t>SPSS</a:t>
            </a:r>
            <a:r>
              <a:rPr lang="ar-IQ" sz="2400" dirty="0">
                <a:effectLst/>
                <a:latin typeface="Times New Roman" panose="02020603050405020304" pitchFamily="18" charset="0"/>
                <a:ea typeface="Times New Roman" panose="02020603050405020304" pitchFamily="18" charset="0"/>
              </a:rPr>
              <a:t>، تم الحصول على مجموعة من النتائج لكل معادلة على انفراد وكما هو موضح بما يأتي:-</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93961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5815E01-8321-A21A-9BC3-F437729032D2}"/>
                  </a:ext>
                </a:extLst>
              </p:cNvPr>
              <p:cNvSpPr txBox="1"/>
              <p:nvPr/>
            </p:nvSpPr>
            <p:spPr>
              <a:xfrm>
                <a:off x="604911" y="803601"/>
                <a:ext cx="11352627" cy="2851935"/>
              </a:xfrm>
              <a:prstGeom prst="rect">
                <a:avLst/>
              </a:prstGeom>
              <a:noFill/>
            </p:spPr>
            <p:txBody>
              <a:bodyPr wrap="square">
                <a:spAutoFit/>
              </a:bodyPr>
              <a:lstStyle/>
              <a:p>
                <a:pPr marL="0" marR="0" algn="r" rtl="1">
                  <a:lnSpc>
                    <a:spcPct val="150000"/>
                  </a:lnSpc>
                  <a:spcBef>
                    <a:spcPts val="0"/>
                  </a:spcBef>
                  <a:spcAft>
                    <a:spcPts val="0"/>
                  </a:spcAft>
                </a:pPr>
                <a:r>
                  <a:rPr lang="ar-IQ" sz="2400" b="1" dirty="0">
                    <a:solidFill>
                      <a:schemeClr val="tx1"/>
                    </a:solidFill>
                    <a:effectLst/>
                    <a:latin typeface="Simplified Arabic" panose="02020603050405020304" pitchFamily="18" charset="-78"/>
                    <a:ea typeface="Calibri" panose="020F0502020204030204" pitchFamily="34" charset="0"/>
                  </a:rPr>
                  <a:t>أولاً</a:t>
                </a:r>
                <a:r>
                  <a:rPr lang="ar-IQ" sz="2400" b="1" dirty="0">
                    <a:solidFill>
                      <a:schemeClr val="tx1"/>
                    </a:solidFill>
                    <a:effectLst/>
                    <a:latin typeface="Times New Roman" panose="02020603050405020304" pitchFamily="18" charset="0"/>
                    <a:ea typeface="Calibri" panose="020F0502020204030204" pitchFamily="34" charset="0"/>
                    <a:cs typeface="Simplified Arabic" panose="02020603050405020304" pitchFamily="18" charset="-78"/>
                  </a:rPr>
                  <a:t>. </a:t>
                </a:r>
                <a:r>
                  <a:rPr lang="ar-IQ" sz="2400" b="1" dirty="0">
                    <a:solidFill>
                      <a:schemeClr val="tx1"/>
                    </a:solidFill>
                    <a:effectLst/>
                    <a:latin typeface="Simplified Arabic" panose="02020603050405020304" pitchFamily="18" charset="-78"/>
                    <a:ea typeface="Calibri" panose="020F0502020204030204" pitchFamily="34" charset="0"/>
                  </a:rPr>
                  <a:t>نتائج تحليل معادلة المساحة المزروعة بمحصول القمح </a:t>
                </a:r>
                <a:r>
                  <a:rPr lang="ar-IQ" sz="2400" b="1" dirty="0">
                    <a:solidFill>
                      <a:schemeClr val="tx1"/>
                    </a:solidFill>
                    <a:effectLst/>
                    <a:latin typeface="Times New Roman" panose="02020603050405020304" pitchFamily="18" charset="0"/>
                    <a:ea typeface="Calibri" panose="020F0502020204030204" pitchFamily="34" charset="0"/>
                    <a:cs typeface="Simplified Arabic" panose="02020603050405020304" pitchFamily="18" charset="-78"/>
                  </a:rPr>
                  <a:t>(</a:t>
                </a:r>
                <a14:m>
                  <m:oMath xmlns:m="http://schemas.openxmlformats.org/officeDocument/2006/math">
                    <m:sSubSup>
                      <m:sSubSupPr>
                        <m:ctrlPr>
                          <a:rPr lang="en-US" sz="2400" b="1" i="1">
                            <a:solidFill>
                              <a:schemeClr val="tx1"/>
                            </a:solidFill>
                            <a:effectLst/>
                            <a:latin typeface="Cambria Math" panose="02040503050406030204" pitchFamily="18" charset="0"/>
                            <a:ea typeface="Calibri" panose="020F0502020204030204" pitchFamily="34" charset="0"/>
                            <a:cs typeface="Simplified Arabic" panose="02020603050405020304" pitchFamily="18" charset="-78"/>
                          </a:rPr>
                        </m:ctrlPr>
                      </m:sSubSupPr>
                      <m:e>
                        <m:r>
                          <a:rPr lang="en-US" sz="2400" b="1" i="1">
                            <a:solidFill>
                              <a:schemeClr val="tx1"/>
                            </a:solidFill>
                            <a:effectLst/>
                            <a:latin typeface="Cambria Math" panose="02040503050406030204" pitchFamily="18" charset="0"/>
                            <a:ea typeface="Calibri" panose="020F0502020204030204" pitchFamily="34" charset="0"/>
                            <a:cs typeface="Simplified Arabic" panose="02020603050405020304" pitchFamily="18" charset="-78"/>
                          </a:rPr>
                          <m:t>𝒚</m:t>
                        </m:r>
                      </m:e>
                      <m:sub>
                        <m:r>
                          <a:rPr lang="en-US" sz="2400" b="1" i="1">
                            <a:solidFill>
                              <a:schemeClr val="tx1"/>
                            </a:solidFill>
                            <a:effectLst/>
                            <a:latin typeface="Cambria Math" panose="02040503050406030204" pitchFamily="18" charset="0"/>
                            <a:ea typeface="Calibri" panose="020F0502020204030204" pitchFamily="34" charset="0"/>
                            <a:cs typeface="Simplified Arabic" panose="02020603050405020304" pitchFamily="18" charset="-78"/>
                          </a:rPr>
                          <m:t>𝟏</m:t>
                        </m:r>
                      </m:sub>
                      <m:sup>
                        <m:r>
                          <a:rPr lang="en-US" sz="2400" b="1">
                            <a:solidFill>
                              <a:schemeClr val="tx1"/>
                            </a:solidFill>
                            <a:effectLst/>
                            <a:latin typeface="Cambria Math" panose="02040503050406030204" pitchFamily="18" charset="0"/>
                            <a:ea typeface="Calibri" panose="020F0502020204030204" pitchFamily="34" charset="0"/>
                            <a:cs typeface="Simplified Arabic" panose="02020603050405020304" pitchFamily="18" charset="-78"/>
                          </a:rPr>
                          <m:t>^</m:t>
                        </m:r>
                      </m:sup>
                    </m:sSubSup>
                  </m:oMath>
                </a14:m>
                <a:r>
                  <a:rPr lang="ar-IQ" sz="2400" b="1" dirty="0">
                    <a:solidFill>
                      <a:schemeClr val="tx1"/>
                    </a:solidFill>
                    <a:effectLst/>
                    <a:latin typeface="Times New Roman" panose="02020603050405020304" pitchFamily="18" charset="0"/>
                    <a:ea typeface="Calibri" panose="020F0502020204030204" pitchFamily="34" charset="0"/>
                    <a:cs typeface="Simplified Arabic" panose="02020603050405020304" pitchFamily="18" charset="-78"/>
                  </a:rPr>
                  <a:t>):</a:t>
                </a:r>
                <a:endParaRPr lang="en-US" sz="2400" b="1" dirty="0">
                  <a:solidFill>
                    <a:schemeClr val="tx1"/>
                  </a:solidFill>
                  <a:effectLst/>
                  <a:latin typeface="Times New Roman" panose="02020603050405020304" pitchFamily="18" charset="0"/>
                  <a:ea typeface="Times New Roman" panose="02020603050405020304" pitchFamily="18" charset="0"/>
                </a:endParaRPr>
              </a:p>
              <a:p>
                <a:pPr marL="0" marR="0" algn="just" rtl="1">
                  <a:lnSpc>
                    <a:spcPct val="150000"/>
                  </a:lnSpc>
                  <a:spcBef>
                    <a:spcPts val="0"/>
                  </a:spcBef>
                  <a:spcAft>
                    <a:spcPts val="0"/>
                  </a:spcAft>
                </a:pPr>
                <a:r>
                  <a:rPr lang="ar-IQ" sz="2400" dirty="0">
                    <a:effectLst/>
                    <a:latin typeface="Simplified Arabic" panose="02020603050405020304" pitchFamily="18" charset="-78"/>
                    <a:ea typeface="Calibri" panose="020F0502020204030204" pitchFamily="34" charset="0"/>
                  </a:rPr>
                  <a:t>قدرت معلمات انموذج دالة المساحة المحصولية باستخدام طريقة المربعات الصغرى</a:t>
                </a:r>
                <a:r>
                  <a:rPr lang="ar-IQ" sz="2400" dirty="0">
                    <a:effectLst/>
                    <a:latin typeface="Times New Roman" panose="02020603050405020304" pitchFamily="18" charset="0"/>
                    <a:ea typeface="Calibri" panose="020F0502020204030204" pitchFamily="34" charset="0"/>
                    <a:cs typeface="Simplified Arabic" panose="02020603050405020304" pitchFamily="18" charset="-78"/>
                  </a:rPr>
                  <a:t> (</a:t>
                </a:r>
                <a:r>
                  <a:rPr lang="en-US" sz="2400" dirty="0">
                    <a:effectLst/>
                    <a:latin typeface="Simplified Arabic" panose="02020603050405020304" pitchFamily="18" charset="-78"/>
                    <a:ea typeface="Calibri" panose="020F0502020204030204" pitchFamily="34" charset="0"/>
                  </a:rPr>
                  <a:t>(OLS</a:t>
                </a:r>
                <a:r>
                  <a:rPr lang="ar-IQ" sz="2400" dirty="0">
                    <a:effectLst/>
                    <a:latin typeface="Simplified Arabic" panose="02020603050405020304" pitchFamily="18" charset="-78"/>
                    <a:ea typeface="Calibri" panose="020F0502020204030204" pitchFamily="34" charset="0"/>
                  </a:rPr>
                  <a:t>، وأظهرت النتائج المقدرة </a:t>
                </a:r>
                <a:r>
                  <a:rPr lang="ar-IQ" sz="2400" dirty="0">
                    <a:effectLst/>
                    <a:latin typeface="Times New Roman" panose="02020603050405020304" pitchFamily="18" charset="0"/>
                    <a:ea typeface="Times New Roman" panose="02020603050405020304" pitchFamily="18" charset="0"/>
                  </a:rPr>
                  <a:t>ان جميع الصيغ الدالية كانت </a:t>
                </a:r>
                <a:r>
                  <a:rPr lang="ar-LB" sz="2400" dirty="0">
                    <a:effectLst/>
                    <a:latin typeface="Times New Roman" panose="02020603050405020304" pitchFamily="18" charset="0"/>
                    <a:ea typeface="Times New Roman" panose="02020603050405020304" pitchFamily="18" charset="0"/>
                  </a:rPr>
                  <a:t>ذا نتائج جيدة (ملحق 2) ولكن افضلها كانت نتائج الصيغة </a:t>
                </a:r>
                <a:r>
                  <a:rPr lang="ar-IQ" sz="2400" dirty="0" err="1">
                    <a:effectLst/>
                    <a:latin typeface="Times New Roman" panose="02020603050405020304" pitchFamily="18" charset="0"/>
                    <a:ea typeface="Times New Roman" panose="02020603050405020304" pitchFamily="18" charset="0"/>
                  </a:rPr>
                  <a:t>اللوغارتمية</a:t>
                </a:r>
                <a:r>
                  <a:rPr lang="ar-IQ" sz="2400" dirty="0">
                    <a:effectLst/>
                    <a:latin typeface="Times New Roman" panose="02020603050405020304" pitchFamily="18" charset="0"/>
                    <a:ea typeface="Times New Roman" panose="02020603050405020304" pitchFamily="18" charset="0"/>
                  </a:rPr>
                  <a:t> المزدوجة</a:t>
                </a:r>
                <a:r>
                  <a:rPr lang="ar-LB" sz="2400" dirty="0">
                    <a:effectLst/>
                    <a:latin typeface="Times New Roman" panose="02020603050405020304" pitchFamily="18" charset="0"/>
                    <a:ea typeface="Times New Roman" panose="02020603050405020304" pitchFamily="18" charset="0"/>
                  </a:rPr>
                  <a:t>، وعليه تم ا</a:t>
                </a:r>
                <a:r>
                  <a:rPr lang="ar-SA" sz="2400" dirty="0" err="1">
                    <a:effectLst/>
                    <a:latin typeface="Times New Roman" panose="02020603050405020304" pitchFamily="18" charset="0"/>
                    <a:ea typeface="Times New Roman" panose="02020603050405020304" pitchFamily="18" charset="0"/>
                  </a:rPr>
                  <a:t>ختيارهذه</a:t>
                </a:r>
                <a:r>
                  <a:rPr lang="ar-SA" sz="2400" dirty="0">
                    <a:effectLst/>
                    <a:latin typeface="Times New Roman" panose="02020603050405020304" pitchFamily="18" charset="0"/>
                    <a:ea typeface="Times New Roman" panose="02020603050405020304" pitchFamily="18" charset="0"/>
                  </a:rPr>
                  <a:t> الدالة كونها </a:t>
                </a:r>
                <a:r>
                  <a:rPr lang="ar-SA" sz="2400" dirty="0">
                    <a:effectLst/>
                    <a:latin typeface="Times New Roman" panose="02020603050405020304" pitchFamily="18" charset="0"/>
                    <a:ea typeface="Calibri" panose="020F0502020204030204" pitchFamily="34" charset="0"/>
                  </a:rPr>
                  <a:t>أكثر الدوال انسجاماً مع المنطق الاقتصادي وتمثيلاً</a:t>
                </a:r>
                <a:r>
                  <a:rPr lang="ar-IQ" sz="2400" dirty="0">
                    <a:effectLst/>
                    <a:latin typeface="Simplified Arabic" panose="02020603050405020304" pitchFamily="18" charset="-78"/>
                    <a:ea typeface="Calibri" panose="020F0502020204030204" pitchFamily="34" charset="0"/>
                  </a:rPr>
                  <a:t> للعلاقة المدروسة من حيث اجتيازها للاختبارات الاقتصادية والإحصائية والقياسية، وكما هو موضح في الجدول</a:t>
                </a:r>
                <a:r>
                  <a:rPr lang="ar-IQ" sz="2400" dirty="0">
                    <a:effectLst/>
                    <a:latin typeface="Times New Roman" panose="02020603050405020304" pitchFamily="18" charset="0"/>
                    <a:ea typeface="Calibri" panose="020F0502020204030204" pitchFamily="34" charset="0"/>
                    <a:cs typeface="Simplified Arabic" panose="02020603050405020304" pitchFamily="18" charset="-78"/>
                  </a:rPr>
                  <a:t>:</a:t>
                </a:r>
                <a:endParaRPr lang="en-US" sz="2400" dirty="0">
                  <a:effectLst/>
                  <a:latin typeface="Times New Roman" panose="02020603050405020304" pitchFamily="18" charset="0"/>
                  <a:ea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85815E01-8321-A21A-9BC3-F437729032D2}"/>
                  </a:ext>
                </a:extLst>
              </p:cNvPr>
              <p:cNvSpPr txBox="1">
                <a:spLocks noRot="1" noChangeAspect="1" noMove="1" noResize="1" noEditPoints="1" noAdjustHandles="1" noChangeArrowheads="1" noChangeShapeType="1" noTextEdit="1"/>
              </p:cNvSpPr>
              <p:nvPr/>
            </p:nvSpPr>
            <p:spPr>
              <a:xfrm>
                <a:off x="604911" y="803601"/>
                <a:ext cx="11352627" cy="2851935"/>
              </a:xfrm>
              <a:prstGeom prst="rect">
                <a:avLst/>
              </a:prstGeom>
              <a:blipFill>
                <a:blip r:embed="rId2"/>
                <a:stretch>
                  <a:fillRect l="-1610" r="-805" b="-4274"/>
                </a:stretch>
              </a:blipFill>
            </p:spPr>
            <p:txBody>
              <a:bodyPr/>
              <a:lstStyle/>
              <a:p>
                <a:r>
                  <a:rPr lang="en-US">
                    <a:noFill/>
                  </a:rPr>
                  <a:t> </a:t>
                </a:r>
              </a:p>
            </p:txBody>
          </p:sp>
        </mc:Fallback>
      </mc:AlternateContent>
    </p:spTree>
    <p:extLst>
      <p:ext uri="{BB962C8B-B14F-4D97-AF65-F5344CB8AC3E}">
        <p14:creationId xmlns:p14="http://schemas.microsoft.com/office/powerpoint/2010/main" val="6351377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9454CCC-43EB-CFFD-6332-714E0F9DDA31}"/>
              </a:ext>
            </a:extLst>
          </p:cNvPr>
          <p:cNvGraphicFramePr>
            <a:graphicFrameLocks noGrp="1"/>
          </p:cNvGraphicFramePr>
          <p:nvPr>
            <p:extLst>
              <p:ext uri="{D42A27DB-BD31-4B8C-83A1-F6EECF244321}">
                <p14:modId xmlns:p14="http://schemas.microsoft.com/office/powerpoint/2010/main" val="1584671141"/>
              </p:ext>
            </p:extLst>
          </p:nvPr>
        </p:nvGraphicFramePr>
        <p:xfrm>
          <a:off x="1894448" y="759173"/>
          <a:ext cx="7981071" cy="6098826"/>
        </p:xfrm>
        <a:graphic>
          <a:graphicData uri="http://schemas.openxmlformats.org/drawingml/2006/table">
            <a:tbl>
              <a:tblPr rtl="1" firstRow="1" firstCol="1" bandRow="1">
                <a:tableStyleId>{5C22544A-7EE6-4342-B048-85BDC9FD1C3A}</a:tableStyleId>
              </a:tblPr>
              <a:tblGrid>
                <a:gridCol w="5477301">
                  <a:extLst>
                    <a:ext uri="{9D8B030D-6E8A-4147-A177-3AD203B41FA5}">
                      <a16:colId xmlns:a16="http://schemas.microsoft.com/office/drawing/2014/main" val="1728564856"/>
                    </a:ext>
                  </a:extLst>
                </a:gridCol>
                <a:gridCol w="2503770">
                  <a:extLst>
                    <a:ext uri="{9D8B030D-6E8A-4147-A177-3AD203B41FA5}">
                      <a16:colId xmlns:a16="http://schemas.microsoft.com/office/drawing/2014/main" val="2424166782"/>
                    </a:ext>
                  </a:extLst>
                </a:gridCol>
              </a:tblGrid>
              <a:tr h="853627">
                <a:tc>
                  <a:txBody>
                    <a:bodyPr/>
                    <a:lstStyle/>
                    <a:p>
                      <a:pPr marL="0" marR="0" algn="ctr" rtl="1">
                        <a:spcBef>
                          <a:spcPts val="0"/>
                        </a:spcBef>
                        <a:spcAft>
                          <a:spcPts val="0"/>
                        </a:spcAft>
                      </a:pPr>
                      <a:r>
                        <a:rPr lang="ar-IQ" sz="2400" dirty="0">
                          <a:effectLst/>
                        </a:rPr>
                        <a:t>المتغيرات المستقلة</a:t>
                      </a:r>
                      <a:endParaRPr lang="en-US" sz="2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ar-IQ" sz="2400" dirty="0">
                          <a:effectLst/>
                        </a:rPr>
                        <a:t>المعلمات المقدرة</a:t>
                      </a:r>
                      <a:endParaRPr lang="en-US" sz="2400" dirty="0"/>
                    </a:p>
                  </a:txBody>
                  <a:tcPr marL="68580" marR="68580" marT="0" marB="0" anchor="ctr"/>
                </a:tc>
                <a:extLst>
                  <a:ext uri="{0D108BD9-81ED-4DB2-BD59-A6C34878D82A}">
                    <a16:rowId xmlns:a16="http://schemas.microsoft.com/office/drawing/2014/main" val="1648337848"/>
                  </a:ext>
                </a:extLst>
              </a:tr>
              <a:tr h="1097521">
                <a:tc>
                  <a:txBody>
                    <a:bodyPr/>
                    <a:lstStyle/>
                    <a:p>
                      <a:pPr marL="0" marR="0" algn="ctr" rtl="1">
                        <a:spcBef>
                          <a:spcPts val="0"/>
                        </a:spcBef>
                        <a:spcAft>
                          <a:spcPts val="0"/>
                        </a:spcAft>
                      </a:pPr>
                      <a:r>
                        <a:rPr lang="ar-IQ" sz="2400" dirty="0">
                          <a:effectLst/>
                        </a:rPr>
                        <a:t>الثابت </a:t>
                      </a:r>
                      <a:r>
                        <a:rPr lang="en-US" sz="2400" dirty="0">
                          <a:effectLst/>
                        </a:rPr>
                        <a:t>a</a:t>
                      </a:r>
                      <a:r>
                        <a:rPr lang="en-US" sz="2400" baseline="-25000" dirty="0">
                          <a:effectLst/>
                        </a:rPr>
                        <a:t>0</a:t>
                      </a:r>
                      <a:endParaRPr lang="en-US" sz="2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1">
                        <a:spcBef>
                          <a:spcPts val="0"/>
                        </a:spcBef>
                        <a:spcAft>
                          <a:spcPts val="0"/>
                        </a:spcAft>
                      </a:pPr>
                      <a:r>
                        <a:rPr lang="en-US" sz="2400">
                          <a:effectLst/>
                        </a:rPr>
                        <a:t>-0217</a:t>
                      </a:r>
                    </a:p>
                    <a:p>
                      <a:pPr marL="0" marR="0" algn="ctr" rtl="1">
                        <a:spcBef>
                          <a:spcPts val="0"/>
                        </a:spcBef>
                        <a:spcAft>
                          <a:spcPts val="0"/>
                        </a:spcAft>
                      </a:pPr>
                      <a:r>
                        <a:rPr lang="ar-IQ" sz="2400">
                          <a:effectLst/>
                        </a:rPr>
                        <a:t>*(</a:t>
                      </a:r>
                      <a:r>
                        <a:rPr lang="en-US" sz="2400">
                          <a:effectLst/>
                        </a:rPr>
                        <a:t>4.964</a:t>
                      </a:r>
                      <a:r>
                        <a:rPr lang="ar-IQ" sz="2400">
                          <a:effectLst/>
                        </a:rPr>
                        <a:t>)</a:t>
                      </a:r>
                      <a:endParaRPr lang="en-US" sz="2400"/>
                    </a:p>
                  </a:txBody>
                  <a:tcPr marL="68580" marR="68580" marT="0" marB="0" anchor="ctr"/>
                </a:tc>
                <a:extLst>
                  <a:ext uri="{0D108BD9-81ED-4DB2-BD59-A6C34878D82A}">
                    <a16:rowId xmlns:a16="http://schemas.microsoft.com/office/drawing/2014/main" val="3518848197"/>
                  </a:ext>
                </a:extLst>
              </a:tr>
              <a:tr h="1023164">
                <a:tc>
                  <a:txBody>
                    <a:bodyPr/>
                    <a:lstStyle/>
                    <a:p>
                      <a:pPr marL="0" marR="0" algn="ctr" rtl="1">
                        <a:spcBef>
                          <a:spcPts val="0"/>
                        </a:spcBef>
                        <a:spcAft>
                          <a:spcPts val="0"/>
                        </a:spcAft>
                      </a:pPr>
                      <a:r>
                        <a:rPr lang="ar-IQ" sz="2400" dirty="0">
                          <a:effectLst/>
                        </a:rPr>
                        <a:t>حجم الحيازة الكلية</a:t>
                      </a:r>
                      <a:r>
                        <a:rPr lang="en-US" sz="2400" dirty="0">
                          <a:effectLst/>
                        </a:rPr>
                        <a:t> X</a:t>
                      </a:r>
                      <a:r>
                        <a:rPr lang="en-US" sz="2400" baseline="-25000" dirty="0">
                          <a:effectLst/>
                        </a:rPr>
                        <a:t>1 </a:t>
                      </a:r>
                      <a:endParaRPr lang="en-US" sz="2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0">
                        <a:spcBef>
                          <a:spcPts val="0"/>
                        </a:spcBef>
                        <a:spcAft>
                          <a:spcPts val="0"/>
                        </a:spcAft>
                      </a:pPr>
                      <a:r>
                        <a:rPr lang="en-US" sz="2400">
                          <a:effectLst/>
                        </a:rPr>
                        <a:t>1.024</a:t>
                      </a:r>
                    </a:p>
                    <a:p>
                      <a:pPr marL="0" marR="0" algn="ctr" rtl="1">
                        <a:spcBef>
                          <a:spcPts val="0"/>
                        </a:spcBef>
                        <a:spcAft>
                          <a:spcPts val="0"/>
                        </a:spcAft>
                      </a:pPr>
                      <a:r>
                        <a:rPr lang="ar-IQ" sz="2400">
                          <a:effectLst/>
                        </a:rPr>
                        <a:t>*(</a:t>
                      </a:r>
                      <a:r>
                        <a:rPr lang="en-US" sz="2400">
                          <a:effectLst/>
                        </a:rPr>
                        <a:t>29.581</a:t>
                      </a:r>
                      <a:r>
                        <a:rPr lang="ar-IQ" sz="2400">
                          <a:effectLst/>
                        </a:rPr>
                        <a:t>)</a:t>
                      </a:r>
                      <a:endParaRPr lang="en-US" sz="2400"/>
                    </a:p>
                  </a:txBody>
                  <a:tcPr marL="68580" marR="68580" marT="0" marB="0" anchor="ctr"/>
                </a:tc>
                <a:extLst>
                  <a:ext uri="{0D108BD9-81ED-4DB2-BD59-A6C34878D82A}">
                    <a16:rowId xmlns:a16="http://schemas.microsoft.com/office/drawing/2014/main" val="1838329765"/>
                  </a:ext>
                </a:extLst>
              </a:tr>
              <a:tr h="862550">
                <a:tc>
                  <a:txBody>
                    <a:bodyPr/>
                    <a:lstStyle/>
                    <a:p>
                      <a:pPr marL="0" marR="0" algn="ctr" rtl="1">
                        <a:spcBef>
                          <a:spcPts val="0"/>
                        </a:spcBef>
                        <a:spcAft>
                          <a:spcPts val="0"/>
                        </a:spcAft>
                      </a:pPr>
                      <a:r>
                        <a:rPr lang="en-US" sz="2400" dirty="0">
                          <a:effectLst/>
                        </a:rPr>
                        <a:t>R Square (R²)</a:t>
                      </a:r>
                      <a:endParaRPr lang="en-US" sz="2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n-US" sz="2400">
                          <a:effectLst/>
                        </a:rPr>
                        <a:t>0.855</a:t>
                      </a:r>
                      <a:endParaRPr lang="en-US" sz="2400"/>
                    </a:p>
                  </a:txBody>
                  <a:tcPr marL="68580" marR="68580" marT="0" marB="0" anchor="ctr"/>
                </a:tc>
                <a:extLst>
                  <a:ext uri="{0D108BD9-81ED-4DB2-BD59-A6C34878D82A}">
                    <a16:rowId xmlns:a16="http://schemas.microsoft.com/office/drawing/2014/main" val="291556571"/>
                  </a:ext>
                </a:extLst>
              </a:tr>
              <a:tr h="878910">
                <a:tc>
                  <a:txBody>
                    <a:bodyPr/>
                    <a:lstStyle/>
                    <a:p>
                      <a:pPr marL="0" marR="0" algn="ctr" rtl="1">
                        <a:spcBef>
                          <a:spcPts val="0"/>
                        </a:spcBef>
                        <a:spcAft>
                          <a:spcPts val="0"/>
                        </a:spcAft>
                      </a:pPr>
                      <a:r>
                        <a:rPr lang="en-US" sz="2400" dirty="0">
                          <a:effectLst/>
                        </a:rPr>
                        <a:t>Adjusted R²(Ŕ)</a:t>
                      </a:r>
                      <a:endParaRPr lang="en-US" sz="2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n-US" sz="2400" dirty="0">
                          <a:effectLst/>
                        </a:rPr>
                        <a:t>0.854</a:t>
                      </a:r>
                      <a:endParaRPr lang="en-US" sz="2400" dirty="0"/>
                    </a:p>
                  </a:txBody>
                  <a:tcPr marL="68580" marR="68580" marT="0" marB="0" anchor="ctr"/>
                </a:tc>
                <a:extLst>
                  <a:ext uri="{0D108BD9-81ED-4DB2-BD59-A6C34878D82A}">
                    <a16:rowId xmlns:a16="http://schemas.microsoft.com/office/drawing/2014/main" val="2085030070"/>
                  </a:ext>
                </a:extLst>
              </a:tr>
              <a:tr h="691527">
                <a:tc>
                  <a:txBody>
                    <a:bodyPr/>
                    <a:lstStyle/>
                    <a:p>
                      <a:pPr marL="0" marR="0" algn="ctr" rtl="1">
                        <a:spcBef>
                          <a:spcPts val="0"/>
                        </a:spcBef>
                        <a:spcAft>
                          <a:spcPts val="0"/>
                        </a:spcAft>
                      </a:pPr>
                      <a:r>
                        <a:rPr lang="ar-IQ" sz="2400" dirty="0">
                          <a:effectLst/>
                        </a:rPr>
                        <a:t>احصائية (</a:t>
                      </a:r>
                      <a:r>
                        <a:rPr lang="en-US" sz="2400" dirty="0">
                          <a:effectLst/>
                        </a:rPr>
                        <a:t>F</a:t>
                      </a:r>
                      <a:r>
                        <a:rPr lang="ar-IQ" sz="2400" dirty="0">
                          <a:effectLst/>
                        </a:rPr>
                        <a:t>) المحسوبة</a:t>
                      </a:r>
                      <a:endParaRPr lang="en-US" sz="2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0">
                        <a:spcBef>
                          <a:spcPts val="0"/>
                        </a:spcBef>
                        <a:spcAft>
                          <a:spcPts val="0"/>
                        </a:spcAft>
                      </a:pPr>
                      <a:r>
                        <a:rPr lang="en-US" sz="2400" dirty="0">
                          <a:effectLst/>
                        </a:rPr>
                        <a:t>875.03*</a:t>
                      </a:r>
                      <a:endParaRPr lang="en-US" sz="2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947517066"/>
                  </a:ext>
                </a:extLst>
              </a:tr>
              <a:tr h="691527">
                <a:tc>
                  <a:txBody>
                    <a:bodyPr/>
                    <a:lstStyle/>
                    <a:p>
                      <a:pPr marL="0" marR="0" algn="ctr" rtl="1">
                        <a:spcBef>
                          <a:spcPts val="0"/>
                        </a:spcBef>
                        <a:spcAft>
                          <a:spcPts val="0"/>
                        </a:spcAft>
                      </a:pPr>
                      <a:r>
                        <a:rPr lang="en-US" sz="2400" dirty="0">
                          <a:effectLst/>
                        </a:rPr>
                        <a:t>D.W</a:t>
                      </a:r>
                      <a:endParaRPr lang="en-US" sz="2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0">
                        <a:spcBef>
                          <a:spcPts val="0"/>
                        </a:spcBef>
                        <a:spcAft>
                          <a:spcPts val="0"/>
                        </a:spcAft>
                      </a:pPr>
                      <a:r>
                        <a:rPr lang="en-US" sz="2400" dirty="0">
                          <a:effectLst/>
                        </a:rPr>
                        <a:t>1.807</a:t>
                      </a:r>
                      <a:endParaRPr lang="en-US" sz="2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319003516"/>
                  </a:ext>
                </a:extLst>
              </a:tr>
            </a:tbl>
          </a:graphicData>
        </a:graphic>
      </p:graphicFrame>
      <p:sp>
        <p:nvSpPr>
          <p:cNvPr id="3" name="Rectangle 1">
            <a:extLst>
              <a:ext uri="{FF2B5EF4-FFF2-40B4-BE49-F238E27FC236}">
                <a16:creationId xmlns:a16="http://schemas.microsoft.com/office/drawing/2014/main" id="{6D60AE85-C410-D9C8-7548-BE9F11E8CBDF}"/>
              </a:ext>
            </a:extLst>
          </p:cNvPr>
          <p:cNvSpPr>
            <a:spLocks noChangeArrowheads="1"/>
          </p:cNvSpPr>
          <p:nvPr/>
        </p:nvSpPr>
        <p:spPr bwMode="auto">
          <a:xfrm>
            <a:off x="2008725" y="232118"/>
            <a:ext cx="83873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0" fontAlgn="base" latinLnBrk="0" hangingPunct="0">
              <a:lnSpc>
                <a:spcPct val="100000"/>
              </a:lnSpc>
              <a:spcBef>
                <a:spcPct val="0"/>
              </a:spcBef>
              <a:spcAft>
                <a:spcPct val="0"/>
              </a:spcAft>
              <a:buClrTx/>
              <a:buSzTx/>
              <a:buFontTx/>
              <a:buNone/>
              <a:tabLst/>
            </a:pPr>
            <a:r>
              <a:rPr kumimoji="0" lang="ar-IQ" altLang="en-US" sz="2400" b="1" i="0" u="none" strike="noStrike" cap="none" normalizeH="0" baseline="0" dirty="0">
                <a:ln>
                  <a:noFill/>
                </a:ln>
                <a:solidFill>
                  <a:schemeClr val="tx1"/>
                </a:solidFill>
                <a:effectLst/>
                <a:latin typeface="Simplified Arabic" panose="02020603050405020304" pitchFamily="18" charset="-78"/>
                <a:ea typeface="Times New Roman" panose="02020603050405020304" pitchFamily="18" charset="0"/>
                <a:cs typeface="Arial" panose="020B0604020202020204" pitchFamily="34" charset="0"/>
              </a:rPr>
              <a:t>الجدول </a:t>
            </a:r>
            <a:r>
              <a:rPr kumimoji="0" lang="ar-IQ" altLang="en-US" sz="2400" b="1" i="0" u="none" strike="noStrike" cap="none" normalizeH="0" baseline="0" dirty="0">
                <a:ln>
                  <a:noFill/>
                </a:ln>
                <a:solidFill>
                  <a:schemeClr val="tx1"/>
                </a:solidFill>
                <a:effectLst/>
                <a:latin typeface="Simplified Arabic" panose="02020603050405020304" pitchFamily="18" charset="-78"/>
                <a:ea typeface="Times New Roman" panose="02020603050405020304" pitchFamily="18" charset="0"/>
                <a:cs typeface="Simplified Arabic" panose="02020603050405020304" pitchFamily="18" charset="-78"/>
              </a:rPr>
              <a:t>يوضح نتائج تقدير الدالة </a:t>
            </a:r>
            <a:r>
              <a:rPr kumimoji="0" lang="ar-IQ" altLang="en-US" sz="2400" b="1" i="0" u="none" strike="noStrike" cap="none" normalizeH="0" baseline="0" dirty="0" err="1">
                <a:ln>
                  <a:noFill/>
                </a:ln>
                <a:solidFill>
                  <a:schemeClr val="tx1"/>
                </a:solidFill>
                <a:effectLst/>
                <a:latin typeface="Simplified Arabic" panose="02020603050405020304" pitchFamily="18" charset="-78"/>
                <a:ea typeface="Times New Roman" panose="02020603050405020304" pitchFamily="18" charset="0"/>
                <a:cs typeface="Simplified Arabic" panose="02020603050405020304" pitchFamily="18" charset="-78"/>
              </a:rPr>
              <a:t>اللوغارتمية</a:t>
            </a:r>
            <a:r>
              <a:rPr kumimoji="0" lang="ar-IQ" altLang="en-US" sz="2400" b="1" i="0" u="none" strike="noStrike" cap="none" normalizeH="0" baseline="0" dirty="0">
                <a:ln>
                  <a:noFill/>
                </a:ln>
                <a:solidFill>
                  <a:schemeClr val="tx1"/>
                </a:solidFill>
                <a:effectLst/>
                <a:latin typeface="Simplified Arabic" panose="02020603050405020304" pitchFamily="18" charset="-78"/>
                <a:ea typeface="Times New Roman" panose="02020603050405020304" pitchFamily="18" charset="0"/>
                <a:cs typeface="Simplified Arabic" panose="02020603050405020304" pitchFamily="18" charset="-78"/>
              </a:rPr>
              <a:t> المزدوجة لمعادلة المساحة المحصولية</a:t>
            </a:r>
            <a:endParaRPr kumimoji="0" lang="en-US" altLang="en-US" sz="2400" b="0" i="0" u="none" strike="noStrike" cap="none" normalizeH="0" baseline="0" dirty="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389224323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E4AD5C-7267-58BD-1B83-1F19920D402C}"/>
              </a:ext>
            </a:extLst>
          </p:cNvPr>
          <p:cNvSpPr txBox="1"/>
          <p:nvPr/>
        </p:nvSpPr>
        <p:spPr>
          <a:xfrm>
            <a:off x="391551" y="823503"/>
            <a:ext cx="11408897" cy="3924151"/>
          </a:xfrm>
          <a:prstGeom prst="rect">
            <a:avLst/>
          </a:prstGeom>
          <a:noFill/>
        </p:spPr>
        <p:txBody>
          <a:bodyPr wrap="square">
            <a:spAutoFit/>
          </a:bodyPr>
          <a:lstStyle/>
          <a:p>
            <a:pPr marL="0" marR="0" algn="just" rtl="1">
              <a:lnSpc>
                <a:spcPct val="150000"/>
              </a:lnSpc>
              <a:spcBef>
                <a:spcPts val="0"/>
              </a:spcBef>
              <a:spcAft>
                <a:spcPts val="0"/>
              </a:spcAft>
            </a:pPr>
            <a:r>
              <a:rPr lang="ar-IQ" sz="2400" dirty="0">
                <a:effectLst/>
                <a:latin typeface="Simplified Arabic" panose="02020603050405020304" pitchFamily="18" charset="-78"/>
                <a:ea typeface="Times New Roman" panose="02020603050405020304" pitchFamily="18" charset="0"/>
              </a:rPr>
              <a:t>أظهرت النتائج المعروضة في الجدول أن الأنموذج مقبول من الناحية الإحصائية، إذ أثبت اختبار</a:t>
            </a:r>
            <a:r>
              <a:rPr lang="ar-IQ" sz="2400" dirty="0">
                <a:effectLst/>
                <a:latin typeface="Times New Roman" panose="02020603050405020304" pitchFamily="18" charset="0"/>
                <a:ea typeface="Times New Roman" panose="02020603050405020304" pitchFamily="18" charset="0"/>
                <a:cs typeface="Simplified Arabic" panose="02020603050405020304" pitchFamily="18" charset="-78"/>
              </a:rPr>
              <a:t> (</a:t>
            </a:r>
            <a:r>
              <a:rPr lang="en-US" sz="2400" dirty="0">
                <a:effectLst/>
                <a:latin typeface="Simplified Arabic" panose="02020603050405020304" pitchFamily="18" charset="-78"/>
                <a:ea typeface="Times New Roman" panose="02020603050405020304" pitchFamily="18" charset="0"/>
              </a:rPr>
              <a:t>F</a:t>
            </a:r>
            <a:r>
              <a:rPr lang="ar-IQ" sz="2400" dirty="0">
                <a:effectLst/>
                <a:latin typeface="Times New Roman" panose="02020603050405020304" pitchFamily="18" charset="0"/>
                <a:ea typeface="Times New Roman" panose="02020603050405020304" pitchFamily="18" charset="0"/>
                <a:cs typeface="Simplified Arabic" panose="02020603050405020304" pitchFamily="18" charset="-78"/>
              </a:rPr>
              <a:t>) </a:t>
            </a:r>
            <a:r>
              <a:rPr lang="ar-IQ" sz="2400" dirty="0">
                <a:effectLst/>
                <a:latin typeface="Simplified Arabic" panose="02020603050405020304" pitchFamily="18" charset="-78"/>
                <a:ea typeface="Times New Roman" panose="02020603050405020304" pitchFamily="18" charset="0"/>
              </a:rPr>
              <a:t>معنوية الدالة ككل بمستوى معنوية </a:t>
            </a:r>
            <a:r>
              <a:rPr lang="ar-IQ" sz="2400" dirty="0">
                <a:effectLst/>
                <a:latin typeface="Times New Roman" panose="02020603050405020304" pitchFamily="18" charset="0"/>
                <a:ea typeface="Times New Roman" panose="02020603050405020304" pitchFamily="18" charset="0"/>
                <a:cs typeface="Simplified Arabic" panose="02020603050405020304" pitchFamily="18" charset="-78"/>
              </a:rPr>
              <a:t>(</a:t>
            </a:r>
            <a:r>
              <a:rPr lang="en-US" sz="2400" dirty="0">
                <a:effectLst/>
                <a:latin typeface="Simplified Arabic" panose="02020603050405020304" pitchFamily="18" charset="-78"/>
                <a:ea typeface="Times New Roman" panose="02020603050405020304" pitchFamily="18" charset="0"/>
              </a:rPr>
              <a:t>1</a:t>
            </a:r>
            <a:r>
              <a:rPr lang="ar-IQ" sz="2400" dirty="0">
                <a:effectLst/>
                <a:latin typeface="Times New Roman" panose="02020603050405020304" pitchFamily="18" charset="0"/>
                <a:ea typeface="Times New Roman" panose="02020603050405020304" pitchFamily="18" charset="0"/>
                <a:cs typeface="Simplified Arabic" panose="02020603050405020304" pitchFamily="18" charset="-78"/>
              </a:rPr>
              <a:t>%) </a:t>
            </a:r>
            <a:r>
              <a:rPr lang="ar-IQ" sz="2400" dirty="0">
                <a:effectLst/>
                <a:latin typeface="Simplified Arabic" panose="02020603050405020304" pitchFamily="18" charset="-78"/>
                <a:ea typeface="Times New Roman" panose="02020603050405020304" pitchFamily="18" charset="0"/>
              </a:rPr>
              <a:t>وبلغت قيمة معامل التحديد (</a:t>
            </a:r>
            <a:r>
              <a:rPr lang="en-US" sz="2400" dirty="0">
                <a:effectLst/>
                <a:latin typeface="Simplified Arabic" panose="02020603050405020304" pitchFamily="18" charset="-78"/>
                <a:ea typeface="Times New Roman" panose="02020603050405020304" pitchFamily="18" charset="0"/>
              </a:rPr>
              <a:t>R²</a:t>
            </a:r>
            <a:r>
              <a:rPr lang="ar-IQ" sz="2400" dirty="0">
                <a:effectLst/>
                <a:latin typeface="Simplified Arabic" panose="02020603050405020304" pitchFamily="18" charset="-78"/>
                <a:ea typeface="Times New Roman" panose="02020603050405020304" pitchFamily="18" charset="0"/>
              </a:rPr>
              <a:t>) نحو </a:t>
            </a:r>
            <a:r>
              <a:rPr lang="en-US" sz="2400" dirty="0">
                <a:effectLst/>
                <a:latin typeface="Simplified Arabic" panose="02020603050405020304" pitchFamily="18" charset="-78"/>
                <a:ea typeface="Times New Roman" panose="02020603050405020304" pitchFamily="18" charset="0"/>
              </a:rPr>
              <a:t>0.86)</a:t>
            </a:r>
            <a:r>
              <a:rPr lang="ar-IQ" sz="2400" dirty="0">
                <a:effectLst/>
                <a:latin typeface="Times New Roman" panose="02020603050405020304" pitchFamily="18" charset="0"/>
                <a:ea typeface="Times New Roman" panose="02020603050405020304" pitchFamily="18" charset="0"/>
                <a:cs typeface="Simplified Arabic" panose="02020603050405020304" pitchFamily="18" charset="-78"/>
              </a:rPr>
              <a:t>)</a:t>
            </a:r>
            <a:r>
              <a:rPr lang="ar-IQ" sz="2400" dirty="0">
                <a:effectLst/>
                <a:latin typeface="Simplified Arabic" panose="02020603050405020304" pitchFamily="18" charset="-78"/>
                <a:ea typeface="Times New Roman" panose="02020603050405020304" pitchFamily="18" charset="0"/>
              </a:rPr>
              <a:t>، وهذا يعني أن </a:t>
            </a:r>
            <a:r>
              <a:rPr lang="ar-IQ" sz="2400" dirty="0">
                <a:effectLst/>
                <a:latin typeface="Times New Roman" panose="02020603050405020304" pitchFamily="18" charset="0"/>
                <a:ea typeface="Times New Roman" panose="02020603050405020304" pitchFamily="18" charset="0"/>
                <a:cs typeface="Simplified Arabic" panose="02020603050405020304" pitchFamily="18" charset="-78"/>
              </a:rPr>
              <a:t>(86%) </a:t>
            </a:r>
            <a:r>
              <a:rPr lang="ar-IQ" sz="2400" dirty="0">
                <a:effectLst/>
                <a:latin typeface="Simplified Arabic" panose="02020603050405020304" pitchFamily="18" charset="-78"/>
                <a:ea typeface="Times New Roman" panose="02020603050405020304" pitchFamily="18" charset="0"/>
              </a:rPr>
              <a:t>من</a:t>
            </a:r>
            <a:r>
              <a:rPr lang="ar-IQ" sz="2400" dirty="0">
                <a:effectLst/>
                <a:latin typeface="Times New Roman" panose="02020603050405020304" pitchFamily="18" charset="0"/>
                <a:ea typeface="Times New Roman" panose="02020603050405020304" pitchFamily="18" charset="0"/>
                <a:cs typeface="Simplified Arabic" panose="02020603050405020304" pitchFamily="18" charset="-78"/>
              </a:rPr>
              <a:t> </a:t>
            </a:r>
            <a:r>
              <a:rPr lang="ar-IQ" sz="2400" dirty="0">
                <a:effectLst/>
                <a:latin typeface="Simplified Arabic" panose="02020603050405020304" pitchFamily="18" charset="-78"/>
                <a:ea typeface="Times New Roman" panose="02020603050405020304" pitchFamily="18" charset="0"/>
              </a:rPr>
              <a:t>تقلبات المساحة المزروعة بمحصول القمح كان سببها المتغير المستقل الداخل في الأنموذج، أما النسبة الباقية </a:t>
            </a:r>
            <a:r>
              <a:rPr lang="ar-IQ" sz="2400" dirty="0">
                <a:effectLst/>
                <a:latin typeface="Times New Roman" panose="02020603050405020304" pitchFamily="18" charset="0"/>
                <a:ea typeface="Times New Roman" panose="02020603050405020304" pitchFamily="18" charset="0"/>
                <a:cs typeface="Simplified Arabic" panose="02020603050405020304" pitchFamily="18" charset="-78"/>
              </a:rPr>
              <a:t>(14%) </a:t>
            </a:r>
            <a:r>
              <a:rPr lang="ar-IQ" sz="2400" dirty="0">
                <a:effectLst/>
                <a:latin typeface="Simplified Arabic" panose="02020603050405020304" pitchFamily="18" charset="-78"/>
                <a:ea typeface="Times New Roman" panose="02020603050405020304" pitchFamily="18" charset="0"/>
              </a:rPr>
              <a:t>من تلك التقلبات فتعود إلى متغيرات أخرى لم يتضمنها النموذج المقدر</a:t>
            </a:r>
            <a:r>
              <a:rPr lang="ar-IQ" sz="2400" dirty="0">
                <a:effectLst/>
                <a:latin typeface="Times New Roman" panose="02020603050405020304" pitchFamily="18" charset="0"/>
                <a:ea typeface="Times New Roman" panose="02020603050405020304" pitchFamily="18" charset="0"/>
                <a:cs typeface="Simplified Arabic" panose="02020603050405020304" pitchFamily="18" charset="-78"/>
              </a:rPr>
              <a:t> </a:t>
            </a:r>
            <a:r>
              <a:rPr lang="ar-IQ" sz="2400" dirty="0">
                <a:effectLst/>
                <a:latin typeface="Simplified Arabic" panose="02020603050405020304" pitchFamily="18" charset="-78"/>
                <a:ea typeface="Times New Roman" panose="02020603050405020304" pitchFamily="18" charset="0"/>
              </a:rPr>
              <a:t>وعموماً</a:t>
            </a:r>
            <a:r>
              <a:rPr lang="ar-IQ" sz="2400" dirty="0">
                <a:effectLst/>
                <a:latin typeface="Times New Roman" panose="02020603050405020304" pitchFamily="18" charset="0"/>
                <a:ea typeface="Times New Roman" panose="02020603050405020304" pitchFamily="18" charset="0"/>
                <a:cs typeface="Simplified Arabic" panose="02020603050405020304" pitchFamily="18" charset="-78"/>
              </a:rPr>
              <a:t> </a:t>
            </a:r>
            <a:r>
              <a:rPr lang="ar-IQ" sz="2400" dirty="0">
                <a:effectLst/>
                <a:latin typeface="Simplified Arabic" panose="02020603050405020304" pitchFamily="18" charset="-78"/>
                <a:ea typeface="Times New Roman" panose="02020603050405020304" pitchFamily="18" charset="0"/>
              </a:rPr>
              <a:t>فأن قيمة معامل التحديد هذه تدل على جودة التوفيق للعلاقة الاقتصادية المقدرة، كما أثبت اختبار </a:t>
            </a:r>
            <a:r>
              <a:rPr lang="ar-IQ" sz="2400" dirty="0">
                <a:effectLst/>
                <a:latin typeface="Times New Roman" panose="02020603050405020304" pitchFamily="18" charset="0"/>
                <a:ea typeface="Times New Roman" panose="02020603050405020304" pitchFamily="18" charset="0"/>
                <a:cs typeface="Simplified Arabic" panose="02020603050405020304" pitchFamily="18" charset="-78"/>
              </a:rPr>
              <a:t>(</a:t>
            </a:r>
            <a:r>
              <a:rPr lang="en-US" sz="2400" dirty="0">
                <a:effectLst/>
                <a:latin typeface="Simplified Arabic" panose="02020603050405020304" pitchFamily="18" charset="-78"/>
                <a:ea typeface="Times New Roman" panose="02020603050405020304" pitchFamily="18" charset="0"/>
              </a:rPr>
              <a:t>t</a:t>
            </a:r>
            <a:r>
              <a:rPr lang="ar-IQ" sz="2400" dirty="0">
                <a:effectLst/>
                <a:latin typeface="Times New Roman" panose="02020603050405020304" pitchFamily="18" charset="0"/>
                <a:ea typeface="Times New Roman" panose="02020603050405020304" pitchFamily="18" charset="0"/>
                <a:cs typeface="Simplified Arabic" panose="02020603050405020304" pitchFamily="18" charset="-78"/>
              </a:rPr>
              <a:t>) </a:t>
            </a:r>
            <a:r>
              <a:rPr lang="ar-IQ" sz="2400" dirty="0">
                <a:effectLst/>
                <a:latin typeface="Simplified Arabic" panose="02020603050405020304" pitchFamily="18" charset="-78"/>
                <a:ea typeface="Times New Roman" panose="02020603050405020304" pitchFamily="18" charset="0"/>
              </a:rPr>
              <a:t>معنوية المعلمات المقدرة، اذ أن معامل حجم الحيازة الكلية </a:t>
            </a:r>
            <a:r>
              <a:rPr lang="en-US" sz="2400" dirty="0">
                <a:effectLst/>
                <a:latin typeface="Simplified Arabic" panose="02020603050405020304" pitchFamily="18" charset="-78"/>
                <a:ea typeface="Times New Roman" panose="02020603050405020304" pitchFamily="18" charset="0"/>
              </a:rPr>
              <a:t>X</a:t>
            </a:r>
            <a:r>
              <a:rPr lang="en-US" sz="2400" baseline="-25000" dirty="0">
                <a:effectLst/>
                <a:latin typeface="Simplified Arabic" panose="02020603050405020304" pitchFamily="18" charset="-78"/>
                <a:ea typeface="Times New Roman" panose="02020603050405020304" pitchFamily="18" charset="0"/>
              </a:rPr>
              <a:t>1</a:t>
            </a:r>
            <a:r>
              <a:rPr lang="ar-IQ" sz="2400" dirty="0">
                <a:effectLst/>
                <a:latin typeface="Simplified Arabic" panose="02020603050405020304" pitchFamily="18" charset="-78"/>
                <a:ea typeface="Times New Roman" panose="02020603050405020304" pitchFamily="18" charset="0"/>
              </a:rPr>
              <a:t> معنوي عند مستوى </a:t>
            </a:r>
            <a:r>
              <a:rPr lang="en-US" sz="2400" dirty="0">
                <a:effectLst/>
                <a:latin typeface="Simplified Arabic" panose="02020603050405020304" pitchFamily="18" charset="-78"/>
                <a:ea typeface="Times New Roman" panose="02020603050405020304" pitchFamily="18" charset="0"/>
              </a:rPr>
              <a:t>1</a:t>
            </a:r>
            <a:r>
              <a:rPr lang="ar-IQ" sz="2400" dirty="0">
                <a:effectLst/>
                <a:latin typeface="Times New Roman" panose="02020603050405020304" pitchFamily="18" charset="0"/>
                <a:ea typeface="Times New Roman" panose="02020603050405020304" pitchFamily="18" charset="0"/>
                <a:cs typeface="Simplified Arabic" panose="02020603050405020304" pitchFamily="18" charset="-78"/>
              </a:rPr>
              <a:t>%</a:t>
            </a:r>
            <a:r>
              <a:rPr lang="ar-IQ" sz="2400" dirty="0">
                <a:effectLst/>
                <a:latin typeface="Simplified Arabic" panose="02020603050405020304" pitchFamily="18" charset="-78"/>
                <a:ea typeface="Times New Roman" panose="02020603050405020304" pitchFamily="18" charset="0"/>
              </a:rPr>
              <a:t>، مما يشير الى وجود </a:t>
            </a:r>
            <a:r>
              <a:rPr lang="ar-LB" sz="2400" dirty="0">
                <a:effectLst/>
                <a:latin typeface="Simplified Arabic" panose="02020603050405020304" pitchFamily="18" charset="-78"/>
                <a:ea typeface="Times New Roman" panose="02020603050405020304" pitchFamily="18" charset="0"/>
              </a:rPr>
              <a:t>علاقة مؤثرة بين المساحة الكلية للمزرعة والمساحة المخصصة لزراعة محصول القمح</a:t>
            </a:r>
            <a:r>
              <a:rPr lang="ar-LB" sz="2400" dirty="0">
                <a:effectLst/>
                <a:latin typeface="Times New Roman" panose="02020603050405020304" pitchFamily="18" charset="0"/>
                <a:ea typeface="Times New Roman" panose="02020603050405020304" pitchFamily="18" charset="0"/>
                <a:cs typeface="Simplified Arabic" panose="02020603050405020304" pitchFamily="18" charset="-78"/>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421090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880E874-955B-105A-0739-DD666135C269}"/>
                  </a:ext>
                </a:extLst>
              </p:cNvPr>
              <p:cNvSpPr txBox="1"/>
              <p:nvPr/>
            </p:nvSpPr>
            <p:spPr>
              <a:xfrm>
                <a:off x="475957" y="994015"/>
                <a:ext cx="11240085" cy="2297937"/>
              </a:xfrm>
              <a:prstGeom prst="rect">
                <a:avLst/>
              </a:prstGeom>
              <a:noFill/>
            </p:spPr>
            <p:txBody>
              <a:bodyPr wrap="square">
                <a:spAutoFit/>
              </a:bodyPr>
              <a:lstStyle/>
              <a:p>
                <a:pPr marL="0" marR="0" algn="r" rtl="1">
                  <a:lnSpc>
                    <a:spcPct val="150000"/>
                  </a:lnSpc>
                  <a:spcBef>
                    <a:spcPts val="0"/>
                  </a:spcBef>
                  <a:spcAft>
                    <a:spcPts val="0"/>
                  </a:spcAft>
                </a:pPr>
                <a:r>
                  <a:rPr lang="ar-IQ" sz="2400" b="1" dirty="0">
                    <a:effectLst/>
                    <a:latin typeface="Simplified Arabic" panose="02020603050405020304" pitchFamily="18" charset="-78"/>
                    <a:ea typeface="Calibri" panose="020F0502020204030204" pitchFamily="34" charset="0"/>
                  </a:rPr>
                  <a:t>ثانياً</a:t>
                </a:r>
                <a:r>
                  <a:rPr lang="ar-IQ" sz="2400" b="1" dirty="0">
                    <a:effectLst/>
                    <a:latin typeface="Times New Roman" panose="02020603050405020304" pitchFamily="18" charset="0"/>
                    <a:ea typeface="Calibri" panose="020F0502020204030204" pitchFamily="34" charset="0"/>
                    <a:cs typeface="Simplified Arabic" panose="02020603050405020304" pitchFamily="18" charset="-78"/>
                  </a:rPr>
                  <a:t>. </a:t>
                </a:r>
                <a:r>
                  <a:rPr lang="ar-IQ" sz="2400" b="1" dirty="0">
                    <a:effectLst/>
                    <a:latin typeface="Simplified Arabic" panose="02020603050405020304" pitchFamily="18" charset="-78"/>
                    <a:ea typeface="Calibri" panose="020F0502020204030204" pitchFamily="34" charset="0"/>
                  </a:rPr>
                  <a:t>نتائج تحليل معادلة انتاج محصول القمح </a:t>
                </a:r>
                <a:r>
                  <a:rPr lang="ar-IQ" sz="2400" b="1" dirty="0">
                    <a:effectLst/>
                    <a:latin typeface="Times New Roman" panose="02020603050405020304" pitchFamily="18" charset="0"/>
                    <a:ea typeface="Calibri" panose="020F0502020204030204" pitchFamily="34" charset="0"/>
                    <a:cs typeface="Simplified Arabic" panose="02020603050405020304" pitchFamily="18" charset="-78"/>
                  </a:rPr>
                  <a:t>(</a:t>
                </a:r>
                <a14:m>
                  <m:oMath xmlns:m="http://schemas.openxmlformats.org/officeDocument/2006/math">
                    <m:sSubSup>
                      <m:sSubSupPr>
                        <m:ctrlPr>
                          <a:rPr lang="en-US" sz="2400" b="1" i="1">
                            <a:effectLst/>
                            <a:latin typeface="Cambria Math" panose="02040503050406030204" pitchFamily="18" charset="0"/>
                            <a:ea typeface="Calibri" panose="020F0502020204030204" pitchFamily="34" charset="0"/>
                            <a:cs typeface="Simplified Arabic" panose="02020603050405020304" pitchFamily="18" charset="-78"/>
                          </a:rPr>
                        </m:ctrlPr>
                      </m:sSubSupPr>
                      <m:e>
                        <m:r>
                          <a:rPr lang="en-US" sz="2400" b="1" i="1">
                            <a:effectLst/>
                            <a:latin typeface="Cambria Math" panose="02040503050406030204" pitchFamily="18" charset="0"/>
                            <a:ea typeface="Calibri" panose="020F0502020204030204" pitchFamily="34" charset="0"/>
                            <a:cs typeface="Simplified Arabic" panose="02020603050405020304" pitchFamily="18" charset="-78"/>
                          </a:rPr>
                          <m:t>𝒚</m:t>
                        </m:r>
                      </m:e>
                      <m:sub>
                        <m:r>
                          <a:rPr lang="en-US" sz="2400" b="1" i="1">
                            <a:effectLst/>
                            <a:latin typeface="Cambria Math" panose="02040503050406030204" pitchFamily="18" charset="0"/>
                            <a:ea typeface="Calibri" panose="020F0502020204030204" pitchFamily="34" charset="0"/>
                            <a:cs typeface="Simplified Arabic" panose="02020603050405020304" pitchFamily="18" charset="-78"/>
                          </a:rPr>
                          <m:t>𝟐</m:t>
                        </m:r>
                      </m:sub>
                      <m:sup>
                        <m:r>
                          <a:rPr lang="en-US" sz="2400" b="1" i="1">
                            <a:effectLst/>
                            <a:latin typeface="Cambria Math" panose="02040503050406030204" pitchFamily="18" charset="0"/>
                            <a:ea typeface="Calibri" panose="020F0502020204030204" pitchFamily="34" charset="0"/>
                            <a:cs typeface="Simplified Arabic" panose="02020603050405020304" pitchFamily="18" charset="-78"/>
                          </a:rPr>
                          <m:t>^</m:t>
                        </m:r>
                      </m:sup>
                    </m:sSubSup>
                  </m:oMath>
                </a14:m>
                <a:r>
                  <a:rPr lang="ar-IQ" sz="2400" b="1" dirty="0">
                    <a:effectLst/>
                    <a:latin typeface="Times New Roman" panose="02020603050405020304" pitchFamily="18" charset="0"/>
                    <a:ea typeface="Calibri" panose="020F0502020204030204" pitchFamily="34" charset="0"/>
                    <a:cs typeface="Simplified Arabic" panose="02020603050405020304" pitchFamily="18" charset="-78"/>
                  </a:rPr>
                  <a:t>):</a:t>
                </a:r>
                <a:endParaRPr lang="en-US" sz="2400" dirty="0">
                  <a:effectLst/>
                  <a:latin typeface="Times New Roman" panose="02020603050405020304" pitchFamily="18" charset="0"/>
                  <a:ea typeface="Times New Roman" panose="02020603050405020304" pitchFamily="18" charset="0"/>
                </a:endParaRPr>
              </a:p>
              <a:p>
                <a:pPr marL="0" marR="0" algn="just" rtl="1">
                  <a:lnSpc>
                    <a:spcPct val="150000"/>
                  </a:lnSpc>
                  <a:spcBef>
                    <a:spcPts val="0"/>
                  </a:spcBef>
                  <a:spcAft>
                    <a:spcPts val="0"/>
                  </a:spcAft>
                </a:pPr>
                <a:r>
                  <a:rPr lang="ar-IQ" sz="2400" dirty="0">
                    <a:effectLst/>
                    <a:latin typeface="Simplified Arabic" panose="02020603050405020304" pitchFamily="18" charset="-78"/>
                    <a:ea typeface="Calibri" panose="020F0502020204030204" pitchFamily="34" charset="0"/>
                  </a:rPr>
                  <a:t>قدرت </a:t>
                </a:r>
                <a:r>
                  <a:rPr lang="ar-IQ" sz="2400" dirty="0">
                    <a:effectLst/>
                    <a:latin typeface="Simplified Arabic" panose="02020603050405020304" pitchFamily="18" charset="-78"/>
                    <a:ea typeface="Times New Roman" panose="02020603050405020304" pitchFamily="18" charset="0"/>
                  </a:rPr>
                  <a:t>دالة الإنتاج </a:t>
                </a:r>
                <a:r>
                  <a:rPr lang="ar-IQ" sz="2400" dirty="0" err="1">
                    <a:effectLst/>
                    <a:latin typeface="Simplified Arabic" panose="02020603050405020304" pitchFamily="18" charset="-78"/>
                    <a:ea typeface="Times New Roman" panose="02020603050405020304" pitchFamily="18" charset="0"/>
                  </a:rPr>
                  <a:t>المحصولي</a:t>
                </a:r>
                <a:r>
                  <a:rPr lang="ar-IQ" sz="2400" dirty="0">
                    <a:effectLst/>
                    <a:latin typeface="Simplified Arabic" panose="02020603050405020304" pitchFamily="18" charset="-78"/>
                    <a:ea typeface="Times New Roman" panose="02020603050405020304" pitchFamily="18" charset="0"/>
                  </a:rPr>
                  <a:t> </a:t>
                </a:r>
                <a:r>
                  <a:rPr lang="ar-IQ" sz="2400" dirty="0">
                    <a:effectLst/>
                    <a:latin typeface="Simplified Arabic" panose="02020603050405020304" pitchFamily="18" charset="-78"/>
                    <a:ea typeface="Calibri" panose="020F0502020204030204" pitchFamily="34" charset="0"/>
                  </a:rPr>
                  <a:t>باستخدام طريقة المربعات الصغرى</a:t>
                </a:r>
                <a:r>
                  <a:rPr lang="ar-IQ" sz="2400" dirty="0">
                    <a:effectLst/>
                    <a:latin typeface="Times New Roman" panose="02020603050405020304" pitchFamily="18" charset="0"/>
                    <a:ea typeface="Calibri" panose="020F0502020204030204" pitchFamily="34" charset="0"/>
                    <a:cs typeface="Simplified Arabic" panose="02020603050405020304" pitchFamily="18" charset="-78"/>
                  </a:rPr>
                  <a:t> (</a:t>
                </a:r>
                <a:r>
                  <a:rPr lang="en-US" sz="2400" dirty="0">
                    <a:effectLst/>
                    <a:latin typeface="Simplified Arabic" panose="02020603050405020304" pitchFamily="18" charset="-78"/>
                    <a:ea typeface="Calibri" panose="020F0502020204030204" pitchFamily="34" charset="0"/>
                  </a:rPr>
                  <a:t>(OLS</a:t>
                </a:r>
                <a:r>
                  <a:rPr lang="ar-IQ" sz="2400" dirty="0">
                    <a:effectLst/>
                    <a:latin typeface="Simplified Arabic" panose="02020603050405020304" pitchFamily="18" charset="-78"/>
                    <a:ea typeface="Calibri" panose="020F0502020204030204" pitchFamily="34" charset="0"/>
                  </a:rPr>
                  <a:t>، </a:t>
                </a:r>
                <a:r>
                  <a:rPr lang="ar-SA" sz="2400" dirty="0">
                    <a:effectLst/>
                    <a:latin typeface="Times New Roman" panose="02020603050405020304" pitchFamily="18" charset="0"/>
                    <a:ea typeface="Times New Roman" panose="02020603050405020304" pitchFamily="18" charset="0"/>
                  </a:rPr>
                  <a:t>حيث تم اختيار الدالة </a:t>
                </a:r>
                <a:r>
                  <a:rPr lang="ar-SA" sz="2400" dirty="0" err="1">
                    <a:effectLst/>
                    <a:latin typeface="Times New Roman" panose="02020603050405020304" pitchFamily="18" charset="0"/>
                    <a:ea typeface="Times New Roman" panose="02020603050405020304" pitchFamily="18" charset="0"/>
                  </a:rPr>
                  <a:t>اللوغارتمية</a:t>
                </a:r>
                <a:r>
                  <a:rPr lang="ar-SA" sz="2400" dirty="0">
                    <a:effectLst/>
                    <a:latin typeface="Times New Roman" panose="02020603050405020304" pitchFamily="18" charset="0"/>
                    <a:ea typeface="Times New Roman" panose="02020603050405020304" pitchFamily="18" charset="0"/>
                  </a:rPr>
                  <a:t> المزدوجة ايضا كونها </a:t>
                </a:r>
                <a:r>
                  <a:rPr lang="ar-SA" sz="2400" dirty="0">
                    <a:effectLst/>
                    <a:latin typeface="Times New Roman" panose="02020603050405020304" pitchFamily="18" charset="0"/>
                    <a:ea typeface="Calibri" panose="020F0502020204030204" pitchFamily="34" charset="0"/>
                  </a:rPr>
                  <a:t>أكثر الدوال (ملحق 3) انسجاماً مع المنطق الاقتصادي وتمثيلاً</a:t>
                </a:r>
                <a:r>
                  <a:rPr lang="ar-SA" sz="2400" dirty="0">
                    <a:effectLst/>
                    <a:latin typeface="Simplified Arabic" panose="02020603050405020304" pitchFamily="18" charset="-78"/>
                    <a:ea typeface="Calibri" panose="020F0502020204030204" pitchFamily="34" charset="0"/>
                  </a:rPr>
                  <a:t> </a:t>
                </a:r>
                <a:r>
                  <a:rPr lang="ar-IQ" sz="2400" dirty="0">
                    <a:effectLst/>
                    <a:latin typeface="Simplified Arabic" panose="02020603050405020304" pitchFamily="18" charset="-78"/>
                    <a:ea typeface="Calibri" panose="020F0502020204030204" pitchFamily="34" charset="0"/>
                  </a:rPr>
                  <a:t>للعلاقة المدروسة من حيث اجتيازها للاختبارات الإحصائية والقياسية،</a:t>
                </a:r>
                <a:r>
                  <a:rPr lang="ar-IQ" sz="2400" dirty="0">
                    <a:effectLst/>
                    <a:latin typeface="Times New Roman" panose="02020603050405020304" pitchFamily="18" charset="0"/>
                    <a:ea typeface="Calibri" panose="020F0502020204030204" pitchFamily="34" charset="0"/>
                    <a:cs typeface="Simplified Arabic" panose="02020603050405020304" pitchFamily="18" charset="-78"/>
                  </a:rPr>
                  <a:t> </a:t>
                </a:r>
                <a:r>
                  <a:rPr lang="ar-IQ" sz="2400" dirty="0">
                    <a:effectLst/>
                    <a:latin typeface="Simplified Arabic" panose="02020603050405020304" pitchFamily="18" charset="-78"/>
                    <a:ea typeface="Calibri" panose="020F0502020204030204" pitchFamily="34" charset="0"/>
                  </a:rPr>
                  <a:t>وكما موضح في الجدول</a:t>
                </a:r>
                <a:r>
                  <a:rPr lang="ar-IQ" sz="2400" dirty="0">
                    <a:effectLst/>
                    <a:latin typeface="Times New Roman" panose="02020603050405020304" pitchFamily="18" charset="0"/>
                    <a:ea typeface="Calibri" panose="020F0502020204030204" pitchFamily="34" charset="0"/>
                    <a:cs typeface="Simplified Arabic" panose="02020603050405020304" pitchFamily="18" charset="-78"/>
                  </a:rPr>
                  <a:t>:</a:t>
                </a:r>
                <a:endParaRPr lang="en-US" sz="2400" dirty="0">
                  <a:effectLst/>
                  <a:latin typeface="Times New Roman" panose="02020603050405020304" pitchFamily="18" charset="0"/>
                  <a:ea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E880E874-955B-105A-0739-DD666135C269}"/>
                  </a:ext>
                </a:extLst>
              </p:cNvPr>
              <p:cNvSpPr txBox="1">
                <a:spLocks noRot="1" noChangeAspect="1" noMove="1" noResize="1" noEditPoints="1" noAdjustHandles="1" noChangeArrowheads="1" noChangeShapeType="1" noTextEdit="1"/>
              </p:cNvSpPr>
              <p:nvPr/>
            </p:nvSpPr>
            <p:spPr>
              <a:xfrm>
                <a:off x="475957" y="994015"/>
                <a:ext cx="11240085" cy="2297937"/>
              </a:xfrm>
              <a:prstGeom prst="rect">
                <a:avLst/>
              </a:prstGeom>
              <a:blipFill>
                <a:blip r:embed="rId2"/>
                <a:stretch>
                  <a:fillRect l="-1573" r="-868" b="-5570"/>
                </a:stretch>
              </a:blipFill>
            </p:spPr>
            <p:txBody>
              <a:bodyPr/>
              <a:lstStyle/>
              <a:p>
                <a:r>
                  <a:rPr lang="en-US">
                    <a:noFill/>
                  </a:rPr>
                  <a:t> </a:t>
                </a:r>
              </a:p>
            </p:txBody>
          </p:sp>
        </mc:Fallback>
      </mc:AlternateContent>
    </p:spTree>
    <p:extLst>
      <p:ext uri="{BB962C8B-B14F-4D97-AF65-F5344CB8AC3E}">
        <p14:creationId xmlns:p14="http://schemas.microsoft.com/office/powerpoint/2010/main" val="9256481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217305B-BB91-C7C0-C729-D577D1668E1B}"/>
              </a:ext>
            </a:extLst>
          </p:cNvPr>
          <p:cNvGraphicFramePr>
            <a:graphicFrameLocks noGrp="1"/>
          </p:cNvGraphicFramePr>
          <p:nvPr>
            <p:extLst>
              <p:ext uri="{D42A27DB-BD31-4B8C-83A1-F6EECF244321}">
                <p14:modId xmlns:p14="http://schemas.microsoft.com/office/powerpoint/2010/main" val="75668059"/>
              </p:ext>
            </p:extLst>
          </p:nvPr>
        </p:nvGraphicFramePr>
        <p:xfrm>
          <a:off x="2061354" y="610144"/>
          <a:ext cx="7307729" cy="6223382"/>
        </p:xfrm>
        <a:graphic>
          <a:graphicData uri="http://schemas.openxmlformats.org/drawingml/2006/table">
            <a:tbl>
              <a:tblPr rtl="1" firstRow="1" firstCol="1" bandRow="1">
                <a:tableStyleId>{5C22544A-7EE6-4342-B048-85BDC9FD1C3A}</a:tableStyleId>
              </a:tblPr>
              <a:tblGrid>
                <a:gridCol w="4917918">
                  <a:extLst>
                    <a:ext uri="{9D8B030D-6E8A-4147-A177-3AD203B41FA5}">
                      <a16:colId xmlns:a16="http://schemas.microsoft.com/office/drawing/2014/main" val="3947911887"/>
                    </a:ext>
                  </a:extLst>
                </a:gridCol>
                <a:gridCol w="2389811">
                  <a:extLst>
                    <a:ext uri="{9D8B030D-6E8A-4147-A177-3AD203B41FA5}">
                      <a16:colId xmlns:a16="http://schemas.microsoft.com/office/drawing/2014/main" val="566646262"/>
                    </a:ext>
                  </a:extLst>
                </a:gridCol>
              </a:tblGrid>
              <a:tr h="593710">
                <a:tc>
                  <a:txBody>
                    <a:bodyPr/>
                    <a:lstStyle/>
                    <a:p>
                      <a:pPr marL="0" marR="0" algn="ctr" rtl="1">
                        <a:spcBef>
                          <a:spcPts val="0"/>
                        </a:spcBef>
                        <a:spcAft>
                          <a:spcPts val="0"/>
                        </a:spcAft>
                      </a:pPr>
                      <a:r>
                        <a:rPr lang="ar-IQ" sz="2000">
                          <a:effectLst/>
                        </a:rPr>
                        <a:t>المتغيرات المستقلة</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57369" marR="57369" marT="0" marB="0" anchor="ctr"/>
                </a:tc>
                <a:tc>
                  <a:txBody>
                    <a:bodyPr/>
                    <a:lstStyle/>
                    <a:p>
                      <a:pPr marL="0" marR="0" algn="ctr" rtl="1">
                        <a:spcBef>
                          <a:spcPts val="0"/>
                        </a:spcBef>
                        <a:spcAft>
                          <a:spcPts val="0"/>
                        </a:spcAft>
                      </a:pPr>
                      <a:r>
                        <a:rPr lang="ar-IQ" sz="2000" dirty="0">
                          <a:effectLst/>
                        </a:rPr>
                        <a:t>المعلمات المقدرة</a:t>
                      </a:r>
                      <a:endParaRPr lang="en-US"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7369" marR="57369" marT="0" marB="0" anchor="ctr"/>
                </a:tc>
                <a:extLst>
                  <a:ext uri="{0D108BD9-81ED-4DB2-BD59-A6C34878D82A}">
                    <a16:rowId xmlns:a16="http://schemas.microsoft.com/office/drawing/2014/main" val="1751541155"/>
                  </a:ext>
                </a:extLst>
              </a:tr>
              <a:tr h="595164">
                <a:tc>
                  <a:txBody>
                    <a:bodyPr/>
                    <a:lstStyle/>
                    <a:p>
                      <a:pPr marL="0" marR="0" algn="ctr" rtl="1">
                        <a:spcBef>
                          <a:spcPts val="0"/>
                        </a:spcBef>
                        <a:spcAft>
                          <a:spcPts val="0"/>
                        </a:spcAft>
                      </a:pPr>
                      <a:r>
                        <a:rPr lang="ar-IQ" sz="2000">
                          <a:effectLst/>
                        </a:rPr>
                        <a:t>الثابت </a:t>
                      </a:r>
                      <a:r>
                        <a:rPr lang="en-US" sz="2000">
                          <a:effectLst/>
                        </a:rPr>
                        <a:t>b</a:t>
                      </a:r>
                      <a:r>
                        <a:rPr lang="en-US" sz="2000" baseline="-25000">
                          <a:effectLst/>
                        </a:rPr>
                        <a:t>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57369" marR="57369" marT="0" marB="0" anchor="ctr"/>
                </a:tc>
                <a:tc>
                  <a:txBody>
                    <a:bodyPr/>
                    <a:lstStyle/>
                    <a:p>
                      <a:pPr marL="0" marR="0" algn="ctr" rtl="0">
                        <a:spcBef>
                          <a:spcPts val="0"/>
                        </a:spcBef>
                        <a:spcAft>
                          <a:spcPts val="0"/>
                        </a:spcAft>
                      </a:pPr>
                      <a:r>
                        <a:rPr lang="en-US" sz="2000">
                          <a:effectLst/>
                        </a:rPr>
                        <a:t>0.090</a:t>
                      </a:r>
                      <a:endParaRPr lang="en-US" sz="1400">
                        <a:effectLst/>
                      </a:endParaRPr>
                    </a:p>
                    <a:p>
                      <a:pPr marL="0" marR="0" algn="ctr" rtl="0">
                        <a:spcBef>
                          <a:spcPts val="0"/>
                        </a:spcBef>
                        <a:spcAft>
                          <a:spcPts val="0"/>
                        </a:spcAft>
                      </a:pPr>
                      <a:r>
                        <a:rPr lang="en-US" sz="2000">
                          <a:effectLst/>
                        </a:rPr>
                        <a:t>(0.372</a:t>
                      </a:r>
                      <a:r>
                        <a:rPr lang="ar-IQ" sz="2000">
                          <a:effectLst/>
                        </a:rPr>
                        <a:t>(</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57369" marR="57369" marT="0" marB="0"/>
                </a:tc>
                <a:extLst>
                  <a:ext uri="{0D108BD9-81ED-4DB2-BD59-A6C34878D82A}">
                    <a16:rowId xmlns:a16="http://schemas.microsoft.com/office/drawing/2014/main" val="3591825393"/>
                  </a:ext>
                </a:extLst>
              </a:tr>
              <a:tr h="595164">
                <a:tc>
                  <a:txBody>
                    <a:bodyPr/>
                    <a:lstStyle/>
                    <a:p>
                      <a:pPr marL="0" marR="0" algn="ctr" rtl="1">
                        <a:spcBef>
                          <a:spcPts val="0"/>
                        </a:spcBef>
                        <a:spcAft>
                          <a:spcPts val="0"/>
                        </a:spcAft>
                      </a:pPr>
                      <a:r>
                        <a:rPr lang="ar-IQ" sz="2000" dirty="0">
                          <a:effectLst/>
                        </a:rPr>
                        <a:t>المساحة المحصولية المقدرة</a:t>
                      </a:r>
                      <a:r>
                        <a:rPr lang="ar-IQ" sz="1400" dirty="0">
                          <a:effectLst/>
                        </a:rPr>
                        <a:t> </a:t>
                      </a:r>
                      <a:r>
                        <a:rPr lang="en-US" sz="2000" dirty="0">
                          <a:effectLst/>
                        </a:rPr>
                        <a:t>Y</a:t>
                      </a:r>
                      <a:r>
                        <a:rPr lang="en-US" sz="2000" baseline="-25000" dirty="0">
                          <a:effectLst/>
                        </a:rPr>
                        <a:t>1</a:t>
                      </a:r>
                      <a:endParaRPr lang="en-US"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7369" marR="57369" marT="0" marB="0" anchor="ctr"/>
                </a:tc>
                <a:tc>
                  <a:txBody>
                    <a:bodyPr/>
                    <a:lstStyle/>
                    <a:p>
                      <a:pPr marL="0" marR="0" algn="ctr" rtl="0">
                        <a:spcBef>
                          <a:spcPts val="0"/>
                        </a:spcBef>
                        <a:spcAft>
                          <a:spcPts val="0"/>
                        </a:spcAft>
                      </a:pPr>
                      <a:r>
                        <a:rPr lang="en-US" sz="2000">
                          <a:effectLst/>
                        </a:rPr>
                        <a:t>0.945</a:t>
                      </a:r>
                      <a:endParaRPr lang="en-US" sz="1400">
                        <a:effectLst/>
                      </a:endParaRPr>
                    </a:p>
                    <a:p>
                      <a:pPr marL="0" marR="0" algn="ctr" rtl="0">
                        <a:spcBef>
                          <a:spcPts val="0"/>
                        </a:spcBef>
                        <a:spcAft>
                          <a:spcPts val="0"/>
                        </a:spcAft>
                      </a:pPr>
                      <a:r>
                        <a:rPr lang="en-US" sz="2000">
                          <a:effectLst/>
                        </a:rPr>
                        <a:t>(17.910)*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57369" marR="57369" marT="0" marB="0"/>
                </a:tc>
                <a:extLst>
                  <a:ext uri="{0D108BD9-81ED-4DB2-BD59-A6C34878D82A}">
                    <a16:rowId xmlns:a16="http://schemas.microsoft.com/office/drawing/2014/main" val="2471521015"/>
                  </a:ext>
                </a:extLst>
              </a:tr>
              <a:tr h="595164">
                <a:tc>
                  <a:txBody>
                    <a:bodyPr/>
                    <a:lstStyle/>
                    <a:p>
                      <a:pPr marL="0" marR="0" algn="ctr" rtl="1">
                        <a:spcBef>
                          <a:spcPts val="0"/>
                        </a:spcBef>
                        <a:spcAft>
                          <a:spcPts val="0"/>
                        </a:spcAft>
                      </a:pPr>
                      <a:r>
                        <a:rPr lang="en-US" sz="2000" baseline="-25000">
                          <a:effectLst/>
                        </a:rPr>
                        <a:t>  </a:t>
                      </a:r>
                      <a:r>
                        <a:rPr lang="en-US" sz="2000">
                          <a:effectLst/>
                        </a:rPr>
                        <a:t>X</a:t>
                      </a:r>
                      <a:r>
                        <a:rPr lang="en-US" sz="2000" baseline="-25000">
                          <a:effectLst/>
                        </a:rPr>
                        <a:t>2 </a:t>
                      </a:r>
                      <a:r>
                        <a:rPr lang="ar-IQ" sz="2000">
                          <a:effectLst/>
                        </a:rPr>
                        <a:t>كمية البذور اللازمة</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57369" marR="57369" marT="0" marB="0" anchor="ctr"/>
                </a:tc>
                <a:tc>
                  <a:txBody>
                    <a:bodyPr/>
                    <a:lstStyle/>
                    <a:p>
                      <a:pPr marL="0" marR="0" algn="ctr" rtl="0">
                        <a:spcBef>
                          <a:spcPts val="0"/>
                        </a:spcBef>
                        <a:spcAft>
                          <a:spcPts val="0"/>
                        </a:spcAft>
                      </a:pPr>
                      <a:r>
                        <a:rPr lang="en-US" sz="2000">
                          <a:effectLst/>
                        </a:rPr>
                        <a:t>0.018</a:t>
                      </a:r>
                      <a:endParaRPr lang="en-US" sz="1400">
                        <a:effectLst/>
                      </a:endParaRPr>
                    </a:p>
                    <a:p>
                      <a:pPr marL="0" marR="0" algn="ctr" rtl="0">
                        <a:spcBef>
                          <a:spcPts val="0"/>
                        </a:spcBef>
                        <a:spcAft>
                          <a:spcPts val="0"/>
                        </a:spcAft>
                      </a:pPr>
                      <a:r>
                        <a:rPr lang="en-US" sz="2000">
                          <a:effectLst/>
                        </a:rPr>
                        <a:t>(0.290)</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57369" marR="57369" marT="0" marB="0"/>
                </a:tc>
                <a:extLst>
                  <a:ext uri="{0D108BD9-81ED-4DB2-BD59-A6C34878D82A}">
                    <a16:rowId xmlns:a16="http://schemas.microsoft.com/office/drawing/2014/main" val="3225690430"/>
                  </a:ext>
                </a:extLst>
              </a:tr>
              <a:tr h="595164">
                <a:tc>
                  <a:txBody>
                    <a:bodyPr/>
                    <a:lstStyle/>
                    <a:p>
                      <a:pPr marL="0" marR="0" algn="ctr" rtl="1">
                        <a:spcBef>
                          <a:spcPts val="0"/>
                        </a:spcBef>
                        <a:spcAft>
                          <a:spcPts val="0"/>
                        </a:spcAft>
                      </a:pPr>
                      <a:r>
                        <a:rPr lang="ar-IQ" sz="2000">
                          <a:effectLst/>
                        </a:rPr>
                        <a:t>كمية السماد الكيمياوي </a:t>
                      </a:r>
                      <a:r>
                        <a:rPr lang="en-US" sz="2000">
                          <a:effectLst/>
                        </a:rPr>
                        <a:t>X</a:t>
                      </a:r>
                      <a:r>
                        <a:rPr lang="en-US" sz="2000" baseline="-25000">
                          <a:effectLst/>
                        </a:rPr>
                        <a:t>3</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57369" marR="57369" marT="0" marB="0" anchor="ctr"/>
                </a:tc>
                <a:tc>
                  <a:txBody>
                    <a:bodyPr/>
                    <a:lstStyle/>
                    <a:p>
                      <a:pPr marL="0" marR="0" algn="ctr" rtl="0">
                        <a:spcBef>
                          <a:spcPts val="0"/>
                        </a:spcBef>
                        <a:spcAft>
                          <a:spcPts val="0"/>
                        </a:spcAft>
                      </a:pPr>
                      <a:r>
                        <a:rPr lang="en-US" sz="2000">
                          <a:effectLst/>
                        </a:rPr>
                        <a:t>-0.154</a:t>
                      </a:r>
                      <a:endParaRPr lang="en-US" sz="1400">
                        <a:effectLst/>
                      </a:endParaRPr>
                    </a:p>
                    <a:p>
                      <a:pPr marL="0" marR="0" algn="ctr" rtl="0">
                        <a:spcBef>
                          <a:spcPts val="0"/>
                        </a:spcBef>
                        <a:spcAft>
                          <a:spcPts val="0"/>
                        </a:spcAft>
                      </a:pPr>
                      <a:r>
                        <a:rPr lang="en-US" sz="2000">
                          <a:effectLst/>
                        </a:rPr>
                        <a:t>(-1.567)***</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57369" marR="57369" marT="0" marB="0"/>
                </a:tc>
                <a:extLst>
                  <a:ext uri="{0D108BD9-81ED-4DB2-BD59-A6C34878D82A}">
                    <a16:rowId xmlns:a16="http://schemas.microsoft.com/office/drawing/2014/main" val="163976552"/>
                  </a:ext>
                </a:extLst>
              </a:tr>
              <a:tr h="595164">
                <a:tc>
                  <a:txBody>
                    <a:bodyPr/>
                    <a:lstStyle/>
                    <a:p>
                      <a:pPr marL="0" marR="0" algn="ctr" rtl="1">
                        <a:spcBef>
                          <a:spcPts val="0"/>
                        </a:spcBef>
                        <a:spcAft>
                          <a:spcPts val="0"/>
                        </a:spcAft>
                      </a:pPr>
                      <a:r>
                        <a:rPr lang="ar-IQ" sz="2000">
                          <a:effectLst/>
                        </a:rPr>
                        <a:t>عدد ساعات </a:t>
                      </a:r>
                      <a:r>
                        <a:rPr lang="ar-LB" sz="2000">
                          <a:effectLst/>
                        </a:rPr>
                        <a:t>العمل البشري</a:t>
                      </a:r>
                      <a:r>
                        <a:rPr lang="en-US" sz="2000">
                          <a:effectLst/>
                        </a:rPr>
                        <a:t> X</a:t>
                      </a:r>
                      <a:r>
                        <a:rPr lang="en-US" sz="2000" baseline="-25000">
                          <a:effectLst/>
                        </a:rPr>
                        <a:t>4 </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57369" marR="57369" marT="0" marB="0" anchor="ctr"/>
                </a:tc>
                <a:tc>
                  <a:txBody>
                    <a:bodyPr/>
                    <a:lstStyle/>
                    <a:p>
                      <a:pPr marL="0" marR="0" algn="ctr" rtl="0">
                        <a:spcBef>
                          <a:spcPts val="0"/>
                        </a:spcBef>
                        <a:spcAft>
                          <a:spcPts val="0"/>
                        </a:spcAft>
                      </a:pPr>
                      <a:r>
                        <a:rPr lang="en-US" sz="2000">
                          <a:effectLst/>
                        </a:rPr>
                        <a:t>0.129</a:t>
                      </a:r>
                      <a:endParaRPr lang="en-US" sz="1400">
                        <a:effectLst/>
                      </a:endParaRPr>
                    </a:p>
                    <a:p>
                      <a:pPr marL="0" marR="0" algn="ctr" rtl="0">
                        <a:spcBef>
                          <a:spcPts val="0"/>
                        </a:spcBef>
                        <a:spcAft>
                          <a:spcPts val="0"/>
                        </a:spcAft>
                      </a:pPr>
                      <a:r>
                        <a:rPr lang="en-US" sz="2000">
                          <a:effectLst/>
                        </a:rPr>
                        <a:t>(1.670)</a:t>
                      </a:r>
                      <a:r>
                        <a:rPr lang="ar-IQ" sz="2000">
                          <a:effectLst/>
                        </a:rPr>
                        <a:t>***</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57369" marR="57369" marT="0" marB="0"/>
                </a:tc>
                <a:extLst>
                  <a:ext uri="{0D108BD9-81ED-4DB2-BD59-A6C34878D82A}">
                    <a16:rowId xmlns:a16="http://schemas.microsoft.com/office/drawing/2014/main" val="2393146577"/>
                  </a:ext>
                </a:extLst>
              </a:tr>
              <a:tr h="595164">
                <a:tc>
                  <a:txBody>
                    <a:bodyPr/>
                    <a:lstStyle/>
                    <a:p>
                      <a:pPr marL="0" marR="0" algn="ctr" rtl="1">
                        <a:spcBef>
                          <a:spcPts val="0"/>
                        </a:spcBef>
                        <a:spcAft>
                          <a:spcPts val="0"/>
                        </a:spcAft>
                      </a:pPr>
                      <a:r>
                        <a:rPr lang="ar-IQ" sz="2000">
                          <a:effectLst/>
                        </a:rPr>
                        <a:t>عدد ساعات </a:t>
                      </a:r>
                      <a:r>
                        <a:rPr lang="ar-LB" sz="2000">
                          <a:effectLst/>
                        </a:rPr>
                        <a:t>العمل</a:t>
                      </a:r>
                      <a:r>
                        <a:rPr lang="ar-IQ" sz="2000">
                          <a:effectLst/>
                        </a:rPr>
                        <a:t> الالي </a:t>
                      </a:r>
                      <a:r>
                        <a:rPr lang="en-US" sz="2000">
                          <a:effectLst/>
                        </a:rPr>
                        <a:t>X</a:t>
                      </a:r>
                      <a:r>
                        <a:rPr lang="en-US" sz="2000" baseline="-25000">
                          <a:effectLst/>
                        </a:rPr>
                        <a:t>5 </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57369" marR="57369" marT="0" marB="0" anchor="ctr"/>
                </a:tc>
                <a:tc>
                  <a:txBody>
                    <a:bodyPr/>
                    <a:lstStyle/>
                    <a:p>
                      <a:pPr marL="0" marR="0" algn="ctr" rtl="0">
                        <a:spcBef>
                          <a:spcPts val="0"/>
                        </a:spcBef>
                        <a:spcAft>
                          <a:spcPts val="0"/>
                        </a:spcAft>
                      </a:pPr>
                      <a:r>
                        <a:rPr lang="en-US" sz="2000">
                          <a:effectLst/>
                        </a:rPr>
                        <a:t>0.112</a:t>
                      </a:r>
                      <a:endParaRPr lang="en-US" sz="1400">
                        <a:effectLst/>
                      </a:endParaRPr>
                    </a:p>
                    <a:p>
                      <a:pPr marL="0" marR="0" algn="ctr" rtl="0">
                        <a:spcBef>
                          <a:spcPts val="0"/>
                        </a:spcBef>
                        <a:spcAft>
                          <a:spcPts val="0"/>
                        </a:spcAft>
                      </a:pPr>
                      <a:r>
                        <a:rPr lang="en-US" sz="2000">
                          <a:effectLst/>
                        </a:rPr>
                        <a:t>(1.077)</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57369" marR="57369" marT="0" marB="0"/>
                </a:tc>
                <a:extLst>
                  <a:ext uri="{0D108BD9-81ED-4DB2-BD59-A6C34878D82A}">
                    <a16:rowId xmlns:a16="http://schemas.microsoft.com/office/drawing/2014/main" val="764956470"/>
                  </a:ext>
                </a:extLst>
              </a:tr>
              <a:tr h="432604">
                <a:tc>
                  <a:txBody>
                    <a:bodyPr/>
                    <a:lstStyle/>
                    <a:p>
                      <a:pPr marL="0" marR="0" algn="ctr" rtl="1">
                        <a:spcBef>
                          <a:spcPts val="0"/>
                        </a:spcBef>
                        <a:spcAft>
                          <a:spcPts val="0"/>
                        </a:spcAft>
                      </a:pPr>
                      <a:r>
                        <a:rPr lang="en-US" sz="2000">
                          <a:effectLst/>
                        </a:rPr>
                        <a:t>R Squar (R²)</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57369" marR="57369" marT="0" marB="0" anchor="ctr"/>
                </a:tc>
                <a:tc>
                  <a:txBody>
                    <a:bodyPr/>
                    <a:lstStyle/>
                    <a:p>
                      <a:pPr marL="0" marR="0" algn="ctr" rtl="0">
                        <a:spcBef>
                          <a:spcPts val="0"/>
                        </a:spcBef>
                        <a:spcAft>
                          <a:spcPts val="0"/>
                        </a:spcAft>
                      </a:pPr>
                      <a:r>
                        <a:rPr lang="en-US" sz="2000">
                          <a:effectLst/>
                        </a:rPr>
                        <a:t>0.711</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57369" marR="57369" marT="0" marB="0" anchor="ctr"/>
                </a:tc>
                <a:extLst>
                  <a:ext uri="{0D108BD9-81ED-4DB2-BD59-A6C34878D82A}">
                    <a16:rowId xmlns:a16="http://schemas.microsoft.com/office/drawing/2014/main" val="1689456923"/>
                  </a:ext>
                </a:extLst>
              </a:tr>
              <a:tr h="513156">
                <a:tc>
                  <a:txBody>
                    <a:bodyPr/>
                    <a:lstStyle/>
                    <a:p>
                      <a:pPr marL="0" marR="0" algn="ctr" rtl="1">
                        <a:spcBef>
                          <a:spcPts val="0"/>
                        </a:spcBef>
                        <a:spcAft>
                          <a:spcPts val="0"/>
                        </a:spcAft>
                      </a:pPr>
                      <a:r>
                        <a:rPr lang="en-US" sz="2000">
                          <a:effectLst/>
                        </a:rPr>
                        <a:t>Adjusted R²(Ŕ)</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57369" marR="57369" marT="0" marB="0" anchor="ctr"/>
                </a:tc>
                <a:tc>
                  <a:txBody>
                    <a:bodyPr/>
                    <a:lstStyle/>
                    <a:p>
                      <a:pPr marL="0" marR="0" algn="ctr" rtl="0">
                        <a:spcBef>
                          <a:spcPts val="0"/>
                        </a:spcBef>
                        <a:spcAft>
                          <a:spcPts val="0"/>
                        </a:spcAft>
                      </a:pPr>
                      <a:r>
                        <a:rPr lang="en-US" sz="2000">
                          <a:effectLst/>
                        </a:rPr>
                        <a:t>0.701</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57369" marR="57369" marT="0" marB="0" anchor="ctr"/>
                </a:tc>
                <a:extLst>
                  <a:ext uri="{0D108BD9-81ED-4DB2-BD59-A6C34878D82A}">
                    <a16:rowId xmlns:a16="http://schemas.microsoft.com/office/drawing/2014/main" val="2536159605"/>
                  </a:ext>
                </a:extLst>
              </a:tr>
              <a:tr h="513156">
                <a:tc>
                  <a:txBody>
                    <a:bodyPr/>
                    <a:lstStyle/>
                    <a:p>
                      <a:pPr marL="0" marR="0" algn="ctr" rtl="1">
                        <a:spcBef>
                          <a:spcPts val="0"/>
                        </a:spcBef>
                        <a:spcAft>
                          <a:spcPts val="0"/>
                        </a:spcAft>
                      </a:pPr>
                      <a:r>
                        <a:rPr lang="ar-IQ" sz="2000">
                          <a:effectLst/>
                        </a:rPr>
                        <a:t>احصائية (</a:t>
                      </a:r>
                      <a:r>
                        <a:rPr lang="en-US" sz="2000">
                          <a:effectLst/>
                        </a:rPr>
                        <a:t>F</a:t>
                      </a:r>
                      <a:r>
                        <a:rPr lang="ar-IQ" sz="2000">
                          <a:effectLst/>
                        </a:rPr>
                        <a:t>) المحسوبة</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57369" marR="57369" marT="0" marB="0" anchor="ctr"/>
                </a:tc>
                <a:tc>
                  <a:txBody>
                    <a:bodyPr/>
                    <a:lstStyle/>
                    <a:p>
                      <a:pPr marL="0" marR="0" algn="ctr" rtl="0">
                        <a:spcBef>
                          <a:spcPts val="0"/>
                        </a:spcBef>
                        <a:spcAft>
                          <a:spcPts val="0"/>
                        </a:spcAft>
                      </a:pPr>
                      <a:r>
                        <a:rPr lang="en-US" sz="2000">
                          <a:effectLst/>
                        </a:rPr>
                        <a:t>70.902*</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57369" marR="57369" marT="0" marB="0" anchor="ctr"/>
                </a:tc>
                <a:extLst>
                  <a:ext uri="{0D108BD9-81ED-4DB2-BD59-A6C34878D82A}">
                    <a16:rowId xmlns:a16="http://schemas.microsoft.com/office/drawing/2014/main" val="1662637494"/>
                  </a:ext>
                </a:extLst>
              </a:tr>
              <a:tr h="513156">
                <a:tc>
                  <a:txBody>
                    <a:bodyPr/>
                    <a:lstStyle/>
                    <a:p>
                      <a:pPr marL="0" marR="0" algn="ctr" rtl="1">
                        <a:spcBef>
                          <a:spcPts val="0"/>
                        </a:spcBef>
                        <a:spcAft>
                          <a:spcPts val="0"/>
                        </a:spcAft>
                      </a:pPr>
                      <a:r>
                        <a:rPr lang="en-US" sz="2000">
                          <a:effectLst/>
                        </a:rPr>
                        <a:t>D.W</a:t>
                      </a:r>
                      <a:endParaRPr lang="en-US" sz="1400">
                        <a:effectLst/>
                        <a:latin typeface="Times New Roman" panose="02020603050405020304" pitchFamily="18" charset="0"/>
                        <a:ea typeface="Times New Roman" panose="02020603050405020304" pitchFamily="18" charset="0"/>
                        <a:cs typeface="Arial" panose="020B0604020202020204" pitchFamily="34" charset="0"/>
                      </a:endParaRPr>
                    </a:p>
                  </a:txBody>
                  <a:tcPr marL="57369" marR="57369" marT="0" marB="0" anchor="ctr"/>
                </a:tc>
                <a:tc>
                  <a:txBody>
                    <a:bodyPr/>
                    <a:lstStyle/>
                    <a:p>
                      <a:pPr marL="0" marR="0" algn="ctr" rtl="0">
                        <a:spcBef>
                          <a:spcPts val="0"/>
                        </a:spcBef>
                        <a:spcAft>
                          <a:spcPts val="0"/>
                        </a:spcAft>
                      </a:pPr>
                      <a:r>
                        <a:rPr lang="en-US" sz="2000" dirty="0">
                          <a:effectLst/>
                        </a:rPr>
                        <a:t>1.552</a:t>
                      </a:r>
                      <a:endParaRPr lang="en-US"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7369" marR="57369" marT="0" marB="0" anchor="ctr"/>
                </a:tc>
                <a:extLst>
                  <a:ext uri="{0D108BD9-81ED-4DB2-BD59-A6C34878D82A}">
                    <a16:rowId xmlns:a16="http://schemas.microsoft.com/office/drawing/2014/main" val="254198457"/>
                  </a:ext>
                </a:extLst>
              </a:tr>
            </a:tbl>
          </a:graphicData>
        </a:graphic>
      </p:graphicFrame>
      <p:sp>
        <p:nvSpPr>
          <p:cNvPr id="3" name="Rectangle 1">
            <a:extLst>
              <a:ext uri="{FF2B5EF4-FFF2-40B4-BE49-F238E27FC236}">
                <a16:creationId xmlns:a16="http://schemas.microsoft.com/office/drawing/2014/main" id="{F3AE3D3B-E922-A026-A342-158FAE98ACD2}"/>
              </a:ext>
            </a:extLst>
          </p:cNvPr>
          <p:cNvSpPr>
            <a:spLocks noChangeArrowheads="1"/>
          </p:cNvSpPr>
          <p:nvPr/>
        </p:nvSpPr>
        <p:spPr bwMode="auto">
          <a:xfrm>
            <a:off x="1944245" y="181429"/>
            <a:ext cx="83035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0" fontAlgn="base" latinLnBrk="0" hangingPunct="0">
              <a:lnSpc>
                <a:spcPct val="100000"/>
              </a:lnSpc>
              <a:spcBef>
                <a:spcPct val="0"/>
              </a:spcBef>
              <a:spcAft>
                <a:spcPct val="0"/>
              </a:spcAft>
              <a:buClrTx/>
              <a:buSzTx/>
              <a:buFontTx/>
              <a:buNone/>
              <a:tabLst/>
            </a:pPr>
            <a:r>
              <a:rPr kumimoji="0" lang="ar-IQ" alt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الجدول يوضح نتائج تقدير الدالة </a:t>
            </a:r>
            <a:r>
              <a:rPr kumimoji="0" lang="ar-IQ" altLang="en-US" sz="2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اللوغارتمية</a:t>
            </a:r>
            <a:r>
              <a:rPr kumimoji="0" lang="ar-IQ" alt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المزدوجة لمعادلة انتاج محصول القمح</a:t>
            </a:r>
            <a:endParaRPr kumimoji="0" lang="en-US" altLang="en-US"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6140522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59287B-E82E-0DC1-9AF5-42F808CBAD1D}"/>
              </a:ext>
            </a:extLst>
          </p:cNvPr>
          <p:cNvSpPr txBox="1"/>
          <p:nvPr/>
        </p:nvSpPr>
        <p:spPr>
          <a:xfrm>
            <a:off x="454855" y="1410624"/>
            <a:ext cx="11282289" cy="3693319"/>
          </a:xfrm>
          <a:prstGeom prst="rect">
            <a:avLst/>
          </a:prstGeom>
          <a:noFill/>
        </p:spPr>
        <p:txBody>
          <a:bodyPr wrap="square">
            <a:spAutoFit/>
          </a:bodyPr>
          <a:lstStyle/>
          <a:p>
            <a:pPr algn="r" rtl="1"/>
            <a:r>
              <a:rPr lang="ar-IQ" sz="2400" dirty="0">
                <a:effectLst/>
                <a:ea typeface="Times New Roman" panose="02020603050405020304" pitchFamily="18" charset="0"/>
                <a:cs typeface="Simplified Arabic" panose="02020603050405020304" pitchFamily="18" charset="-78"/>
              </a:rPr>
              <a:t>بدراسة </a:t>
            </a:r>
            <a:r>
              <a:rPr lang="ar-IQ" sz="2400" dirty="0">
                <a:effectLst/>
                <a:latin typeface="Simplified Arabic" panose="02020603050405020304" pitchFamily="18" charset="-78"/>
                <a:ea typeface="Times New Roman" panose="02020603050405020304" pitchFamily="18" charset="0"/>
                <a:cs typeface="Times New Roman" panose="02020603050405020304" pitchFamily="18" charset="0"/>
              </a:rPr>
              <a:t>نتائج تقديرات معادلة الإنتاج لمحصول القمح المعروضة في الجدول يتضح إن الأنموذج مقبول احصائيا، اذ اثبت اختبار (</a:t>
            </a:r>
            <a:r>
              <a:rPr lang="en-US" sz="2400" dirty="0">
                <a:effectLst/>
                <a:latin typeface="Simplified Arabic" panose="02020603050405020304" pitchFamily="18" charset="-78"/>
                <a:ea typeface="Times New Roman" panose="02020603050405020304" pitchFamily="18" charset="0"/>
                <a:cs typeface="Times New Roman" panose="02020603050405020304" pitchFamily="18" charset="0"/>
              </a:rPr>
              <a:t>F</a:t>
            </a:r>
            <a:r>
              <a:rPr lang="ar-IQ" sz="2400" dirty="0">
                <a:effectLst/>
                <a:latin typeface="Simplified Arabic" panose="02020603050405020304" pitchFamily="18" charset="-78"/>
                <a:ea typeface="Times New Roman" panose="02020603050405020304" pitchFamily="18" charset="0"/>
                <a:cs typeface="Times New Roman" panose="02020603050405020304" pitchFamily="18" charset="0"/>
              </a:rPr>
              <a:t>) معنوية الدالة ككل عند مستوى احصائي </a:t>
            </a:r>
            <a:r>
              <a:rPr lang="ar-IQ" sz="2400" dirty="0">
                <a:effectLst/>
                <a:ea typeface="Times New Roman" panose="02020603050405020304" pitchFamily="18" charset="0"/>
                <a:cs typeface="Simplified Arabic" panose="02020603050405020304" pitchFamily="18" charset="-78"/>
              </a:rPr>
              <a:t>(</a:t>
            </a:r>
            <a:r>
              <a:rPr lang="en-US" sz="2400" dirty="0">
                <a:effectLst/>
                <a:latin typeface="Simplified Arabic" panose="02020603050405020304" pitchFamily="18" charset="-78"/>
                <a:ea typeface="Times New Roman" panose="02020603050405020304" pitchFamily="18" charset="0"/>
              </a:rPr>
              <a:t>1</a:t>
            </a:r>
            <a:r>
              <a:rPr lang="ar-IQ" sz="2400" dirty="0">
                <a:effectLst/>
                <a:latin typeface="Simplified Arabic" panose="02020603050405020304" pitchFamily="18" charset="-78"/>
                <a:ea typeface="Times New Roman" panose="02020603050405020304" pitchFamily="18" charset="0"/>
              </a:rPr>
              <a:t>%) </a:t>
            </a:r>
            <a:r>
              <a:rPr lang="ar-IQ" sz="2400" dirty="0">
                <a:effectLst/>
                <a:latin typeface="Simplified Arabic" panose="02020603050405020304" pitchFamily="18" charset="-78"/>
                <a:ea typeface="Times New Roman" panose="02020603050405020304" pitchFamily="18" charset="0"/>
                <a:cs typeface="Times New Roman" panose="02020603050405020304" pitchFamily="18" charset="0"/>
              </a:rPr>
              <a:t>وبلغت قيمة معامل التحديد </a:t>
            </a:r>
            <a:r>
              <a:rPr lang="en-US" sz="2400" dirty="0">
                <a:effectLst/>
                <a:latin typeface="Simplified Arabic" panose="02020603050405020304" pitchFamily="18" charset="-78"/>
                <a:ea typeface="Times New Roman" panose="02020603050405020304" pitchFamily="18" charset="0"/>
              </a:rPr>
              <a:t>R²</a:t>
            </a:r>
            <a:r>
              <a:rPr lang="ar-IQ" sz="2400" dirty="0">
                <a:effectLst/>
                <a:latin typeface="Simplified Arabic" panose="02020603050405020304" pitchFamily="18" charset="-78"/>
                <a:ea typeface="Times New Roman" panose="02020603050405020304" pitchFamily="18" charset="0"/>
                <a:cs typeface="Times New Roman" panose="02020603050405020304" pitchFamily="18" charset="0"/>
              </a:rPr>
              <a:t> </a:t>
            </a:r>
            <a:r>
              <a:rPr lang="ar-IQ" sz="2400" dirty="0" err="1">
                <a:effectLst/>
                <a:latin typeface="Simplified Arabic" panose="02020603050405020304" pitchFamily="18" charset="-78"/>
                <a:ea typeface="Times New Roman" panose="02020603050405020304" pitchFamily="18" charset="0"/>
                <a:cs typeface="Times New Roman" panose="02020603050405020304" pitchFamily="18" charset="0"/>
              </a:rPr>
              <a:t>مايقارب</a:t>
            </a:r>
            <a:r>
              <a:rPr lang="ar-IQ" sz="2400" dirty="0">
                <a:effectLst/>
                <a:ea typeface="Times New Roman" panose="02020603050405020304" pitchFamily="18" charset="0"/>
                <a:cs typeface="Simplified Arabic" panose="02020603050405020304" pitchFamily="18" charset="-78"/>
              </a:rPr>
              <a:t> </a:t>
            </a:r>
            <a:r>
              <a:rPr lang="en-US" sz="2400" dirty="0">
                <a:effectLst/>
                <a:latin typeface="Simplified Arabic" panose="02020603050405020304" pitchFamily="18" charset="-78"/>
                <a:ea typeface="Times New Roman" panose="02020603050405020304" pitchFamily="18" charset="0"/>
              </a:rPr>
              <a:t>0.71)</a:t>
            </a:r>
            <a:r>
              <a:rPr lang="ar-IQ" sz="2400" dirty="0">
                <a:effectLst/>
                <a:latin typeface="Simplified Arabic" panose="02020603050405020304" pitchFamily="18" charset="-78"/>
                <a:ea typeface="Times New Roman" panose="02020603050405020304" pitchFamily="18" charset="0"/>
              </a:rPr>
              <a:t>) </a:t>
            </a:r>
            <a:r>
              <a:rPr lang="ar-IQ" sz="2400" dirty="0">
                <a:effectLst/>
                <a:latin typeface="Simplified Arabic" panose="02020603050405020304" pitchFamily="18" charset="-78"/>
                <a:ea typeface="Times New Roman" panose="02020603050405020304" pitchFamily="18" charset="0"/>
                <a:cs typeface="Times New Roman" panose="02020603050405020304" pitchFamily="18" charset="0"/>
              </a:rPr>
              <a:t>وهذا يعني أن </a:t>
            </a:r>
            <a:r>
              <a:rPr lang="ar-IQ" sz="2400" dirty="0">
                <a:effectLst/>
                <a:ea typeface="Times New Roman" panose="02020603050405020304" pitchFamily="18" charset="0"/>
                <a:cs typeface="Simplified Arabic" panose="02020603050405020304" pitchFamily="18" charset="-78"/>
              </a:rPr>
              <a:t>(</a:t>
            </a:r>
            <a:r>
              <a:rPr lang="en-US" sz="2400" dirty="0">
                <a:effectLst/>
                <a:latin typeface="Simplified Arabic" panose="02020603050405020304" pitchFamily="18" charset="-78"/>
                <a:ea typeface="Times New Roman" panose="02020603050405020304" pitchFamily="18" charset="0"/>
              </a:rPr>
              <a:t>71</a:t>
            </a:r>
            <a:r>
              <a:rPr lang="ar-IQ" sz="2400" dirty="0">
                <a:effectLst/>
                <a:latin typeface="Simplified Arabic" panose="02020603050405020304" pitchFamily="18" charset="-78"/>
                <a:ea typeface="Times New Roman" panose="02020603050405020304" pitchFamily="18" charset="0"/>
              </a:rPr>
              <a:t>%) </a:t>
            </a:r>
            <a:r>
              <a:rPr lang="ar-IQ" sz="2400" dirty="0">
                <a:effectLst/>
                <a:latin typeface="Simplified Arabic" panose="02020603050405020304" pitchFamily="18" charset="-78"/>
                <a:ea typeface="Times New Roman" panose="02020603050405020304" pitchFamily="18" charset="0"/>
                <a:cs typeface="Times New Roman" panose="02020603050405020304" pitchFamily="18" charset="0"/>
              </a:rPr>
              <a:t>من تقلبات انتاج محصول القمح التي سببها المتغيرات المستقلة الداخلة في الأنموذج، أما النسبة الباقية </a:t>
            </a:r>
            <a:r>
              <a:rPr lang="ar-IQ" sz="2400" dirty="0">
                <a:effectLst/>
                <a:ea typeface="Times New Roman" panose="02020603050405020304" pitchFamily="18" charset="0"/>
                <a:cs typeface="Simplified Arabic" panose="02020603050405020304" pitchFamily="18" charset="-78"/>
              </a:rPr>
              <a:t>(29%) </a:t>
            </a:r>
            <a:r>
              <a:rPr lang="ar-IQ" sz="2400" dirty="0">
                <a:effectLst/>
                <a:latin typeface="Simplified Arabic" panose="02020603050405020304" pitchFamily="18" charset="-78"/>
                <a:ea typeface="Times New Roman" panose="02020603050405020304" pitchFamily="18" charset="0"/>
                <a:cs typeface="Times New Roman" panose="02020603050405020304" pitchFamily="18" charset="0"/>
              </a:rPr>
              <a:t>من التقلبات تعود إلى متغيرات أخرى لم يتضمنها النموذج فقد</a:t>
            </a:r>
            <a:r>
              <a:rPr lang="ar-LB" sz="2400" dirty="0">
                <a:effectLst/>
                <a:latin typeface="Simplified Arabic" panose="02020603050405020304" pitchFamily="18" charset="-78"/>
                <a:ea typeface="Times New Roman" panose="02020603050405020304" pitchFamily="18" charset="0"/>
                <a:cs typeface="Times New Roman" panose="02020603050405020304" pitchFamily="18" charset="0"/>
              </a:rPr>
              <a:t> امتص اثرها المتغير العشوائي</a:t>
            </a:r>
            <a:r>
              <a:rPr lang="ar-LB" sz="2400" dirty="0">
                <a:effectLst/>
                <a:ea typeface="Times New Roman" panose="02020603050405020304" pitchFamily="18" charset="0"/>
                <a:cs typeface="Simplified Arabic" panose="02020603050405020304" pitchFamily="18" charset="-78"/>
              </a:rPr>
              <a:t> </a:t>
            </a:r>
            <a:r>
              <a:rPr lang="ar-IQ" sz="2400" dirty="0">
                <a:effectLst/>
                <a:latin typeface="Simplified Arabic" panose="02020603050405020304" pitchFamily="18" charset="-78"/>
                <a:ea typeface="Times New Roman" panose="02020603050405020304" pitchFamily="18" charset="0"/>
                <a:cs typeface="Times New Roman" panose="02020603050405020304" pitchFamily="18" charset="0"/>
              </a:rPr>
              <a:t>وعموما فأن قيمة معامل التحديد هذه تدل على جودة التوفيق للعلاقة الاقتصادية المقدرة، تبين في خلال النتائج ا</a:t>
            </a:r>
            <a:r>
              <a:rPr lang="ar-IQ" sz="2400" dirty="0">
                <a:effectLst/>
                <a:ea typeface="Times New Roman" panose="02020603050405020304" pitchFamily="18" charset="0"/>
                <a:cs typeface="Times New Roman" panose="02020603050405020304" pitchFamily="18" charset="0"/>
              </a:rPr>
              <a:t>ن قيمة الحد الثابت (</a:t>
            </a:r>
            <a:r>
              <a:rPr lang="en-US" sz="2400" dirty="0">
                <a:effectLst/>
                <a:latin typeface="Times New Roman" panose="02020603050405020304" pitchFamily="18" charset="0"/>
                <a:ea typeface="Times New Roman" panose="02020603050405020304" pitchFamily="18" charset="0"/>
              </a:rPr>
              <a:t>0.090</a:t>
            </a:r>
            <a:r>
              <a:rPr lang="ar-LB" sz="2400" dirty="0">
                <a:effectLst/>
                <a:ea typeface="Times New Roman" panose="02020603050405020304" pitchFamily="18" charset="0"/>
                <a:cs typeface="Times New Roman" panose="02020603050405020304" pitchFamily="18" charset="0"/>
              </a:rPr>
              <a:t>) وهي تمثل متوسط قيمة </a:t>
            </a:r>
            <a:r>
              <a:rPr lang="en-US" sz="2400" dirty="0">
                <a:effectLst/>
                <a:latin typeface="Times New Roman" panose="02020603050405020304" pitchFamily="18" charset="0"/>
                <a:ea typeface="Times New Roman" panose="02020603050405020304" pitchFamily="18" charset="0"/>
              </a:rPr>
              <a:t>Y</a:t>
            </a:r>
            <a:r>
              <a:rPr lang="ar-LB" sz="2400" dirty="0">
                <a:effectLst/>
                <a:latin typeface="Times New Roman" panose="02020603050405020304" pitchFamily="18" charset="0"/>
                <a:ea typeface="Times New Roman" panose="02020603050405020304" pitchFamily="18" charset="0"/>
              </a:rPr>
              <a:t> عندما تكون قيمة المتغيرات التوضيحية تساوي صفرا، وقد بلغت قيمة</a:t>
            </a:r>
            <a:r>
              <a:rPr lang="ar-IQ" sz="2400" dirty="0">
                <a:effectLst/>
                <a:ea typeface="Times New Roman" panose="02020603050405020304" pitchFamily="18" charset="0"/>
                <a:cs typeface="Times New Roman" panose="02020603050405020304" pitchFamily="18" charset="0"/>
              </a:rPr>
              <a:t> معامل</a:t>
            </a:r>
            <a:r>
              <a:rPr lang="ar-LB" sz="2400" dirty="0">
                <a:effectLst/>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Y</a:t>
            </a:r>
            <a:r>
              <a:rPr lang="en-US" sz="2400" baseline="-25000" dirty="0">
                <a:effectLst/>
                <a:latin typeface="Times New Roman" panose="02020603050405020304" pitchFamily="18" charset="0"/>
                <a:ea typeface="Times New Roman" panose="02020603050405020304" pitchFamily="18" charset="0"/>
              </a:rPr>
              <a:t>1</a:t>
            </a:r>
            <a:r>
              <a:rPr lang="ar-LB" sz="2400" dirty="0">
                <a:effectLst/>
                <a:ea typeface="Times New Roman" panose="02020603050405020304" pitchFamily="18" charset="0"/>
                <a:cs typeface="Times New Roman" panose="02020603050405020304" pitchFamily="18" charset="0"/>
              </a:rPr>
              <a:t>) وهي المساحة المحصولية المقدرة (</a:t>
            </a:r>
            <a:r>
              <a:rPr lang="en-US" sz="2400" dirty="0">
                <a:effectLst/>
                <a:latin typeface="Times New Roman" panose="02020603050405020304" pitchFamily="18" charset="0"/>
                <a:ea typeface="Times New Roman" panose="02020603050405020304" pitchFamily="18" charset="0"/>
              </a:rPr>
              <a:t>0.945</a:t>
            </a:r>
            <a:r>
              <a:rPr lang="ar-LB" sz="2400" dirty="0">
                <a:effectLst/>
                <a:latin typeface="Times New Roman" panose="02020603050405020304" pitchFamily="18" charset="0"/>
                <a:ea typeface="Times New Roman" panose="02020603050405020304" pitchFamily="18" charset="0"/>
              </a:rPr>
              <a:t>) وجاءت </a:t>
            </a:r>
            <a:r>
              <a:rPr lang="ar-LB" sz="2400" dirty="0">
                <a:effectLst/>
                <a:latin typeface="Times New Roman" panose="02020603050405020304" pitchFamily="18" charset="0"/>
                <a:ea typeface="Times New Roman" panose="02020603050405020304" pitchFamily="18" charset="0"/>
                <a:cs typeface="Times New Roman" panose="02020603050405020304" pitchFamily="18" charset="0"/>
              </a:rPr>
              <a:t>مسبوقة </a:t>
            </a:r>
            <a:r>
              <a:rPr lang="ar-LB" sz="2400" dirty="0" err="1">
                <a:effectLst/>
                <a:latin typeface="Times New Roman" panose="02020603050405020304" pitchFamily="18" charset="0"/>
                <a:ea typeface="Times New Roman" panose="02020603050405020304" pitchFamily="18" charset="0"/>
                <a:cs typeface="Times New Roman" panose="02020603050405020304" pitchFamily="18" charset="0"/>
              </a:rPr>
              <a:t>باشارة</a:t>
            </a:r>
            <a:r>
              <a:rPr lang="ar-LB" sz="2400" dirty="0">
                <a:effectLst/>
                <a:latin typeface="Times New Roman" panose="02020603050405020304" pitchFamily="18" charset="0"/>
                <a:ea typeface="Times New Roman" panose="02020603050405020304" pitchFamily="18" charset="0"/>
                <a:cs typeface="Times New Roman" panose="02020603050405020304" pitchFamily="18" charset="0"/>
              </a:rPr>
              <a:t> موجبة وهي معنوية عند مستوى</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ar-LB" sz="2400" dirty="0">
                <a:effectLst/>
                <a:latin typeface="Times New Roman" panose="02020603050405020304" pitchFamily="18" charset="0"/>
                <a:ea typeface="Times New Roman" panose="02020603050405020304" pitchFamily="18" charset="0"/>
                <a:cs typeface="Times New Roman" panose="02020603050405020304" pitchFamily="18" charset="0"/>
              </a:rPr>
              <a:t>% وهي مطابقة للمنطق الاقتصادي، كما ثبتت معنوية كل من متغيرات </a:t>
            </a:r>
            <a:r>
              <a:rPr lang="ar-LB" sz="2400" dirty="0">
                <a:effectLst/>
                <a:latin typeface="Times New Roman" panose="02020603050405020304" pitchFamily="18" charset="0"/>
                <a:ea typeface="Times New Roman" panose="02020603050405020304" pitchFamily="18" charset="0"/>
              </a:rPr>
              <a:t>كمية السماد الكيمياوي و</a:t>
            </a:r>
            <a:r>
              <a:rPr lang="ar-LB" sz="2400" dirty="0">
                <a:effectLst/>
                <a:latin typeface="Times New Roman" panose="02020603050405020304" pitchFamily="18" charset="0"/>
                <a:ea typeface="Times New Roman" panose="02020603050405020304" pitchFamily="18" charset="0"/>
                <a:cs typeface="Times New Roman" panose="02020603050405020304" pitchFamily="18" charset="0"/>
              </a:rPr>
              <a:t>ساعات العمل اليدوي عند مستوى احصائي (10%).</a:t>
            </a:r>
            <a:endParaRPr lang="en-US" sz="2400" dirty="0">
              <a:effectLst/>
              <a:latin typeface="Times New Roman" panose="02020603050405020304" pitchFamily="18" charset="0"/>
              <a:ea typeface="Times New Roman" panose="02020603050405020304" pitchFamily="18" charset="0"/>
            </a:endParaRPr>
          </a:p>
          <a:p>
            <a:pPr algn="r" rtl="1"/>
            <a:endParaRPr lang="en-US" dirty="0"/>
          </a:p>
        </p:txBody>
      </p:sp>
    </p:spTree>
    <p:extLst>
      <p:ext uri="{BB962C8B-B14F-4D97-AF65-F5344CB8AC3E}">
        <p14:creationId xmlns:p14="http://schemas.microsoft.com/office/powerpoint/2010/main" val="302495586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FECFB6-F446-F48E-79DF-3138F3C79AC1}"/>
              </a:ext>
            </a:extLst>
          </p:cNvPr>
          <p:cNvSpPr txBox="1"/>
          <p:nvPr/>
        </p:nvSpPr>
        <p:spPr>
          <a:xfrm>
            <a:off x="379828" y="295263"/>
            <a:ext cx="11394830" cy="5565563"/>
          </a:xfrm>
          <a:prstGeom prst="rect">
            <a:avLst/>
          </a:prstGeom>
          <a:noFill/>
        </p:spPr>
        <p:txBody>
          <a:bodyPr wrap="square">
            <a:spAutoFit/>
          </a:bodyPr>
          <a:lstStyle/>
          <a:p>
            <a:pPr marL="0" marR="0" algn="just" rtl="1">
              <a:lnSpc>
                <a:spcPct val="150000"/>
              </a:lnSpc>
              <a:spcBef>
                <a:spcPts val="0"/>
              </a:spcBef>
              <a:spcAft>
                <a:spcPts val="0"/>
              </a:spcAft>
            </a:pPr>
            <a:r>
              <a:rPr lang="ar-LB" sz="2400" dirty="0">
                <a:effectLst/>
                <a:latin typeface="Times New Roman" panose="02020603050405020304" pitchFamily="18" charset="0"/>
                <a:ea typeface="Times New Roman" panose="02020603050405020304" pitchFamily="18" charset="0"/>
                <a:cs typeface="Times New Roman" panose="02020603050405020304" pitchFamily="18" charset="0"/>
              </a:rPr>
              <a:t>جاءت قيمة معامل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24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ar-LB" sz="2400" dirty="0">
                <a:effectLst/>
                <a:latin typeface="Times New Roman" panose="02020603050405020304" pitchFamily="18" charset="0"/>
                <a:ea typeface="Times New Roman" panose="02020603050405020304" pitchFamily="18" charset="0"/>
                <a:cs typeface="Times New Roman" panose="02020603050405020304" pitchFamily="18" charset="0"/>
              </a:rPr>
              <a:t>) كمية البذور اللازمة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0.018</a:t>
            </a:r>
            <a:r>
              <a:rPr lang="ar-L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ar-IQ" sz="2400" dirty="0">
                <a:effectLst/>
                <a:latin typeface="Times New Roman" panose="02020603050405020304" pitchFamily="18" charset="0"/>
                <a:ea typeface="Times New Roman" panose="02020603050405020304" pitchFamily="18" charset="0"/>
                <a:cs typeface="Times New Roman" panose="02020603050405020304" pitchFamily="18" charset="0"/>
              </a:rPr>
              <a:t>مسبوقة </a:t>
            </a:r>
            <a:r>
              <a:rPr lang="ar-LB" sz="2400" dirty="0">
                <a:effectLst/>
                <a:latin typeface="Times New Roman" panose="02020603050405020304" pitchFamily="18" charset="0"/>
                <a:ea typeface="Times New Roman" panose="02020603050405020304" pitchFamily="18" charset="0"/>
                <a:cs typeface="Times New Roman" panose="02020603050405020304" pitchFamily="18" charset="0"/>
              </a:rPr>
              <a:t>بإشارة موجبة مطابقة للمنطق الاقتصادي</a:t>
            </a:r>
            <a:r>
              <a:rPr lang="ar-IQ"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ar-LB" sz="2400" dirty="0">
                <a:effectLst/>
                <a:latin typeface="Times New Roman" panose="02020603050405020304" pitchFamily="18" charset="0"/>
                <a:ea typeface="Times New Roman" panose="02020603050405020304" pitchFamily="18" charset="0"/>
              </a:rPr>
              <a:t>إذ ان زيادة كمية البذور بمقدار كغم واحد يؤدي الى زيادة الانتاج بمقدار (</a:t>
            </a:r>
            <a:r>
              <a:rPr lang="en-US" sz="2400" dirty="0">
                <a:effectLst/>
                <a:latin typeface="Times New Roman" panose="02020603050405020304" pitchFamily="18" charset="0"/>
                <a:ea typeface="Times New Roman" panose="02020603050405020304" pitchFamily="18" charset="0"/>
              </a:rPr>
              <a:t>0.018</a:t>
            </a:r>
            <a:r>
              <a:rPr lang="ar-LB" sz="2400" dirty="0">
                <a:effectLst/>
                <a:latin typeface="Times New Roman" panose="02020603050405020304" pitchFamily="18" charset="0"/>
                <a:ea typeface="Times New Roman" panose="02020603050405020304" pitchFamily="18" charset="0"/>
              </a:rPr>
              <a:t>) طن، </a:t>
            </a:r>
            <a:r>
              <a:rPr lang="ar-IQ" sz="2400" dirty="0">
                <a:effectLst/>
                <a:latin typeface="Times New Roman" panose="02020603050405020304" pitchFamily="18" charset="0"/>
                <a:ea typeface="Times New Roman" panose="02020603050405020304" pitchFamily="18" charset="0"/>
                <a:cs typeface="Times New Roman" panose="02020603050405020304" pitchFamily="18" charset="0"/>
              </a:rPr>
              <a:t>بينما ظهرت</a:t>
            </a:r>
            <a:r>
              <a:rPr lang="ar-LB" sz="2400" dirty="0">
                <a:effectLst/>
                <a:latin typeface="Times New Roman" panose="02020603050405020304" pitchFamily="18" charset="0"/>
                <a:ea typeface="Times New Roman" panose="02020603050405020304" pitchFamily="18" charset="0"/>
                <a:cs typeface="Times New Roman" panose="02020603050405020304" pitchFamily="18" charset="0"/>
              </a:rPr>
              <a:t> قيمة</a:t>
            </a:r>
            <a:r>
              <a:rPr lang="ar-IQ" sz="2400" dirty="0">
                <a:effectLst/>
                <a:latin typeface="Times New Roman" panose="02020603050405020304" pitchFamily="18" charset="0"/>
                <a:ea typeface="Times New Roman" panose="02020603050405020304" pitchFamily="18" charset="0"/>
                <a:cs typeface="Times New Roman" panose="02020603050405020304" pitchFamily="18" charset="0"/>
              </a:rPr>
              <a:t> معامل</a:t>
            </a:r>
            <a:r>
              <a:rPr lang="ar-L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240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ar-LB" sz="2400" dirty="0">
                <a:effectLst/>
                <a:latin typeface="Times New Roman" panose="02020603050405020304" pitchFamily="18" charset="0"/>
                <a:ea typeface="Times New Roman" panose="02020603050405020304" pitchFamily="18" charset="0"/>
                <a:cs typeface="Times New Roman" panose="02020603050405020304" pitchFamily="18" charset="0"/>
              </a:rPr>
              <a:t>) وهي كمية السماد الكيمياوي نحو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0.154</a:t>
            </a:r>
            <a:r>
              <a:rPr lang="ar-LB" sz="2400" dirty="0">
                <a:effectLst/>
                <a:latin typeface="Times New Roman" panose="02020603050405020304" pitchFamily="18" charset="0"/>
                <a:ea typeface="Times New Roman" panose="02020603050405020304" pitchFamily="18" charset="0"/>
                <a:cs typeface="Times New Roman" panose="02020603050405020304" pitchFamily="18" charset="0"/>
              </a:rPr>
              <a:t>) وجاءت غير معنوية ومسبوقة </a:t>
            </a:r>
            <a:r>
              <a:rPr lang="ar-LB" sz="2400" dirty="0" err="1">
                <a:effectLst/>
                <a:latin typeface="Times New Roman" panose="02020603050405020304" pitchFamily="18" charset="0"/>
                <a:ea typeface="Times New Roman" panose="02020603050405020304" pitchFamily="18" charset="0"/>
                <a:cs typeface="Times New Roman" panose="02020603050405020304" pitchFamily="18" charset="0"/>
              </a:rPr>
              <a:t>بأشارة</a:t>
            </a:r>
            <a:r>
              <a:rPr lang="ar-LB" sz="2400" dirty="0">
                <a:effectLst/>
                <a:latin typeface="Times New Roman" panose="02020603050405020304" pitchFamily="18" charset="0"/>
                <a:ea typeface="Times New Roman" panose="02020603050405020304" pitchFamily="18" charset="0"/>
                <a:cs typeface="Times New Roman" panose="02020603050405020304" pitchFamily="18" charset="0"/>
              </a:rPr>
              <a:t> سالبة مخالفة للنظرية الاقتصادية، </a:t>
            </a:r>
            <a:r>
              <a:rPr lang="ar-LB" sz="2400" dirty="0">
                <a:effectLst/>
                <a:latin typeface="Times New Roman" panose="02020603050405020304" pitchFamily="18" charset="0"/>
                <a:ea typeface="Times New Roman" panose="02020603050405020304" pitchFamily="18" charset="0"/>
              </a:rPr>
              <a:t>والتي تعني ان زيادة كمية السماد الكيمياوي بمقدار كغم واحد سيؤدي الى انخفاض الانتاج بمقدار (</a:t>
            </a:r>
            <a:r>
              <a:rPr lang="en-US" sz="2400" dirty="0">
                <a:effectLst/>
                <a:latin typeface="Times New Roman" panose="02020603050405020304" pitchFamily="18" charset="0"/>
                <a:ea typeface="Times New Roman" panose="02020603050405020304" pitchFamily="18" charset="0"/>
              </a:rPr>
              <a:t>0.154</a:t>
            </a:r>
            <a:r>
              <a:rPr lang="ar-LB" sz="2400" dirty="0">
                <a:effectLst/>
                <a:latin typeface="Times New Roman" panose="02020603050405020304" pitchFamily="18" charset="0"/>
                <a:ea typeface="Times New Roman" panose="02020603050405020304" pitchFamily="18" charset="0"/>
              </a:rPr>
              <a:t>) طن، ويعود ذلك الى استعمال المزارعين دفعات اضافية من السماد الكيمياوي مما ادى الى ظهور تأثير السماد الكيمياوي سلبياً في انتاج القمح. </a:t>
            </a:r>
            <a:r>
              <a:rPr lang="ar-IQ" sz="2400" dirty="0">
                <a:effectLst/>
                <a:latin typeface="Times New Roman" panose="02020603050405020304" pitchFamily="18" charset="0"/>
                <a:ea typeface="Times New Roman" panose="02020603050405020304" pitchFamily="18" charset="0"/>
                <a:cs typeface="Times New Roman" panose="02020603050405020304" pitchFamily="18" charset="0"/>
              </a:rPr>
              <a:t>أ</a:t>
            </a:r>
            <a:r>
              <a:rPr lang="ar-LB" sz="2400" dirty="0">
                <a:effectLst/>
                <a:latin typeface="Times New Roman" panose="02020603050405020304" pitchFamily="18" charset="0"/>
                <a:ea typeface="Times New Roman" panose="02020603050405020304" pitchFamily="18" charset="0"/>
                <a:cs typeface="Times New Roman" panose="02020603050405020304" pitchFamily="18" charset="0"/>
              </a:rPr>
              <a:t>ما قيمة</a:t>
            </a:r>
            <a:r>
              <a:rPr lang="ar-IQ" sz="2400" dirty="0">
                <a:effectLst/>
                <a:latin typeface="Times New Roman" panose="02020603050405020304" pitchFamily="18" charset="0"/>
                <a:ea typeface="Times New Roman" panose="02020603050405020304" pitchFamily="18" charset="0"/>
                <a:cs typeface="Times New Roman" panose="02020603050405020304" pitchFamily="18" charset="0"/>
              </a:rPr>
              <a:t> معامل</a:t>
            </a:r>
            <a:r>
              <a:rPr lang="ar-L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2400" baseline="-25000" dirty="0">
                <a:effectLst/>
                <a:latin typeface="Times New Roman" panose="02020603050405020304" pitchFamily="18" charset="0"/>
                <a:ea typeface="Times New Roman" panose="02020603050405020304" pitchFamily="18" charset="0"/>
                <a:cs typeface="Times New Roman" panose="02020603050405020304" pitchFamily="18" charset="0"/>
              </a:rPr>
              <a:t>4</a:t>
            </a:r>
            <a:r>
              <a:rPr lang="ar-LB" sz="2400" dirty="0">
                <a:effectLst/>
                <a:latin typeface="Times New Roman" panose="02020603050405020304" pitchFamily="18" charset="0"/>
                <a:ea typeface="Times New Roman" panose="02020603050405020304" pitchFamily="18" charset="0"/>
                <a:cs typeface="Times New Roman" panose="02020603050405020304" pitchFamily="18" charset="0"/>
              </a:rPr>
              <a:t>) وهي عدد ساعات العمل البشري فقد جاءت بمقدار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0.129</a:t>
            </a:r>
            <a:r>
              <a:rPr lang="ar-LB" sz="2400" dirty="0">
                <a:effectLst/>
                <a:latin typeface="Times New Roman" panose="02020603050405020304" pitchFamily="18" charset="0"/>
                <a:ea typeface="Times New Roman" panose="02020603050405020304" pitchFamily="18" charset="0"/>
                <a:cs typeface="Times New Roman" panose="02020603050405020304" pitchFamily="18" charset="0"/>
              </a:rPr>
              <a:t>) وهي معنوية وذو إشارة موجبة وإن </a:t>
            </a:r>
            <a:r>
              <a:rPr lang="ar-LB" sz="2400" dirty="0">
                <a:effectLst/>
                <a:latin typeface="Times New Roman" panose="02020603050405020304" pitchFamily="18" charset="0"/>
                <a:ea typeface="Times New Roman" panose="02020603050405020304" pitchFamily="18" charset="0"/>
              </a:rPr>
              <a:t>قيمتها تعني ان زيادة ساعات العمل البشري بمقدار ساعة واحدة يؤدي الى زيادة الانتاج بمقدار (</a:t>
            </a:r>
            <a:r>
              <a:rPr lang="en-US" sz="2400" dirty="0">
                <a:effectLst/>
                <a:latin typeface="Times New Roman" panose="02020603050405020304" pitchFamily="18" charset="0"/>
                <a:ea typeface="Times New Roman" panose="02020603050405020304" pitchFamily="18" charset="0"/>
              </a:rPr>
              <a:t>0.129</a:t>
            </a:r>
            <a:r>
              <a:rPr lang="ar-LB" sz="2400" dirty="0">
                <a:effectLst/>
                <a:latin typeface="Times New Roman" panose="02020603050405020304" pitchFamily="18" charset="0"/>
                <a:ea typeface="Times New Roman" panose="02020603050405020304" pitchFamily="18" charset="0"/>
              </a:rPr>
              <a:t>) طن. و</a:t>
            </a:r>
            <a:r>
              <a:rPr lang="ar-LB" sz="2400" dirty="0">
                <a:effectLst/>
                <a:latin typeface="Times New Roman" panose="02020603050405020304" pitchFamily="18" charset="0"/>
                <a:ea typeface="Times New Roman" panose="02020603050405020304" pitchFamily="18" charset="0"/>
                <a:cs typeface="Times New Roman" panose="02020603050405020304" pitchFamily="18" charset="0"/>
              </a:rPr>
              <a:t>جاءت قيمة </a:t>
            </a:r>
            <a:r>
              <a:rPr lang="ar-IQ" sz="2400" dirty="0">
                <a:effectLst/>
                <a:latin typeface="Times New Roman" panose="02020603050405020304" pitchFamily="18" charset="0"/>
                <a:ea typeface="Times New Roman" panose="02020603050405020304" pitchFamily="18" charset="0"/>
                <a:cs typeface="Times New Roman" panose="02020603050405020304" pitchFamily="18" charset="0"/>
              </a:rPr>
              <a:t>معامل </a:t>
            </a:r>
            <a:r>
              <a:rPr lang="ar-LB" sz="2400" dirty="0">
                <a:effectLst/>
                <a:latin typeface="Times New Roman" panose="02020603050405020304" pitchFamily="18" charset="0"/>
                <a:ea typeface="Times New Roman" panose="02020603050405020304" pitchFamily="18" charset="0"/>
                <a:cs typeface="Times New Roman" panose="02020603050405020304" pitchFamily="18" charset="0"/>
              </a:rPr>
              <a:t>عدد ساعات العمل الآلي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X</a:t>
            </a:r>
            <a:r>
              <a:rPr lang="en-US" sz="2400" baseline="-25000" dirty="0">
                <a:effectLst/>
                <a:latin typeface="Times New Roman" panose="02020603050405020304" pitchFamily="18" charset="0"/>
                <a:ea typeface="Times New Roman" panose="02020603050405020304" pitchFamily="18" charset="0"/>
                <a:cs typeface="Times New Roman" panose="02020603050405020304" pitchFamily="18" charset="0"/>
              </a:rPr>
              <a:t>5</a:t>
            </a:r>
            <a:r>
              <a:rPr lang="ar-LB" sz="2400" dirty="0">
                <a:effectLst/>
                <a:latin typeface="Times New Roman" panose="02020603050405020304" pitchFamily="18" charset="0"/>
                <a:ea typeface="Times New Roman" panose="02020603050405020304" pitchFamily="18" charset="0"/>
                <a:cs typeface="Times New Roman" panose="02020603050405020304" pitchFamily="18" charset="0"/>
              </a:rPr>
              <a:t>) مسبوقة </a:t>
            </a:r>
            <a:r>
              <a:rPr lang="ar-LB" sz="2400" dirty="0" err="1">
                <a:effectLst/>
                <a:latin typeface="Times New Roman" panose="02020603050405020304" pitchFamily="18" charset="0"/>
                <a:ea typeface="Times New Roman" panose="02020603050405020304" pitchFamily="18" charset="0"/>
                <a:cs typeface="Times New Roman" panose="02020603050405020304" pitchFamily="18" charset="0"/>
              </a:rPr>
              <a:t>بأشارة</a:t>
            </a:r>
            <a:r>
              <a:rPr lang="ar-LB" sz="2400" dirty="0">
                <a:effectLst/>
                <a:latin typeface="Times New Roman" panose="02020603050405020304" pitchFamily="18" charset="0"/>
                <a:ea typeface="Times New Roman" panose="02020603050405020304" pitchFamily="18" charset="0"/>
                <a:cs typeface="Times New Roman" panose="02020603050405020304" pitchFamily="18" charset="0"/>
              </a:rPr>
              <a:t> موجبة ايضا وبلغت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0.112</a:t>
            </a:r>
            <a:r>
              <a:rPr lang="ar-LB"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ar-LB" sz="2400" dirty="0">
                <a:effectLst/>
                <a:latin typeface="Times New Roman" panose="02020603050405020304" pitchFamily="18" charset="0"/>
                <a:ea typeface="Times New Roman" panose="02020603050405020304" pitchFamily="18" charset="0"/>
              </a:rPr>
              <a:t>إذ تشير الى ان زيادة العمل الالي بمقدار ساعة واحدة يؤدي الى زيادة الانتاج بمقدار (</a:t>
            </a:r>
            <a:r>
              <a:rPr lang="en-US" sz="2400" dirty="0">
                <a:effectLst/>
                <a:latin typeface="Times New Roman" panose="02020603050405020304" pitchFamily="18" charset="0"/>
                <a:ea typeface="Times New Roman" panose="02020603050405020304" pitchFamily="18" charset="0"/>
              </a:rPr>
              <a:t>0.112</a:t>
            </a:r>
            <a:r>
              <a:rPr lang="ar-LB" sz="2400" dirty="0">
                <a:effectLst/>
                <a:latin typeface="Times New Roman" panose="02020603050405020304" pitchFamily="18" charset="0"/>
                <a:ea typeface="Times New Roman" panose="02020603050405020304" pitchFamily="18" charset="0"/>
              </a:rPr>
              <a:t>) طن، وربما تعود عدم معنوية هذا المتغير الى التداخل بينه وبين متغير العمل اليدوي كونهما بدائل في العملية الانتاجية.</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79220830"/>
      </p:ext>
    </p:extLst>
  </p:cSld>
  <p:clrMapOvr>
    <a:masterClrMapping/>
  </p:clrMapOvr>
  <p:transition spd="slow">
    <p:comb/>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241A49E-B565-F5B4-E692-A856E929E4A7}"/>
                  </a:ext>
                </a:extLst>
              </p:cNvPr>
              <p:cNvSpPr txBox="1"/>
              <p:nvPr/>
            </p:nvSpPr>
            <p:spPr>
              <a:xfrm>
                <a:off x="482991" y="1017468"/>
                <a:ext cx="11226018" cy="2854564"/>
              </a:xfrm>
              <a:prstGeom prst="rect">
                <a:avLst/>
              </a:prstGeom>
              <a:noFill/>
            </p:spPr>
            <p:txBody>
              <a:bodyPr wrap="square">
                <a:spAutoFit/>
              </a:bodyPr>
              <a:lstStyle/>
              <a:p>
                <a:pPr marL="0" marR="0" algn="r" rtl="1">
                  <a:lnSpc>
                    <a:spcPct val="150000"/>
                  </a:lnSpc>
                  <a:spcBef>
                    <a:spcPts val="0"/>
                  </a:spcBef>
                  <a:spcAft>
                    <a:spcPts val="0"/>
                  </a:spcAft>
                </a:pPr>
                <a:r>
                  <a:rPr lang="ar-IQ" sz="2400" b="1" dirty="0">
                    <a:effectLst/>
                    <a:latin typeface="Simplified Arabic" panose="02020603050405020304" pitchFamily="18" charset="-78"/>
                    <a:ea typeface="Calibri" panose="020F0502020204030204" pitchFamily="34" charset="0"/>
                  </a:rPr>
                  <a:t>ثالثاً</a:t>
                </a:r>
                <a:r>
                  <a:rPr lang="ar-IQ" sz="2400" b="1" dirty="0">
                    <a:effectLst/>
                    <a:latin typeface="Times New Roman" panose="02020603050405020304" pitchFamily="18" charset="0"/>
                    <a:ea typeface="Calibri" panose="020F0502020204030204" pitchFamily="34" charset="0"/>
                    <a:cs typeface="Simplified Arabic" panose="02020603050405020304" pitchFamily="18" charset="-78"/>
                  </a:rPr>
                  <a:t>. </a:t>
                </a:r>
                <a:r>
                  <a:rPr lang="ar-IQ" sz="2400" b="1" dirty="0">
                    <a:effectLst/>
                    <a:latin typeface="Simplified Arabic" panose="02020603050405020304" pitchFamily="18" charset="-78"/>
                    <a:ea typeface="Calibri" panose="020F0502020204030204" pitchFamily="34" charset="0"/>
                  </a:rPr>
                  <a:t>نتائج التحليل لمعادلة الاستهلاك العائلي</a:t>
                </a:r>
                <a:r>
                  <a:rPr lang="ar-IQ" sz="2400" b="1" dirty="0">
                    <a:effectLst/>
                    <a:latin typeface="Times New Roman" panose="02020603050405020304" pitchFamily="18" charset="0"/>
                    <a:ea typeface="Calibri" panose="020F0502020204030204" pitchFamily="34" charset="0"/>
                    <a:cs typeface="Simplified Arabic" panose="02020603050405020304" pitchFamily="18" charset="-78"/>
                  </a:rPr>
                  <a:t> (</a:t>
                </a:r>
                <a14:m>
                  <m:oMath xmlns:m="http://schemas.openxmlformats.org/officeDocument/2006/math">
                    <m:sSubSup>
                      <m:sSubSupPr>
                        <m:ctrlPr>
                          <a:rPr lang="en-US" sz="2400" b="1" i="1">
                            <a:effectLst/>
                            <a:latin typeface="Cambria Math" panose="02040503050406030204" pitchFamily="18" charset="0"/>
                            <a:ea typeface="Calibri" panose="020F0502020204030204" pitchFamily="34" charset="0"/>
                            <a:cs typeface="Simplified Arabic" panose="02020603050405020304" pitchFamily="18" charset="-78"/>
                          </a:rPr>
                        </m:ctrlPr>
                      </m:sSubSupPr>
                      <m:e>
                        <m:r>
                          <a:rPr lang="en-US" sz="2400" b="1" i="1">
                            <a:effectLst/>
                            <a:latin typeface="Cambria Math" panose="02040503050406030204" pitchFamily="18" charset="0"/>
                            <a:ea typeface="Calibri" panose="020F0502020204030204" pitchFamily="34" charset="0"/>
                            <a:cs typeface="Simplified Arabic" panose="02020603050405020304" pitchFamily="18" charset="-78"/>
                          </a:rPr>
                          <m:t>𝒚</m:t>
                        </m:r>
                      </m:e>
                      <m:sub>
                        <m:r>
                          <a:rPr lang="en-US" sz="2400" b="1" i="1">
                            <a:effectLst/>
                            <a:latin typeface="Cambria Math" panose="02040503050406030204" pitchFamily="18" charset="0"/>
                            <a:ea typeface="Calibri" panose="020F0502020204030204" pitchFamily="34" charset="0"/>
                            <a:cs typeface="Simplified Arabic" panose="02020603050405020304" pitchFamily="18" charset="-78"/>
                          </a:rPr>
                          <m:t>𝟑</m:t>
                        </m:r>
                      </m:sub>
                      <m:sup>
                        <m:r>
                          <a:rPr lang="en-US" sz="2400" b="1" i="1">
                            <a:effectLst/>
                            <a:latin typeface="Cambria Math" panose="02040503050406030204" pitchFamily="18" charset="0"/>
                            <a:ea typeface="Calibri" panose="020F0502020204030204" pitchFamily="34" charset="0"/>
                            <a:cs typeface="Simplified Arabic" panose="02020603050405020304" pitchFamily="18" charset="-78"/>
                          </a:rPr>
                          <m:t>^</m:t>
                        </m:r>
                      </m:sup>
                    </m:sSubSup>
                  </m:oMath>
                </a14:m>
                <a:r>
                  <a:rPr lang="ar-IQ" sz="2400" b="1" dirty="0">
                    <a:effectLst/>
                    <a:latin typeface="Times New Roman" panose="02020603050405020304" pitchFamily="18" charset="0"/>
                    <a:ea typeface="Calibri" panose="020F0502020204030204" pitchFamily="34" charset="0"/>
                    <a:cs typeface="Simplified Arabic" panose="02020603050405020304" pitchFamily="18" charset="-78"/>
                  </a:rPr>
                  <a:t>):</a:t>
                </a:r>
                <a:endParaRPr lang="en-US" sz="2400" dirty="0">
                  <a:effectLst/>
                  <a:latin typeface="Times New Roman" panose="02020603050405020304" pitchFamily="18" charset="0"/>
                  <a:ea typeface="Times New Roman" panose="02020603050405020304" pitchFamily="18" charset="0"/>
                </a:endParaRPr>
              </a:p>
              <a:p>
                <a:pPr marL="0" marR="0" algn="just" rtl="1">
                  <a:lnSpc>
                    <a:spcPct val="150000"/>
                  </a:lnSpc>
                  <a:spcBef>
                    <a:spcPts val="0"/>
                  </a:spcBef>
                  <a:spcAft>
                    <a:spcPts val="0"/>
                  </a:spcAft>
                </a:pPr>
                <a:r>
                  <a:rPr lang="en-US" sz="2400" dirty="0">
                    <a:effectLst/>
                    <a:latin typeface="Simplified Arabic" panose="02020603050405020304" pitchFamily="18" charset="-78"/>
                    <a:ea typeface="Calibri" panose="020F0502020204030204" pitchFamily="34" charset="0"/>
                  </a:rPr>
                  <a:t> </a:t>
                </a:r>
                <a:r>
                  <a:rPr lang="ar-IQ" sz="2400" dirty="0">
                    <a:effectLst/>
                    <a:latin typeface="Simplified Arabic" panose="02020603050405020304" pitchFamily="18" charset="-78"/>
                    <a:ea typeface="Calibri" panose="020F0502020204030204" pitchFamily="34" charset="0"/>
                  </a:rPr>
                  <a:t>قدرت </a:t>
                </a:r>
                <a:r>
                  <a:rPr lang="ar-IQ" sz="2400" dirty="0">
                    <a:effectLst/>
                    <a:latin typeface="Simplified Arabic" panose="02020603050405020304" pitchFamily="18" charset="-78"/>
                    <a:ea typeface="Times New Roman" panose="02020603050405020304" pitchFamily="18" charset="0"/>
                  </a:rPr>
                  <a:t>دالة الاستهلاك العائلي </a:t>
                </a:r>
                <a:r>
                  <a:rPr lang="ar-IQ" sz="2400" dirty="0">
                    <a:effectLst/>
                    <a:latin typeface="Simplified Arabic" panose="02020603050405020304" pitchFamily="18" charset="-78"/>
                    <a:ea typeface="Calibri" panose="020F0502020204030204" pitchFamily="34" charset="0"/>
                  </a:rPr>
                  <a:t>باستخدام طريقة المربعات الصغرى</a:t>
                </a:r>
                <a:r>
                  <a:rPr lang="ar-IQ" sz="2400" dirty="0">
                    <a:effectLst/>
                    <a:latin typeface="Times New Roman" panose="02020603050405020304" pitchFamily="18" charset="0"/>
                    <a:ea typeface="Calibri" panose="020F0502020204030204" pitchFamily="34" charset="0"/>
                    <a:cs typeface="Simplified Arabic" panose="02020603050405020304" pitchFamily="18" charset="-78"/>
                  </a:rPr>
                  <a:t> (</a:t>
                </a:r>
                <a:r>
                  <a:rPr lang="en-US" sz="2400" dirty="0">
                    <a:effectLst/>
                    <a:latin typeface="Simplified Arabic" panose="02020603050405020304" pitchFamily="18" charset="-78"/>
                    <a:ea typeface="Calibri" panose="020F0502020204030204" pitchFamily="34" charset="0"/>
                  </a:rPr>
                  <a:t>(OLS</a:t>
                </a:r>
                <a:r>
                  <a:rPr lang="ar-IQ" sz="2400" dirty="0">
                    <a:effectLst/>
                    <a:latin typeface="Simplified Arabic" panose="02020603050405020304" pitchFamily="18" charset="-78"/>
                    <a:ea typeface="Calibri" panose="020F0502020204030204" pitchFamily="34" charset="0"/>
                  </a:rPr>
                  <a:t>، </a:t>
                </a:r>
                <a:r>
                  <a:rPr lang="ar-SA" sz="2400" dirty="0">
                    <a:effectLst/>
                    <a:latin typeface="Times New Roman" panose="02020603050405020304" pitchFamily="18" charset="0"/>
                    <a:ea typeface="Times New Roman" panose="02020603050405020304" pitchFamily="18" charset="0"/>
                  </a:rPr>
                  <a:t>حيث تم اختيار الدالة النصف </a:t>
                </a:r>
                <a:r>
                  <a:rPr lang="ar-SA" sz="2400" dirty="0" err="1">
                    <a:effectLst/>
                    <a:latin typeface="Times New Roman" panose="02020603050405020304" pitchFamily="18" charset="0"/>
                    <a:ea typeface="Times New Roman" panose="02020603050405020304" pitchFamily="18" charset="0"/>
                  </a:rPr>
                  <a:t>لوغارتمية</a:t>
                </a:r>
                <a:r>
                  <a:rPr lang="ar-SA" sz="2400" dirty="0">
                    <a:effectLst/>
                    <a:latin typeface="Times New Roman" panose="02020603050405020304" pitchFamily="18" charset="0"/>
                    <a:ea typeface="Times New Roman" panose="02020603050405020304" pitchFamily="18" charset="0"/>
                  </a:rPr>
                  <a:t> المعكوسة (الدالة الاسية) وهي من </a:t>
                </a:r>
                <a:r>
                  <a:rPr lang="ar-SA" sz="2400" dirty="0">
                    <a:effectLst/>
                    <a:latin typeface="Times New Roman" panose="02020603050405020304" pitchFamily="18" charset="0"/>
                    <a:ea typeface="Calibri" panose="020F0502020204030204" pitchFamily="34" charset="0"/>
                  </a:rPr>
                  <a:t>أكثر الدوال (ملحق 4) انسجاماً مع المنطق الاقتصادي وتمثيل</a:t>
                </a:r>
                <a:r>
                  <a:rPr lang="ar-IQ" sz="2400" dirty="0">
                    <a:effectLst/>
                    <a:latin typeface="Simplified Arabic" panose="02020603050405020304" pitchFamily="18" charset="-78"/>
                    <a:ea typeface="Calibri" panose="020F0502020204030204" pitchFamily="34" charset="0"/>
                  </a:rPr>
                  <a:t> للعلاقة المدروسة من حيث اجتيازها للاختبارات الإحصائية والقياسية، فبعد إتمام عملية التحليل الاحصائي عن طريق استخدام برنامج</a:t>
                </a:r>
                <a:r>
                  <a:rPr lang="en-US" sz="2400" dirty="0">
                    <a:effectLst/>
                    <a:latin typeface="Times New Roman" panose="02020603050405020304" pitchFamily="18" charset="0"/>
                    <a:ea typeface="Times New Roman" panose="02020603050405020304" pitchFamily="18" charset="0"/>
                  </a:rPr>
                  <a:t> SPSS</a:t>
                </a:r>
                <a:r>
                  <a:rPr lang="en-US" sz="2400" dirty="0">
                    <a:effectLst/>
                    <a:latin typeface="Simplified Arabic" panose="02020603050405020304" pitchFamily="18" charset="-78"/>
                    <a:ea typeface="Calibri" panose="020F0502020204030204" pitchFamily="34" charset="0"/>
                  </a:rPr>
                  <a:t> </a:t>
                </a:r>
                <a:r>
                  <a:rPr lang="ar-IQ" sz="2400" dirty="0">
                    <a:effectLst/>
                    <a:latin typeface="Simplified Arabic" panose="02020603050405020304" pitchFamily="18" charset="-78"/>
                    <a:ea typeface="Calibri" panose="020F0502020204030204" pitchFamily="34" charset="0"/>
                  </a:rPr>
                  <a:t>أعطت النتائج الاتية</a:t>
                </a:r>
                <a:r>
                  <a:rPr lang="ar-IQ" sz="2400" dirty="0">
                    <a:effectLst/>
                    <a:latin typeface="Times New Roman" panose="02020603050405020304" pitchFamily="18" charset="0"/>
                    <a:ea typeface="Calibri" panose="020F0502020204030204" pitchFamily="34" charset="0"/>
                    <a:cs typeface="Simplified Arabic" panose="02020603050405020304" pitchFamily="18" charset="-78"/>
                  </a:rPr>
                  <a:t>:</a:t>
                </a:r>
                <a:endParaRPr lang="en-US" sz="2400" dirty="0">
                  <a:effectLst/>
                  <a:latin typeface="Times New Roman" panose="02020603050405020304" pitchFamily="18" charset="0"/>
                  <a:ea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C241A49E-B565-F5B4-E692-A856E929E4A7}"/>
                  </a:ext>
                </a:extLst>
              </p:cNvPr>
              <p:cNvSpPr txBox="1">
                <a:spLocks noRot="1" noChangeAspect="1" noMove="1" noResize="1" noEditPoints="1" noAdjustHandles="1" noChangeArrowheads="1" noChangeShapeType="1" noTextEdit="1"/>
              </p:cNvSpPr>
              <p:nvPr/>
            </p:nvSpPr>
            <p:spPr>
              <a:xfrm>
                <a:off x="482991" y="1017468"/>
                <a:ext cx="11226018" cy="2854564"/>
              </a:xfrm>
              <a:prstGeom prst="rect">
                <a:avLst/>
              </a:prstGeom>
              <a:blipFill>
                <a:blip r:embed="rId2"/>
                <a:stretch>
                  <a:fillRect l="-1629" r="-814" b="-4274"/>
                </a:stretch>
              </a:blipFill>
            </p:spPr>
            <p:txBody>
              <a:bodyPr/>
              <a:lstStyle/>
              <a:p>
                <a:r>
                  <a:rPr lang="en-US">
                    <a:noFill/>
                  </a:rPr>
                  <a:t> </a:t>
                </a:r>
              </a:p>
            </p:txBody>
          </p:sp>
        </mc:Fallback>
      </mc:AlternateContent>
    </p:spTree>
    <p:extLst>
      <p:ext uri="{BB962C8B-B14F-4D97-AF65-F5344CB8AC3E}">
        <p14:creationId xmlns:p14="http://schemas.microsoft.com/office/powerpoint/2010/main" val="1659207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3BD336-A20A-7A74-3F01-B1780DD461FE}"/>
              </a:ext>
            </a:extLst>
          </p:cNvPr>
          <p:cNvSpPr txBox="1"/>
          <p:nvPr/>
        </p:nvSpPr>
        <p:spPr>
          <a:xfrm>
            <a:off x="267286" y="1119114"/>
            <a:ext cx="11633982" cy="4457567"/>
          </a:xfrm>
          <a:prstGeom prst="rect">
            <a:avLst/>
          </a:prstGeom>
          <a:noFill/>
        </p:spPr>
        <p:txBody>
          <a:bodyPr wrap="square">
            <a:spAutoFit/>
          </a:bodyPr>
          <a:lstStyle/>
          <a:p>
            <a:pPr marL="0" marR="0" algn="just" rtl="1">
              <a:lnSpc>
                <a:spcPct val="150000"/>
              </a:lnSpc>
              <a:spcBef>
                <a:spcPts val="0"/>
              </a:spcBef>
              <a:spcAft>
                <a:spcPts val="800"/>
              </a:spcAft>
            </a:pPr>
            <a:r>
              <a:rPr lang="ar-SA" sz="2400" dirty="0">
                <a:effectLst/>
                <a:latin typeface="Times New Roman" panose="02020603050405020304" pitchFamily="18" charset="0"/>
                <a:ea typeface="Calibri" panose="020F0502020204030204" pitchFamily="34" charset="0"/>
                <a:cs typeface="Arial" panose="020B0604020202020204" pitchFamily="34" charset="0"/>
              </a:rPr>
              <a:t>يعد القطاع الزراعي في العراق أحد القطاعات الاساسية في الاقتصاد العراقي، إذ تشكل مساهمته في تكوين الناتج القومي الاجمالي موقعا مهماً بين القطاعات الاخرى، وتعد الزراعة مصدراً مهماً لقوت ودخل شريحة واسعة من المجتمع العراقي الذين يعملون في الزراعة أو يعيشون في الريف، اذ تقدر هذه النسبة بنحو اكثر من </a:t>
            </a:r>
            <a:r>
              <a:rPr lang="en-US" sz="2400" dirty="0">
                <a:effectLst/>
                <a:latin typeface="Arial" panose="020B0604020202020204" pitchFamily="34" charset="0"/>
                <a:ea typeface="Calibri" panose="020F0502020204030204" pitchFamily="34" charset="0"/>
              </a:rPr>
              <a:t>30</a:t>
            </a:r>
            <a:r>
              <a:rPr lang="ar-SA" sz="2400" dirty="0">
                <a:effectLst/>
                <a:latin typeface="Times New Roman" panose="02020603050405020304" pitchFamily="18" charset="0"/>
                <a:ea typeface="Calibri" panose="020F0502020204030204" pitchFamily="34" charset="0"/>
                <a:cs typeface="Arial" panose="020B0604020202020204" pitchFamily="34" charset="0"/>
              </a:rPr>
              <a:t>% من اجمالي السكان، كما انها توظف نسبة مهمة من القوى العاملة العراقية تقدر على نحو </a:t>
            </a:r>
            <a:r>
              <a:rPr lang="en-US" sz="2400" dirty="0">
                <a:effectLst/>
                <a:latin typeface="Arial" panose="020B0604020202020204" pitchFamily="34" charset="0"/>
                <a:ea typeface="Calibri" panose="020F0502020204030204" pitchFamily="34" charset="0"/>
              </a:rPr>
              <a:t>28</a:t>
            </a:r>
            <a:r>
              <a:rPr lang="ar-SA" sz="2400" dirty="0">
                <a:effectLst/>
                <a:latin typeface="Times New Roman" panose="02020603050405020304" pitchFamily="18" charset="0"/>
                <a:ea typeface="Calibri" panose="020F0502020204030204" pitchFamily="34" charset="0"/>
                <a:cs typeface="Arial" panose="020B0604020202020204" pitchFamily="34" charset="0"/>
              </a:rPr>
              <a:t>% من اجمالي القوة العاملة في الاقتصاد العراقي، ومع كل هذه المقومات التي تمتلكها الزراعة العراقية مازال هذا القطاع يعاني من عدم توفر المنتجات الاساسية والمكملة والمساعدة لاسيما في مجالات التغذية المباشرة والتسويق الحديث للمنتجات الزراعية، والصناعات المعتمدة على الفائض التسويقي من الانتاج الزراعي (فائض الانتاج القابل للتسويق)، اذ تعد الزراعة المصدر الاساس والرئيس للمواد الغذائية كافة التي تحقق الامن الغذائي لسكان البلد. </a:t>
            </a:r>
            <a:endParaRPr lang="en-US" sz="2000" dirty="0">
              <a:effectLst/>
              <a:latin typeface="Times New Roman" panose="02020603050405020304" pitchFamily="18" charset="0"/>
              <a:ea typeface="Times New Roman" panose="02020603050405020304" pitchFamily="18" charset="0"/>
            </a:endParaRPr>
          </a:p>
        </p:txBody>
      </p:sp>
      <p:sp>
        <p:nvSpPr>
          <p:cNvPr id="4" name="Flowchart: Punched Tape 3">
            <a:extLst>
              <a:ext uri="{FF2B5EF4-FFF2-40B4-BE49-F238E27FC236}">
                <a16:creationId xmlns:a16="http://schemas.microsoft.com/office/drawing/2014/main" id="{FC8B2B7B-A6EB-3E30-A3FC-3081FE0C68F1}"/>
              </a:ext>
            </a:extLst>
          </p:cNvPr>
          <p:cNvSpPr/>
          <p:nvPr/>
        </p:nvSpPr>
        <p:spPr>
          <a:xfrm>
            <a:off x="9819250" y="182881"/>
            <a:ext cx="2194560" cy="858129"/>
          </a:xfrm>
          <a:prstGeom prst="flowChartPunchedTape">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ar-IQ" sz="3600" dirty="0">
                <a:latin typeface="Arial" panose="020B0604020202020204" pitchFamily="34" charset="0"/>
                <a:cs typeface="Arial" panose="020B0604020202020204" pitchFamily="34" charset="0"/>
              </a:rPr>
              <a:t>المقدمــــة</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7814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2104038-F918-65E6-7911-39D39DD51881}"/>
              </a:ext>
            </a:extLst>
          </p:cNvPr>
          <p:cNvGraphicFramePr>
            <a:graphicFrameLocks noGrp="1"/>
          </p:cNvGraphicFramePr>
          <p:nvPr>
            <p:extLst>
              <p:ext uri="{D42A27DB-BD31-4B8C-83A1-F6EECF244321}">
                <p14:modId xmlns:p14="http://schemas.microsoft.com/office/powerpoint/2010/main" val="714039478"/>
              </p:ext>
            </p:extLst>
          </p:nvPr>
        </p:nvGraphicFramePr>
        <p:xfrm>
          <a:off x="1247333" y="681495"/>
          <a:ext cx="7840395" cy="6079111"/>
        </p:xfrm>
        <a:graphic>
          <a:graphicData uri="http://schemas.openxmlformats.org/drawingml/2006/table">
            <a:tbl>
              <a:tblPr rtl="1" firstRow="1" firstCol="1" bandRow="1">
                <a:tableStyleId>{5C22544A-7EE6-4342-B048-85BDC9FD1C3A}</a:tableStyleId>
              </a:tblPr>
              <a:tblGrid>
                <a:gridCol w="5380757">
                  <a:extLst>
                    <a:ext uri="{9D8B030D-6E8A-4147-A177-3AD203B41FA5}">
                      <a16:colId xmlns:a16="http://schemas.microsoft.com/office/drawing/2014/main" val="729640252"/>
                    </a:ext>
                  </a:extLst>
                </a:gridCol>
                <a:gridCol w="2459638">
                  <a:extLst>
                    <a:ext uri="{9D8B030D-6E8A-4147-A177-3AD203B41FA5}">
                      <a16:colId xmlns:a16="http://schemas.microsoft.com/office/drawing/2014/main" val="2452881342"/>
                    </a:ext>
                  </a:extLst>
                </a:gridCol>
              </a:tblGrid>
              <a:tr h="838281">
                <a:tc>
                  <a:txBody>
                    <a:bodyPr/>
                    <a:lstStyle/>
                    <a:p>
                      <a:pPr marL="0" marR="0" algn="ctr" rtl="1">
                        <a:spcBef>
                          <a:spcPts val="0"/>
                        </a:spcBef>
                        <a:spcAft>
                          <a:spcPts val="0"/>
                        </a:spcAft>
                      </a:pPr>
                      <a:r>
                        <a:rPr lang="ar-IQ" sz="2400" dirty="0">
                          <a:effectLst/>
                        </a:rPr>
                        <a:t>المتغيرات المستقلة</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ar-IQ" sz="2400">
                          <a:effectLst/>
                        </a:rPr>
                        <a:t>المعلمات المقدرة</a:t>
                      </a:r>
                      <a:endParaRPr lang="en-US" sz="3200"/>
                    </a:p>
                  </a:txBody>
                  <a:tcPr marL="68580" marR="68580" marT="0" marB="0" anchor="ctr"/>
                </a:tc>
                <a:extLst>
                  <a:ext uri="{0D108BD9-81ED-4DB2-BD59-A6C34878D82A}">
                    <a16:rowId xmlns:a16="http://schemas.microsoft.com/office/drawing/2014/main" val="528546572"/>
                  </a:ext>
                </a:extLst>
              </a:tr>
              <a:tr h="707694">
                <a:tc>
                  <a:txBody>
                    <a:bodyPr/>
                    <a:lstStyle/>
                    <a:p>
                      <a:pPr marL="0" marR="0" algn="ctr" rtl="1">
                        <a:spcBef>
                          <a:spcPts val="0"/>
                        </a:spcBef>
                        <a:spcAft>
                          <a:spcPts val="0"/>
                        </a:spcAft>
                      </a:pPr>
                      <a:r>
                        <a:rPr lang="ar-IQ" sz="2400">
                          <a:effectLst/>
                        </a:rPr>
                        <a:t>الثابت </a:t>
                      </a:r>
                      <a:r>
                        <a:rPr lang="en-US" sz="2400">
                          <a:effectLst/>
                        </a:rPr>
                        <a:t>C</a:t>
                      </a:r>
                      <a:r>
                        <a:rPr lang="en-US" sz="2400" baseline="-25000">
                          <a:effectLst/>
                        </a:rPr>
                        <a:t>0</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0">
                        <a:spcBef>
                          <a:spcPts val="0"/>
                        </a:spcBef>
                        <a:spcAft>
                          <a:spcPts val="0"/>
                        </a:spcAft>
                      </a:pPr>
                      <a:r>
                        <a:rPr lang="en-US" sz="2400">
                          <a:effectLst/>
                        </a:rPr>
                        <a:t>-0.023</a:t>
                      </a:r>
                      <a:endParaRPr lang="en-US" sz="2000">
                        <a:effectLst/>
                      </a:endParaRPr>
                    </a:p>
                    <a:p>
                      <a:pPr marL="0" marR="0" algn="ctr" rtl="0">
                        <a:spcBef>
                          <a:spcPts val="0"/>
                        </a:spcBef>
                        <a:spcAft>
                          <a:spcPts val="0"/>
                        </a:spcAft>
                      </a:pPr>
                      <a:r>
                        <a:rPr lang="en-US" sz="2400">
                          <a:effectLst/>
                        </a:rPr>
                        <a:t>(-0.856)</a:t>
                      </a:r>
                      <a:endParaRPr lang="en-US" sz="3200"/>
                    </a:p>
                  </a:txBody>
                  <a:tcPr marL="68580" marR="68580" marT="0" marB="0"/>
                </a:tc>
                <a:extLst>
                  <a:ext uri="{0D108BD9-81ED-4DB2-BD59-A6C34878D82A}">
                    <a16:rowId xmlns:a16="http://schemas.microsoft.com/office/drawing/2014/main" val="2041384570"/>
                  </a:ext>
                </a:extLst>
              </a:tr>
              <a:tr h="724544">
                <a:tc>
                  <a:txBody>
                    <a:bodyPr/>
                    <a:lstStyle/>
                    <a:p>
                      <a:pPr marL="0" marR="0" algn="ctr" rtl="1">
                        <a:spcBef>
                          <a:spcPts val="0"/>
                        </a:spcBef>
                        <a:spcAft>
                          <a:spcPts val="0"/>
                        </a:spcAft>
                      </a:pPr>
                      <a:r>
                        <a:rPr lang="ar-IQ" sz="2400">
                          <a:effectLst/>
                        </a:rPr>
                        <a:t>المساحة المحصولية المقدرة</a:t>
                      </a:r>
                      <a:r>
                        <a:rPr lang="ar-IQ" sz="2000">
                          <a:effectLst/>
                        </a:rPr>
                        <a:t> </a:t>
                      </a:r>
                      <a:r>
                        <a:rPr lang="en-US" sz="2400">
                          <a:effectLst/>
                        </a:rPr>
                        <a:t>Y</a:t>
                      </a:r>
                      <a:r>
                        <a:rPr lang="en-US" sz="2400" baseline="-25000">
                          <a:effectLst/>
                        </a:rPr>
                        <a:t>1 </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0">
                        <a:spcBef>
                          <a:spcPts val="0"/>
                        </a:spcBef>
                        <a:spcAft>
                          <a:spcPts val="0"/>
                        </a:spcAft>
                      </a:pPr>
                      <a:r>
                        <a:rPr lang="en-US" sz="2400" dirty="0">
                          <a:effectLst/>
                        </a:rPr>
                        <a:t>0.003</a:t>
                      </a:r>
                      <a:endParaRPr lang="en-US" sz="2000" dirty="0">
                        <a:effectLst/>
                      </a:endParaRPr>
                    </a:p>
                    <a:p>
                      <a:pPr marL="0" marR="0" algn="ctr" rtl="0">
                        <a:spcBef>
                          <a:spcPts val="0"/>
                        </a:spcBef>
                        <a:spcAft>
                          <a:spcPts val="0"/>
                        </a:spcAft>
                      </a:pPr>
                      <a:r>
                        <a:rPr lang="en-US" sz="2400" dirty="0">
                          <a:effectLst/>
                        </a:rPr>
                        <a:t> (3.396)*</a:t>
                      </a:r>
                      <a:endParaRPr lang="en-US" sz="3200" dirty="0"/>
                    </a:p>
                  </a:txBody>
                  <a:tcPr marL="68580" marR="68580" marT="0" marB="0"/>
                </a:tc>
                <a:extLst>
                  <a:ext uri="{0D108BD9-81ED-4DB2-BD59-A6C34878D82A}">
                    <a16:rowId xmlns:a16="http://schemas.microsoft.com/office/drawing/2014/main" val="3272798337"/>
                  </a:ext>
                </a:extLst>
              </a:tr>
              <a:tr h="707694">
                <a:tc>
                  <a:txBody>
                    <a:bodyPr/>
                    <a:lstStyle/>
                    <a:p>
                      <a:pPr marL="0" marR="0" algn="ctr" rtl="0">
                        <a:spcBef>
                          <a:spcPts val="0"/>
                        </a:spcBef>
                        <a:spcAft>
                          <a:spcPts val="0"/>
                        </a:spcAft>
                      </a:pPr>
                      <a:r>
                        <a:rPr lang="en-US" sz="2400">
                          <a:effectLst/>
                        </a:rPr>
                        <a:t>Y</a:t>
                      </a:r>
                      <a:r>
                        <a:rPr lang="en-US" sz="2400" baseline="-25000">
                          <a:effectLst/>
                        </a:rPr>
                        <a:t>2</a:t>
                      </a:r>
                      <a:r>
                        <a:rPr lang="ar-IQ" sz="2400">
                          <a:effectLst/>
                        </a:rPr>
                        <a:t> الانتاج المحصولي المقدر </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0">
                        <a:spcBef>
                          <a:spcPts val="0"/>
                        </a:spcBef>
                        <a:spcAft>
                          <a:spcPts val="0"/>
                        </a:spcAft>
                      </a:pPr>
                      <a:r>
                        <a:rPr lang="en-US" sz="2400">
                          <a:effectLst/>
                        </a:rPr>
                        <a:t>0.001 </a:t>
                      </a:r>
                      <a:endParaRPr lang="en-US" sz="2000">
                        <a:effectLst/>
                      </a:endParaRPr>
                    </a:p>
                    <a:p>
                      <a:pPr marL="0" marR="0" algn="ctr" rtl="0">
                        <a:spcBef>
                          <a:spcPts val="0"/>
                        </a:spcBef>
                        <a:spcAft>
                          <a:spcPts val="0"/>
                        </a:spcAft>
                      </a:pPr>
                      <a:r>
                        <a:rPr lang="en-US" sz="2400">
                          <a:effectLst/>
                        </a:rPr>
                        <a:t>(0.856)</a:t>
                      </a:r>
                      <a:endParaRPr lang="en-US" sz="3200"/>
                    </a:p>
                  </a:txBody>
                  <a:tcPr marL="68580" marR="68580" marT="0" marB="0"/>
                </a:tc>
                <a:extLst>
                  <a:ext uri="{0D108BD9-81ED-4DB2-BD59-A6C34878D82A}">
                    <a16:rowId xmlns:a16="http://schemas.microsoft.com/office/drawing/2014/main" val="2658939461"/>
                  </a:ext>
                </a:extLst>
              </a:tr>
              <a:tr h="707694">
                <a:tc>
                  <a:txBody>
                    <a:bodyPr/>
                    <a:lstStyle/>
                    <a:p>
                      <a:pPr marL="0" marR="0" algn="ctr" rtl="1">
                        <a:spcBef>
                          <a:spcPts val="0"/>
                        </a:spcBef>
                        <a:spcAft>
                          <a:spcPts val="0"/>
                        </a:spcAft>
                      </a:pPr>
                      <a:r>
                        <a:rPr lang="ar-IQ" sz="2400">
                          <a:effectLst/>
                        </a:rPr>
                        <a:t>عدد افراد الاسرة </a:t>
                      </a:r>
                      <a:r>
                        <a:rPr lang="en-US" sz="2400">
                          <a:effectLst/>
                        </a:rPr>
                        <a:t>X</a:t>
                      </a:r>
                      <a:r>
                        <a:rPr lang="en-US" sz="2400" baseline="-25000">
                          <a:effectLst/>
                        </a:rPr>
                        <a:t>6</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0">
                        <a:spcBef>
                          <a:spcPts val="0"/>
                        </a:spcBef>
                        <a:spcAft>
                          <a:spcPts val="0"/>
                        </a:spcAft>
                      </a:pPr>
                      <a:r>
                        <a:rPr lang="en-US" sz="2400">
                          <a:effectLst/>
                        </a:rPr>
                        <a:t>0.002</a:t>
                      </a:r>
                      <a:endParaRPr lang="en-US" sz="2000">
                        <a:effectLst/>
                      </a:endParaRPr>
                    </a:p>
                    <a:p>
                      <a:pPr marL="0" marR="0" algn="ctr" rtl="0">
                        <a:spcBef>
                          <a:spcPts val="0"/>
                        </a:spcBef>
                        <a:spcAft>
                          <a:spcPts val="0"/>
                        </a:spcAft>
                      </a:pPr>
                      <a:r>
                        <a:rPr lang="en-US" sz="2400">
                          <a:effectLst/>
                        </a:rPr>
                        <a:t>(</a:t>
                      </a:r>
                      <a:r>
                        <a:rPr lang="ar-IQ" sz="2400">
                          <a:effectLst/>
                        </a:rPr>
                        <a:t>1</a:t>
                      </a:r>
                      <a:r>
                        <a:rPr lang="en-US" sz="2400">
                          <a:effectLst/>
                        </a:rPr>
                        <a:t>.569)</a:t>
                      </a:r>
                      <a:r>
                        <a:rPr lang="ar-IQ" sz="2400">
                          <a:effectLst/>
                        </a:rPr>
                        <a:t>***</a:t>
                      </a:r>
                      <a:endParaRPr lang="en-US" sz="3200"/>
                    </a:p>
                  </a:txBody>
                  <a:tcPr marL="68580" marR="68580" marT="0" marB="0"/>
                </a:tc>
                <a:extLst>
                  <a:ext uri="{0D108BD9-81ED-4DB2-BD59-A6C34878D82A}">
                    <a16:rowId xmlns:a16="http://schemas.microsoft.com/office/drawing/2014/main" val="3279111785"/>
                  </a:ext>
                </a:extLst>
              </a:tr>
              <a:tr h="610808">
                <a:tc>
                  <a:txBody>
                    <a:bodyPr/>
                    <a:lstStyle/>
                    <a:p>
                      <a:pPr marL="0" marR="0" algn="ctr" rtl="1">
                        <a:spcBef>
                          <a:spcPts val="0"/>
                        </a:spcBef>
                        <a:spcAft>
                          <a:spcPts val="0"/>
                        </a:spcAft>
                      </a:pPr>
                      <a:r>
                        <a:rPr lang="en-US" sz="2400">
                          <a:effectLst/>
                        </a:rPr>
                        <a:t>R Squar (R²)</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n-US" sz="2400">
                          <a:effectLst/>
                        </a:rPr>
                        <a:t>0.30</a:t>
                      </a:r>
                      <a:endParaRPr lang="en-US" sz="3200"/>
                    </a:p>
                  </a:txBody>
                  <a:tcPr marL="68580" marR="68580" marT="0" marB="0" anchor="ctr"/>
                </a:tc>
                <a:extLst>
                  <a:ext uri="{0D108BD9-81ED-4DB2-BD59-A6C34878D82A}">
                    <a16:rowId xmlns:a16="http://schemas.microsoft.com/office/drawing/2014/main" val="356415119"/>
                  </a:ext>
                </a:extLst>
              </a:tr>
              <a:tr h="724544">
                <a:tc>
                  <a:txBody>
                    <a:bodyPr/>
                    <a:lstStyle/>
                    <a:p>
                      <a:pPr marL="0" marR="0" algn="ctr" rtl="1">
                        <a:spcBef>
                          <a:spcPts val="0"/>
                        </a:spcBef>
                        <a:spcAft>
                          <a:spcPts val="0"/>
                        </a:spcAft>
                      </a:pPr>
                      <a:r>
                        <a:rPr lang="en-US" sz="2400">
                          <a:effectLst/>
                        </a:rPr>
                        <a:t>Adjusted R²(Ŕ)</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algn="ctr"/>
                      <a:r>
                        <a:rPr lang="en-US" sz="2400" dirty="0">
                          <a:effectLst/>
                        </a:rPr>
                        <a:t>0.28</a:t>
                      </a:r>
                      <a:endParaRPr lang="en-US" sz="3200" dirty="0"/>
                    </a:p>
                  </a:txBody>
                  <a:tcPr marL="68580" marR="68580" marT="0" marB="0" anchor="ctr"/>
                </a:tc>
                <a:extLst>
                  <a:ext uri="{0D108BD9-81ED-4DB2-BD59-A6C34878D82A}">
                    <a16:rowId xmlns:a16="http://schemas.microsoft.com/office/drawing/2014/main" val="3989078537"/>
                  </a:ext>
                </a:extLst>
              </a:tr>
              <a:tr h="489699">
                <a:tc>
                  <a:txBody>
                    <a:bodyPr/>
                    <a:lstStyle/>
                    <a:p>
                      <a:pPr marL="0" marR="0" algn="ctr" rtl="1">
                        <a:spcBef>
                          <a:spcPts val="0"/>
                        </a:spcBef>
                        <a:spcAft>
                          <a:spcPts val="0"/>
                        </a:spcAft>
                      </a:pPr>
                      <a:r>
                        <a:rPr lang="ar-IQ" sz="2400">
                          <a:effectLst/>
                        </a:rPr>
                        <a:t>احصائية (</a:t>
                      </a:r>
                      <a:r>
                        <a:rPr lang="en-US" sz="2400">
                          <a:effectLst/>
                        </a:rPr>
                        <a:t>F</a:t>
                      </a:r>
                      <a:r>
                        <a:rPr lang="ar-IQ" sz="2400">
                          <a:effectLst/>
                        </a:rPr>
                        <a:t>) المحسوبة</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0">
                        <a:spcBef>
                          <a:spcPts val="0"/>
                        </a:spcBef>
                        <a:spcAft>
                          <a:spcPts val="0"/>
                        </a:spcAft>
                      </a:pPr>
                      <a:r>
                        <a:rPr lang="en-US" sz="2400">
                          <a:effectLst/>
                        </a:rPr>
                        <a:t>21.015*</a:t>
                      </a:r>
                      <a:endParaRPr lang="en-US" sz="20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998402308"/>
                  </a:ext>
                </a:extLst>
              </a:tr>
              <a:tr h="489699">
                <a:tc>
                  <a:txBody>
                    <a:bodyPr/>
                    <a:lstStyle/>
                    <a:p>
                      <a:pPr marL="0" marR="0" algn="ctr" rtl="1">
                        <a:spcBef>
                          <a:spcPts val="0"/>
                        </a:spcBef>
                        <a:spcAft>
                          <a:spcPts val="0"/>
                        </a:spcAft>
                      </a:pPr>
                      <a:r>
                        <a:rPr lang="en-US" sz="2400" dirty="0">
                          <a:effectLst/>
                        </a:rPr>
                        <a:t>D.W</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rtl="0">
                        <a:spcBef>
                          <a:spcPts val="0"/>
                        </a:spcBef>
                        <a:spcAft>
                          <a:spcPts val="0"/>
                        </a:spcAft>
                      </a:pPr>
                      <a:r>
                        <a:rPr lang="en-US" sz="2400" dirty="0">
                          <a:effectLst/>
                        </a:rPr>
                        <a:t>1.73</a:t>
                      </a:r>
                      <a:endParaRPr lang="en-US" sz="2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195708270"/>
                  </a:ext>
                </a:extLst>
              </a:tr>
            </a:tbl>
          </a:graphicData>
        </a:graphic>
      </p:graphicFrame>
      <p:sp>
        <p:nvSpPr>
          <p:cNvPr id="3" name="Rectangle 1">
            <a:extLst>
              <a:ext uri="{FF2B5EF4-FFF2-40B4-BE49-F238E27FC236}">
                <a16:creationId xmlns:a16="http://schemas.microsoft.com/office/drawing/2014/main" id="{03ABB246-8975-A8C9-8CCA-0CE841DC3274}"/>
              </a:ext>
            </a:extLst>
          </p:cNvPr>
          <p:cNvSpPr>
            <a:spLocks noChangeArrowheads="1"/>
          </p:cNvSpPr>
          <p:nvPr/>
        </p:nvSpPr>
        <p:spPr bwMode="auto">
          <a:xfrm>
            <a:off x="872198" y="175847"/>
            <a:ext cx="98473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0" fontAlgn="base" latinLnBrk="0" hangingPunct="0">
              <a:lnSpc>
                <a:spcPct val="100000"/>
              </a:lnSpc>
              <a:spcBef>
                <a:spcPct val="0"/>
              </a:spcBef>
              <a:spcAft>
                <a:spcPct val="0"/>
              </a:spcAft>
              <a:buClrTx/>
              <a:buSzTx/>
              <a:buFontTx/>
              <a:buNone/>
              <a:tabLst/>
            </a:pPr>
            <a:r>
              <a:rPr kumimoji="0" lang="ar-IQ" alt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الجدول يوضح نتائج تقدير الدالة النصف </a:t>
            </a:r>
            <a:r>
              <a:rPr kumimoji="0" lang="ar-IQ" altLang="en-US" sz="2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لوغارتمية</a:t>
            </a:r>
            <a:r>
              <a:rPr kumimoji="0" lang="ar-IQ" alt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المعكوسة لمعادلة الاستهلاك العائلي من القمح</a:t>
            </a:r>
            <a:endParaRPr kumimoji="0" lang="en-US" altLang="en-US"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4035387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8E74E1-CF4F-09AB-F8C5-F77382E18012}"/>
              </a:ext>
            </a:extLst>
          </p:cNvPr>
          <p:cNvSpPr txBox="1"/>
          <p:nvPr/>
        </p:nvSpPr>
        <p:spPr>
          <a:xfrm>
            <a:off x="532228" y="1260794"/>
            <a:ext cx="11127544" cy="2795573"/>
          </a:xfrm>
          <a:prstGeom prst="rect">
            <a:avLst/>
          </a:prstGeom>
          <a:noFill/>
        </p:spPr>
        <p:txBody>
          <a:bodyPr wrap="square">
            <a:spAutoFit/>
          </a:bodyPr>
          <a:lstStyle/>
          <a:p>
            <a:pPr marL="0" marR="0" algn="just" rtl="1">
              <a:lnSpc>
                <a:spcPct val="150000"/>
              </a:lnSpc>
              <a:spcBef>
                <a:spcPts val="0"/>
              </a:spcBef>
              <a:spcAft>
                <a:spcPts val="0"/>
              </a:spcAft>
            </a:pPr>
            <a:r>
              <a:rPr lang="ar-IQ" sz="2400" dirty="0">
                <a:effectLst/>
                <a:latin typeface="Simplified Arabic" panose="02020603050405020304" pitchFamily="18" charset="-78"/>
                <a:ea typeface="Times New Roman" panose="02020603050405020304" pitchFamily="18" charset="0"/>
              </a:rPr>
              <a:t>تبين من الجدول دراسة نتائج تقديرات معادلة الاستهلاك العائلي لمحصول القمح، أن الأنموذج مقبول من الناحية الإحصائية، اذ أثبت اختبار</a:t>
            </a:r>
            <a:r>
              <a:rPr lang="ar-IQ" sz="2400" dirty="0">
                <a:effectLst/>
                <a:latin typeface="Times New Roman" panose="02020603050405020304" pitchFamily="18" charset="0"/>
                <a:ea typeface="Times New Roman" panose="02020603050405020304" pitchFamily="18" charset="0"/>
                <a:cs typeface="Simplified Arabic" panose="02020603050405020304" pitchFamily="18" charset="-78"/>
              </a:rPr>
              <a:t>(</a:t>
            </a:r>
            <a:r>
              <a:rPr lang="en-US" sz="2400" dirty="0">
                <a:effectLst/>
                <a:latin typeface="Simplified Arabic" panose="02020603050405020304" pitchFamily="18" charset="-78"/>
                <a:ea typeface="Times New Roman" panose="02020603050405020304" pitchFamily="18" charset="0"/>
              </a:rPr>
              <a:t>F</a:t>
            </a:r>
            <a:r>
              <a:rPr lang="ar-IQ" sz="2400" dirty="0">
                <a:effectLst/>
                <a:latin typeface="Times New Roman" panose="02020603050405020304" pitchFamily="18" charset="0"/>
                <a:ea typeface="Times New Roman" panose="02020603050405020304" pitchFamily="18" charset="0"/>
                <a:cs typeface="Simplified Arabic" panose="02020603050405020304" pitchFamily="18" charset="-78"/>
              </a:rPr>
              <a:t>) </a:t>
            </a:r>
            <a:r>
              <a:rPr lang="ar-IQ" sz="2400" dirty="0">
                <a:effectLst/>
                <a:latin typeface="Simplified Arabic" panose="02020603050405020304" pitchFamily="18" charset="-78"/>
                <a:ea typeface="Times New Roman" panose="02020603050405020304" pitchFamily="18" charset="0"/>
              </a:rPr>
              <a:t>معنوية الدالة ككل بمستوى معنوية </a:t>
            </a:r>
            <a:r>
              <a:rPr lang="ar-IQ" sz="2400" dirty="0">
                <a:effectLst/>
                <a:latin typeface="Times New Roman" panose="02020603050405020304" pitchFamily="18" charset="0"/>
                <a:ea typeface="Times New Roman" panose="02020603050405020304" pitchFamily="18" charset="0"/>
                <a:cs typeface="Simplified Arabic" panose="02020603050405020304" pitchFamily="18" charset="-78"/>
              </a:rPr>
              <a:t>(</a:t>
            </a:r>
            <a:r>
              <a:rPr lang="en-US" sz="2400" dirty="0">
                <a:effectLst/>
                <a:latin typeface="Simplified Arabic" panose="02020603050405020304" pitchFamily="18" charset="-78"/>
                <a:ea typeface="Times New Roman" panose="02020603050405020304" pitchFamily="18" charset="0"/>
              </a:rPr>
              <a:t>1</a:t>
            </a:r>
            <a:r>
              <a:rPr lang="ar-IQ" sz="2400" dirty="0">
                <a:effectLst/>
                <a:latin typeface="Times New Roman" panose="02020603050405020304" pitchFamily="18" charset="0"/>
                <a:ea typeface="Times New Roman" panose="02020603050405020304" pitchFamily="18" charset="0"/>
                <a:cs typeface="Simplified Arabic" panose="02020603050405020304" pitchFamily="18" charset="-78"/>
              </a:rPr>
              <a:t>%)</a:t>
            </a:r>
            <a:r>
              <a:rPr lang="ar-IQ" sz="2400" dirty="0">
                <a:effectLst/>
                <a:latin typeface="Simplified Arabic" panose="02020603050405020304" pitchFamily="18" charset="-78"/>
                <a:ea typeface="Times New Roman" panose="02020603050405020304" pitchFamily="18" charset="0"/>
              </a:rPr>
              <a:t> مما يشير الى صلاحية الأنموذج المقدر لتمثيل العلاقة المدروسة، وقد فسرت العوامل المستقلة نسبة (30%) فقط من التقلبات الكلية في حجم الاستهلاك العائلي من محصول القمح، ويعود سبب انخفاض قيمة معامل التحديد الى وجود متغيرين </a:t>
            </a:r>
            <a:r>
              <a:rPr lang="ar-IQ" sz="2400" dirty="0" err="1">
                <a:effectLst/>
                <a:latin typeface="Simplified Arabic" panose="02020603050405020304" pitchFamily="18" charset="-78"/>
                <a:ea typeface="Times New Roman" panose="02020603050405020304" pitchFamily="18" charset="0"/>
              </a:rPr>
              <a:t>مستقليين</a:t>
            </a:r>
            <a:r>
              <a:rPr lang="ar-IQ" sz="2400" dirty="0">
                <a:effectLst/>
                <a:latin typeface="Simplified Arabic" panose="02020603050405020304" pitchFamily="18" charset="-78"/>
                <a:ea typeface="Times New Roman" panose="02020603050405020304" pitchFamily="18" charset="0"/>
              </a:rPr>
              <a:t> في الدالة المقدرة تم تكوين </a:t>
            </a:r>
            <a:r>
              <a:rPr lang="ar-IQ" sz="2400" dirty="0" err="1">
                <a:effectLst/>
                <a:latin typeface="Simplified Arabic" panose="02020603050405020304" pitchFamily="18" charset="-78"/>
                <a:ea typeface="Times New Roman" panose="02020603050405020304" pitchFamily="18" charset="0"/>
              </a:rPr>
              <a:t>اقيامهما</a:t>
            </a:r>
            <a:r>
              <a:rPr lang="ar-IQ" sz="2400" dirty="0">
                <a:effectLst/>
                <a:latin typeface="Simplified Arabic" panose="02020603050405020304" pitchFamily="18" charset="-78"/>
                <a:ea typeface="Times New Roman" panose="02020603050405020304" pitchFamily="18" charset="0"/>
              </a:rPr>
              <a:t> من داخل معادلات الأنموذج قيد الدراسة.</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90338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3D8950-C683-A6C6-8917-2CD705598F7D}"/>
              </a:ext>
            </a:extLst>
          </p:cNvPr>
          <p:cNvSpPr txBox="1"/>
          <p:nvPr/>
        </p:nvSpPr>
        <p:spPr>
          <a:xfrm>
            <a:off x="482990" y="1292036"/>
            <a:ext cx="11226019" cy="3349956"/>
          </a:xfrm>
          <a:prstGeom prst="rect">
            <a:avLst/>
          </a:prstGeom>
          <a:noFill/>
        </p:spPr>
        <p:txBody>
          <a:bodyPr wrap="square">
            <a:spAutoFit/>
          </a:bodyPr>
          <a:lstStyle/>
          <a:p>
            <a:pPr marL="0" marR="0" algn="just" rtl="1">
              <a:lnSpc>
                <a:spcPct val="150000"/>
              </a:lnSpc>
              <a:spcBef>
                <a:spcPts val="0"/>
              </a:spcBef>
              <a:spcAft>
                <a:spcPts val="0"/>
              </a:spcAft>
            </a:pPr>
            <a:r>
              <a:rPr lang="ar-IQ" sz="2400" dirty="0">
                <a:effectLst/>
                <a:latin typeface="Simplified Arabic" panose="02020603050405020304" pitchFamily="18" charset="-78"/>
                <a:ea typeface="Times New Roman" panose="02020603050405020304" pitchFamily="18" charset="0"/>
              </a:rPr>
              <a:t> تبين في ضوء اختبار </a:t>
            </a:r>
            <a:r>
              <a:rPr lang="ar-IQ" sz="2400" dirty="0">
                <a:effectLst/>
                <a:latin typeface="Times New Roman" panose="02020603050405020304" pitchFamily="18" charset="0"/>
                <a:ea typeface="Times New Roman" panose="02020603050405020304" pitchFamily="18" charset="0"/>
                <a:cs typeface="Simplified Arabic" panose="02020603050405020304" pitchFamily="18" charset="-78"/>
              </a:rPr>
              <a:t>(</a:t>
            </a:r>
            <a:r>
              <a:rPr lang="en-US" sz="2400" dirty="0">
                <a:effectLst/>
                <a:latin typeface="Simplified Arabic" panose="02020603050405020304" pitchFamily="18" charset="-78"/>
                <a:ea typeface="Times New Roman" panose="02020603050405020304" pitchFamily="18" charset="0"/>
              </a:rPr>
              <a:t>t</a:t>
            </a:r>
            <a:r>
              <a:rPr lang="ar-IQ" sz="2400" dirty="0">
                <a:effectLst/>
                <a:latin typeface="Times New Roman" panose="02020603050405020304" pitchFamily="18" charset="0"/>
                <a:ea typeface="Times New Roman" panose="02020603050405020304" pitchFamily="18" charset="0"/>
                <a:cs typeface="Simplified Arabic" panose="02020603050405020304" pitchFamily="18" charset="-78"/>
              </a:rPr>
              <a:t>) </a:t>
            </a:r>
            <a:r>
              <a:rPr lang="ar-IQ" sz="2400" dirty="0">
                <a:effectLst/>
                <a:latin typeface="Simplified Arabic" panose="02020603050405020304" pitchFamily="18" charset="-78"/>
                <a:ea typeface="Times New Roman" panose="02020603050405020304" pitchFamily="18" charset="0"/>
              </a:rPr>
              <a:t>أن الحد الثابت غير معنوي جاء مسبوقا بإشارة سالبة وبلغت قيمت</a:t>
            </a:r>
            <a:r>
              <a:rPr lang="ar-LB" sz="2400" dirty="0">
                <a:effectLst/>
                <a:latin typeface="Simplified Arabic" panose="02020603050405020304" pitchFamily="18" charset="-78"/>
                <a:ea typeface="Times New Roman" panose="02020603050405020304" pitchFamily="18" charset="0"/>
              </a:rPr>
              <a:t>ه</a:t>
            </a:r>
            <a:r>
              <a:rPr lang="ar-IQ" sz="2400" dirty="0">
                <a:effectLst/>
                <a:latin typeface="Times New Roman" panose="02020603050405020304" pitchFamily="18" charset="0"/>
                <a:ea typeface="Times New Roman" panose="02020603050405020304" pitchFamily="18" charset="0"/>
                <a:cs typeface="Simplified Arabic" panose="02020603050405020304" pitchFamily="18" charset="-78"/>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0.023</a:t>
            </a:r>
            <a:r>
              <a:rPr lang="ar-IQ" sz="2400" dirty="0">
                <a:effectLst/>
                <a:latin typeface="Times New Roman" panose="02020603050405020304" pitchFamily="18" charset="0"/>
                <a:ea typeface="Times New Roman" panose="02020603050405020304" pitchFamily="18" charset="0"/>
                <a:cs typeface="Simplified Arabic" panose="02020603050405020304" pitchFamily="18" charset="-78"/>
              </a:rPr>
              <a:t>)</a:t>
            </a:r>
            <a:r>
              <a:rPr lang="ar-IQ" sz="2400" dirty="0">
                <a:effectLst/>
                <a:latin typeface="Simplified Arabic" panose="02020603050405020304" pitchFamily="18" charset="-78"/>
                <a:ea typeface="Times New Roman" panose="02020603050405020304" pitchFamily="18" charset="0"/>
              </a:rPr>
              <a:t>. </a:t>
            </a:r>
            <a:r>
              <a:rPr lang="ar-LB" sz="2400" dirty="0">
                <a:effectLst/>
                <a:latin typeface="Simplified Arabic" panose="02020603050405020304" pitchFamily="18" charset="-78"/>
                <a:ea typeface="Times New Roman" panose="02020603050405020304" pitchFamily="18" charset="0"/>
              </a:rPr>
              <a:t>اما المساحة المحصولية فقد بلغت قيمة معاملها </a:t>
            </a:r>
            <a:r>
              <a:rPr lang="en-US" sz="2400" dirty="0">
                <a:effectLst/>
                <a:latin typeface="Simplified Arabic" panose="02020603050405020304" pitchFamily="18" charset="-78"/>
                <a:ea typeface="Times New Roman" panose="02020603050405020304" pitchFamily="18" charset="0"/>
                <a:cs typeface="Times New Roman" panose="02020603050405020304" pitchFamily="18" charset="0"/>
              </a:rPr>
              <a:t>0.003)</a:t>
            </a:r>
            <a:r>
              <a:rPr lang="ar-IQ" sz="2400" dirty="0">
                <a:effectLst/>
                <a:latin typeface="Simplified Arabic" panose="02020603050405020304" pitchFamily="18" charset="-78"/>
                <a:ea typeface="Times New Roman" panose="02020603050405020304" pitchFamily="18" charset="0"/>
              </a:rPr>
              <a:t>)</a:t>
            </a:r>
            <a:r>
              <a:rPr lang="ar-LB" sz="2400" dirty="0">
                <a:effectLst/>
                <a:latin typeface="Simplified Arabic" panose="02020603050405020304" pitchFamily="18" charset="-78"/>
                <a:ea typeface="Times New Roman" panose="02020603050405020304" pitchFamily="18" charset="0"/>
              </a:rPr>
              <a:t> جاءت مسبوقة بإشارة موجبة مطابقة للمنطق الاقتصادي  ومعنوية عند مستوى </a:t>
            </a:r>
            <a:r>
              <a:rPr lang="en-US" sz="2400" dirty="0">
                <a:effectLst/>
                <a:latin typeface="Simplified Arabic" panose="02020603050405020304" pitchFamily="18" charset="-78"/>
                <a:ea typeface="Times New Roman" panose="02020603050405020304" pitchFamily="18" charset="0"/>
              </a:rPr>
              <a:t>1</a:t>
            </a:r>
            <a:r>
              <a:rPr lang="ar-IQ" sz="2400" dirty="0">
                <a:effectLst/>
                <a:latin typeface="Times New Roman" panose="02020603050405020304" pitchFamily="18" charset="0"/>
                <a:ea typeface="Times New Roman" panose="02020603050405020304" pitchFamily="18" charset="0"/>
                <a:cs typeface="Simplified Arabic" panose="02020603050405020304" pitchFamily="18" charset="-78"/>
              </a:rPr>
              <a:t>%</a:t>
            </a:r>
            <a:r>
              <a:rPr lang="ar-IQ" sz="2400" dirty="0">
                <a:effectLst/>
                <a:latin typeface="Times New Roman" panose="02020603050405020304" pitchFamily="18" charset="0"/>
                <a:ea typeface="SimSun" panose="02010600030101010101" pitchFamily="2" charset="-122"/>
                <a:cs typeface="Times New Roman (Arabic)"/>
              </a:rPr>
              <a:t>، </a:t>
            </a:r>
            <a:r>
              <a:rPr lang="ar-LB" sz="2400" dirty="0">
                <a:effectLst/>
                <a:latin typeface="Times New Roman" panose="02020603050405020304" pitchFamily="18" charset="0"/>
                <a:ea typeface="Times New Roman" panose="02020603050405020304" pitchFamily="18" charset="0"/>
              </a:rPr>
              <a:t>إذ ان زيادة المساحة  بمقدار دونم واحد يؤدي الى زيادة الاستهلاك بمقدار (</a:t>
            </a:r>
            <a:r>
              <a:rPr lang="en-US" sz="2400" dirty="0">
                <a:effectLst/>
                <a:latin typeface="Times New Roman" panose="02020603050405020304" pitchFamily="18" charset="0"/>
                <a:ea typeface="Times New Roman" panose="02020603050405020304" pitchFamily="18" charset="0"/>
              </a:rPr>
              <a:t>0.003</a:t>
            </a:r>
            <a:r>
              <a:rPr lang="ar-LB" sz="2400" dirty="0">
                <a:effectLst/>
                <a:latin typeface="Times New Roman" panose="02020603050405020304" pitchFamily="18" charset="0"/>
                <a:ea typeface="Times New Roman" panose="02020603050405020304" pitchFamily="18" charset="0"/>
              </a:rPr>
              <a:t>) طن، </a:t>
            </a:r>
            <a:r>
              <a:rPr lang="ar-IQ" sz="2400" dirty="0">
                <a:effectLst/>
                <a:latin typeface="Times New Roman" panose="02020603050405020304" pitchFamily="18" charset="0"/>
                <a:ea typeface="SimSun" panose="02010600030101010101" pitchFamily="2" charset="-122"/>
                <a:cs typeface="Times New Roman (Arabic)"/>
              </a:rPr>
              <a:t>في حين جاء معامل متغير الانتاج </a:t>
            </a:r>
            <a:r>
              <a:rPr lang="ar-IQ" sz="2400" dirty="0" err="1">
                <a:effectLst/>
                <a:latin typeface="Times New Roman" panose="02020603050405020304" pitchFamily="18" charset="0"/>
                <a:ea typeface="SimSun" panose="02010600030101010101" pitchFamily="2" charset="-122"/>
                <a:cs typeface="Times New Roman (Arabic)"/>
              </a:rPr>
              <a:t>المحصولي</a:t>
            </a:r>
            <a:r>
              <a:rPr lang="ar-IQ" sz="2400" dirty="0">
                <a:effectLst/>
                <a:latin typeface="Times New Roman" panose="02020603050405020304" pitchFamily="18" charset="0"/>
                <a:ea typeface="SimSun" panose="02010600030101010101" pitchFamily="2" charset="-122"/>
                <a:cs typeface="Times New Roman (Arabic)"/>
              </a:rPr>
              <a:t> بقيمة </a:t>
            </a:r>
            <a:r>
              <a:rPr lang="en-US" sz="2400" dirty="0">
                <a:effectLst/>
                <a:latin typeface="Times New Roman (Arabic)"/>
                <a:ea typeface="SimSun" panose="02010600030101010101" pitchFamily="2" charset="-122"/>
              </a:rPr>
              <a:t>0.001)</a:t>
            </a:r>
            <a:r>
              <a:rPr lang="ar-IQ" sz="2400" dirty="0">
                <a:effectLst/>
                <a:latin typeface="Times New Roman" panose="02020603050405020304" pitchFamily="18" charset="0"/>
                <a:ea typeface="SimSun" panose="02010600030101010101" pitchFamily="2" charset="-122"/>
                <a:cs typeface="Times New Roman (Arabic)"/>
              </a:rPr>
              <a:t>) واشارة موجبة مطابقة للنظرية الاقتصادية، والتي تعني ان زيادة الانتاج بمقدار طن واحد سوف يزداد الاستهلاك بمقدار </a:t>
            </a:r>
            <a:r>
              <a:rPr lang="en-US" sz="2400" dirty="0">
                <a:effectLst/>
                <a:latin typeface="Times New Roman (Arabic)"/>
                <a:ea typeface="SimSun" panose="02010600030101010101" pitchFamily="2" charset="-122"/>
              </a:rPr>
              <a:t>0.001)</a:t>
            </a:r>
            <a:r>
              <a:rPr lang="ar-IQ" sz="2400" dirty="0">
                <a:effectLst/>
                <a:latin typeface="Times New Roman" panose="02020603050405020304" pitchFamily="18" charset="0"/>
                <a:ea typeface="SimSun" panose="02010600030101010101" pitchFamily="2" charset="-122"/>
                <a:cs typeface="Times New Roman (Arabic)"/>
              </a:rPr>
              <a:t>) طن ولم تثبت معنوية هذا المتغير عند اي مستوى احصائي.</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94475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DDB028C-196E-14A1-A0E5-5F400F209681}"/>
                  </a:ext>
                </a:extLst>
              </p:cNvPr>
              <p:cNvSpPr txBox="1"/>
              <p:nvPr/>
            </p:nvSpPr>
            <p:spPr>
              <a:xfrm>
                <a:off x="454856" y="578027"/>
                <a:ext cx="11282288" cy="5066387"/>
              </a:xfrm>
              <a:prstGeom prst="rect">
                <a:avLst/>
              </a:prstGeom>
              <a:noFill/>
            </p:spPr>
            <p:txBody>
              <a:bodyPr wrap="square">
                <a:spAutoFit/>
              </a:bodyPr>
              <a:lstStyle/>
              <a:p>
                <a:pPr marL="0" marR="0" algn="just" rtl="1">
                  <a:lnSpc>
                    <a:spcPct val="150000"/>
                  </a:lnSpc>
                  <a:spcBef>
                    <a:spcPts val="0"/>
                  </a:spcBef>
                  <a:spcAft>
                    <a:spcPts val="0"/>
                  </a:spcAft>
                </a:pPr>
                <a:r>
                  <a:rPr lang="ar-IQ" sz="2400" dirty="0">
                    <a:effectLst/>
                    <a:latin typeface="Times New Roman" panose="02020603050405020304" pitchFamily="18" charset="0"/>
                    <a:ea typeface="SimSun" panose="02010600030101010101" pitchFamily="2" charset="-122"/>
                    <a:cs typeface="Times New Roman (Arabic)"/>
                  </a:rPr>
                  <a:t>وجاء معامل متغير عدد افراد الاسرة بقيمة بلغت (</a:t>
                </a:r>
                <a:r>
                  <a:rPr lang="en-US" sz="2400" dirty="0">
                    <a:effectLst/>
                    <a:latin typeface="Times New Roman (Arabic)"/>
                    <a:ea typeface="SimSun" panose="02010600030101010101" pitchFamily="2" charset="-122"/>
                  </a:rPr>
                  <a:t>0.002</a:t>
                </a:r>
                <a:r>
                  <a:rPr lang="ar-IQ" sz="2400" dirty="0">
                    <a:effectLst/>
                    <a:latin typeface="Times New Roman" panose="02020603050405020304" pitchFamily="18" charset="0"/>
                    <a:ea typeface="SimSun" panose="02010600030101010101" pitchFamily="2" charset="-122"/>
                    <a:cs typeface="Times New Roman (Arabic)"/>
                  </a:rPr>
                  <a:t>) مسبوقا بإشارة موجبة يشير الى ان زيادة افراد اسرة المزارع بمقدار فرد واحد يؤدي الى زيادة استهلاك المحصول بمقدار (0.002) طن وقد ثبتت معنوية هذا المتغير عند مستوى احصائي 10%. </a:t>
                </a:r>
                <a:endParaRPr lang="en-US" sz="2400" dirty="0">
                  <a:effectLst/>
                  <a:latin typeface="Times New Roman" panose="02020603050405020304" pitchFamily="18" charset="0"/>
                  <a:ea typeface="Times New Roman" panose="02020603050405020304" pitchFamily="18" charset="0"/>
                </a:endParaRPr>
              </a:p>
              <a:p>
                <a:pPr marL="0" marR="0" algn="just" rtl="1">
                  <a:lnSpc>
                    <a:spcPct val="150000"/>
                  </a:lnSpc>
                  <a:spcBef>
                    <a:spcPts val="0"/>
                  </a:spcBef>
                  <a:spcAft>
                    <a:spcPts val="0"/>
                  </a:spcAft>
                </a:pPr>
                <a:r>
                  <a:rPr lang="ar-IQ" sz="2400" b="1" dirty="0">
                    <a:effectLst/>
                    <a:latin typeface="Times New Roman" panose="02020603050405020304" pitchFamily="18" charset="0"/>
                    <a:ea typeface="SimSun" panose="02010600030101010101" pitchFamily="2" charset="-122"/>
                    <a:cs typeface="Times New Roman (Arabic)"/>
                  </a:rPr>
                  <a:t> </a:t>
                </a:r>
                <a:endParaRPr lang="en-US" sz="2400" dirty="0">
                  <a:effectLst/>
                  <a:latin typeface="Times New Roman" panose="02020603050405020304" pitchFamily="18" charset="0"/>
                  <a:ea typeface="Times New Roman" panose="02020603050405020304" pitchFamily="18" charset="0"/>
                </a:endParaRPr>
              </a:p>
              <a:p>
                <a:pPr marL="0" marR="0" algn="just" rtl="1">
                  <a:lnSpc>
                    <a:spcPct val="150000"/>
                  </a:lnSpc>
                  <a:spcBef>
                    <a:spcPts val="0"/>
                  </a:spcBef>
                  <a:spcAft>
                    <a:spcPts val="0"/>
                  </a:spcAft>
                  <a:tabLst>
                    <a:tab pos="5551170" algn="l"/>
                    <a:tab pos="5641340" algn="l"/>
                  </a:tabLst>
                </a:pPr>
                <a:r>
                  <a:rPr lang="ar-IQ" sz="2400" b="1" dirty="0">
                    <a:effectLst/>
                    <a:latin typeface="Simplified Arabic" panose="02020603050405020304" pitchFamily="18" charset="-78"/>
                    <a:ea typeface="Calibri" panose="020F0502020204030204" pitchFamily="34" charset="0"/>
                  </a:rPr>
                  <a:t>رابعاً</a:t>
                </a:r>
                <a:r>
                  <a:rPr lang="ar-IQ" sz="2400" b="1" dirty="0">
                    <a:effectLst/>
                    <a:latin typeface="Times New Roman" panose="02020603050405020304" pitchFamily="18" charset="0"/>
                    <a:ea typeface="Calibri" panose="020F0502020204030204" pitchFamily="34" charset="0"/>
                    <a:cs typeface="Simplified Arabic" panose="02020603050405020304" pitchFamily="18" charset="-78"/>
                  </a:rPr>
                  <a:t>. </a:t>
                </a:r>
                <a:r>
                  <a:rPr lang="ar-IQ" sz="2400" b="1" dirty="0">
                    <a:effectLst/>
                    <a:latin typeface="Simplified Arabic" panose="02020603050405020304" pitchFamily="18" charset="-78"/>
                    <a:ea typeface="Calibri" panose="020F0502020204030204" pitchFamily="34" charset="0"/>
                  </a:rPr>
                  <a:t>نتائج التحليل لمعادلة الفائض التسويقي </a:t>
                </a:r>
                <a:r>
                  <a:rPr lang="ar-IQ" sz="2400" b="1" dirty="0">
                    <a:effectLst/>
                    <a:latin typeface="Times New Roman" panose="02020603050405020304" pitchFamily="18" charset="0"/>
                    <a:ea typeface="Calibri" panose="020F0502020204030204" pitchFamily="34" charset="0"/>
                    <a:cs typeface="Simplified Arabic" panose="02020603050405020304" pitchFamily="18" charset="-78"/>
                  </a:rPr>
                  <a:t>(</a:t>
                </a:r>
                <a14:m>
                  <m:oMath xmlns:m="http://schemas.openxmlformats.org/officeDocument/2006/math">
                    <m:sSubSup>
                      <m:sSubSupPr>
                        <m:ctrlPr>
                          <a:rPr lang="en-US" sz="2400" b="1" i="1">
                            <a:effectLst/>
                            <a:latin typeface="Cambria Math" panose="02040503050406030204" pitchFamily="18" charset="0"/>
                            <a:ea typeface="Times New Roman" panose="02020603050405020304" pitchFamily="18" charset="0"/>
                            <a:cs typeface="Simplified Arabic" panose="02020603050405020304" pitchFamily="18" charset="-78"/>
                          </a:rPr>
                        </m:ctrlPr>
                      </m:sSubSupPr>
                      <m:e>
                        <m:r>
                          <a:rPr lang="en-US" sz="2400" b="1" i="1">
                            <a:effectLst/>
                            <a:latin typeface="Cambria Math" panose="02040503050406030204" pitchFamily="18" charset="0"/>
                            <a:ea typeface="Calibri" panose="020F0502020204030204" pitchFamily="34" charset="0"/>
                            <a:cs typeface="Simplified Arabic" panose="02020603050405020304" pitchFamily="18" charset="-78"/>
                          </a:rPr>
                          <m:t>𝐲</m:t>
                        </m:r>
                      </m:e>
                      <m:sub>
                        <m:r>
                          <a:rPr lang="en-US" sz="2400" b="1" i="1">
                            <a:effectLst/>
                            <a:latin typeface="Cambria Math" panose="02040503050406030204" pitchFamily="18" charset="0"/>
                            <a:ea typeface="Calibri" panose="020F0502020204030204" pitchFamily="34" charset="0"/>
                            <a:cs typeface="Simplified Arabic" panose="02020603050405020304" pitchFamily="18" charset="-78"/>
                          </a:rPr>
                          <m:t>𝟒</m:t>
                        </m:r>
                      </m:sub>
                      <m:sup>
                        <m:r>
                          <a:rPr lang="en-US" sz="2400" b="1">
                            <a:effectLst/>
                            <a:latin typeface="Cambria Math" panose="02040503050406030204" pitchFamily="18" charset="0"/>
                            <a:ea typeface="Calibri" panose="020F0502020204030204" pitchFamily="34" charset="0"/>
                            <a:cs typeface="Simplified Arabic" panose="02020603050405020304" pitchFamily="18" charset="-78"/>
                          </a:rPr>
                          <m:t>^</m:t>
                        </m:r>
                      </m:sup>
                    </m:sSubSup>
                  </m:oMath>
                </a14:m>
                <a:r>
                  <a:rPr lang="ar-IQ" sz="2400" b="1" dirty="0">
                    <a:effectLst/>
                    <a:latin typeface="Times New Roman" panose="02020603050405020304" pitchFamily="18" charset="0"/>
                    <a:ea typeface="Calibri" panose="020F0502020204030204" pitchFamily="34" charset="0"/>
                    <a:cs typeface="Simplified Arabic" panose="02020603050405020304" pitchFamily="18" charset="-78"/>
                  </a:rPr>
                  <a:t>):</a:t>
                </a:r>
                <a:endParaRPr lang="en-US" sz="2400" dirty="0">
                  <a:effectLst/>
                  <a:latin typeface="Times New Roman" panose="02020603050405020304" pitchFamily="18" charset="0"/>
                  <a:ea typeface="Times New Roman" panose="02020603050405020304" pitchFamily="18" charset="0"/>
                </a:endParaRPr>
              </a:p>
              <a:p>
                <a:pPr marL="0" marR="0" algn="just" rtl="1">
                  <a:lnSpc>
                    <a:spcPct val="150000"/>
                  </a:lnSpc>
                  <a:spcBef>
                    <a:spcPts val="0"/>
                  </a:spcBef>
                  <a:spcAft>
                    <a:spcPts val="0"/>
                  </a:spcAft>
                </a:pPr>
                <a:r>
                  <a:rPr lang="ar-IQ" sz="2400" dirty="0">
                    <a:effectLst/>
                    <a:latin typeface="Simplified Arabic" panose="02020603050405020304" pitchFamily="18" charset="-78"/>
                    <a:ea typeface="Calibri" panose="020F0502020204030204" pitchFamily="34" charset="0"/>
                  </a:rPr>
                  <a:t>قدرت </a:t>
                </a:r>
                <a:r>
                  <a:rPr lang="ar-IQ" sz="2400" dirty="0">
                    <a:effectLst/>
                    <a:latin typeface="Simplified Arabic" panose="02020603050405020304" pitchFamily="18" charset="-78"/>
                    <a:ea typeface="Times New Roman" panose="02020603050405020304" pitchFamily="18" charset="0"/>
                  </a:rPr>
                  <a:t>دالة الفائض التسويقي لمحصول القمح </a:t>
                </a:r>
                <a:r>
                  <a:rPr lang="ar-IQ" sz="2400" dirty="0">
                    <a:effectLst/>
                    <a:latin typeface="Simplified Arabic" panose="02020603050405020304" pitchFamily="18" charset="-78"/>
                    <a:ea typeface="Calibri" panose="020F0502020204030204" pitchFamily="34" charset="0"/>
                  </a:rPr>
                  <a:t>باستخدام طريقة المربعات الصغرى</a:t>
                </a:r>
                <a:r>
                  <a:rPr lang="ar-IQ" sz="2400" dirty="0">
                    <a:effectLst/>
                    <a:latin typeface="Times New Roman" panose="02020603050405020304" pitchFamily="18" charset="0"/>
                    <a:ea typeface="Calibri" panose="020F0502020204030204" pitchFamily="34" charset="0"/>
                    <a:cs typeface="Simplified Arabic" panose="02020603050405020304" pitchFamily="18" charset="-78"/>
                  </a:rPr>
                  <a:t> (</a:t>
                </a:r>
                <a:r>
                  <a:rPr lang="en-US" sz="2400" dirty="0">
                    <a:effectLst/>
                    <a:latin typeface="Simplified Arabic" panose="02020603050405020304" pitchFamily="18" charset="-78"/>
                    <a:ea typeface="Calibri" panose="020F0502020204030204" pitchFamily="34" charset="0"/>
                  </a:rPr>
                  <a:t>(OLS</a:t>
                </a:r>
                <a:r>
                  <a:rPr lang="ar-IQ" sz="2400" dirty="0">
                    <a:effectLst/>
                    <a:latin typeface="Times New Roman" panose="02020603050405020304" pitchFamily="18" charset="0"/>
                    <a:ea typeface="Calibri" panose="020F0502020204030204" pitchFamily="34" charset="0"/>
                    <a:cs typeface="Simplified Arabic" panose="02020603050405020304" pitchFamily="18" charset="-78"/>
                  </a:rPr>
                  <a:t> ايضا</a:t>
                </a:r>
                <a:r>
                  <a:rPr lang="ar-IQ" sz="2400" dirty="0">
                    <a:effectLst/>
                    <a:latin typeface="Simplified Arabic" panose="02020603050405020304" pitchFamily="18" charset="-78"/>
                    <a:ea typeface="Calibri" panose="020F0502020204030204" pitchFamily="34" charset="0"/>
                  </a:rPr>
                  <a:t>، </a:t>
                </a:r>
                <a:r>
                  <a:rPr lang="ar-SA" sz="2400" dirty="0">
                    <a:effectLst/>
                    <a:latin typeface="Times New Roman" panose="02020603050405020304" pitchFamily="18" charset="0"/>
                    <a:ea typeface="Times New Roman" panose="02020603050405020304" pitchFamily="18" charset="0"/>
                  </a:rPr>
                  <a:t>حيث تم اختيار الدالة الخطية كونها </a:t>
                </a:r>
                <a:r>
                  <a:rPr lang="ar-SA" sz="2400" dirty="0">
                    <a:effectLst/>
                    <a:latin typeface="Times New Roman" panose="02020603050405020304" pitchFamily="18" charset="0"/>
                    <a:ea typeface="Calibri" panose="020F0502020204030204" pitchFamily="34" charset="0"/>
                  </a:rPr>
                  <a:t>أكثر الدوال (ملحق 5) انسجام مع المنطق الاقتصادي  وتمثيل</a:t>
                </a:r>
                <a:r>
                  <a:rPr lang="ar-IQ" sz="2400" dirty="0">
                    <a:effectLst/>
                    <a:latin typeface="Simplified Arabic" panose="02020603050405020304" pitchFamily="18" charset="-78"/>
                    <a:ea typeface="Calibri" panose="020F0502020204030204" pitchFamily="34" charset="0"/>
                  </a:rPr>
                  <a:t> للظاهرة المدروسة واجتيازها للاختبارات الإحصائية والقياسية، فبعد إتمام عملية التحليل الاحصائي عن طريق استخدام برنامج</a:t>
                </a:r>
                <a:r>
                  <a:rPr lang="en-US" sz="2400" dirty="0">
                    <a:effectLst/>
                    <a:latin typeface="Times New Roman" panose="02020603050405020304" pitchFamily="18" charset="0"/>
                    <a:ea typeface="Times New Roman" panose="02020603050405020304" pitchFamily="18" charset="0"/>
                  </a:rPr>
                  <a:t> SPSS</a:t>
                </a:r>
                <a:r>
                  <a:rPr lang="en-US" sz="2400" dirty="0">
                    <a:effectLst/>
                    <a:latin typeface="Simplified Arabic" panose="02020603050405020304" pitchFamily="18" charset="-78"/>
                    <a:ea typeface="Calibri" panose="020F0502020204030204" pitchFamily="34" charset="0"/>
                  </a:rPr>
                  <a:t> </a:t>
                </a:r>
                <a:r>
                  <a:rPr lang="ar-IQ" sz="2400" dirty="0">
                    <a:effectLst/>
                    <a:latin typeface="Simplified Arabic" panose="02020603050405020304" pitchFamily="18" charset="-78"/>
                    <a:ea typeface="Calibri" panose="020F0502020204030204" pitchFamily="34" charset="0"/>
                  </a:rPr>
                  <a:t>أعطت النتائج الاتية الموضحة في الجدول</a:t>
                </a:r>
                <a:r>
                  <a:rPr lang="ar-IQ" sz="2400" dirty="0">
                    <a:effectLst/>
                    <a:latin typeface="Times New Roman" panose="02020603050405020304" pitchFamily="18" charset="0"/>
                    <a:ea typeface="Calibri" panose="020F0502020204030204" pitchFamily="34" charset="0"/>
                    <a:cs typeface="Simplified Arabic" panose="02020603050405020304" pitchFamily="18" charset="-78"/>
                  </a:rPr>
                  <a:t>:</a:t>
                </a:r>
                <a:endParaRPr lang="en-US" sz="2400" dirty="0">
                  <a:effectLst/>
                  <a:latin typeface="Times New Roman" panose="02020603050405020304" pitchFamily="18" charset="0"/>
                  <a:ea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1DDB028C-196E-14A1-A0E5-5F400F209681}"/>
                  </a:ext>
                </a:extLst>
              </p:cNvPr>
              <p:cNvSpPr txBox="1">
                <a:spLocks noRot="1" noChangeAspect="1" noMove="1" noResize="1" noEditPoints="1" noAdjustHandles="1" noChangeArrowheads="1" noChangeShapeType="1" noTextEdit="1"/>
              </p:cNvSpPr>
              <p:nvPr/>
            </p:nvSpPr>
            <p:spPr>
              <a:xfrm>
                <a:off x="454856" y="578027"/>
                <a:ext cx="11282288" cy="5066387"/>
              </a:xfrm>
              <a:prstGeom prst="rect">
                <a:avLst/>
              </a:prstGeom>
              <a:blipFill>
                <a:blip r:embed="rId2"/>
                <a:stretch>
                  <a:fillRect l="-1676" r="-865" b="-1925"/>
                </a:stretch>
              </a:blipFill>
            </p:spPr>
            <p:txBody>
              <a:bodyPr/>
              <a:lstStyle/>
              <a:p>
                <a:r>
                  <a:rPr lang="en-US">
                    <a:noFill/>
                  </a:rPr>
                  <a:t> </a:t>
                </a:r>
              </a:p>
            </p:txBody>
          </p:sp>
        </mc:Fallback>
      </mc:AlternateContent>
    </p:spTree>
    <p:extLst>
      <p:ext uri="{BB962C8B-B14F-4D97-AF65-F5344CB8AC3E}">
        <p14:creationId xmlns:p14="http://schemas.microsoft.com/office/powerpoint/2010/main" val="236040256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50BCBE0-FDEA-9045-7DF8-27398A6551B5}"/>
              </a:ext>
            </a:extLst>
          </p:cNvPr>
          <p:cNvGraphicFramePr>
            <a:graphicFrameLocks noGrp="1"/>
          </p:cNvGraphicFramePr>
          <p:nvPr>
            <p:extLst>
              <p:ext uri="{D42A27DB-BD31-4B8C-83A1-F6EECF244321}">
                <p14:modId xmlns:p14="http://schemas.microsoft.com/office/powerpoint/2010/main" val="3798188321"/>
              </p:ext>
            </p:extLst>
          </p:nvPr>
        </p:nvGraphicFramePr>
        <p:xfrm>
          <a:off x="1512967" y="506945"/>
          <a:ext cx="7402554" cy="6320247"/>
        </p:xfrm>
        <a:graphic>
          <a:graphicData uri="http://schemas.openxmlformats.org/drawingml/2006/table">
            <a:tbl>
              <a:tblPr rtl="1" firstRow="1" firstCol="1" bandRow="1">
                <a:tableStyleId>{5C22544A-7EE6-4342-B048-85BDC9FD1C3A}</a:tableStyleId>
              </a:tblPr>
              <a:tblGrid>
                <a:gridCol w="4981733">
                  <a:extLst>
                    <a:ext uri="{9D8B030D-6E8A-4147-A177-3AD203B41FA5}">
                      <a16:colId xmlns:a16="http://schemas.microsoft.com/office/drawing/2014/main" val="3460871973"/>
                    </a:ext>
                  </a:extLst>
                </a:gridCol>
                <a:gridCol w="2420821">
                  <a:extLst>
                    <a:ext uri="{9D8B030D-6E8A-4147-A177-3AD203B41FA5}">
                      <a16:colId xmlns:a16="http://schemas.microsoft.com/office/drawing/2014/main" val="2156978028"/>
                    </a:ext>
                  </a:extLst>
                </a:gridCol>
              </a:tblGrid>
              <a:tr h="556339">
                <a:tc>
                  <a:txBody>
                    <a:bodyPr/>
                    <a:lstStyle/>
                    <a:p>
                      <a:pPr marL="0" marR="0" algn="ctr" rtl="1">
                        <a:lnSpc>
                          <a:spcPct val="150000"/>
                        </a:lnSpc>
                        <a:spcBef>
                          <a:spcPts val="0"/>
                        </a:spcBef>
                        <a:spcAft>
                          <a:spcPts val="0"/>
                        </a:spcAft>
                      </a:pPr>
                      <a:r>
                        <a:rPr lang="ar-IQ" sz="1800" dirty="0">
                          <a:effectLst/>
                        </a:rPr>
                        <a:t>المتغيرات المستقلة</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2365" marR="52365" marT="0" marB="0" anchor="ctr"/>
                </a:tc>
                <a:tc>
                  <a:txBody>
                    <a:bodyPr/>
                    <a:lstStyle/>
                    <a:p>
                      <a:pPr marL="0" marR="0" algn="ctr" rtl="1">
                        <a:lnSpc>
                          <a:spcPct val="150000"/>
                        </a:lnSpc>
                        <a:spcBef>
                          <a:spcPts val="0"/>
                        </a:spcBef>
                        <a:spcAft>
                          <a:spcPts val="0"/>
                        </a:spcAft>
                      </a:pPr>
                      <a:r>
                        <a:rPr lang="ar-IQ" sz="1800" dirty="0">
                          <a:effectLst/>
                        </a:rPr>
                        <a:t>المعلمات المقدرة</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2365" marR="52365" marT="0" marB="0" anchor="ctr"/>
                </a:tc>
                <a:extLst>
                  <a:ext uri="{0D108BD9-81ED-4DB2-BD59-A6C34878D82A}">
                    <a16:rowId xmlns:a16="http://schemas.microsoft.com/office/drawing/2014/main" val="2502767844"/>
                  </a:ext>
                </a:extLst>
              </a:tr>
              <a:tr h="530934">
                <a:tc>
                  <a:txBody>
                    <a:bodyPr/>
                    <a:lstStyle/>
                    <a:p>
                      <a:pPr marL="0" marR="0" algn="ctr" rtl="1">
                        <a:lnSpc>
                          <a:spcPct val="150000"/>
                        </a:lnSpc>
                        <a:spcBef>
                          <a:spcPts val="0"/>
                        </a:spcBef>
                        <a:spcAft>
                          <a:spcPts val="0"/>
                        </a:spcAft>
                      </a:pPr>
                      <a:r>
                        <a:rPr lang="ar-IQ" sz="1800">
                          <a:effectLst/>
                        </a:rPr>
                        <a:t>الثابت </a:t>
                      </a:r>
                      <a:r>
                        <a:rPr lang="en-US" sz="1800">
                          <a:effectLst/>
                        </a:rPr>
                        <a:t>D</a:t>
                      </a:r>
                      <a:r>
                        <a:rPr lang="en-US" sz="1800" baseline="-25000">
                          <a:effectLst/>
                        </a:rPr>
                        <a:t>0</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52365" marR="52365" marT="0" marB="0" anchor="ctr"/>
                </a:tc>
                <a:tc>
                  <a:txBody>
                    <a:bodyPr/>
                    <a:lstStyle/>
                    <a:p>
                      <a:pPr marL="0" marR="0" algn="ctr" rtl="0">
                        <a:spcBef>
                          <a:spcPts val="0"/>
                        </a:spcBef>
                        <a:spcAft>
                          <a:spcPts val="0"/>
                        </a:spcAft>
                      </a:pPr>
                      <a:r>
                        <a:rPr lang="en-US" sz="1800">
                          <a:effectLst/>
                        </a:rPr>
                        <a:t>-1.772</a:t>
                      </a:r>
                      <a:endParaRPr lang="en-US" sz="1200">
                        <a:effectLst/>
                      </a:endParaRPr>
                    </a:p>
                    <a:p>
                      <a:pPr marL="0" marR="0" algn="ctr" rtl="0">
                        <a:spcBef>
                          <a:spcPts val="0"/>
                        </a:spcBef>
                        <a:spcAft>
                          <a:spcPts val="0"/>
                        </a:spcAft>
                      </a:pPr>
                      <a:r>
                        <a:rPr lang="en-US" sz="1800">
                          <a:effectLst/>
                        </a:rPr>
                        <a:t>(-0.653</a:t>
                      </a:r>
                      <a:r>
                        <a:rPr lang="ar-IQ" sz="1800">
                          <a:effectLst/>
                        </a:rPr>
                        <a:t>(</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52365" marR="52365" marT="0" marB="0"/>
                </a:tc>
                <a:extLst>
                  <a:ext uri="{0D108BD9-81ED-4DB2-BD59-A6C34878D82A}">
                    <a16:rowId xmlns:a16="http://schemas.microsoft.com/office/drawing/2014/main" val="639456208"/>
                  </a:ext>
                </a:extLst>
              </a:tr>
              <a:tr h="530934">
                <a:tc>
                  <a:txBody>
                    <a:bodyPr/>
                    <a:lstStyle/>
                    <a:p>
                      <a:pPr marL="0" marR="0" algn="ctr" rtl="0">
                        <a:lnSpc>
                          <a:spcPct val="150000"/>
                        </a:lnSpc>
                        <a:spcBef>
                          <a:spcPts val="0"/>
                        </a:spcBef>
                        <a:spcAft>
                          <a:spcPts val="0"/>
                        </a:spcAft>
                      </a:pPr>
                      <a:r>
                        <a:rPr lang="en-US" sz="1800" dirty="0">
                          <a:effectLst/>
                        </a:rPr>
                        <a:t>Y</a:t>
                      </a:r>
                      <a:r>
                        <a:rPr lang="en-US" sz="1800" baseline="-25000" dirty="0">
                          <a:effectLst/>
                        </a:rPr>
                        <a:t>2</a:t>
                      </a:r>
                      <a:r>
                        <a:rPr lang="ar-IQ" sz="1800" dirty="0">
                          <a:effectLst/>
                        </a:rPr>
                        <a:t> الانتاج </a:t>
                      </a:r>
                      <a:r>
                        <a:rPr lang="ar-IQ" sz="1800" dirty="0" err="1">
                          <a:effectLst/>
                        </a:rPr>
                        <a:t>المحصولي</a:t>
                      </a:r>
                      <a:r>
                        <a:rPr lang="ar-IQ" sz="1800" dirty="0">
                          <a:effectLst/>
                        </a:rPr>
                        <a:t> المقدر </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2365" marR="52365" marT="0" marB="0" anchor="ctr"/>
                </a:tc>
                <a:tc>
                  <a:txBody>
                    <a:bodyPr/>
                    <a:lstStyle/>
                    <a:p>
                      <a:pPr marL="0" marR="0" algn="ctr" rtl="0">
                        <a:spcBef>
                          <a:spcPts val="0"/>
                        </a:spcBef>
                        <a:spcAft>
                          <a:spcPts val="0"/>
                        </a:spcAft>
                      </a:pPr>
                      <a:r>
                        <a:rPr lang="en-US" sz="1800">
                          <a:effectLst/>
                        </a:rPr>
                        <a:t>0.978</a:t>
                      </a:r>
                      <a:endParaRPr lang="en-US" sz="1200">
                        <a:effectLst/>
                      </a:endParaRPr>
                    </a:p>
                    <a:p>
                      <a:pPr marL="0" marR="0" algn="ctr" rtl="0">
                        <a:spcBef>
                          <a:spcPts val="0"/>
                        </a:spcBef>
                        <a:spcAft>
                          <a:spcPts val="0"/>
                        </a:spcAft>
                      </a:pPr>
                      <a:r>
                        <a:rPr lang="en-US" sz="1800">
                          <a:effectLst/>
                        </a:rPr>
                        <a:t>(20.568)*</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52365" marR="52365" marT="0" marB="0"/>
                </a:tc>
                <a:extLst>
                  <a:ext uri="{0D108BD9-81ED-4DB2-BD59-A6C34878D82A}">
                    <a16:rowId xmlns:a16="http://schemas.microsoft.com/office/drawing/2014/main" val="231150703"/>
                  </a:ext>
                </a:extLst>
              </a:tr>
              <a:tr h="530934">
                <a:tc>
                  <a:txBody>
                    <a:bodyPr/>
                    <a:lstStyle/>
                    <a:p>
                      <a:pPr marL="0" marR="0" algn="ctr" rtl="0">
                        <a:lnSpc>
                          <a:spcPct val="150000"/>
                        </a:lnSpc>
                        <a:spcBef>
                          <a:spcPts val="0"/>
                        </a:spcBef>
                        <a:spcAft>
                          <a:spcPts val="0"/>
                        </a:spcAft>
                      </a:pPr>
                      <a:r>
                        <a:rPr lang="en-US" sz="1800">
                          <a:effectLst/>
                        </a:rPr>
                        <a:t>Y</a:t>
                      </a:r>
                      <a:r>
                        <a:rPr lang="en-US" sz="1800" baseline="-25000">
                          <a:effectLst/>
                        </a:rPr>
                        <a:t>3</a:t>
                      </a:r>
                      <a:r>
                        <a:rPr lang="en-US" sz="1800">
                          <a:effectLst/>
                        </a:rPr>
                        <a:t> </a:t>
                      </a:r>
                      <a:r>
                        <a:rPr lang="ar-IQ" sz="1800">
                          <a:effectLst/>
                        </a:rPr>
                        <a:t>الاستهلاك العائلي المقدر </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52365" marR="52365" marT="0" marB="0" anchor="ctr"/>
                </a:tc>
                <a:tc>
                  <a:txBody>
                    <a:bodyPr/>
                    <a:lstStyle/>
                    <a:p>
                      <a:pPr marL="0" marR="0" algn="ctr" rtl="0">
                        <a:spcBef>
                          <a:spcPts val="0"/>
                        </a:spcBef>
                        <a:spcAft>
                          <a:spcPts val="0"/>
                        </a:spcAft>
                      </a:pPr>
                      <a:r>
                        <a:rPr lang="en-US" sz="1800" dirty="0">
                          <a:effectLst/>
                        </a:rPr>
                        <a:t>-3.246</a:t>
                      </a:r>
                      <a:endParaRPr lang="en-US" sz="1200" dirty="0">
                        <a:effectLst/>
                      </a:endParaRPr>
                    </a:p>
                    <a:p>
                      <a:pPr marL="0" marR="0" algn="ctr" rtl="0">
                        <a:spcBef>
                          <a:spcPts val="0"/>
                        </a:spcBef>
                        <a:spcAft>
                          <a:spcPts val="0"/>
                        </a:spcAft>
                      </a:pPr>
                      <a:r>
                        <a:rPr lang="en-US" sz="1800" dirty="0">
                          <a:effectLst/>
                        </a:rPr>
                        <a:t>(-4.680)*</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2365" marR="52365" marT="0" marB="0"/>
                </a:tc>
                <a:extLst>
                  <a:ext uri="{0D108BD9-81ED-4DB2-BD59-A6C34878D82A}">
                    <a16:rowId xmlns:a16="http://schemas.microsoft.com/office/drawing/2014/main" val="348590884"/>
                  </a:ext>
                </a:extLst>
              </a:tr>
              <a:tr h="530934">
                <a:tc>
                  <a:txBody>
                    <a:bodyPr/>
                    <a:lstStyle/>
                    <a:p>
                      <a:pPr marL="0" marR="0" algn="ctr" rtl="1">
                        <a:lnSpc>
                          <a:spcPct val="150000"/>
                        </a:lnSpc>
                        <a:spcBef>
                          <a:spcPts val="0"/>
                        </a:spcBef>
                        <a:spcAft>
                          <a:spcPts val="0"/>
                        </a:spcAft>
                      </a:pPr>
                      <a:r>
                        <a:rPr lang="ar-IQ" sz="1800">
                          <a:effectLst/>
                        </a:rPr>
                        <a:t>كمية الاستقطاعات العينية </a:t>
                      </a:r>
                      <a:r>
                        <a:rPr lang="en-US" sz="1800">
                          <a:effectLst/>
                        </a:rPr>
                        <a:t>X</a:t>
                      </a:r>
                      <a:r>
                        <a:rPr lang="en-US" sz="1800" baseline="-25000">
                          <a:effectLst/>
                        </a:rPr>
                        <a:t>7</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52365" marR="52365" marT="0" marB="0" anchor="ctr"/>
                </a:tc>
                <a:tc>
                  <a:txBody>
                    <a:bodyPr/>
                    <a:lstStyle/>
                    <a:p>
                      <a:pPr marL="0" marR="0" algn="ctr" rtl="0">
                        <a:spcBef>
                          <a:spcPts val="0"/>
                        </a:spcBef>
                        <a:spcAft>
                          <a:spcPts val="0"/>
                        </a:spcAft>
                      </a:pPr>
                      <a:r>
                        <a:rPr lang="en-US" sz="1800">
                          <a:effectLst/>
                        </a:rPr>
                        <a:t>-0.367</a:t>
                      </a:r>
                      <a:endParaRPr lang="en-US" sz="1200">
                        <a:effectLst/>
                      </a:endParaRPr>
                    </a:p>
                    <a:p>
                      <a:pPr marL="0" marR="0" algn="ctr" rtl="0">
                        <a:spcBef>
                          <a:spcPts val="0"/>
                        </a:spcBef>
                        <a:spcAft>
                          <a:spcPts val="0"/>
                        </a:spcAft>
                      </a:pPr>
                      <a:r>
                        <a:rPr lang="en-US" sz="1800">
                          <a:effectLst/>
                        </a:rPr>
                        <a:t>(-1.385)***</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52365" marR="52365" marT="0" marB="0"/>
                </a:tc>
                <a:extLst>
                  <a:ext uri="{0D108BD9-81ED-4DB2-BD59-A6C34878D82A}">
                    <a16:rowId xmlns:a16="http://schemas.microsoft.com/office/drawing/2014/main" val="551256833"/>
                  </a:ext>
                </a:extLst>
              </a:tr>
              <a:tr h="530934">
                <a:tc>
                  <a:txBody>
                    <a:bodyPr/>
                    <a:lstStyle/>
                    <a:p>
                      <a:pPr marL="0" marR="0" algn="ctr" rtl="1">
                        <a:lnSpc>
                          <a:spcPct val="150000"/>
                        </a:lnSpc>
                        <a:spcBef>
                          <a:spcPts val="0"/>
                        </a:spcBef>
                        <a:spcAft>
                          <a:spcPts val="0"/>
                        </a:spcAft>
                      </a:pPr>
                      <a:r>
                        <a:rPr lang="ar-IQ" sz="1800">
                          <a:effectLst/>
                        </a:rPr>
                        <a:t>كمية الفاقد  </a:t>
                      </a:r>
                      <a:r>
                        <a:rPr lang="en-US" sz="1800">
                          <a:effectLst/>
                        </a:rPr>
                        <a:t>X</a:t>
                      </a:r>
                      <a:r>
                        <a:rPr lang="en-US" sz="1800" baseline="-25000">
                          <a:effectLst/>
                        </a:rPr>
                        <a:t>8</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52365" marR="52365" marT="0" marB="0" anchor="ctr"/>
                </a:tc>
                <a:tc>
                  <a:txBody>
                    <a:bodyPr/>
                    <a:lstStyle/>
                    <a:p>
                      <a:pPr marL="0" marR="0" algn="ctr" rtl="0">
                        <a:spcBef>
                          <a:spcPts val="0"/>
                        </a:spcBef>
                        <a:spcAft>
                          <a:spcPts val="0"/>
                        </a:spcAft>
                      </a:pPr>
                      <a:r>
                        <a:rPr lang="en-US" sz="1800">
                          <a:effectLst/>
                        </a:rPr>
                        <a:t>-1.513</a:t>
                      </a:r>
                      <a:endParaRPr lang="en-US" sz="1200">
                        <a:effectLst/>
                      </a:endParaRPr>
                    </a:p>
                    <a:p>
                      <a:pPr marL="0" marR="0" algn="ctr" rtl="0">
                        <a:spcBef>
                          <a:spcPts val="0"/>
                        </a:spcBef>
                        <a:spcAft>
                          <a:spcPts val="0"/>
                        </a:spcAft>
                      </a:pPr>
                      <a:r>
                        <a:rPr lang="en-US" sz="1800">
                          <a:effectLst/>
                        </a:rPr>
                        <a:t>(-2.010)**</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52365" marR="52365" marT="0" marB="0"/>
                </a:tc>
                <a:extLst>
                  <a:ext uri="{0D108BD9-81ED-4DB2-BD59-A6C34878D82A}">
                    <a16:rowId xmlns:a16="http://schemas.microsoft.com/office/drawing/2014/main" val="3849934837"/>
                  </a:ext>
                </a:extLst>
              </a:tr>
              <a:tr h="530934">
                <a:tc>
                  <a:txBody>
                    <a:bodyPr/>
                    <a:lstStyle/>
                    <a:p>
                      <a:pPr marL="0" marR="0" algn="ctr" rtl="1">
                        <a:lnSpc>
                          <a:spcPct val="150000"/>
                        </a:lnSpc>
                        <a:spcBef>
                          <a:spcPts val="0"/>
                        </a:spcBef>
                        <a:spcAft>
                          <a:spcPts val="0"/>
                        </a:spcAft>
                      </a:pPr>
                      <a:r>
                        <a:rPr lang="ar-IQ" sz="1800">
                          <a:effectLst/>
                        </a:rPr>
                        <a:t>سعر بيع الحاصل </a:t>
                      </a:r>
                      <a:r>
                        <a:rPr lang="en-US" sz="1800">
                          <a:effectLst/>
                        </a:rPr>
                        <a:t>X</a:t>
                      </a:r>
                      <a:r>
                        <a:rPr lang="en-US" sz="1800" baseline="-25000">
                          <a:effectLst/>
                        </a:rPr>
                        <a:t>9</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52365" marR="52365" marT="0" marB="0" anchor="ctr"/>
                </a:tc>
                <a:tc>
                  <a:txBody>
                    <a:bodyPr/>
                    <a:lstStyle/>
                    <a:p>
                      <a:pPr marL="0" marR="0" algn="ctr" rtl="0">
                        <a:spcBef>
                          <a:spcPts val="0"/>
                        </a:spcBef>
                        <a:spcAft>
                          <a:spcPts val="0"/>
                        </a:spcAft>
                      </a:pPr>
                      <a:r>
                        <a:rPr lang="en-US" sz="1800">
                          <a:effectLst/>
                        </a:rPr>
                        <a:t>0.001</a:t>
                      </a:r>
                      <a:endParaRPr lang="en-US" sz="1200">
                        <a:effectLst/>
                      </a:endParaRPr>
                    </a:p>
                    <a:p>
                      <a:pPr marL="0" marR="0" algn="ctr" rtl="0">
                        <a:spcBef>
                          <a:spcPts val="0"/>
                        </a:spcBef>
                        <a:spcAft>
                          <a:spcPts val="0"/>
                        </a:spcAft>
                      </a:pPr>
                      <a:r>
                        <a:rPr lang="en-US" sz="1800">
                          <a:effectLst/>
                        </a:rPr>
                        <a:t>(0.421)</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52365" marR="52365" marT="0" marB="0"/>
                </a:tc>
                <a:extLst>
                  <a:ext uri="{0D108BD9-81ED-4DB2-BD59-A6C34878D82A}">
                    <a16:rowId xmlns:a16="http://schemas.microsoft.com/office/drawing/2014/main" val="3154783950"/>
                  </a:ext>
                </a:extLst>
              </a:tr>
              <a:tr h="530934">
                <a:tc>
                  <a:txBody>
                    <a:bodyPr/>
                    <a:lstStyle/>
                    <a:p>
                      <a:pPr marL="0" marR="0" algn="ctr" rtl="1">
                        <a:lnSpc>
                          <a:spcPct val="150000"/>
                        </a:lnSpc>
                        <a:spcBef>
                          <a:spcPts val="0"/>
                        </a:spcBef>
                        <a:spcAft>
                          <a:spcPts val="0"/>
                        </a:spcAft>
                      </a:pPr>
                      <a:r>
                        <a:rPr lang="ar-IQ" sz="1800">
                          <a:effectLst/>
                        </a:rPr>
                        <a:t>كفاءة الخدمات التسويقية</a:t>
                      </a:r>
                      <a:r>
                        <a:rPr lang="en-US" sz="1800">
                          <a:effectLst/>
                        </a:rPr>
                        <a:t> X</a:t>
                      </a:r>
                      <a:r>
                        <a:rPr lang="en-US" sz="1800" baseline="-25000">
                          <a:effectLst/>
                        </a:rPr>
                        <a:t>10  </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52365" marR="52365" marT="0" marB="0" anchor="ctr"/>
                </a:tc>
                <a:tc>
                  <a:txBody>
                    <a:bodyPr/>
                    <a:lstStyle/>
                    <a:p>
                      <a:pPr marL="0" marR="0" algn="ctr" rtl="0">
                        <a:spcBef>
                          <a:spcPts val="0"/>
                        </a:spcBef>
                        <a:spcAft>
                          <a:spcPts val="0"/>
                        </a:spcAft>
                      </a:pPr>
                      <a:r>
                        <a:rPr lang="en-US" sz="1800">
                          <a:effectLst/>
                        </a:rPr>
                        <a:t>1.980</a:t>
                      </a:r>
                      <a:endParaRPr lang="en-US" sz="1200">
                        <a:effectLst/>
                      </a:endParaRPr>
                    </a:p>
                    <a:p>
                      <a:pPr marL="0" marR="0" algn="ctr" rtl="0">
                        <a:spcBef>
                          <a:spcPts val="0"/>
                        </a:spcBef>
                        <a:spcAft>
                          <a:spcPts val="0"/>
                        </a:spcAft>
                      </a:pPr>
                      <a:r>
                        <a:rPr lang="en-US" sz="1800">
                          <a:effectLst/>
                        </a:rPr>
                        <a:t>(1.887)***</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52365" marR="52365" marT="0" marB="0"/>
                </a:tc>
                <a:extLst>
                  <a:ext uri="{0D108BD9-81ED-4DB2-BD59-A6C34878D82A}">
                    <a16:rowId xmlns:a16="http://schemas.microsoft.com/office/drawing/2014/main" val="1815960325"/>
                  </a:ext>
                </a:extLst>
              </a:tr>
              <a:tr h="480857">
                <a:tc>
                  <a:txBody>
                    <a:bodyPr/>
                    <a:lstStyle/>
                    <a:p>
                      <a:pPr marL="0" marR="0" algn="ctr" rtl="1">
                        <a:lnSpc>
                          <a:spcPct val="150000"/>
                        </a:lnSpc>
                        <a:spcBef>
                          <a:spcPts val="0"/>
                        </a:spcBef>
                        <a:spcAft>
                          <a:spcPts val="0"/>
                        </a:spcAft>
                      </a:pPr>
                      <a:r>
                        <a:rPr lang="en-US" sz="1800">
                          <a:effectLst/>
                        </a:rPr>
                        <a:t>R Squar (R²)</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52365" marR="52365" marT="0" marB="0" anchor="ctr"/>
                </a:tc>
                <a:tc>
                  <a:txBody>
                    <a:bodyPr/>
                    <a:lstStyle/>
                    <a:p>
                      <a:pPr marL="0" marR="0" algn="ctr" rtl="1">
                        <a:lnSpc>
                          <a:spcPct val="150000"/>
                        </a:lnSpc>
                        <a:spcBef>
                          <a:spcPts val="0"/>
                        </a:spcBef>
                        <a:spcAft>
                          <a:spcPts val="0"/>
                        </a:spcAft>
                      </a:pPr>
                      <a:r>
                        <a:rPr lang="en-US" sz="1800" dirty="0">
                          <a:effectLst/>
                        </a:rPr>
                        <a:t>R</a:t>
                      </a:r>
                      <a:r>
                        <a:rPr lang="en-US" sz="1800" baseline="30000" dirty="0">
                          <a:effectLst/>
                        </a:rPr>
                        <a:t>2 </a:t>
                      </a:r>
                      <a:r>
                        <a:rPr lang="en-US" sz="1800" dirty="0">
                          <a:effectLst/>
                        </a:rPr>
                        <a:t>= 0.876</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2365" marR="52365" marT="0" marB="0" anchor="ctr"/>
                </a:tc>
                <a:extLst>
                  <a:ext uri="{0D108BD9-81ED-4DB2-BD59-A6C34878D82A}">
                    <a16:rowId xmlns:a16="http://schemas.microsoft.com/office/drawing/2014/main" val="3284990434"/>
                  </a:ext>
                </a:extLst>
              </a:tr>
              <a:tr h="480857">
                <a:tc>
                  <a:txBody>
                    <a:bodyPr/>
                    <a:lstStyle/>
                    <a:p>
                      <a:pPr marL="0" marR="0" algn="ctr" rtl="1">
                        <a:lnSpc>
                          <a:spcPct val="150000"/>
                        </a:lnSpc>
                        <a:spcBef>
                          <a:spcPts val="0"/>
                        </a:spcBef>
                        <a:spcAft>
                          <a:spcPts val="0"/>
                        </a:spcAft>
                      </a:pPr>
                      <a:r>
                        <a:rPr lang="en-US" sz="1800" dirty="0">
                          <a:effectLst/>
                        </a:rPr>
                        <a:t>Adjusted R²(Ŕ)</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2365" marR="52365" marT="0" marB="0" anchor="ctr"/>
                </a:tc>
                <a:tc>
                  <a:txBody>
                    <a:bodyPr/>
                    <a:lstStyle/>
                    <a:p>
                      <a:pPr marL="0" marR="0" algn="ctr" rtl="1">
                        <a:lnSpc>
                          <a:spcPct val="150000"/>
                        </a:lnSpc>
                        <a:spcBef>
                          <a:spcPts val="0"/>
                        </a:spcBef>
                        <a:spcAft>
                          <a:spcPts val="0"/>
                        </a:spcAft>
                      </a:pPr>
                      <a:r>
                        <a:rPr lang="en-US" sz="1800" dirty="0">
                          <a:effectLst/>
                        </a:rPr>
                        <a:t>R</a:t>
                      </a:r>
                      <a:r>
                        <a:rPr lang="en-US" sz="1800" baseline="30000" dirty="0">
                          <a:effectLst/>
                        </a:rPr>
                        <a:t>-2</a:t>
                      </a:r>
                      <a:r>
                        <a:rPr lang="en-US" sz="1800" dirty="0">
                          <a:effectLst/>
                        </a:rPr>
                        <a:t> = 0.871</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2365" marR="52365" marT="0" marB="0" anchor="ctr"/>
                </a:tc>
                <a:extLst>
                  <a:ext uri="{0D108BD9-81ED-4DB2-BD59-A6C34878D82A}">
                    <a16:rowId xmlns:a16="http://schemas.microsoft.com/office/drawing/2014/main" val="3464223145"/>
                  </a:ext>
                </a:extLst>
              </a:tr>
              <a:tr h="480857">
                <a:tc>
                  <a:txBody>
                    <a:bodyPr/>
                    <a:lstStyle/>
                    <a:p>
                      <a:pPr marL="0" marR="0" algn="ctr" rtl="1">
                        <a:spcBef>
                          <a:spcPts val="0"/>
                        </a:spcBef>
                        <a:spcAft>
                          <a:spcPts val="0"/>
                        </a:spcAft>
                      </a:pPr>
                      <a:r>
                        <a:rPr lang="ar-IQ" sz="1800">
                          <a:effectLst/>
                        </a:rPr>
                        <a:t>احصائية (</a:t>
                      </a:r>
                      <a:r>
                        <a:rPr lang="en-US" sz="1800">
                          <a:effectLst/>
                        </a:rPr>
                        <a:t>F</a:t>
                      </a:r>
                      <a:r>
                        <a:rPr lang="ar-IQ" sz="1800">
                          <a:effectLst/>
                        </a:rPr>
                        <a:t>) المحسوبة</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52365" marR="52365" marT="0" marB="0" anchor="ctr"/>
                </a:tc>
                <a:tc>
                  <a:txBody>
                    <a:bodyPr/>
                    <a:lstStyle/>
                    <a:p>
                      <a:pPr marL="0" marR="0" algn="ctr" rtl="0">
                        <a:spcBef>
                          <a:spcPts val="0"/>
                        </a:spcBef>
                        <a:spcAft>
                          <a:spcPts val="0"/>
                        </a:spcAft>
                      </a:pPr>
                      <a:r>
                        <a:rPr lang="en-US" sz="1800" dirty="0">
                          <a:effectLst/>
                        </a:rPr>
                        <a:t>168.33*</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2365" marR="52365" marT="0" marB="0" anchor="ctr"/>
                </a:tc>
                <a:extLst>
                  <a:ext uri="{0D108BD9-81ED-4DB2-BD59-A6C34878D82A}">
                    <a16:rowId xmlns:a16="http://schemas.microsoft.com/office/drawing/2014/main" val="109039706"/>
                  </a:ext>
                </a:extLst>
              </a:tr>
              <a:tr h="480857">
                <a:tc>
                  <a:txBody>
                    <a:bodyPr/>
                    <a:lstStyle/>
                    <a:p>
                      <a:pPr marL="0" marR="0" algn="ctr" rtl="1">
                        <a:spcBef>
                          <a:spcPts val="0"/>
                        </a:spcBef>
                        <a:spcAft>
                          <a:spcPts val="0"/>
                        </a:spcAft>
                      </a:pPr>
                      <a:r>
                        <a:rPr lang="en-US" sz="1800">
                          <a:effectLst/>
                        </a:rPr>
                        <a:t>D.W</a:t>
                      </a:r>
                      <a:endParaRPr lang="en-US" sz="1200">
                        <a:effectLst/>
                        <a:latin typeface="Times New Roman" panose="02020603050405020304" pitchFamily="18" charset="0"/>
                        <a:ea typeface="Times New Roman" panose="02020603050405020304" pitchFamily="18" charset="0"/>
                        <a:cs typeface="Arial" panose="020B0604020202020204" pitchFamily="34" charset="0"/>
                      </a:endParaRPr>
                    </a:p>
                  </a:txBody>
                  <a:tcPr marL="52365" marR="52365" marT="0" marB="0" anchor="ctr"/>
                </a:tc>
                <a:tc>
                  <a:txBody>
                    <a:bodyPr/>
                    <a:lstStyle/>
                    <a:p>
                      <a:pPr marL="0" marR="0" algn="ctr" rtl="0">
                        <a:spcBef>
                          <a:spcPts val="0"/>
                        </a:spcBef>
                        <a:spcAft>
                          <a:spcPts val="0"/>
                        </a:spcAft>
                      </a:pPr>
                      <a:r>
                        <a:rPr lang="en-US" sz="1800" dirty="0">
                          <a:effectLst/>
                        </a:rPr>
                        <a:t>1.65</a:t>
                      </a:r>
                      <a:endParaRPr lang="en-US"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52365" marR="52365" marT="0" marB="0" anchor="ctr"/>
                </a:tc>
                <a:extLst>
                  <a:ext uri="{0D108BD9-81ED-4DB2-BD59-A6C34878D82A}">
                    <a16:rowId xmlns:a16="http://schemas.microsoft.com/office/drawing/2014/main" val="1319919898"/>
                  </a:ext>
                </a:extLst>
              </a:tr>
            </a:tbl>
          </a:graphicData>
        </a:graphic>
      </p:graphicFrame>
      <p:sp>
        <p:nvSpPr>
          <p:cNvPr id="3" name="Rectangle 1">
            <a:extLst>
              <a:ext uri="{FF2B5EF4-FFF2-40B4-BE49-F238E27FC236}">
                <a16:creationId xmlns:a16="http://schemas.microsoft.com/office/drawing/2014/main" id="{FDB9678A-E931-40F3-2920-FA57334C3D50}"/>
              </a:ext>
            </a:extLst>
          </p:cNvPr>
          <p:cNvSpPr>
            <a:spLocks noChangeArrowheads="1"/>
          </p:cNvSpPr>
          <p:nvPr/>
        </p:nvSpPr>
        <p:spPr bwMode="auto">
          <a:xfrm>
            <a:off x="2039816" y="67549"/>
            <a:ext cx="84968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1" eaLnBrk="0" fontAlgn="base" latinLnBrk="0" hangingPunct="0">
              <a:lnSpc>
                <a:spcPct val="100000"/>
              </a:lnSpc>
              <a:spcBef>
                <a:spcPct val="0"/>
              </a:spcBef>
              <a:spcAft>
                <a:spcPct val="0"/>
              </a:spcAft>
              <a:buClrTx/>
              <a:buSzTx/>
              <a:buFontTx/>
              <a:buNone/>
              <a:tabLst/>
            </a:pPr>
            <a:r>
              <a:rPr kumimoji="0" lang="ar-IQ"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الجدول يوضح </a:t>
            </a:r>
            <a:r>
              <a:rPr kumimoji="0" lang="ar-IQ" alt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rPr>
              <a:t>نتائج تقدير الدالة الخطية </a:t>
            </a:r>
            <a:r>
              <a:rPr kumimoji="0" lang="ar-IQ" altLang="en-US"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لمعادلة الفائض التسويقي من محصول القمح</a:t>
            </a:r>
            <a:endParaRPr kumimoji="0" lang="en-US" altLang="en-US"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5621418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02CC48-2426-084F-0156-2666BE1FF31A}"/>
              </a:ext>
            </a:extLst>
          </p:cNvPr>
          <p:cNvSpPr txBox="1"/>
          <p:nvPr/>
        </p:nvSpPr>
        <p:spPr>
          <a:xfrm>
            <a:off x="363415" y="957837"/>
            <a:ext cx="11465170" cy="3903569"/>
          </a:xfrm>
          <a:prstGeom prst="rect">
            <a:avLst/>
          </a:prstGeom>
          <a:noFill/>
        </p:spPr>
        <p:txBody>
          <a:bodyPr wrap="square">
            <a:spAutoFit/>
          </a:bodyPr>
          <a:lstStyle/>
          <a:p>
            <a:pPr marL="0" marR="0" algn="just" rtl="1">
              <a:lnSpc>
                <a:spcPct val="150000"/>
              </a:lnSpc>
              <a:spcBef>
                <a:spcPts val="0"/>
              </a:spcBef>
              <a:spcAft>
                <a:spcPts val="0"/>
              </a:spcAft>
            </a:pPr>
            <a:r>
              <a:rPr lang="ar-IQ" sz="2400" dirty="0">
                <a:effectLst/>
                <a:latin typeface="Times New Roman" panose="02020603050405020304" pitchFamily="18" charset="0"/>
                <a:ea typeface="Times New Roman" panose="02020603050405020304" pitchFamily="18" charset="0"/>
              </a:rPr>
              <a:t>يتبين من نتائج الجدول، أن الأنموذج مقبول احصائيا، اذ اثبت اختبار(</a:t>
            </a:r>
            <a:r>
              <a:rPr lang="en-US" sz="2400" dirty="0">
                <a:effectLst/>
                <a:latin typeface="Times New Roman" panose="02020603050405020304" pitchFamily="18" charset="0"/>
                <a:ea typeface="Times New Roman" panose="02020603050405020304" pitchFamily="18" charset="0"/>
              </a:rPr>
              <a:t>F</a:t>
            </a:r>
            <a:r>
              <a:rPr lang="ar-IQ" sz="2400" dirty="0">
                <a:effectLst/>
                <a:latin typeface="Times New Roman" panose="02020603050405020304" pitchFamily="18" charset="0"/>
                <a:ea typeface="Times New Roman" panose="02020603050405020304" pitchFamily="18" charset="0"/>
              </a:rPr>
              <a:t>) معنوية الدالة ككل عند مستوى معنوية (</a:t>
            </a:r>
            <a:r>
              <a:rPr lang="en-US" sz="2400" dirty="0">
                <a:effectLst/>
                <a:latin typeface="Times New Roman" panose="02020603050405020304" pitchFamily="18" charset="0"/>
                <a:ea typeface="Times New Roman" panose="02020603050405020304" pitchFamily="18" charset="0"/>
              </a:rPr>
              <a:t>1</a:t>
            </a:r>
            <a:r>
              <a:rPr lang="ar-IQ" sz="2400" dirty="0">
                <a:effectLst/>
                <a:latin typeface="Times New Roman" panose="02020603050405020304" pitchFamily="18" charset="0"/>
                <a:ea typeface="Times New Roman" panose="02020603050405020304" pitchFamily="18" charset="0"/>
              </a:rPr>
              <a:t>%) وبلغت قيمة معامل التحديد </a:t>
            </a:r>
            <a:r>
              <a:rPr lang="en-US" sz="2400" dirty="0">
                <a:effectLst/>
                <a:latin typeface="Times New Roman" panose="02020603050405020304" pitchFamily="18" charset="0"/>
                <a:ea typeface="Times New Roman" panose="02020603050405020304" pitchFamily="18" charset="0"/>
              </a:rPr>
              <a:t>R² 0.88)</a:t>
            </a:r>
            <a:r>
              <a:rPr lang="ar-IQ" sz="2400" dirty="0">
                <a:effectLst/>
                <a:latin typeface="Times New Roman" panose="02020603050405020304" pitchFamily="18" charset="0"/>
                <a:ea typeface="Times New Roman" panose="02020603050405020304" pitchFamily="18" charset="0"/>
              </a:rPr>
              <a:t>) وهذا يعني ان </a:t>
            </a:r>
            <a:r>
              <a:rPr lang="ar-IQ" sz="2400" dirty="0" err="1">
                <a:effectLst/>
                <a:latin typeface="Times New Roman" panose="02020603050405020304" pitchFamily="18" charset="0"/>
                <a:ea typeface="Times New Roman" panose="02020603050405020304" pitchFamily="18" charset="0"/>
              </a:rPr>
              <a:t>مايقارب</a:t>
            </a:r>
            <a:r>
              <a:rPr lang="ar-IQ" sz="2400" dirty="0">
                <a:effectLst/>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88</a:t>
            </a:r>
            <a:r>
              <a:rPr lang="ar-IQ" sz="2400" dirty="0">
                <a:effectLst/>
                <a:latin typeface="Times New Roman" panose="02020603050405020304" pitchFamily="18" charset="0"/>
                <a:ea typeface="Times New Roman" panose="02020603050405020304" pitchFamily="18" charset="0"/>
              </a:rPr>
              <a:t>%) من التقلبات او التغيرات في حجم الفائض التسويقي لمحصول القمح في عينة الدراسة كان السبب في  المتغيرات المستقلة الداخلة في الأنموذج، أما النسبة الباقية (12%) من هذه التقلبات تعود إلى متغيرات أخرى لم يتضمنها النموذج </a:t>
            </a:r>
            <a:r>
              <a:rPr lang="ar-LB" sz="2400" dirty="0">
                <a:effectLst/>
                <a:latin typeface="Times New Roman" panose="02020603050405020304" pitchFamily="18" charset="0"/>
                <a:ea typeface="Times New Roman" panose="02020603050405020304" pitchFamily="18" charset="0"/>
              </a:rPr>
              <a:t> وقد امتص اثرها المتغير العشوائي </a:t>
            </a:r>
            <a:r>
              <a:rPr lang="ar-IQ" sz="2400" dirty="0">
                <a:effectLst/>
                <a:latin typeface="Times New Roman" panose="02020603050405020304" pitchFamily="18" charset="0"/>
                <a:ea typeface="Times New Roman" panose="02020603050405020304" pitchFamily="18" charset="0"/>
              </a:rPr>
              <a:t>وعموما فأن قيمة معامل التحديد هذه تدل على الجودة العالية لتوفيق العلاقة الاقتصادية المقدرة، نلاحظ في ضوء اختبار(</a:t>
            </a:r>
            <a:r>
              <a:rPr lang="en-US" sz="2400" dirty="0">
                <a:effectLst/>
                <a:latin typeface="Times New Roman" panose="02020603050405020304" pitchFamily="18" charset="0"/>
                <a:ea typeface="Times New Roman" panose="02020603050405020304" pitchFamily="18" charset="0"/>
              </a:rPr>
              <a:t>t</a:t>
            </a:r>
            <a:r>
              <a:rPr lang="ar-IQ" sz="2400" dirty="0">
                <a:effectLst/>
                <a:latin typeface="Times New Roman" panose="02020603050405020304" pitchFamily="18" charset="0"/>
                <a:ea typeface="Times New Roman" panose="02020603050405020304" pitchFamily="18" charset="0"/>
              </a:rPr>
              <a:t>) ان  قيمة الحد الثابت بلغت (</a:t>
            </a:r>
            <a:r>
              <a:rPr lang="en-US" sz="2400" dirty="0">
                <a:effectLst/>
                <a:latin typeface="Times New Roman" panose="02020603050405020304" pitchFamily="18" charset="0"/>
                <a:ea typeface="Times New Roman" panose="02020603050405020304" pitchFamily="18" charset="0"/>
              </a:rPr>
              <a:t>1.772</a:t>
            </a:r>
            <a:r>
              <a:rPr lang="ar-IQ" sz="2400" dirty="0">
                <a:effectLst/>
                <a:latin typeface="Times New Roman" panose="02020603050405020304" pitchFamily="18" charset="0"/>
                <a:ea typeface="Times New Roman" panose="02020603050405020304" pitchFamily="18" charset="0"/>
              </a:rPr>
              <a:t>) و</a:t>
            </a:r>
            <a:r>
              <a:rPr lang="ar-LB" sz="2400" dirty="0">
                <a:effectLst/>
                <a:latin typeface="Times New Roman" panose="02020603050405020304" pitchFamily="18" charset="0"/>
                <a:ea typeface="Times New Roman" panose="02020603050405020304" pitchFamily="18" charset="0"/>
              </a:rPr>
              <a:t>جاءت اشارتها </a:t>
            </a:r>
            <a:r>
              <a:rPr lang="ar-IQ" sz="2400" dirty="0">
                <a:effectLst/>
                <a:latin typeface="Times New Roman" panose="02020603050405020304" pitchFamily="18" charset="0"/>
                <a:ea typeface="Times New Roman" panose="02020603050405020304" pitchFamily="18" charset="0"/>
              </a:rPr>
              <a:t>سالبة وغير معنوية وعموما ليس لها معنى اقتصاديا او يصعب تفسيرها اقتصاديا.</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170083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9B7118-79E0-2637-9D14-F1732870799D}"/>
              </a:ext>
            </a:extLst>
          </p:cNvPr>
          <p:cNvSpPr txBox="1"/>
          <p:nvPr/>
        </p:nvSpPr>
        <p:spPr>
          <a:xfrm>
            <a:off x="236806" y="753612"/>
            <a:ext cx="11718388" cy="4457567"/>
          </a:xfrm>
          <a:prstGeom prst="rect">
            <a:avLst/>
          </a:prstGeom>
          <a:noFill/>
        </p:spPr>
        <p:txBody>
          <a:bodyPr wrap="square">
            <a:spAutoFit/>
          </a:bodyPr>
          <a:lstStyle/>
          <a:p>
            <a:pPr marL="0" marR="0" algn="just" rtl="1">
              <a:lnSpc>
                <a:spcPct val="150000"/>
              </a:lnSpc>
              <a:spcBef>
                <a:spcPts val="0"/>
              </a:spcBef>
              <a:spcAft>
                <a:spcPts val="0"/>
              </a:spcAft>
            </a:pPr>
            <a:r>
              <a:rPr lang="ar-IQ" sz="2400" dirty="0">
                <a:effectLst/>
                <a:latin typeface="Times New Roman" panose="02020603050405020304" pitchFamily="18" charset="0"/>
                <a:ea typeface="Times New Roman" panose="02020603050405020304" pitchFamily="18" charset="0"/>
              </a:rPr>
              <a:t>ويتضح ايضا من خلال الجدول </a:t>
            </a:r>
            <a:r>
              <a:rPr lang="ar-LB" sz="2400" dirty="0">
                <a:effectLst/>
                <a:latin typeface="Times New Roman" panose="02020603050405020304" pitchFamily="18" charset="0"/>
                <a:ea typeface="Times New Roman" panose="02020603050405020304" pitchFamily="18" charset="0"/>
              </a:rPr>
              <a:t>ان معامل قيمة المتغير التوضيحي (</a:t>
            </a:r>
            <a:r>
              <a:rPr lang="en-US" sz="2400" dirty="0">
                <a:effectLst/>
                <a:latin typeface="Times New Roman" panose="02020603050405020304" pitchFamily="18" charset="0"/>
                <a:ea typeface="Times New Roman" panose="02020603050405020304" pitchFamily="18" charset="0"/>
              </a:rPr>
              <a:t>Y</a:t>
            </a:r>
            <a:r>
              <a:rPr lang="en-US" sz="2400" baseline="-25000" dirty="0">
                <a:effectLst/>
                <a:latin typeface="Times New Roman" panose="02020603050405020304" pitchFamily="18" charset="0"/>
                <a:ea typeface="Times New Roman" panose="02020603050405020304" pitchFamily="18" charset="0"/>
              </a:rPr>
              <a:t>2</a:t>
            </a:r>
            <a:r>
              <a:rPr lang="ar-LB" sz="2400" dirty="0">
                <a:effectLst/>
                <a:latin typeface="Times New Roman" panose="02020603050405020304" pitchFamily="18" charset="0"/>
                <a:ea typeface="Times New Roman" panose="02020603050405020304" pitchFamily="18" charset="0"/>
              </a:rPr>
              <a:t>) </a:t>
            </a:r>
            <a:r>
              <a:rPr lang="ar-IQ" sz="2400" dirty="0">
                <a:effectLst/>
                <a:latin typeface="Times New Roman" panose="02020603050405020304" pitchFamily="18" charset="0"/>
                <a:ea typeface="Times New Roman" panose="02020603050405020304" pitchFamily="18" charset="0"/>
              </a:rPr>
              <a:t>بلغت </a:t>
            </a:r>
            <a:r>
              <a:rPr lang="ar-LB" sz="2400" dirty="0">
                <a:effectLst/>
                <a:latin typeface="Times New Roman" panose="02020603050405020304" pitchFamily="18" charset="0"/>
                <a:ea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rPr>
              <a:t>0.978</a:t>
            </a:r>
            <a:r>
              <a:rPr lang="ar-LB" sz="2400" dirty="0">
                <a:effectLst/>
                <a:latin typeface="Times New Roman" panose="02020603050405020304" pitchFamily="18" charset="0"/>
                <a:ea typeface="Times New Roman" panose="02020603050405020304" pitchFamily="18" charset="0"/>
              </a:rPr>
              <a:t>) وهي </a:t>
            </a:r>
            <a:r>
              <a:rPr lang="ar-IQ" sz="2400" dirty="0">
                <a:effectLst/>
                <a:latin typeface="Times New Roman" panose="02020603050405020304" pitchFamily="18" charset="0"/>
                <a:ea typeface="Times New Roman" panose="02020603050405020304" pitchFamily="18" charset="0"/>
              </a:rPr>
              <a:t>معلمة </a:t>
            </a:r>
            <a:r>
              <a:rPr lang="ar-LB" sz="2400" dirty="0">
                <a:effectLst/>
                <a:latin typeface="Times New Roman" panose="02020603050405020304" pitchFamily="18" charset="0"/>
                <a:ea typeface="Times New Roman" panose="02020603050405020304" pitchFamily="18" charset="0"/>
              </a:rPr>
              <a:t>الانتاج </a:t>
            </a:r>
            <a:r>
              <a:rPr lang="ar-LB" sz="2400" dirty="0" err="1">
                <a:effectLst/>
                <a:latin typeface="Times New Roman" panose="02020603050405020304" pitchFamily="18" charset="0"/>
                <a:ea typeface="Times New Roman" panose="02020603050405020304" pitchFamily="18" charset="0"/>
              </a:rPr>
              <a:t>المحصولي</a:t>
            </a:r>
            <a:r>
              <a:rPr lang="ar-LB" sz="2400" dirty="0">
                <a:effectLst/>
                <a:latin typeface="Times New Roman" panose="02020603050405020304" pitchFamily="18" charset="0"/>
                <a:ea typeface="Times New Roman" panose="02020603050405020304" pitchFamily="18" charset="0"/>
              </a:rPr>
              <a:t> المقدر وجاءت مسبوقة </a:t>
            </a:r>
            <a:r>
              <a:rPr lang="ar-LB" sz="2400" dirty="0" err="1">
                <a:effectLst/>
                <a:latin typeface="Times New Roman" panose="02020603050405020304" pitchFamily="18" charset="0"/>
                <a:ea typeface="Times New Roman" panose="02020603050405020304" pitchFamily="18" charset="0"/>
              </a:rPr>
              <a:t>بأشارة</a:t>
            </a:r>
            <a:r>
              <a:rPr lang="ar-LB" sz="2400" dirty="0">
                <a:effectLst/>
                <a:latin typeface="Times New Roman" panose="02020603050405020304" pitchFamily="18" charset="0"/>
                <a:ea typeface="Times New Roman" panose="02020603050405020304" pitchFamily="18" charset="0"/>
              </a:rPr>
              <a:t> موجبة مطابقة للمنطق الاقتصادي وثبتت معنويتها عند مستوى احصائي 1%، اذ تشير الى ان زيادة الانتاج </a:t>
            </a:r>
            <a:r>
              <a:rPr lang="ar-LB" sz="2400" dirty="0" err="1">
                <a:effectLst/>
                <a:latin typeface="Times New Roman" panose="02020603050405020304" pitchFamily="18" charset="0"/>
                <a:ea typeface="Times New Roman" panose="02020603050405020304" pitchFamily="18" charset="0"/>
              </a:rPr>
              <a:t>بمقدارطن</a:t>
            </a:r>
            <a:r>
              <a:rPr lang="ar-LB" sz="2400" dirty="0">
                <a:effectLst/>
                <a:latin typeface="Times New Roman" panose="02020603050405020304" pitchFamily="18" charset="0"/>
                <a:ea typeface="Times New Roman" panose="02020603050405020304" pitchFamily="18" charset="0"/>
              </a:rPr>
              <a:t> واحد سوف يزداد الفائض التسويقي من القمح بمقدار (</a:t>
            </a:r>
            <a:r>
              <a:rPr lang="en-US" sz="2400" dirty="0">
                <a:effectLst/>
                <a:latin typeface="Times New Roman" panose="02020603050405020304" pitchFamily="18" charset="0"/>
                <a:ea typeface="Times New Roman" panose="02020603050405020304" pitchFamily="18" charset="0"/>
              </a:rPr>
              <a:t>0.978</a:t>
            </a:r>
            <a:r>
              <a:rPr lang="ar-LB" sz="2400" dirty="0">
                <a:effectLst/>
                <a:latin typeface="Times New Roman" panose="02020603050405020304" pitchFamily="18" charset="0"/>
                <a:ea typeface="Times New Roman" panose="02020603050405020304" pitchFamily="18" charset="0"/>
              </a:rPr>
              <a:t>) طن.</a:t>
            </a:r>
            <a:r>
              <a:rPr lang="ar-IQ" sz="2400" dirty="0">
                <a:effectLst/>
                <a:latin typeface="Times New Roman" panose="02020603050405020304" pitchFamily="18" charset="0"/>
                <a:ea typeface="Times New Roman" panose="02020603050405020304" pitchFamily="18" charset="0"/>
              </a:rPr>
              <a:t> وجاءت معلمة المتغير التوضيحي </a:t>
            </a:r>
            <a:r>
              <a:rPr lang="ar-LB" sz="2400" dirty="0">
                <a:effectLst/>
                <a:latin typeface="Times New Roman" panose="02020603050405020304" pitchFamily="18" charset="0"/>
                <a:ea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rPr>
              <a:t>Y</a:t>
            </a:r>
            <a:r>
              <a:rPr lang="en-US" sz="2400" baseline="-25000" dirty="0">
                <a:effectLst/>
                <a:latin typeface="Times New Roman" panose="02020603050405020304" pitchFamily="18" charset="0"/>
                <a:ea typeface="Times New Roman" panose="02020603050405020304" pitchFamily="18" charset="0"/>
              </a:rPr>
              <a:t>3</a:t>
            </a:r>
            <a:r>
              <a:rPr lang="ar-LB" sz="2400" dirty="0">
                <a:effectLst/>
                <a:latin typeface="Times New Roman" panose="02020603050405020304" pitchFamily="18" charset="0"/>
                <a:ea typeface="Times New Roman" panose="02020603050405020304" pitchFamily="18" charset="0"/>
              </a:rPr>
              <a:t>) الاستهلاك العائلي المقدر</a:t>
            </a:r>
            <a:r>
              <a:rPr lang="ar-IQ" sz="2400" dirty="0">
                <a:effectLst/>
                <a:latin typeface="Times New Roman" panose="02020603050405020304" pitchFamily="18" charset="0"/>
                <a:ea typeface="Times New Roman" panose="02020603050405020304" pitchFamily="18" charset="0"/>
              </a:rPr>
              <a:t> بقيمة بلغت (</a:t>
            </a:r>
            <a:r>
              <a:rPr lang="en-US" sz="2400" dirty="0">
                <a:effectLst/>
                <a:latin typeface="Times New Roman" panose="02020603050405020304" pitchFamily="18" charset="0"/>
                <a:ea typeface="Times New Roman" panose="02020603050405020304" pitchFamily="18" charset="0"/>
              </a:rPr>
              <a:t>3.246</a:t>
            </a:r>
            <a:r>
              <a:rPr lang="ar-IQ" sz="2400" dirty="0">
                <a:effectLst/>
                <a:latin typeface="Times New Roman" panose="02020603050405020304" pitchFamily="18" charset="0"/>
                <a:ea typeface="Times New Roman" panose="02020603050405020304" pitchFamily="18" charset="0"/>
              </a:rPr>
              <a:t>) </a:t>
            </a:r>
            <a:r>
              <a:rPr lang="ar-IQ" sz="2400" dirty="0" err="1">
                <a:effectLst/>
                <a:latin typeface="Times New Roman" panose="02020603050405020304" pitchFamily="18" charset="0"/>
                <a:ea typeface="Times New Roman" panose="02020603050405020304" pitchFamily="18" charset="0"/>
              </a:rPr>
              <a:t>وبأشارة</a:t>
            </a:r>
            <a:r>
              <a:rPr lang="ar-IQ" sz="2400" dirty="0">
                <a:effectLst/>
                <a:latin typeface="Times New Roman" panose="02020603050405020304" pitchFamily="18" charset="0"/>
                <a:ea typeface="Times New Roman" panose="02020603050405020304" pitchFamily="18" charset="0"/>
              </a:rPr>
              <a:t> سالبة متفقة مع المنطق الاقتصادي وثبتت معنويتها عند مستوى احصائي 1%، مما يعني عند زيادة الاستهلاك بقيمة طن واحد سوف ينخفض الفائض التسويقي للقمح بمقدار(</a:t>
            </a:r>
            <a:r>
              <a:rPr lang="en-US" sz="2400" dirty="0">
                <a:effectLst/>
                <a:latin typeface="Times New Roman" panose="02020603050405020304" pitchFamily="18" charset="0"/>
                <a:ea typeface="Times New Roman" panose="02020603050405020304" pitchFamily="18" charset="0"/>
              </a:rPr>
              <a:t>3.246</a:t>
            </a:r>
            <a:r>
              <a:rPr lang="ar-IQ" sz="2400" dirty="0">
                <a:effectLst/>
                <a:latin typeface="Times New Roman" panose="02020603050405020304" pitchFamily="18" charset="0"/>
                <a:ea typeface="Times New Roman" panose="02020603050405020304" pitchFamily="18" charset="0"/>
              </a:rPr>
              <a:t>) طن، في حين بلغت</a:t>
            </a:r>
            <a:r>
              <a:rPr lang="ar-LB" sz="2400" dirty="0">
                <a:effectLst/>
                <a:latin typeface="Times New Roman" panose="02020603050405020304" pitchFamily="18" charset="0"/>
                <a:ea typeface="Times New Roman" panose="02020603050405020304" pitchFamily="18" charset="0"/>
              </a:rPr>
              <a:t> قيمة معلمة المتغير (</a:t>
            </a:r>
            <a:r>
              <a:rPr lang="en-US" sz="2400" dirty="0">
                <a:effectLst/>
                <a:latin typeface="Times New Roman" panose="02020603050405020304" pitchFamily="18" charset="0"/>
                <a:ea typeface="Times New Roman" panose="02020603050405020304" pitchFamily="18" charset="0"/>
              </a:rPr>
              <a:t>X</a:t>
            </a:r>
            <a:r>
              <a:rPr lang="en-US" sz="2400" baseline="-25000" dirty="0">
                <a:effectLst/>
                <a:latin typeface="Times New Roman" panose="02020603050405020304" pitchFamily="18" charset="0"/>
                <a:ea typeface="Times New Roman" panose="02020603050405020304" pitchFamily="18" charset="0"/>
              </a:rPr>
              <a:t>7</a:t>
            </a:r>
            <a:r>
              <a:rPr lang="ar-LB" sz="2400" dirty="0">
                <a:effectLst/>
                <a:latin typeface="Times New Roman" panose="02020603050405020304" pitchFamily="18" charset="0"/>
                <a:ea typeface="Times New Roman" panose="02020603050405020304" pitchFamily="18" charset="0"/>
              </a:rPr>
              <a:t>) وهي كمية اجمالي الاستقطاعات العينية من الحاصل (</a:t>
            </a:r>
            <a:r>
              <a:rPr lang="en-US" sz="2400" dirty="0">
                <a:effectLst/>
                <a:latin typeface="Times New Roman" panose="02020603050405020304" pitchFamily="18" charset="0"/>
                <a:ea typeface="Times New Roman" panose="02020603050405020304" pitchFamily="18" charset="0"/>
              </a:rPr>
              <a:t>0.367</a:t>
            </a:r>
            <a:r>
              <a:rPr lang="ar-LB" sz="2400" dirty="0">
                <a:effectLst/>
                <a:latin typeface="Times New Roman" panose="02020603050405020304" pitchFamily="18" charset="0"/>
                <a:ea typeface="Times New Roman" panose="02020603050405020304" pitchFamily="18" charset="0"/>
              </a:rPr>
              <a:t>) وكانت مؤثرة بشكل سلبي في الفائض التسويقي </a:t>
            </a:r>
            <a:r>
              <a:rPr lang="ar-IQ" sz="2400" dirty="0">
                <a:effectLst/>
                <a:latin typeface="Times New Roman" panose="02020603050405020304" pitchFamily="18" charset="0"/>
                <a:ea typeface="Times New Roman" panose="02020603050405020304" pitchFamily="18" charset="0"/>
              </a:rPr>
              <a:t>من القمح، مما يعني أن الزيادة في هذه المتغير بمقدار طن واحد تؤدي إلى انخفاض الفائض التسويقي من القمح في منطقة الدراسة بمقدار</a:t>
            </a:r>
            <a:r>
              <a:rPr lang="ar-LB" sz="2400" dirty="0">
                <a:effectLst/>
                <a:latin typeface="Times New Roman" panose="02020603050405020304" pitchFamily="18" charset="0"/>
                <a:ea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rPr>
              <a:t>0.367</a:t>
            </a:r>
            <a:r>
              <a:rPr lang="ar-LB" sz="2400" dirty="0">
                <a:effectLst/>
                <a:latin typeface="Times New Roman" panose="02020603050405020304" pitchFamily="18" charset="0"/>
                <a:ea typeface="Times New Roman" panose="02020603050405020304" pitchFamily="18" charset="0"/>
              </a:rPr>
              <a:t>) طن</a:t>
            </a:r>
            <a:r>
              <a:rPr lang="ar-IQ" sz="2400"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049249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B7ECB1-0470-20BF-2AE7-77467E8E39F8}"/>
              </a:ext>
            </a:extLst>
          </p:cNvPr>
          <p:cNvSpPr txBox="1"/>
          <p:nvPr/>
        </p:nvSpPr>
        <p:spPr>
          <a:xfrm>
            <a:off x="321212" y="1410012"/>
            <a:ext cx="11549576" cy="3416320"/>
          </a:xfrm>
          <a:prstGeom prst="rect">
            <a:avLst/>
          </a:prstGeom>
          <a:noFill/>
        </p:spPr>
        <p:txBody>
          <a:bodyPr wrap="square">
            <a:spAutoFit/>
          </a:bodyPr>
          <a:lstStyle/>
          <a:p>
            <a:pPr algn="r" rtl="1"/>
            <a:r>
              <a:rPr lang="ar-IQ" sz="2400" dirty="0">
                <a:effectLst/>
                <a:latin typeface="Times New Roman" panose="02020603050405020304" pitchFamily="18" charset="0"/>
                <a:ea typeface="Times New Roman" panose="02020603050405020304" pitchFamily="18" charset="0"/>
              </a:rPr>
              <a:t>وهذه نتيجة حتمية، ان اي هبات او خسائر في الحاصل ستكون على حساب الكميات المباعة منه خارج المزرعة، في حين ثبتت معنوية هذا العامل عند مستوى احصائي 10%، </a:t>
            </a:r>
            <a:r>
              <a:rPr lang="ar-LB" sz="2400" dirty="0">
                <a:effectLst/>
                <a:latin typeface="Times New Roman" panose="02020603050405020304" pitchFamily="18" charset="0"/>
                <a:ea typeface="Times New Roman" panose="02020603050405020304" pitchFamily="18" charset="0"/>
              </a:rPr>
              <a:t>اما قيمة معلمة المتغير (</a:t>
            </a:r>
            <a:r>
              <a:rPr lang="en-US" sz="2400" dirty="0">
                <a:effectLst/>
                <a:latin typeface="Times New Roman" panose="02020603050405020304" pitchFamily="18" charset="0"/>
                <a:ea typeface="Times New Roman" panose="02020603050405020304" pitchFamily="18" charset="0"/>
              </a:rPr>
              <a:t>X</a:t>
            </a:r>
            <a:r>
              <a:rPr lang="en-US" sz="2400" baseline="-25000" dirty="0">
                <a:effectLst/>
                <a:latin typeface="Times New Roman" panose="02020603050405020304" pitchFamily="18" charset="0"/>
                <a:ea typeface="Times New Roman" panose="02020603050405020304" pitchFamily="18" charset="0"/>
              </a:rPr>
              <a:t>8</a:t>
            </a:r>
            <a:r>
              <a:rPr lang="ar-LB" sz="2400" dirty="0">
                <a:effectLst/>
                <a:latin typeface="Times New Roman" panose="02020603050405020304" pitchFamily="18" charset="0"/>
                <a:ea typeface="Times New Roman" panose="02020603050405020304" pitchFamily="18" charset="0"/>
              </a:rPr>
              <a:t>) وهي كمية الفاقد في مرحلة الحصاد والجمع فقد بلغت (</a:t>
            </a:r>
            <a:r>
              <a:rPr lang="en-US" sz="2400" dirty="0">
                <a:effectLst/>
                <a:latin typeface="Times New Roman" panose="02020603050405020304" pitchFamily="18" charset="0"/>
                <a:ea typeface="Times New Roman" panose="02020603050405020304" pitchFamily="18" charset="0"/>
              </a:rPr>
              <a:t>1.513</a:t>
            </a:r>
            <a:r>
              <a:rPr lang="ar-LB" sz="2400" dirty="0">
                <a:effectLst/>
                <a:latin typeface="Times New Roman" panose="02020603050405020304" pitchFamily="18" charset="0"/>
                <a:ea typeface="Times New Roman" panose="02020603050405020304" pitchFamily="18" charset="0"/>
              </a:rPr>
              <a:t>) </a:t>
            </a:r>
            <a:r>
              <a:rPr lang="ar-IQ" sz="2400" dirty="0">
                <a:effectLst/>
                <a:latin typeface="Times New Roman" panose="02020603050405020304" pitchFamily="18" charset="0"/>
                <a:ea typeface="Times New Roman" panose="02020603050405020304" pitchFamily="18" charset="0"/>
              </a:rPr>
              <a:t>مسبوقة </a:t>
            </a:r>
            <a:r>
              <a:rPr lang="ar-LB" sz="2400" dirty="0" err="1">
                <a:effectLst/>
                <a:latin typeface="Times New Roman" panose="02020603050405020304" pitchFamily="18" charset="0"/>
                <a:ea typeface="Times New Roman" panose="02020603050405020304" pitchFamily="18" charset="0"/>
              </a:rPr>
              <a:t>بأشارة</a:t>
            </a:r>
            <a:r>
              <a:rPr lang="ar-LB" sz="2400" dirty="0">
                <a:effectLst/>
                <a:latin typeface="Times New Roman" panose="02020603050405020304" pitchFamily="18" charset="0"/>
                <a:ea typeface="Times New Roman" panose="02020603050405020304" pitchFamily="18" charset="0"/>
              </a:rPr>
              <a:t> سالبة مطابقة للمنطق الاقتصادي وثبتت معنويتها الاحصائية عند مستوى 5%، وتعني عند زيادة كمية الفقد بمقدار طن واحد سوف يتناقص حجم الفائض التسويقي من القمح بمقدار (</a:t>
            </a:r>
            <a:r>
              <a:rPr lang="en-US" sz="2400" dirty="0">
                <a:effectLst/>
                <a:latin typeface="Times New Roman" panose="02020603050405020304" pitchFamily="18" charset="0"/>
                <a:ea typeface="Times New Roman" panose="02020603050405020304" pitchFamily="18" charset="0"/>
              </a:rPr>
              <a:t>1.513</a:t>
            </a:r>
            <a:r>
              <a:rPr lang="ar-LB" sz="2400" dirty="0">
                <a:effectLst/>
                <a:latin typeface="Times New Roman" panose="02020603050405020304" pitchFamily="18" charset="0"/>
                <a:ea typeface="Times New Roman" panose="02020603050405020304" pitchFamily="18" charset="0"/>
              </a:rPr>
              <a:t>) طن، </a:t>
            </a:r>
            <a:r>
              <a:rPr lang="ar-IQ" sz="2400" dirty="0">
                <a:effectLst/>
                <a:latin typeface="Times New Roman" panose="02020603050405020304" pitchFamily="18" charset="0"/>
                <a:ea typeface="Times New Roman" panose="02020603050405020304" pitchFamily="18" charset="0"/>
              </a:rPr>
              <a:t>وجاءت</a:t>
            </a:r>
            <a:r>
              <a:rPr lang="ar-LB" sz="2400" dirty="0">
                <a:effectLst/>
                <a:latin typeface="Times New Roman" panose="02020603050405020304" pitchFamily="18" charset="0"/>
                <a:ea typeface="Times New Roman" panose="02020603050405020304" pitchFamily="18" charset="0"/>
              </a:rPr>
              <a:t> قيمة معلمة المتغير (</a:t>
            </a:r>
            <a:r>
              <a:rPr lang="en-US" sz="2400" dirty="0">
                <a:effectLst/>
                <a:latin typeface="Times New Roman" panose="02020603050405020304" pitchFamily="18" charset="0"/>
                <a:ea typeface="Times New Roman" panose="02020603050405020304" pitchFamily="18" charset="0"/>
              </a:rPr>
              <a:t>X</a:t>
            </a:r>
            <a:r>
              <a:rPr lang="en-US" sz="2400" baseline="-25000" dirty="0">
                <a:effectLst/>
                <a:latin typeface="Times New Roman" panose="02020603050405020304" pitchFamily="18" charset="0"/>
                <a:ea typeface="Times New Roman" panose="02020603050405020304" pitchFamily="18" charset="0"/>
              </a:rPr>
              <a:t>9</a:t>
            </a:r>
            <a:r>
              <a:rPr lang="ar-LB" sz="2400" dirty="0">
                <a:effectLst/>
                <a:latin typeface="Times New Roman" panose="02020603050405020304" pitchFamily="18" charset="0"/>
                <a:ea typeface="Times New Roman" panose="02020603050405020304" pitchFamily="18" charset="0"/>
              </a:rPr>
              <a:t>) وهو معدل سعر بيع الحاصل على نحو (</a:t>
            </a:r>
            <a:r>
              <a:rPr lang="en-US" sz="2400" dirty="0">
                <a:effectLst/>
                <a:latin typeface="Times New Roman" panose="02020603050405020304" pitchFamily="18" charset="0"/>
                <a:ea typeface="Times New Roman" panose="02020603050405020304" pitchFamily="18" charset="0"/>
              </a:rPr>
              <a:t>0.001</a:t>
            </a:r>
            <a:r>
              <a:rPr lang="ar-LB" sz="2400" dirty="0">
                <a:effectLst/>
                <a:latin typeface="Times New Roman" panose="02020603050405020304" pitchFamily="18" charset="0"/>
                <a:ea typeface="Times New Roman" panose="02020603050405020304" pitchFamily="18" charset="0"/>
              </a:rPr>
              <a:t>) </a:t>
            </a:r>
            <a:r>
              <a:rPr lang="ar-IQ" sz="2400" dirty="0">
                <a:effectLst/>
                <a:latin typeface="Times New Roman" panose="02020603050405020304" pitchFamily="18" charset="0"/>
                <a:ea typeface="Times New Roman" panose="02020603050405020304" pitchFamily="18" charset="0"/>
              </a:rPr>
              <a:t>ومؤثرة بشكل موجب في الفائض التسويقي من القمح، ولم تثبت معنوية هذا المتغير عند اي مستوى مقبول احصائيا. اما المتغير الاخير</a:t>
            </a:r>
            <a:r>
              <a:rPr lang="ar-LB" sz="2400" dirty="0">
                <a:effectLst/>
                <a:latin typeface="Times New Roman" panose="02020603050405020304" pitchFamily="18" charset="0"/>
                <a:ea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rPr>
              <a:t>X</a:t>
            </a:r>
            <a:r>
              <a:rPr lang="en-US" sz="2400" baseline="-25000" dirty="0">
                <a:effectLst/>
                <a:latin typeface="Times New Roman" panose="02020603050405020304" pitchFamily="18" charset="0"/>
                <a:ea typeface="Times New Roman" panose="02020603050405020304" pitchFamily="18" charset="0"/>
              </a:rPr>
              <a:t>10</a:t>
            </a:r>
            <a:r>
              <a:rPr lang="ar-LB" sz="2400" dirty="0">
                <a:effectLst/>
                <a:latin typeface="Times New Roman" panose="02020603050405020304" pitchFamily="18" charset="0"/>
                <a:ea typeface="Times New Roman" panose="02020603050405020304" pitchFamily="18" charset="0"/>
              </a:rPr>
              <a:t>) </a:t>
            </a:r>
            <a:r>
              <a:rPr lang="ar-IQ" sz="2400" dirty="0">
                <a:effectLst/>
                <a:latin typeface="Times New Roman" panose="02020603050405020304" pitchFamily="18" charset="0"/>
                <a:ea typeface="Times New Roman" panose="02020603050405020304" pitchFamily="18" charset="0"/>
              </a:rPr>
              <a:t> وهو كفاءة الخدمات التسويقية  فقد بلغت قيمة معلمته نحو </a:t>
            </a:r>
            <a:r>
              <a:rPr lang="en-US" sz="2400" dirty="0">
                <a:effectLst/>
                <a:latin typeface="Times New Roman" panose="02020603050405020304" pitchFamily="18" charset="0"/>
                <a:ea typeface="Times New Roman" panose="02020603050405020304" pitchFamily="18" charset="0"/>
              </a:rPr>
              <a:t>(1.980)</a:t>
            </a:r>
            <a:r>
              <a:rPr lang="ar-IQ" sz="2400" dirty="0">
                <a:effectLst/>
                <a:latin typeface="Times New Roman" panose="02020603050405020304" pitchFamily="18" charset="0"/>
                <a:ea typeface="Times New Roman" panose="02020603050405020304" pitchFamily="18" charset="0"/>
              </a:rPr>
              <a:t> وثبتت معنويته عند مستوى احصائي 10% وجاءت أشارته موجبة، اذ يعني ان زيادة كفاءة وجودة الخدمات التسويقية سوف يعمل ويشجع على زيادة الفائض التسويقي ومن ثم زيادة الكميات المباعة من المحصول.</a:t>
            </a:r>
            <a:endParaRPr lang="en-US" sz="2400" dirty="0"/>
          </a:p>
        </p:txBody>
      </p:sp>
    </p:spTree>
    <p:extLst>
      <p:ext uri="{BB962C8B-B14F-4D97-AF65-F5344CB8AC3E}">
        <p14:creationId xmlns:p14="http://schemas.microsoft.com/office/powerpoint/2010/main" val="631687423"/>
      </p:ext>
    </p:extLst>
  </p:cSld>
  <p:clrMapOvr>
    <a:masterClrMapping/>
  </p:clrMapOvr>
  <p:transition spd="slow">
    <p:wheel spokes="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9F79AE-3669-CF92-F89B-8624BB29A815}"/>
              </a:ext>
            </a:extLst>
          </p:cNvPr>
          <p:cNvSpPr txBox="1"/>
          <p:nvPr/>
        </p:nvSpPr>
        <p:spPr>
          <a:xfrm>
            <a:off x="715107" y="1148920"/>
            <a:ext cx="11296356" cy="4560159"/>
          </a:xfrm>
          <a:prstGeom prst="rect">
            <a:avLst/>
          </a:prstGeom>
          <a:noFill/>
        </p:spPr>
        <p:txBody>
          <a:bodyPr wrap="square">
            <a:spAutoFit/>
          </a:bodyPr>
          <a:lstStyle/>
          <a:p>
            <a:pPr marL="342900" marR="0" lvl="0" indent="-342900" algn="just" rtl="1">
              <a:lnSpc>
                <a:spcPct val="150000"/>
              </a:lnSpc>
              <a:spcBef>
                <a:spcPts val="0"/>
              </a:spcBef>
              <a:spcAft>
                <a:spcPts val="800"/>
              </a:spcAft>
              <a:buFont typeface="Simplified Arabic" panose="02020603050405020304" pitchFamily="18" charset="-78"/>
              <a:buAutoNum type="arabicPeriod"/>
            </a:pPr>
            <a:r>
              <a:rPr lang="ar-IQ" sz="2400" dirty="0">
                <a:effectLst/>
                <a:latin typeface="Arial" panose="020B0604020202020204" pitchFamily="34" charset="0"/>
                <a:ea typeface="Times New Roman" panose="02020603050405020304" pitchFamily="18" charset="0"/>
              </a:rPr>
              <a:t>أظهرت نتائج الدراسة، أن المؤشرات الاقتصادية لمحصول القمح على مستوى العراق </a:t>
            </a:r>
            <a:r>
              <a:rPr lang="ar-IQ" sz="2400" dirty="0" err="1">
                <a:effectLst/>
                <a:latin typeface="Arial" panose="020B0604020202020204" pitchFamily="34" charset="0"/>
                <a:ea typeface="Times New Roman" panose="02020603050405020304" pitchFamily="18" charset="0"/>
              </a:rPr>
              <a:t>المرتيطة</a:t>
            </a:r>
            <a:r>
              <a:rPr lang="ar-IQ" sz="2400" dirty="0">
                <a:effectLst/>
                <a:latin typeface="Arial" panose="020B0604020202020204" pitchFamily="34" charset="0"/>
                <a:ea typeface="Times New Roman" panose="02020603050405020304" pitchFamily="18" charset="0"/>
              </a:rPr>
              <a:t> بهذه الدراسة والمتمثلة في كل من صافي الانتاج، وصافي الاستيرادات، والمعروض المحلي، والفائض التسويقي، والكميات المتاحة للتبادل التجاري من المحصول، قد اتخذت اتجاها عاما متناقصا (</a:t>
            </a:r>
            <a:r>
              <a:rPr lang="ar-IQ" sz="2400" dirty="0" err="1">
                <a:effectLst/>
                <a:latin typeface="Arial" panose="020B0604020202020204" pitchFamily="34" charset="0"/>
                <a:ea typeface="Times New Roman" panose="02020603050405020304" pitchFamily="18" charset="0"/>
              </a:rPr>
              <a:t>بأستثناء</a:t>
            </a:r>
            <a:r>
              <a:rPr lang="ar-IQ" sz="2400" dirty="0">
                <a:effectLst/>
                <a:latin typeface="Arial" panose="020B0604020202020204" pitchFamily="34" charset="0"/>
                <a:ea typeface="Times New Roman" panose="02020603050405020304" pitchFamily="18" charset="0"/>
              </a:rPr>
              <a:t> صافي الانتاج والفائض التسويقي) في المدة (2000 ـ 2022) بمعدل نمو سنوي مركب ذي دلالة احصائية مهمة.</a:t>
            </a:r>
            <a:endParaRPr lang="en-US" sz="2400" dirty="0">
              <a:effectLst/>
              <a:latin typeface="Times New Roman" panose="02020603050405020304" pitchFamily="18" charset="0"/>
              <a:ea typeface="Times New Roman" panose="02020603050405020304" pitchFamily="18" charset="0"/>
            </a:endParaRPr>
          </a:p>
          <a:p>
            <a:pPr marL="342900" marR="0" lvl="0" indent="-342900" algn="just" rtl="1">
              <a:lnSpc>
                <a:spcPct val="150000"/>
              </a:lnSpc>
              <a:spcBef>
                <a:spcPts val="0"/>
              </a:spcBef>
              <a:spcAft>
                <a:spcPts val="800"/>
              </a:spcAft>
              <a:buFont typeface="Simplified Arabic" panose="02020603050405020304" pitchFamily="18" charset="-78"/>
              <a:buAutoNum type="arabicPeriod"/>
            </a:pPr>
            <a:r>
              <a:rPr lang="ar-IQ" sz="2400" dirty="0">
                <a:effectLst/>
                <a:latin typeface="Arial" panose="020B0604020202020204" pitchFamily="34" charset="0"/>
                <a:ea typeface="Times New Roman" panose="02020603050405020304" pitchFamily="18" charset="0"/>
              </a:rPr>
              <a:t>أظهرت نتائج دراسة الخصائص الاقتصادية والاجتماعية للعينة المختارة، ان المساحة المزروعة بالقمح تشكل </a:t>
            </a:r>
            <a:r>
              <a:rPr lang="ar-IQ" sz="2400" dirty="0" err="1">
                <a:effectLst/>
                <a:latin typeface="Arial" panose="020B0604020202020204" pitchFamily="34" charset="0"/>
                <a:ea typeface="Times New Roman" panose="02020603050405020304" pitchFamily="18" charset="0"/>
              </a:rPr>
              <a:t>مايقارب</a:t>
            </a:r>
            <a:r>
              <a:rPr lang="ar-IQ" sz="2400" dirty="0">
                <a:effectLst/>
                <a:latin typeface="Arial" panose="020B0604020202020204" pitchFamily="34" charset="0"/>
                <a:ea typeface="Times New Roman" panose="02020603050405020304" pitchFamily="18" charset="0"/>
              </a:rPr>
              <a:t> 77.5% من اجمالي حجم المساحات الكلية لمزارعي العينة، وان الاستهلاك العائلي من القمح يمثل نحو 4% فقط من الانتاج الزراعي الكلي للمحصول والبالغ </a:t>
            </a:r>
            <a:r>
              <a:rPr lang="ar-IQ" sz="2400" dirty="0" err="1">
                <a:effectLst/>
                <a:latin typeface="Arial" panose="020B0604020202020204" pitchFamily="34" charset="0"/>
                <a:ea typeface="Times New Roman" panose="02020603050405020304" pitchFamily="18" charset="0"/>
              </a:rPr>
              <a:t>مايقارب</a:t>
            </a:r>
            <a:r>
              <a:rPr lang="ar-IQ" sz="2400" dirty="0">
                <a:effectLst/>
                <a:latin typeface="Arial" panose="020B0604020202020204" pitchFamily="34" charset="0"/>
                <a:ea typeface="Times New Roman" panose="02020603050405020304" pitchFamily="18" charset="0"/>
              </a:rPr>
              <a:t> 2435 طن، ويمثل الفائض التسويقي من القمح نحو 82% من اجمالي الانتاج الزراعي.</a:t>
            </a:r>
            <a:endParaRPr lang="en-US" sz="24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C5EBB496-DCD7-EAA1-339A-897E9CCA40B1}"/>
              </a:ext>
            </a:extLst>
          </p:cNvPr>
          <p:cNvSpPr txBox="1"/>
          <p:nvPr/>
        </p:nvSpPr>
        <p:spPr>
          <a:xfrm>
            <a:off x="9340948" y="351692"/>
            <a:ext cx="2377440" cy="646331"/>
          </a:xfrm>
          <a:prstGeom prst="rect">
            <a:avLst/>
          </a:prstGeom>
          <a:noFill/>
        </p:spPr>
        <p:txBody>
          <a:bodyPr wrap="square" rtlCol="0">
            <a:spAutoFit/>
          </a:bodyPr>
          <a:lstStyle/>
          <a:p>
            <a:pPr algn="r"/>
            <a:r>
              <a:rPr lang="ar-IQ" sz="3600" dirty="0"/>
              <a:t>الاستنتاجات</a:t>
            </a:r>
            <a:endParaRPr lang="en-US" sz="3600" dirty="0"/>
          </a:p>
        </p:txBody>
      </p:sp>
    </p:spTree>
    <p:extLst>
      <p:ext uri="{BB962C8B-B14F-4D97-AF65-F5344CB8AC3E}">
        <p14:creationId xmlns:p14="http://schemas.microsoft.com/office/powerpoint/2010/main" val="21185677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72C262-BDF9-D168-44D1-B9DC9E9834EF}"/>
              </a:ext>
            </a:extLst>
          </p:cNvPr>
          <p:cNvSpPr txBox="1"/>
          <p:nvPr/>
        </p:nvSpPr>
        <p:spPr>
          <a:xfrm>
            <a:off x="379828" y="860069"/>
            <a:ext cx="11408898" cy="4457567"/>
          </a:xfrm>
          <a:prstGeom prst="rect">
            <a:avLst/>
          </a:prstGeom>
          <a:noFill/>
        </p:spPr>
        <p:txBody>
          <a:bodyPr wrap="square">
            <a:spAutoFit/>
          </a:bodyPr>
          <a:lstStyle/>
          <a:p>
            <a:pPr algn="just" rtl="1">
              <a:lnSpc>
                <a:spcPct val="150000"/>
              </a:lnSpc>
            </a:pPr>
            <a:r>
              <a:rPr lang="ar-IQ" sz="2400" dirty="0">
                <a:effectLst/>
                <a:latin typeface="Arial" panose="020B0604020202020204" pitchFamily="34" charset="0"/>
                <a:ea typeface="Times New Roman" panose="02020603050405020304" pitchFamily="18" charset="0"/>
              </a:rPr>
              <a:t>3. أظهرت نتائج دراسة المسالك التسويقية لمحصول القمح في محافظة بغداد، استحواذ مسلك الدولة على الغالبية العظمى من الفائض المسوق بنسبة 58%، بسبب شرط التسويق عبر منافذ الدولة مقابل دعم مستلزمات الإنتاج الزراعي، لتأمين استمرار تدفق دقيق القمح إلى سكان البلد عبر فقرات البطاقة التموينية التي شرع باستخدامها منذ عام 1990 لمواكبة العقوبات الاقتصادية التي فرضت على العراق في تلك الحقبة من الزمن.</a:t>
            </a:r>
            <a:endParaRPr lang="en-US" sz="2400" dirty="0">
              <a:effectLst/>
              <a:latin typeface="Times New Roman" panose="02020603050405020304" pitchFamily="18" charset="0"/>
              <a:ea typeface="Times New Roman" panose="02020603050405020304" pitchFamily="18" charset="0"/>
            </a:endParaRPr>
          </a:p>
          <a:p>
            <a:pPr algn="just" rtl="1">
              <a:lnSpc>
                <a:spcPct val="150000"/>
              </a:lnSpc>
            </a:pPr>
            <a:r>
              <a:rPr lang="ar-IQ" sz="2400" dirty="0">
                <a:latin typeface="Arial" panose="020B0604020202020204" pitchFamily="34" charset="0"/>
                <a:ea typeface="Times New Roman" panose="02020603050405020304" pitchFamily="18" charset="0"/>
              </a:rPr>
              <a:t>4. </a:t>
            </a:r>
            <a:r>
              <a:rPr lang="ar-IQ" sz="2400" dirty="0">
                <a:effectLst/>
                <a:latin typeface="Arial" panose="020B0604020202020204" pitchFamily="34" charset="0"/>
                <a:ea typeface="Times New Roman" panose="02020603050405020304" pitchFamily="18" charset="0"/>
              </a:rPr>
              <a:t>كما أظهرت نتائج التحليل الوصفي أن المستوى التعليمي السائد بين المزارعين هو التعليم الابتدائي بنسبة 27%، وقد شكلت مستويات التعليم الواطئة نحو 58%، اي اكثر من نصف العينة المدروسة، مما يترتب عليه احتمالية البطء في زيادة إنتاج مهارة المزارعين والعاملين في مجال زيادة الكميات المنتجة من المحصول بسبب الجهل وعدم استخدام واتباع الأساليب والطرائق العلمية الصحيحة في زراعة المحصول.</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725171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023BDF-8406-DA74-4906-622BFED4A2B1}"/>
              </a:ext>
            </a:extLst>
          </p:cNvPr>
          <p:cNvSpPr txBox="1"/>
          <p:nvPr/>
        </p:nvSpPr>
        <p:spPr>
          <a:xfrm>
            <a:off x="300111" y="1288929"/>
            <a:ext cx="11591778" cy="3246081"/>
          </a:xfrm>
          <a:prstGeom prst="rect">
            <a:avLst/>
          </a:prstGeom>
          <a:noFill/>
        </p:spPr>
        <p:txBody>
          <a:bodyPr wrap="square">
            <a:spAutoFit/>
          </a:bodyPr>
          <a:lstStyle/>
          <a:p>
            <a:pPr marL="0" marR="0" algn="just" rtl="1">
              <a:lnSpc>
                <a:spcPct val="150000"/>
              </a:lnSpc>
              <a:spcBef>
                <a:spcPts val="0"/>
              </a:spcBef>
              <a:spcAft>
                <a:spcPts val="800"/>
              </a:spcAft>
            </a:pPr>
            <a:r>
              <a:rPr lang="ar-SA" sz="2800" dirty="0">
                <a:effectLst/>
                <a:latin typeface="Times New Roman" panose="02020603050405020304" pitchFamily="18" charset="0"/>
                <a:ea typeface="Calibri" panose="020F0502020204030204" pitchFamily="34" charset="0"/>
                <a:cs typeface="Arial" panose="020B0604020202020204" pitchFamily="34" charset="0"/>
              </a:rPr>
              <a:t>يعبر فائض الانتاج القابل للتسويق عن مفهوم المنتج غير المباع الذي لا يزال يحمل بعض القيمة للمزرعة، وبعبارة اخرى إن المنتجات صالحة للبيع في السوق - غير تالفة وغير مفتوحة ـ ومن المحتمل أن يتم بيعها (</a:t>
            </a:r>
            <a:r>
              <a:rPr lang="ar-SA" sz="2800" dirty="0" err="1">
                <a:effectLst/>
                <a:latin typeface="Times New Roman" panose="02020603050405020304" pitchFamily="18" charset="0"/>
                <a:ea typeface="Calibri" panose="020F0502020204030204" pitchFamily="34" charset="0"/>
                <a:cs typeface="Arial" panose="020B0604020202020204" pitchFamily="34" charset="0"/>
              </a:rPr>
              <a:t>الشيشيني</a:t>
            </a:r>
            <a:r>
              <a:rPr lang="ar-SA" sz="2800" dirty="0">
                <a:effectLst/>
                <a:latin typeface="Times New Roman" panose="02020603050405020304" pitchFamily="18" charset="0"/>
                <a:ea typeface="Calibri" panose="020F0502020204030204" pitchFamily="34" charset="0"/>
                <a:cs typeface="Arial" panose="020B0604020202020204" pitchFamily="34" charset="0"/>
              </a:rPr>
              <a:t>، 2017). ومن هذا المفهوم يتضح أن الفائض التسويقي يركز في الغالب على السلع غير المباعة المنتجة بما يتجاوز ما يخطط المزارع لبيعه في السوق، اذ يمكن أن ينتج هذا الفائض عن زيادة الإنتاج أو تراكم السلع غير المباعة أو من مجموعة من العوامل الأخرى.</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85232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8F0388-E6E6-7DB0-F99A-BF79C495F5A7}"/>
              </a:ext>
            </a:extLst>
          </p:cNvPr>
          <p:cNvSpPr txBox="1"/>
          <p:nvPr/>
        </p:nvSpPr>
        <p:spPr>
          <a:xfrm>
            <a:off x="337625" y="860069"/>
            <a:ext cx="11352627" cy="4560159"/>
          </a:xfrm>
          <a:prstGeom prst="rect">
            <a:avLst/>
          </a:prstGeom>
          <a:noFill/>
        </p:spPr>
        <p:txBody>
          <a:bodyPr wrap="square">
            <a:spAutoFit/>
          </a:bodyPr>
          <a:lstStyle/>
          <a:p>
            <a:pPr marR="0" lvl="0" algn="just" rtl="1">
              <a:lnSpc>
                <a:spcPct val="150000"/>
              </a:lnSpc>
              <a:spcBef>
                <a:spcPts val="0"/>
              </a:spcBef>
              <a:spcAft>
                <a:spcPts val="800"/>
              </a:spcAft>
            </a:pPr>
            <a:r>
              <a:rPr lang="ar-IQ" sz="2400" dirty="0">
                <a:effectLst/>
                <a:latin typeface="Arial" panose="020B0604020202020204" pitchFamily="34" charset="0"/>
                <a:ea typeface="Times New Roman" panose="02020603050405020304" pitchFamily="18" charset="0"/>
              </a:rPr>
              <a:t>5. أظهرت النتائج ايضا أن نسبة المزارعين الذين يسوقون جزءاً من المحصول هي الأعلى إذ بلغت 73% (حوالي ثلاثة ارباع العينة)، في حين كانت نسبة  المزارعين الذين يسوقون المحصول بالكامل هي الاقل وبلغت 27%، مما يؤكد صحة فرضيات الدراسة بوجود عوامل مؤثرة في الكميات المسوقة من حاصل القمح، وان مزارع محصول القمح في محافظة بغداد هي مزارع تقليدية تعتمد على نظام الزراعة العائلية الذي يميل الى زيادة الاستقطاعات العينية والاستهلاك الاسري من منتجات المزرعة على حساب الفائض التسويقي لها.</a:t>
            </a:r>
            <a:endParaRPr lang="en-US" sz="2400" dirty="0">
              <a:effectLst/>
              <a:latin typeface="Times New Roman" panose="02020603050405020304" pitchFamily="18" charset="0"/>
              <a:ea typeface="Times New Roman" panose="02020603050405020304" pitchFamily="18" charset="0"/>
            </a:endParaRPr>
          </a:p>
          <a:p>
            <a:pPr marR="0" lvl="0" algn="just" rtl="1">
              <a:lnSpc>
                <a:spcPct val="150000"/>
              </a:lnSpc>
              <a:spcBef>
                <a:spcPts val="0"/>
              </a:spcBef>
              <a:spcAft>
                <a:spcPts val="800"/>
              </a:spcAft>
            </a:pPr>
            <a:r>
              <a:rPr lang="ar-IQ" sz="2400" dirty="0">
                <a:effectLst/>
                <a:latin typeface="Arial" panose="020B0604020202020204" pitchFamily="34" charset="0"/>
                <a:ea typeface="Times New Roman" panose="02020603050405020304" pitchFamily="18" charset="0"/>
              </a:rPr>
              <a:t>6. أظهر استطلاع رأي عينة الدراسة حول جودة الخدمات التسويقية المتعلقة بمحصول القمح، أن نسبة الخدمات الجيدة اكبر من الخدمات غير الجيدة، مما يساعد في تسهيل عملية نقل الناتج وتحسين اداء الوظائف التسويقية والذي بدوره يحفز </a:t>
            </a:r>
            <a:r>
              <a:rPr lang="ar-IQ" sz="2400" dirty="0" err="1">
                <a:effectLst/>
                <a:latin typeface="Arial" panose="020B0604020202020204" pitchFamily="34" charset="0"/>
                <a:ea typeface="Times New Roman" panose="02020603050405020304" pitchFamily="18" charset="0"/>
              </a:rPr>
              <a:t>المزراعين</a:t>
            </a:r>
            <a:r>
              <a:rPr lang="ar-IQ" sz="2400" dirty="0">
                <a:effectLst/>
                <a:latin typeface="Arial" panose="020B0604020202020204" pitchFamily="34" charset="0"/>
                <a:ea typeface="Times New Roman" panose="02020603050405020304" pitchFamily="18" charset="0"/>
              </a:rPr>
              <a:t> في زيادة الكميات المسوقة وزيادة فائضهم التسويقي.</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9979964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1066A2-2942-C2C2-DB36-E98E1F66CA4E}"/>
              </a:ext>
            </a:extLst>
          </p:cNvPr>
          <p:cNvSpPr txBox="1"/>
          <p:nvPr/>
        </p:nvSpPr>
        <p:spPr>
          <a:xfrm>
            <a:off x="351693" y="808773"/>
            <a:ext cx="11296356" cy="4662751"/>
          </a:xfrm>
          <a:prstGeom prst="rect">
            <a:avLst/>
          </a:prstGeom>
          <a:noFill/>
        </p:spPr>
        <p:txBody>
          <a:bodyPr wrap="square">
            <a:spAutoFit/>
          </a:bodyPr>
          <a:lstStyle/>
          <a:p>
            <a:pPr marR="0" lvl="0" algn="just" rtl="1">
              <a:lnSpc>
                <a:spcPct val="150000"/>
              </a:lnSpc>
              <a:spcBef>
                <a:spcPts val="0"/>
              </a:spcBef>
              <a:spcAft>
                <a:spcPts val="800"/>
              </a:spcAft>
            </a:pPr>
            <a:r>
              <a:rPr lang="ar-IQ" sz="2400" dirty="0">
                <a:effectLst/>
                <a:latin typeface="Arial" panose="020B0604020202020204" pitchFamily="34" charset="0"/>
                <a:ea typeface="Times New Roman" panose="02020603050405020304" pitchFamily="18" charset="0"/>
              </a:rPr>
              <a:t>7. اتضح في ضوء نتائج تقدير دالة المساحة المحصولية للقمح أن هناك علاقة مؤثرة معنوية بين حجم الحيازة الكلي والمساحة المزروعة بالقمح انعكست بدورها بشكل ايجابي على حجم الفائض التسويقي، مما يؤكد صحة الفرض النظري بوجود علاقة إيجابية بين حجم الحيازات </a:t>
            </a:r>
            <a:r>
              <a:rPr lang="ar-IQ" sz="2400" dirty="0" err="1">
                <a:effectLst/>
                <a:latin typeface="Arial" panose="020B0604020202020204" pitchFamily="34" charset="0"/>
                <a:ea typeface="Times New Roman" panose="02020603050405020304" pitchFamily="18" charset="0"/>
              </a:rPr>
              <a:t>المزرعية</a:t>
            </a:r>
            <a:r>
              <a:rPr lang="ar-IQ" sz="2400" dirty="0">
                <a:effectLst/>
                <a:latin typeface="Arial" panose="020B0604020202020204" pitchFamily="34" charset="0"/>
                <a:ea typeface="Times New Roman" panose="02020603050405020304" pitchFamily="18" charset="0"/>
              </a:rPr>
              <a:t> والفائض القابل للتسويق من </a:t>
            </a:r>
            <a:r>
              <a:rPr lang="ar-IQ" sz="2400" dirty="0" err="1">
                <a:effectLst/>
                <a:latin typeface="Arial" panose="020B0604020202020204" pitchFamily="34" charset="0"/>
                <a:ea typeface="Times New Roman" panose="02020603050405020304" pitchFamily="18" charset="0"/>
              </a:rPr>
              <a:t>محتلف</a:t>
            </a:r>
            <a:r>
              <a:rPr lang="ar-IQ" sz="2400" dirty="0">
                <a:effectLst/>
                <a:latin typeface="Arial" panose="020B0604020202020204" pitchFamily="34" charset="0"/>
                <a:ea typeface="Times New Roman" panose="02020603050405020304" pitchFamily="18" charset="0"/>
              </a:rPr>
              <a:t> محاصيل المزرعة.</a:t>
            </a:r>
            <a:endParaRPr lang="en-US" sz="2400" dirty="0">
              <a:effectLst/>
              <a:latin typeface="Times New Roman" panose="02020603050405020304" pitchFamily="18" charset="0"/>
              <a:ea typeface="Times New Roman" panose="02020603050405020304" pitchFamily="18" charset="0"/>
            </a:endParaRPr>
          </a:p>
          <a:p>
            <a:pPr marR="0" lvl="0" algn="just" rtl="1">
              <a:lnSpc>
                <a:spcPct val="150000"/>
              </a:lnSpc>
              <a:spcBef>
                <a:spcPts val="0"/>
              </a:spcBef>
              <a:spcAft>
                <a:spcPts val="800"/>
              </a:spcAft>
            </a:pPr>
            <a:r>
              <a:rPr lang="ar-IQ" sz="2400" dirty="0">
                <a:effectLst/>
                <a:latin typeface="Arial" panose="020B0604020202020204" pitchFamily="34" charset="0"/>
                <a:ea typeface="Times New Roman" panose="02020603050405020304" pitchFamily="18" charset="0"/>
              </a:rPr>
              <a:t>8. تبين في ضوء نتائج تقدير دالة انتاج المحصول أن الكميات المستخدمة من السماد الكيمياوي كان تأثيرها سلبيا في الانتاج بسبب الاسراف في استخدامها مما قد يخفض من كميات الانتاج الزراعي ومن ثم حجم الفائض المسوق منه.</a:t>
            </a:r>
            <a:endParaRPr lang="en-US" sz="2400" dirty="0">
              <a:effectLst/>
              <a:latin typeface="Times New Roman" panose="02020603050405020304" pitchFamily="18" charset="0"/>
              <a:ea typeface="Times New Roman" panose="02020603050405020304" pitchFamily="18" charset="0"/>
            </a:endParaRPr>
          </a:p>
          <a:p>
            <a:pPr marR="0" lvl="0" algn="just" rtl="1">
              <a:lnSpc>
                <a:spcPct val="150000"/>
              </a:lnSpc>
              <a:spcBef>
                <a:spcPts val="0"/>
              </a:spcBef>
              <a:spcAft>
                <a:spcPts val="800"/>
              </a:spcAft>
            </a:pPr>
            <a:r>
              <a:rPr lang="ar-IQ" sz="2400" dirty="0">
                <a:effectLst/>
                <a:latin typeface="Arial" panose="020B0604020202020204" pitchFamily="34" charset="0"/>
                <a:ea typeface="Times New Roman" panose="02020603050405020304" pitchFamily="18" charset="0"/>
              </a:rPr>
              <a:t>9. أظهرت نتائج تقدير دالة الاستهلاك العائلي أن كمية الإنتاج التي تحتفظ بها عائلة المزرعة تعتمد على عادات ونمط الاستهلاك الشائع اتجاه السلعة، إذ إن استهلاك القمح (كسلعة اساسية يومية) يشكل كمية كبيرة نسبيا من اجمالي بقية الحاصلات التي تستهلكها الاسر الفلاحية في المنطقة.</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40278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82430F-22DE-11C3-9515-6B7E7FE9EF00}"/>
              </a:ext>
            </a:extLst>
          </p:cNvPr>
          <p:cNvSpPr txBox="1"/>
          <p:nvPr/>
        </p:nvSpPr>
        <p:spPr>
          <a:xfrm>
            <a:off x="534572" y="954571"/>
            <a:ext cx="11324492" cy="3349571"/>
          </a:xfrm>
          <a:prstGeom prst="rect">
            <a:avLst/>
          </a:prstGeom>
          <a:noFill/>
        </p:spPr>
        <p:txBody>
          <a:bodyPr wrap="square">
            <a:spAutoFit/>
          </a:bodyPr>
          <a:lstStyle/>
          <a:p>
            <a:pPr marR="0" lvl="0" algn="just" rtl="1">
              <a:lnSpc>
                <a:spcPct val="150000"/>
              </a:lnSpc>
              <a:spcBef>
                <a:spcPts val="0"/>
              </a:spcBef>
              <a:spcAft>
                <a:spcPts val="800"/>
              </a:spcAft>
            </a:pPr>
            <a:r>
              <a:rPr lang="ar-IQ" sz="2400" dirty="0">
                <a:effectLst/>
                <a:latin typeface="Arial" panose="020B0604020202020204" pitchFamily="34" charset="0"/>
                <a:ea typeface="Times New Roman" panose="02020603050405020304" pitchFamily="18" charset="0"/>
              </a:rPr>
              <a:t>10. أظهرت النتائج بأن الفائض التسويقي من محصول القمح في محافظة بغداد يكون متأثرا بصورة ايجابية بواسطة مجموعة من المتغيرات وهي: كمية انتاج الحاصل، ومعدل سعر بيع الطن الواحد، ، وكفاءة الخدمات التسويقية، في حين يرتبط الفائض التسويقي للقمح سلبيا بمتغيرات الاستهلاك العائلي، والاستقطاعات العينية، وفاقد الحصاد والجمع، وعليه يمكن الاستنتاج بأن هناك امكانية لزيادة الفائض التسويقي من القمح عن طريق وضع قياسات ومعايير ملائمة من شأنها تحسين فعاليات ونشاطات المزارع، والتغلب على المعوقات الانتاجية والتسويقية كافة التي تواجه المزارعين في المحافظة.</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0806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773AA4-E38F-CFAD-093A-AEC18B4AC42A}"/>
              </a:ext>
            </a:extLst>
          </p:cNvPr>
          <p:cNvSpPr txBox="1"/>
          <p:nvPr/>
        </p:nvSpPr>
        <p:spPr>
          <a:xfrm>
            <a:off x="279009" y="294442"/>
            <a:ext cx="11633982" cy="4970528"/>
          </a:xfrm>
          <a:prstGeom prst="rect">
            <a:avLst/>
          </a:prstGeom>
          <a:noFill/>
        </p:spPr>
        <p:txBody>
          <a:bodyPr wrap="square">
            <a:spAutoFit/>
          </a:bodyPr>
          <a:lstStyle/>
          <a:p>
            <a:pPr marL="0" marR="0" algn="r" rtl="0">
              <a:spcBef>
                <a:spcPts val="0"/>
              </a:spcBef>
              <a:spcAft>
                <a:spcPts val="0"/>
              </a:spcAft>
            </a:pPr>
            <a:r>
              <a:rPr lang="ar-IQ" sz="3200" b="1" u="sng" dirty="0">
                <a:effectLst/>
                <a:latin typeface="Times New Roman" panose="02020603050405020304" pitchFamily="18" charset="0"/>
                <a:ea typeface="Times New Roman" panose="02020603050405020304" pitchFamily="18" charset="0"/>
                <a:cs typeface="Times New Roman" panose="02020603050405020304" pitchFamily="18" charset="0"/>
              </a:rPr>
              <a:t>التوصيات:-</a:t>
            </a:r>
            <a:endParaRPr lang="en-US" sz="3200" dirty="0">
              <a:effectLst/>
              <a:latin typeface="Times New Roman" panose="02020603050405020304" pitchFamily="18" charset="0"/>
              <a:ea typeface="Times New Roman" panose="02020603050405020304" pitchFamily="18" charset="0"/>
            </a:endParaRPr>
          </a:p>
          <a:p>
            <a:pPr marL="0" marR="0" algn="r" rtl="0">
              <a:spcBef>
                <a:spcPts val="0"/>
              </a:spcBef>
              <a:spcAft>
                <a:spcPts val="0"/>
              </a:spcAft>
            </a:pPr>
            <a:r>
              <a:rPr lang="ar-IQ" sz="2400"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342900" marR="0" lvl="0" indent="-342900" algn="just" rtl="1">
              <a:lnSpc>
                <a:spcPct val="150000"/>
              </a:lnSpc>
              <a:spcBef>
                <a:spcPts val="0"/>
              </a:spcBef>
              <a:spcAft>
                <a:spcPts val="800"/>
              </a:spcAft>
              <a:buFont typeface="+mj-lt"/>
              <a:buAutoNum type="arabicPeriod"/>
            </a:pPr>
            <a:r>
              <a:rPr lang="ar-IQ" sz="2400" dirty="0">
                <a:effectLst/>
                <a:latin typeface="Arial" panose="020B0604020202020204" pitchFamily="34" charset="0"/>
                <a:ea typeface="Times New Roman" panose="02020603050405020304" pitchFamily="18" charset="0"/>
              </a:rPr>
              <a:t>تفعيل دور أجهزة الارشاد الزراعي في منطقة الدراسة  بتشجيع واستمرار ودعم زراعة محصول القمح وزيادة المساحات المزروعة منه فضلا عن تطبيق الاساليب </a:t>
            </a:r>
            <a:r>
              <a:rPr lang="ar-IQ" sz="2400" dirty="0" err="1">
                <a:effectLst/>
                <a:latin typeface="Arial" panose="020B0604020202020204" pitchFamily="34" charset="0"/>
                <a:ea typeface="Times New Roman" panose="02020603050405020304" pitchFamily="18" charset="0"/>
              </a:rPr>
              <a:t>التقانية</a:t>
            </a:r>
            <a:r>
              <a:rPr lang="ar-IQ" sz="2400" dirty="0">
                <a:effectLst/>
                <a:latin typeface="Arial" panose="020B0604020202020204" pitchFamily="34" charset="0"/>
                <a:ea typeface="Times New Roman" panose="02020603050405020304" pitchFamily="18" charset="0"/>
              </a:rPr>
              <a:t> الحديثة واستخدام المكننة الزراعية مع توفير الخدمات الالية بكلف مناسبة.</a:t>
            </a:r>
            <a:endParaRPr lang="en-US" sz="2400" dirty="0">
              <a:effectLst/>
              <a:latin typeface="Times New Roman" panose="02020603050405020304" pitchFamily="18" charset="0"/>
              <a:ea typeface="Times New Roman" panose="02020603050405020304" pitchFamily="18" charset="0"/>
            </a:endParaRPr>
          </a:p>
          <a:p>
            <a:pPr marL="342900" marR="0" lvl="0" indent="-342900" algn="just" rtl="1">
              <a:lnSpc>
                <a:spcPct val="150000"/>
              </a:lnSpc>
              <a:spcBef>
                <a:spcPts val="0"/>
              </a:spcBef>
              <a:spcAft>
                <a:spcPts val="800"/>
              </a:spcAft>
              <a:buFont typeface="+mj-lt"/>
              <a:buAutoNum type="arabicPeriod"/>
            </a:pPr>
            <a:r>
              <a:rPr lang="ar-IQ" sz="2400" dirty="0">
                <a:effectLst/>
                <a:latin typeface="Arial" panose="020B0604020202020204" pitchFamily="34" charset="0"/>
                <a:ea typeface="Times New Roman" panose="02020603050405020304" pitchFamily="18" charset="0"/>
              </a:rPr>
              <a:t>ضرورة التوعية الغذائية للأفراد في تقنين استهلاك القمح من المزرعة بما يحقق زيادة الفائض التسويقي وتضيق الفجوة الغذائية وزيادة نسبة الاكتفاء الذاتي من محصول القمح.</a:t>
            </a:r>
            <a:endParaRPr lang="en-US" sz="2400" dirty="0">
              <a:effectLst/>
              <a:latin typeface="Times New Roman" panose="02020603050405020304" pitchFamily="18" charset="0"/>
              <a:ea typeface="Times New Roman" panose="02020603050405020304" pitchFamily="18" charset="0"/>
            </a:endParaRPr>
          </a:p>
          <a:p>
            <a:pPr marL="342900" marR="0" lvl="0" indent="-342900" algn="just" rtl="1">
              <a:lnSpc>
                <a:spcPct val="150000"/>
              </a:lnSpc>
              <a:spcBef>
                <a:spcPts val="0"/>
              </a:spcBef>
              <a:spcAft>
                <a:spcPts val="800"/>
              </a:spcAft>
              <a:buFont typeface="+mj-lt"/>
              <a:buAutoNum type="arabicPeriod"/>
            </a:pPr>
            <a:r>
              <a:rPr lang="ar-IQ" sz="2400" dirty="0">
                <a:effectLst/>
                <a:latin typeface="Arial" panose="020B0604020202020204" pitchFamily="34" charset="0"/>
                <a:ea typeface="Times New Roman" panose="02020603050405020304" pitchFamily="18" charset="0"/>
              </a:rPr>
              <a:t>تطبيق السياسات الانتاجية السعرية والتسويقية التي من شأنها زيادة انتاج المحصول في ضوء المتاح من الموارد المحلية، مع محاولة تقليل الفاقد أثناء عمليات الحصاد والخزن والنقل.</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07197160"/>
      </p:ext>
    </p:extLst>
  </p:cSld>
  <p:clrMapOvr>
    <a:masterClrMapping/>
  </p:clrMapOvr>
  <p:transition spd="slow">
    <p:comb/>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885194-2A63-0494-C53D-6523ABAAC296}"/>
              </a:ext>
            </a:extLst>
          </p:cNvPr>
          <p:cNvSpPr txBox="1"/>
          <p:nvPr/>
        </p:nvSpPr>
        <p:spPr>
          <a:xfrm>
            <a:off x="623667" y="266627"/>
            <a:ext cx="11338559" cy="6324745"/>
          </a:xfrm>
          <a:prstGeom prst="rect">
            <a:avLst/>
          </a:prstGeom>
          <a:noFill/>
        </p:spPr>
        <p:txBody>
          <a:bodyPr wrap="square">
            <a:spAutoFit/>
          </a:bodyPr>
          <a:lstStyle/>
          <a:p>
            <a:pPr marR="0" lvl="0" algn="just" rtl="1">
              <a:lnSpc>
                <a:spcPct val="150000"/>
              </a:lnSpc>
              <a:spcBef>
                <a:spcPts val="0"/>
              </a:spcBef>
              <a:spcAft>
                <a:spcPts val="800"/>
              </a:spcAft>
            </a:pPr>
            <a:r>
              <a:rPr lang="ar-IQ" sz="2400" dirty="0">
                <a:effectLst/>
                <a:latin typeface="Arial" panose="020B0604020202020204" pitchFamily="34" charset="0"/>
                <a:ea typeface="Times New Roman" panose="02020603050405020304" pitchFamily="18" charset="0"/>
              </a:rPr>
              <a:t>4. التشجيع على تأسيس نظام تسويقي كفوء من المنظمات الحكومية وغير الحكومية لتسويق ناتج القمح على مستوى المحافظة، بما يجذب المزارعين الى زيادة انتاجهم من المحصول وتكوين حوافز سعرية تمكنهم من تحقيق ارباح مجزية، وتقديم المساعدات الفنية واللوجستية من المؤسسات والمراكز البحثية الموجودة في المحافظة. </a:t>
            </a:r>
            <a:endParaRPr lang="en-US" sz="2400" dirty="0">
              <a:effectLst/>
              <a:latin typeface="Times New Roman" panose="02020603050405020304" pitchFamily="18" charset="0"/>
              <a:ea typeface="Times New Roman" panose="02020603050405020304" pitchFamily="18" charset="0"/>
            </a:endParaRPr>
          </a:p>
          <a:p>
            <a:pPr marR="0" lvl="0" algn="just" rtl="1">
              <a:lnSpc>
                <a:spcPct val="150000"/>
              </a:lnSpc>
              <a:spcBef>
                <a:spcPts val="0"/>
              </a:spcBef>
              <a:spcAft>
                <a:spcPts val="800"/>
              </a:spcAft>
            </a:pPr>
            <a:r>
              <a:rPr lang="ar-IQ" sz="2400" dirty="0">
                <a:effectLst/>
                <a:latin typeface="Arial" panose="020B0604020202020204" pitchFamily="34" charset="0"/>
                <a:ea typeface="Times New Roman" panose="02020603050405020304" pitchFamily="18" charset="0"/>
              </a:rPr>
              <a:t>5. توجيه المزارعين بتقليل كميات  السماد الكيمياوي واستخدام الاصناف المحسنة وانتقاء البذور الخالية من الشوائب وذات النقاوة العالية وإكثار البذور المحسنة عالية الانتاجية.</a:t>
            </a:r>
            <a:endParaRPr lang="en-US" sz="2400" dirty="0">
              <a:effectLst/>
              <a:latin typeface="Times New Roman" panose="02020603050405020304" pitchFamily="18" charset="0"/>
              <a:ea typeface="Times New Roman" panose="02020603050405020304" pitchFamily="18" charset="0"/>
            </a:endParaRPr>
          </a:p>
          <a:p>
            <a:pPr marR="0" lvl="0" algn="just" rtl="1">
              <a:lnSpc>
                <a:spcPct val="150000"/>
              </a:lnSpc>
              <a:spcBef>
                <a:spcPts val="0"/>
              </a:spcBef>
              <a:spcAft>
                <a:spcPts val="0"/>
              </a:spcAft>
            </a:pPr>
            <a:r>
              <a:rPr lang="ar-IQ" sz="2400" dirty="0">
                <a:effectLst/>
                <a:latin typeface="Arial" panose="020B0604020202020204" pitchFamily="34" charset="0"/>
                <a:ea typeface="Times New Roman" panose="02020603050405020304" pitchFamily="18" charset="0"/>
              </a:rPr>
              <a:t>6. ضرورة الاهتمام بعملية تسويق الحاصل كونها تعد احدى حلقات الانتاج الزراعي ومكملة لها، وذلك عن طريق تجهيز المخازن </a:t>
            </a:r>
            <a:r>
              <a:rPr lang="ar-IQ" sz="2400" dirty="0" err="1">
                <a:effectLst/>
                <a:latin typeface="Arial" panose="020B0604020202020204" pitchFamily="34" charset="0"/>
                <a:ea typeface="Times New Roman" panose="02020603050405020304" pitchFamily="18" charset="0"/>
              </a:rPr>
              <a:t>والسايلوات</a:t>
            </a:r>
            <a:r>
              <a:rPr lang="ar-IQ" sz="2400" dirty="0">
                <a:effectLst/>
                <a:latin typeface="Arial" panose="020B0604020202020204" pitchFamily="34" charset="0"/>
                <a:ea typeface="Times New Roman" panose="02020603050405020304" pitchFamily="18" charset="0"/>
              </a:rPr>
              <a:t> لاستيعاب كامل الكمية المنتجة على مستوى العراق وتسهيل اجراءات استلام الحاصل وتسديد المبالغ التسويقية في الموعد المناسب.</a:t>
            </a:r>
            <a:endParaRPr lang="en-US" sz="2400" dirty="0">
              <a:effectLst/>
              <a:latin typeface="Times New Roman" panose="02020603050405020304" pitchFamily="18" charset="0"/>
              <a:ea typeface="Times New Roman" panose="02020603050405020304" pitchFamily="18" charset="0"/>
            </a:endParaRPr>
          </a:p>
          <a:p>
            <a:pPr marR="0" lvl="0" algn="just" rtl="1">
              <a:lnSpc>
                <a:spcPct val="150000"/>
              </a:lnSpc>
              <a:spcBef>
                <a:spcPts val="0"/>
              </a:spcBef>
              <a:spcAft>
                <a:spcPts val="0"/>
              </a:spcAft>
            </a:pPr>
            <a:r>
              <a:rPr lang="ar-IQ" sz="2400" dirty="0">
                <a:effectLst/>
                <a:latin typeface="Arial" panose="020B0604020202020204" pitchFamily="34" charset="0"/>
                <a:ea typeface="Times New Roman" panose="02020603050405020304" pitchFamily="18" charset="0"/>
              </a:rPr>
              <a:t>7. وأخيرا يوصى البحث بضرورة مواصلة الدراسات الاقتصادية عن إنتاج محصول القمح في العراق باستخدام نظام المعادلات المتتابعة بغية الارتقاء بالمستوى الأمثل من هذا المحصول والتحفيز على زيادة الفائض التسويقي والفائض المسوق منه بما يؤمن تحقيق الاكتفاء الذاتي لسكان البلد من محصول القمح.</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200805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885194-2A63-0494-C53D-6523ABAAC296}"/>
              </a:ext>
            </a:extLst>
          </p:cNvPr>
          <p:cNvSpPr txBox="1"/>
          <p:nvPr/>
        </p:nvSpPr>
        <p:spPr>
          <a:xfrm rot="19703684">
            <a:off x="2045453" y="2279921"/>
            <a:ext cx="7382364" cy="1554015"/>
          </a:xfrm>
          <a:prstGeom prst="rect">
            <a:avLst/>
          </a:prstGeom>
          <a:noFill/>
        </p:spPr>
        <p:txBody>
          <a:bodyPr wrap="square">
            <a:spAutoFit/>
          </a:bodyPr>
          <a:lstStyle/>
          <a:p>
            <a:pPr marR="0" lvl="0" algn="just" rtl="1">
              <a:lnSpc>
                <a:spcPct val="150000"/>
              </a:lnSpc>
              <a:spcBef>
                <a:spcPts val="0"/>
              </a:spcBef>
              <a:spcAft>
                <a:spcPts val="800"/>
              </a:spcAft>
            </a:pPr>
            <a:r>
              <a:rPr lang="ar-IQ" sz="7200" dirty="0">
                <a:solidFill>
                  <a:srgbClr val="00B0F0"/>
                </a:solidFill>
                <a:effectLst/>
                <a:latin typeface="Times New Roman" panose="02020603050405020304" pitchFamily="18" charset="0"/>
                <a:ea typeface="Times New Roman" panose="02020603050405020304" pitchFamily="18" charset="0"/>
              </a:rPr>
              <a:t>   شكرا لحسن الاستماع</a:t>
            </a:r>
            <a:endParaRPr lang="en-US" sz="7200" dirty="0">
              <a:solidFill>
                <a:srgbClr val="00B0F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2528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AC0ADD-397E-2E1F-FBAF-65F435B3892F}"/>
              </a:ext>
            </a:extLst>
          </p:cNvPr>
          <p:cNvSpPr txBox="1"/>
          <p:nvPr/>
        </p:nvSpPr>
        <p:spPr>
          <a:xfrm>
            <a:off x="321212" y="975172"/>
            <a:ext cx="11549575" cy="5185074"/>
          </a:xfrm>
          <a:prstGeom prst="rect">
            <a:avLst/>
          </a:prstGeom>
          <a:noFill/>
        </p:spPr>
        <p:txBody>
          <a:bodyPr wrap="square">
            <a:spAutoFit/>
          </a:bodyPr>
          <a:lstStyle/>
          <a:p>
            <a:pPr marL="0" marR="0" algn="just" rtl="1">
              <a:lnSpc>
                <a:spcPct val="150000"/>
              </a:lnSpc>
              <a:spcBef>
                <a:spcPts val="0"/>
              </a:spcBef>
              <a:spcAft>
                <a:spcPts val="800"/>
              </a:spcAft>
            </a:pPr>
            <a:r>
              <a:rPr lang="en-US" sz="1800" dirty="0">
                <a:effectLst/>
                <a:latin typeface="Arial" panose="020B0604020202020204" pitchFamily="34" charset="0"/>
                <a:ea typeface="Calibri" panose="020F0502020204030204" pitchFamily="34" charset="0"/>
              </a:rPr>
              <a:t> </a:t>
            </a:r>
            <a:r>
              <a:rPr lang="ar-SA" sz="2800" dirty="0">
                <a:effectLst/>
                <a:latin typeface="Arial" panose="020B0604020202020204" pitchFamily="34" charset="0"/>
                <a:ea typeface="Calibri" panose="020F0502020204030204" pitchFamily="34" charset="0"/>
              </a:rPr>
              <a:t>أما في الزراعة فيمثل الفائض التسويقي فائض المحصول الذي يمكن بيعه من أجل الربح، بعد أن يبيع المزارع محصوله لتغطية تكاليف صيانة وتشغيل مزرعته التي تتضمن صيانة الآلات وتكاليف العمالة والأسمدة ودفع الرهن العقاري على الارض وغيرها من المصاريف التي يجب أن يكون انتاج المحصول قادرًا على تغطية هذه النفقات كي يتمكن المزارع من مواصلة عمله (محمود وعبد الرحمن، </a:t>
            </a:r>
            <a:r>
              <a:rPr lang="ar-SA" sz="2800" dirty="0">
                <a:latin typeface="Arial" panose="020B0604020202020204" pitchFamily="34" charset="0"/>
              </a:rPr>
              <a:t>2021). يدخل المفهوم الزراعي حيز التنفيذ في المناطق التي تكون فيها الزراعة هي المصدر الرئيس لدخل السكان، اذ تستهلك الأسرة الغذاء المزروع ويباع الفائض منه في السوق. ومن اجل التوازن بين كمية الطعام التي تحتاجها الأسرة، وكمية الطعام التي يجب بيعها لتغطية التكاليف </a:t>
            </a:r>
            <a:r>
              <a:rPr lang="ar-SA" sz="2800" dirty="0" err="1">
                <a:latin typeface="Arial" panose="020B0604020202020204" pitchFamily="34" charset="0"/>
              </a:rPr>
              <a:t>المزرعية</a:t>
            </a:r>
            <a:r>
              <a:rPr lang="ar-SA" sz="2800" dirty="0">
                <a:latin typeface="Arial" panose="020B0604020202020204" pitchFamily="34" charset="0"/>
              </a:rPr>
              <a:t>، يمكن أن يكون لهذا الفائض التسويقي تأثيرات كبيرة خصوصا في المزارع ذات الدخل</a:t>
            </a:r>
            <a:r>
              <a:rPr lang="ar-IQ" sz="2800" dirty="0">
                <a:latin typeface="Arial" panose="020B0604020202020204" pitchFamily="34" charset="0"/>
              </a:rPr>
              <a:t> المنخفض.</a:t>
            </a:r>
            <a:endParaRPr lang="en-US" sz="2800" dirty="0">
              <a:latin typeface="Arial" panose="020B0604020202020204" pitchFamily="34" charset="0"/>
            </a:endParaRPr>
          </a:p>
        </p:txBody>
      </p:sp>
    </p:spTree>
    <p:extLst>
      <p:ext uri="{BB962C8B-B14F-4D97-AF65-F5344CB8AC3E}">
        <p14:creationId xmlns:p14="http://schemas.microsoft.com/office/powerpoint/2010/main" val="913778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E169DD-7CF9-74D7-1542-83A688C8A257}"/>
              </a:ext>
            </a:extLst>
          </p:cNvPr>
          <p:cNvSpPr txBox="1"/>
          <p:nvPr/>
        </p:nvSpPr>
        <p:spPr>
          <a:xfrm>
            <a:off x="225083" y="311506"/>
            <a:ext cx="11479237" cy="5196231"/>
          </a:xfrm>
          <a:prstGeom prst="rect">
            <a:avLst/>
          </a:prstGeom>
          <a:noFill/>
        </p:spPr>
        <p:txBody>
          <a:bodyPr wrap="square">
            <a:spAutoFit/>
          </a:bodyPr>
          <a:lstStyle/>
          <a:p>
            <a:pPr marL="0" marR="0" algn="just" rtl="1">
              <a:lnSpc>
                <a:spcPct val="150000"/>
              </a:lnSpc>
              <a:spcBef>
                <a:spcPts val="0"/>
              </a:spcBef>
              <a:spcAft>
                <a:spcPts val="0"/>
              </a:spcAft>
            </a:pPr>
            <a:r>
              <a:rPr lang="ar-IQ" sz="3200" b="1" dirty="0">
                <a:effectLst/>
                <a:latin typeface="Times New Roman" panose="02020603050405020304" pitchFamily="18" charset="0"/>
                <a:ea typeface="Times New Roman" panose="02020603050405020304" pitchFamily="18" charset="0"/>
              </a:rPr>
              <a:t>أهمية البحث:</a:t>
            </a:r>
            <a:endParaRPr lang="en-US" sz="3200" b="1" dirty="0">
              <a:effectLst/>
              <a:latin typeface="Times New Roman" panose="02020603050405020304" pitchFamily="18" charset="0"/>
              <a:ea typeface="Times New Roman" panose="02020603050405020304" pitchFamily="18" charset="0"/>
            </a:endParaRPr>
          </a:p>
          <a:p>
            <a:pPr marL="0" marR="0" indent="457200" algn="just" rtl="1">
              <a:lnSpc>
                <a:spcPct val="150000"/>
              </a:lnSpc>
              <a:spcBef>
                <a:spcPts val="0"/>
              </a:spcBef>
              <a:spcAft>
                <a:spcPts val="800"/>
              </a:spcAft>
            </a:pPr>
            <a:r>
              <a:rPr lang="ar-SA" sz="2400" dirty="0">
                <a:effectLst/>
                <a:latin typeface="Times New Roman" panose="02020603050405020304" pitchFamily="18" charset="0"/>
                <a:ea typeface="Calibri" panose="020F0502020204030204" pitchFamily="34" charset="0"/>
                <a:cs typeface="Arial" panose="020B0604020202020204" pitchFamily="34" charset="0"/>
              </a:rPr>
              <a:t>تتمثل الأهمية العلمية لهذا البحث بالأهمية الاقتصادية للفائض التسويقي من مختلف المحاصيل الحقلية (بما فيها محصول الدراسة) على مستوى المزرعة، اذ يمثل الفائض التسويقي مصدرا معاشيا اساسيا للأسر الريفية في محافظة بغداد التي تتميز بزراعة محصول القمح بالدرجة الاساس. كما يعد هذا البحث من الدراسات النادرة التي تطبق تقانة نظام المعادلات المتتابعة على الظواهر الاقتصادية، مما يعد مرجعاً اضافياً للمكتبة العربية يستفاد منه الباحثون العاملون في المجال نفسه، أما الأهمية العملية فتتمثل في أن النتائج التي تم التوصل اليها من خلال البحث ستمكن المزارعين قيد البحث من التعرف والوقوف على اهم محددات الفائض التسويقي لمحصول القمح، ومن ثم الاستفادة منها في اعادة النظر ومعالجة بعض المشكلات المتعلقة بنمط توزيع الكميات المنتجة والمسوقة على مستوى المزرعة من تلك المحاصيل.</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0805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11A64C-D0F5-298B-A57E-7542DAEC5EFB}"/>
              </a:ext>
            </a:extLst>
          </p:cNvPr>
          <p:cNvSpPr txBox="1"/>
          <p:nvPr/>
        </p:nvSpPr>
        <p:spPr>
          <a:xfrm>
            <a:off x="482991" y="108732"/>
            <a:ext cx="11226018" cy="5852821"/>
          </a:xfrm>
          <a:prstGeom prst="rect">
            <a:avLst/>
          </a:prstGeom>
          <a:noFill/>
        </p:spPr>
        <p:txBody>
          <a:bodyPr wrap="square">
            <a:spAutoFit/>
          </a:bodyPr>
          <a:lstStyle/>
          <a:p>
            <a:pPr marL="0" marR="0" algn="just" rtl="1">
              <a:lnSpc>
                <a:spcPct val="150000"/>
              </a:lnSpc>
              <a:spcBef>
                <a:spcPts val="0"/>
              </a:spcBef>
              <a:spcAft>
                <a:spcPts val="800"/>
              </a:spcAft>
            </a:pPr>
            <a:r>
              <a:rPr lang="ar-SA" sz="3200" b="1" dirty="0">
                <a:effectLst/>
                <a:latin typeface="Times New Roman" panose="02020603050405020304" pitchFamily="18" charset="0"/>
                <a:ea typeface="Calibri" panose="020F0502020204030204" pitchFamily="34" charset="0"/>
                <a:cs typeface="Times New Roman" panose="02020603050405020304" pitchFamily="18" charset="0"/>
              </a:rPr>
              <a:t>مشكلة البحث:</a:t>
            </a:r>
            <a:endParaRPr lang="en-US" sz="3200" dirty="0">
              <a:effectLst/>
              <a:latin typeface="Times New Roman" panose="02020603050405020304" pitchFamily="18" charset="0"/>
              <a:ea typeface="Times New Roman" panose="02020603050405020304" pitchFamily="18" charset="0"/>
            </a:endParaRPr>
          </a:p>
          <a:p>
            <a:pPr marL="0" marR="0" indent="457200" algn="just" rtl="1">
              <a:lnSpc>
                <a:spcPct val="150000"/>
              </a:lnSpc>
              <a:spcBef>
                <a:spcPts val="0"/>
              </a:spcBef>
              <a:spcAft>
                <a:spcPts val="800"/>
              </a:spcAft>
            </a:pPr>
            <a:r>
              <a:rPr lang="ar-SA" sz="2400" dirty="0">
                <a:effectLst/>
                <a:latin typeface="Times New Roman" panose="02020603050405020304" pitchFamily="18" charset="0"/>
                <a:ea typeface="Calibri" panose="020F0502020204030204" pitchFamily="34" charset="0"/>
                <a:cs typeface="Arial" panose="020B0604020202020204" pitchFamily="34" charset="0"/>
              </a:rPr>
              <a:t>تنبع مشكلة الدراسة من تغير الملامح والمعالم المألوفة </a:t>
            </a:r>
            <a:r>
              <a:rPr lang="ar-SA" sz="2400" dirty="0" err="1">
                <a:effectLst/>
                <a:latin typeface="Times New Roman" panose="02020603050405020304" pitchFamily="18" charset="0"/>
                <a:ea typeface="Calibri" panose="020F0502020204030204" pitchFamily="34" charset="0"/>
                <a:cs typeface="Arial" panose="020B0604020202020204" pitchFamily="34" charset="0"/>
              </a:rPr>
              <a:t>لاسواق</a:t>
            </a:r>
            <a:r>
              <a:rPr lang="ar-SA" sz="2400" dirty="0">
                <a:effectLst/>
                <a:latin typeface="Times New Roman" panose="02020603050405020304" pitchFamily="18" charset="0"/>
                <a:ea typeface="Calibri" panose="020F0502020204030204" pitchFamily="34" charset="0"/>
                <a:cs typeface="Arial" panose="020B0604020202020204" pitchFamily="34" charset="0"/>
              </a:rPr>
              <a:t> حاصلات محصول القمح في العراق بصورة عامة، وتغير الكيفية أو الطرائق التي يتم بها توزيع الناتج الكلي من  المحصول بصورة عامة والفائض التسويقي منها بصورة خاصة، إذ يتم تصريف ذلك الفائض فيما بين مسالكه التوزيعية المختلفة ممثلة في كل من الدولة، وتجار الاسواق المحلية، والعائلة والجيران والاقارب والاصدقاء، وما يتم تخزينه من بذور </a:t>
            </a:r>
            <a:r>
              <a:rPr lang="ar-SA" sz="2400" dirty="0" err="1">
                <a:effectLst/>
                <a:latin typeface="Times New Roman" panose="02020603050405020304" pitchFamily="18" charset="0"/>
                <a:ea typeface="Calibri" panose="020F0502020204030204" pitchFamily="34" charset="0"/>
                <a:cs typeface="Arial" panose="020B0604020202020204" pitchFamily="34" charset="0"/>
              </a:rPr>
              <a:t>لانتاج</a:t>
            </a:r>
            <a:r>
              <a:rPr lang="ar-SA" sz="2400" dirty="0">
                <a:effectLst/>
                <a:latin typeface="Times New Roman" panose="02020603050405020304" pitchFamily="18" charset="0"/>
                <a:ea typeface="Calibri" panose="020F0502020204030204" pitchFamily="34" charset="0"/>
                <a:cs typeface="Arial" panose="020B0604020202020204" pitchFamily="34" charset="0"/>
              </a:rPr>
              <a:t> السنة القادمة. فالتعرف على الطريقة التي يتم بها توزيع ذلك الفائض في ظل محددات الانموذج القياسي التراجعي للمحصول على انفراد من شأنه أن يسهم أو يساعد في اعادة النظر </a:t>
            </a:r>
            <a:r>
              <a:rPr lang="ar-SA" sz="2400" dirty="0">
                <a:latin typeface="Times New Roman" panose="02020603050405020304" pitchFamily="18" charset="0"/>
                <a:cs typeface="Arial" panose="020B0604020202020204" pitchFamily="34" charset="0"/>
              </a:rPr>
              <a:t>في المسالك التسويقية ذات الصلة بتوزيع الكميات المنتجة من المحصول قيد الدراسة والفائض المسوق منها. وانطلاقا من المشكلة موضوع البحث يمكن صياغة تساؤل الدراسة بما يأتي: ما هي أهم العوامل الاقتصادية المرتبطة على وفق الانموذج القياسي التتابعي المؤثرة في الفائض التسويقي من محصول القمح  في محافظة بغداد؟</a:t>
            </a:r>
            <a:endParaRPr lang="en-US" sz="2400" dirty="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39330982"/>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20F731-803B-C327-BB1C-CE2D30BBBAB1}"/>
              </a:ext>
            </a:extLst>
          </p:cNvPr>
          <p:cNvSpPr txBox="1"/>
          <p:nvPr/>
        </p:nvSpPr>
        <p:spPr>
          <a:xfrm>
            <a:off x="464233" y="313243"/>
            <a:ext cx="11521440" cy="4950009"/>
          </a:xfrm>
          <a:prstGeom prst="rect">
            <a:avLst/>
          </a:prstGeom>
          <a:noFill/>
        </p:spPr>
        <p:txBody>
          <a:bodyPr wrap="square">
            <a:spAutoFit/>
          </a:bodyPr>
          <a:lstStyle/>
          <a:p>
            <a:pPr marL="0" marR="0" algn="just" rtl="1">
              <a:lnSpc>
                <a:spcPct val="150000"/>
              </a:lnSpc>
              <a:spcBef>
                <a:spcPts val="0"/>
              </a:spcBef>
              <a:spcAft>
                <a:spcPts val="800"/>
              </a:spcAft>
            </a:pPr>
            <a:r>
              <a:rPr lang="ar-SA" sz="3200" b="1" dirty="0">
                <a:effectLst/>
                <a:latin typeface="Times New Roman" panose="02020603050405020304" pitchFamily="18" charset="0"/>
                <a:ea typeface="Calibri" panose="020F0502020204030204" pitchFamily="34" charset="0"/>
                <a:cs typeface="Times New Roman" panose="02020603050405020304" pitchFamily="18" charset="0"/>
              </a:rPr>
              <a:t>فرضية البحث:</a:t>
            </a:r>
            <a:endParaRPr lang="en-US" sz="3200" dirty="0">
              <a:effectLst/>
              <a:latin typeface="Times New Roman" panose="02020603050405020304" pitchFamily="18" charset="0"/>
              <a:ea typeface="Times New Roman" panose="02020603050405020304" pitchFamily="18" charset="0"/>
            </a:endParaRPr>
          </a:p>
          <a:p>
            <a:pPr marL="0" marR="0" algn="just" rtl="1">
              <a:lnSpc>
                <a:spcPct val="150000"/>
              </a:lnSpc>
              <a:spcBef>
                <a:spcPts val="0"/>
              </a:spcBef>
              <a:spcAft>
                <a:spcPts val="800"/>
              </a:spcAft>
            </a:pPr>
            <a:r>
              <a:rPr lang="ar-IQ" sz="2400" dirty="0">
                <a:effectLst/>
                <a:latin typeface="Times New Roman" panose="02020603050405020304" pitchFamily="18" charset="0"/>
                <a:ea typeface="Calibri" panose="020F0502020204030204" pitchFamily="34" charset="0"/>
                <a:cs typeface="Arial" panose="020B0604020202020204" pitchFamily="34" charset="0"/>
              </a:rPr>
              <a:t>يستند البحث الى الفرضيات الاتية:</a:t>
            </a:r>
            <a:endParaRPr lang="en-US" sz="2400" dirty="0">
              <a:effectLst/>
              <a:latin typeface="Times New Roman" panose="02020603050405020304" pitchFamily="18" charset="0"/>
              <a:ea typeface="Times New Roman" panose="02020603050405020304" pitchFamily="18" charset="0"/>
            </a:endParaRPr>
          </a:p>
          <a:p>
            <a:pPr marL="342900" marR="0" lvl="0" indent="-342900" algn="just" rtl="1">
              <a:lnSpc>
                <a:spcPct val="150000"/>
              </a:lnSpc>
              <a:spcBef>
                <a:spcPts val="0"/>
              </a:spcBef>
              <a:spcAft>
                <a:spcPts val="0"/>
              </a:spcAft>
              <a:buFont typeface="+mj-lt"/>
              <a:buAutoNum type="arabicPeriod"/>
            </a:pPr>
            <a:r>
              <a:rPr lang="ar-IQ" sz="2400" dirty="0">
                <a:effectLst/>
                <a:latin typeface="Times New Roman" panose="02020603050405020304" pitchFamily="18" charset="0"/>
                <a:ea typeface="Calibri" panose="020F0502020204030204" pitchFamily="34" charset="0"/>
                <a:cs typeface="Arial" panose="020B0604020202020204" pitchFamily="34" charset="0"/>
              </a:rPr>
              <a:t>إن مزارع محصول القمح في محافظة بغداد هي مزارع تقليدية تعتمد على نظام الزراعة العائلية الذي يميل الى زيادة استهلاك الاسر من منتجات المزرعة على حساب الفائض التسويقي لها.</a:t>
            </a:r>
          </a:p>
          <a:p>
            <a:pPr marL="342900" marR="0" lvl="0" indent="-342900" algn="just" rtl="1">
              <a:lnSpc>
                <a:spcPct val="150000"/>
              </a:lnSpc>
              <a:spcBef>
                <a:spcPts val="0"/>
              </a:spcBef>
              <a:spcAft>
                <a:spcPts val="800"/>
              </a:spcAft>
              <a:buFont typeface="+mj-lt"/>
              <a:buAutoNum type="arabicPeriod"/>
            </a:pPr>
            <a:r>
              <a:rPr lang="ar-IQ" sz="2400" dirty="0">
                <a:latin typeface="Times New Roman" panose="02020603050405020304" pitchFamily="18" charset="0"/>
                <a:cs typeface="Arial" panose="020B0604020202020204" pitchFamily="34" charset="0"/>
              </a:rPr>
              <a:t>وجود عدد من المتغيرات المستقلة المرتبطة تؤثر في الفائض التسويقي من محصول القمح وهذه المتغيرات هي (المساحة المزروعة والمساحة المحصولية، والانتاج </a:t>
            </a:r>
            <a:r>
              <a:rPr lang="ar-IQ" sz="2400" dirty="0" err="1">
                <a:latin typeface="Times New Roman" panose="02020603050405020304" pitchFamily="18" charset="0"/>
                <a:cs typeface="Arial" panose="020B0604020202020204" pitchFamily="34" charset="0"/>
              </a:rPr>
              <a:t>المزرعي</a:t>
            </a:r>
            <a:r>
              <a:rPr lang="ar-IQ" sz="2400" dirty="0">
                <a:latin typeface="Times New Roman" panose="02020603050405020304" pitchFamily="18" charset="0"/>
                <a:cs typeface="Arial" panose="020B0604020202020204" pitchFamily="34" charset="0"/>
              </a:rPr>
              <a:t>، والاستهلاك العائلي والفائض التسويقي).</a:t>
            </a:r>
            <a:endParaRPr lang="en-US" sz="2400" dirty="0">
              <a:latin typeface="Times New Roman" panose="02020603050405020304" pitchFamily="18" charset="0"/>
              <a:cs typeface="Arial" panose="020B0604020202020204" pitchFamily="34" charset="0"/>
            </a:endParaRPr>
          </a:p>
          <a:p>
            <a:pPr marL="342900" marR="0" lvl="0" indent="-342900" algn="just" rtl="1">
              <a:lnSpc>
                <a:spcPct val="150000"/>
              </a:lnSpc>
              <a:spcBef>
                <a:spcPts val="0"/>
              </a:spcBef>
              <a:spcAft>
                <a:spcPts val="0"/>
              </a:spcAft>
              <a:buFont typeface="+mj-lt"/>
              <a:buAutoNum type="arabicPeriod"/>
            </a:pPr>
            <a:r>
              <a:rPr lang="ar-IQ" sz="2400" dirty="0">
                <a:latin typeface="Times New Roman" panose="02020603050405020304" pitchFamily="18" charset="0"/>
                <a:cs typeface="Arial" panose="020B0604020202020204" pitchFamily="34" charset="0"/>
              </a:rPr>
              <a:t>عدم وجود نظام تسويقي كفوء وظيفيا ومؤسسيا وسعريا في المحافظة من اجل توفير فرص وظروف تبادلية مناسبة وفقا </a:t>
            </a:r>
            <a:r>
              <a:rPr lang="ar-IQ" sz="2400" dirty="0" err="1">
                <a:latin typeface="Times New Roman" panose="02020603050405020304" pitchFamily="18" charset="0"/>
                <a:cs typeface="Arial" panose="020B0604020202020204" pitchFamily="34" charset="0"/>
              </a:rPr>
              <a:t>لاهمية</a:t>
            </a:r>
            <a:r>
              <a:rPr lang="ar-IQ" sz="2400" dirty="0">
                <a:latin typeface="Times New Roman" panose="02020603050405020304" pitchFamily="18" charset="0"/>
                <a:cs typeface="Arial" panose="020B0604020202020204" pitchFamily="34" charset="0"/>
              </a:rPr>
              <a:t> المحاصيل </a:t>
            </a:r>
            <a:r>
              <a:rPr lang="ar-IQ" sz="2400" dirty="0" err="1">
                <a:latin typeface="Times New Roman" panose="02020603050405020304" pitchFamily="18" charset="0"/>
                <a:cs typeface="Arial" panose="020B0604020202020204" pitchFamily="34" charset="0"/>
              </a:rPr>
              <a:t>المزرعية</a:t>
            </a:r>
            <a:r>
              <a:rPr lang="ar-IQ" sz="2400" dirty="0">
                <a:latin typeface="Times New Roman" panose="02020603050405020304" pitchFamily="18" charset="0"/>
                <a:cs typeface="Arial" panose="020B0604020202020204" pitchFamily="34" charset="0"/>
              </a:rPr>
              <a:t> وجودتها.</a:t>
            </a:r>
            <a:endParaRPr lang="en-US" sz="2400" dirty="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96336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A3A7E3-1C72-3B34-A496-3349F284B133}"/>
              </a:ext>
            </a:extLst>
          </p:cNvPr>
          <p:cNvSpPr txBox="1"/>
          <p:nvPr/>
        </p:nvSpPr>
        <p:spPr>
          <a:xfrm>
            <a:off x="506437" y="371194"/>
            <a:ext cx="11380763" cy="4847417"/>
          </a:xfrm>
          <a:prstGeom prst="rect">
            <a:avLst/>
          </a:prstGeom>
          <a:noFill/>
        </p:spPr>
        <p:txBody>
          <a:bodyPr wrap="square">
            <a:spAutoFit/>
          </a:bodyPr>
          <a:lstStyle/>
          <a:p>
            <a:pPr marL="0" marR="0" algn="just" rtl="1">
              <a:lnSpc>
                <a:spcPct val="150000"/>
              </a:lnSpc>
              <a:spcBef>
                <a:spcPts val="0"/>
              </a:spcBef>
              <a:spcAft>
                <a:spcPts val="800"/>
              </a:spcAft>
            </a:pPr>
            <a:r>
              <a:rPr lang="ar-SA" sz="3200" b="1" dirty="0">
                <a:effectLst/>
                <a:latin typeface="Times New Roman" panose="02020603050405020304" pitchFamily="18" charset="0"/>
                <a:ea typeface="Calibri" panose="020F0502020204030204" pitchFamily="34" charset="0"/>
                <a:cs typeface="Times New Roman" panose="02020603050405020304" pitchFamily="18" charset="0"/>
              </a:rPr>
              <a:t>أهداف البحث:</a:t>
            </a:r>
            <a:endParaRPr lang="en-US" sz="3200" dirty="0">
              <a:effectLst/>
              <a:latin typeface="Times New Roman" panose="02020603050405020304" pitchFamily="18" charset="0"/>
              <a:ea typeface="Times New Roman" panose="02020603050405020304" pitchFamily="18" charset="0"/>
            </a:endParaRPr>
          </a:p>
          <a:p>
            <a:pPr marL="0" marR="0" indent="457200" algn="just" rtl="1">
              <a:lnSpc>
                <a:spcPct val="150000"/>
              </a:lnSpc>
              <a:spcBef>
                <a:spcPts val="0"/>
              </a:spcBef>
              <a:spcAft>
                <a:spcPts val="800"/>
              </a:spcAft>
            </a:pPr>
            <a:r>
              <a:rPr lang="ar-SA" sz="2400" dirty="0">
                <a:effectLst/>
                <a:latin typeface="Calibri" panose="020F0502020204030204" pitchFamily="34" charset="0"/>
                <a:ea typeface="Calibri" panose="020F0502020204030204" pitchFamily="34" charset="0"/>
                <a:cs typeface="Arial" panose="020B0604020202020204" pitchFamily="34" charset="0"/>
              </a:rPr>
              <a:t>يهدف البحث بشكل عام الى دراسة محددات الفائض التسويقي من محصول القمح عن طريق استخدام نظام المعادلات المتتابعة، </a:t>
            </a:r>
            <a:r>
              <a:rPr lang="ar-LB" sz="2400" dirty="0">
                <a:effectLst/>
                <a:latin typeface="Calibri" panose="020F0502020204030204" pitchFamily="34" charset="0"/>
                <a:ea typeface="Calibri" panose="020F0502020204030204" pitchFamily="34" charset="0"/>
                <a:cs typeface="Arial" panose="020B0604020202020204" pitchFamily="34" charset="0"/>
              </a:rPr>
              <a:t>ولتحقيق ذلك تم تحديد عدد من الاهداف الفرعية الأتية:</a:t>
            </a:r>
            <a:endParaRPr lang="en-US" sz="2400" dirty="0">
              <a:effectLst/>
              <a:latin typeface="Times New Roman" panose="02020603050405020304" pitchFamily="18" charset="0"/>
              <a:ea typeface="Times New Roman" panose="02020603050405020304" pitchFamily="18" charset="0"/>
            </a:endParaRPr>
          </a:p>
          <a:p>
            <a:pPr marL="342900" marR="0" lvl="0" indent="-342900" algn="just" rtl="1">
              <a:lnSpc>
                <a:spcPct val="150000"/>
              </a:lnSpc>
              <a:spcBef>
                <a:spcPts val="0"/>
              </a:spcBef>
              <a:spcAft>
                <a:spcPts val="0"/>
              </a:spcAft>
              <a:buFont typeface="+mj-lt"/>
              <a:buAutoNum type="arabicPeriod"/>
            </a:pPr>
            <a:r>
              <a:rPr lang="ar-IQ" sz="2400" dirty="0">
                <a:effectLst/>
                <a:latin typeface="Calibri" panose="020F0502020204030204" pitchFamily="34" charset="0"/>
                <a:ea typeface="Calibri" panose="020F0502020204030204" pitchFamily="34" charset="0"/>
                <a:cs typeface="Arial" panose="020B0604020202020204" pitchFamily="34" charset="0"/>
              </a:rPr>
              <a:t>دراسة واقع بعض المؤشرات الاقتصادية المهمة لمحصول القمح  على مستوى العراق للمدة (2000 ـ 2022).</a:t>
            </a:r>
            <a:endParaRPr lang="en-US" sz="2400" dirty="0">
              <a:effectLst/>
              <a:latin typeface="Times New Roman" panose="02020603050405020304" pitchFamily="18" charset="0"/>
              <a:ea typeface="Times New Roman" panose="02020603050405020304" pitchFamily="18" charset="0"/>
            </a:endParaRPr>
          </a:p>
          <a:p>
            <a:pPr marL="342900" marR="0" lvl="0" indent="-342900" algn="just" rtl="1">
              <a:lnSpc>
                <a:spcPct val="150000"/>
              </a:lnSpc>
              <a:spcBef>
                <a:spcPts val="0"/>
              </a:spcBef>
              <a:spcAft>
                <a:spcPts val="0"/>
              </a:spcAft>
              <a:buFont typeface="+mj-lt"/>
              <a:buAutoNum type="arabicPeriod"/>
            </a:pPr>
            <a:r>
              <a:rPr lang="ar-IQ" sz="2400" dirty="0">
                <a:effectLst/>
                <a:latin typeface="Calibri" panose="020F0502020204030204" pitchFamily="34" charset="0"/>
                <a:ea typeface="Calibri" panose="020F0502020204030204" pitchFamily="34" charset="0"/>
                <a:cs typeface="Arial" panose="020B0604020202020204" pitchFamily="34" charset="0"/>
              </a:rPr>
              <a:t>دراسة وتتبع اوجه التصرف بالكميات المنتجة من محصول القمح، والفائض المسوق منها ومسالك توزيعه، على مستوى العينة </a:t>
            </a:r>
            <a:r>
              <a:rPr lang="ar-IQ" sz="2400" dirty="0" err="1">
                <a:effectLst/>
                <a:latin typeface="Calibri" panose="020F0502020204030204" pitchFamily="34" charset="0"/>
                <a:ea typeface="Calibri" panose="020F0502020204030204" pitchFamily="34" charset="0"/>
                <a:cs typeface="Arial" panose="020B0604020202020204" pitchFamily="34" charset="0"/>
              </a:rPr>
              <a:t>المبحوثة</a:t>
            </a:r>
            <a:r>
              <a:rPr lang="ar-IQ" sz="2400" dirty="0">
                <a:effectLst/>
                <a:latin typeface="Calibri" panose="020F0502020204030204" pitchFamily="34" charset="0"/>
                <a:ea typeface="Calibri" panose="020F0502020204030204" pitchFamily="34" charset="0"/>
                <a:cs typeface="Arial" panose="020B0604020202020204" pitchFamily="34" charset="0"/>
              </a:rPr>
              <a:t>.</a:t>
            </a:r>
            <a:endParaRPr lang="en-US" sz="2400" dirty="0">
              <a:effectLst/>
              <a:latin typeface="Times New Roman" panose="02020603050405020304" pitchFamily="18" charset="0"/>
              <a:ea typeface="Times New Roman" panose="02020603050405020304" pitchFamily="18" charset="0"/>
            </a:endParaRPr>
          </a:p>
          <a:p>
            <a:pPr marL="342900" marR="0" lvl="0" indent="-342900" algn="just" rtl="1">
              <a:lnSpc>
                <a:spcPct val="150000"/>
              </a:lnSpc>
              <a:spcBef>
                <a:spcPts val="0"/>
              </a:spcBef>
              <a:spcAft>
                <a:spcPts val="0"/>
              </a:spcAft>
              <a:buFont typeface="+mj-lt"/>
              <a:buAutoNum type="arabicPeriod"/>
            </a:pPr>
            <a:r>
              <a:rPr lang="ar-IQ" sz="2400" dirty="0">
                <a:effectLst/>
                <a:latin typeface="Calibri" panose="020F0502020204030204" pitchFamily="34" charset="0"/>
                <a:ea typeface="Calibri" panose="020F0502020204030204" pitchFamily="34" charset="0"/>
                <a:cs typeface="Arial" panose="020B0604020202020204" pitchFamily="34" charset="0"/>
              </a:rPr>
              <a:t>تحديد اهم العوامل الاقتصادية المؤثرة في الفائض التسويقي لمحصول القمح في محافظة بغداد بتطبيق نظام المعادلات المتتابعة.</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199412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78663A-2F5D-D60C-9111-97BE75CF8DBA}"/>
              </a:ext>
            </a:extLst>
          </p:cNvPr>
          <p:cNvSpPr txBox="1"/>
          <p:nvPr/>
        </p:nvSpPr>
        <p:spPr>
          <a:xfrm>
            <a:off x="703385" y="243685"/>
            <a:ext cx="11113477" cy="4635693"/>
          </a:xfrm>
          <a:prstGeom prst="rect">
            <a:avLst/>
          </a:prstGeom>
          <a:noFill/>
        </p:spPr>
        <p:txBody>
          <a:bodyPr wrap="square">
            <a:spAutoFit/>
          </a:bodyPr>
          <a:lstStyle/>
          <a:p>
            <a:pPr marL="0" marR="0" algn="r" rtl="1">
              <a:lnSpc>
                <a:spcPct val="107000"/>
              </a:lnSpc>
              <a:spcBef>
                <a:spcPts val="0"/>
              </a:spcBef>
              <a:spcAft>
                <a:spcPts val="800"/>
              </a:spcAft>
            </a:pPr>
            <a:r>
              <a:rPr lang="ar-LB" sz="3200" b="1" dirty="0">
                <a:effectLst/>
                <a:latin typeface="Calibri" panose="020F0502020204030204" pitchFamily="34" charset="0"/>
                <a:ea typeface="Calibri" panose="020F0502020204030204" pitchFamily="34" charset="0"/>
                <a:cs typeface="Arial" panose="020B0604020202020204" pitchFamily="34" charset="0"/>
              </a:rPr>
              <a:t>مصادر البيانات:</a:t>
            </a:r>
            <a:endParaRPr lang="en-US" sz="3200" dirty="0">
              <a:effectLst/>
              <a:latin typeface="Times New Roman" panose="02020603050405020304" pitchFamily="18" charset="0"/>
              <a:ea typeface="Times New Roman" panose="02020603050405020304" pitchFamily="18" charset="0"/>
            </a:endParaRPr>
          </a:p>
          <a:p>
            <a:pPr marL="0" marR="0" indent="457200" algn="just" rtl="1">
              <a:lnSpc>
                <a:spcPct val="150000"/>
              </a:lnSpc>
              <a:spcBef>
                <a:spcPts val="0"/>
              </a:spcBef>
              <a:spcAft>
                <a:spcPts val="800"/>
              </a:spcAft>
            </a:pPr>
            <a:r>
              <a:rPr lang="ar-LB" sz="2400" dirty="0">
                <a:effectLst/>
                <a:latin typeface="Times New Roman" panose="02020603050405020304" pitchFamily="18" charset="0"/>
                <a:ea typeface="Calibri" panose="020F0502020204030204" pitchFamily="34" charset="0"/>
                <a:cs typeface="Arial" panose="020B0604020202020204" pitchFamily="34" charset="0"/>
              </a:rPr>
              <a:t>تتضمن الدراسة نوعين من البيانات هي:-</a:t>
            </a:r>
            <a:endParaRPr lang="en-US" sz="2400" dirty="0">
              <a:effectLst/>
              <a:latin typeface="Times New Roman" panose="02020603050405020304" pitchFamily="18" charset="0"/>
              <a:ea typeface="Times New Roman" panose="02020603050405020304" pitchFamily="18" charset="0"/>
            </a:endParaRPr>
          </a:p>
          <a:p>
            <a:pPr marL="342900" marR="0" lvl="0" indent="-342900" algn="just" rtl="1">
              <a:lnSpc>
                <a:spcPct val="150000"/>
              </a:lnSpc>
              <a:spcBef>
                <a:spcPts val="0"/>
              </a:spcBef>
              <a:spcAft>
                <a:spcPts val="0"/>
              </a:spcAft>
              <a:buFont typeface="+mj-lt"/>
              <a:buAutoNum type="arabicPeriod"/>
            </a:pPr>
            <a:r>
              <a:rPr lang="ar-LB" sz="2400" dirty="0">
                <a:effectLst/>
                <a:latin typeface="Times New Roman" panose="02020603050405020304" pitchFamily="18" charset="0"/>
                <a:ea typeface="Calibri" panose="020F0502020204030204" pitchFamily="34" charset="0"/>
                <a:cs typeface="Arial" panose="020B0604020202020204" pitchFamily="34" charset="0"/>
              </a:rPr>
              <a:t>البيانات المقطعية:- </a:t>
            </a:r>
            <a:r>
              <a:rPr lang="ar-IQ" sz="2400" dirty="0">
                <a:effectLst/>
                <a:latin typeface="Times New Roman" panose="02020603050405020304" pitchFamily="18" charset="0"/>
                <a:ea typeface="Calibri" panose="020F0502020204030204" pitchFamily="34" charset="0"/>
                <a:cs typeface="Arial" panose="020B0604020202020204" pitchFamily="34" charset="0"/>
              </a:rPr>
              <a:t>اعتمدت الدراسة بصورة اساسية على البيانات والمعلومات من مصادرها الاولية لعينة عشوائية طبقية من مزارعي القمح في محافظة بغداد موزعين على مختلف الشعب الزراعية التابعة للمحافظة في الموسم الزراعي 2022/2023، وتم تحصيل البيانات المطلوبة للدراسة عن طريق المقابلات الشخصية للعينة </a:t>
            </a:r>
            <a:r>
              <a:rPr lang="ar-IQ" sz="2400" dirty="0" err="1">
                <a:effectLst/>
                <a:latin typeface="Times New Roman" panose="02020603050405020304" pitchFamily="18" charset="0"/>
                <a:ea typeface="Calibri" panose="020F0502020204030204" pitchFamily="34" charset="0"/>
                <a:cs typeface="Arial" panose="020B0604020202020204" pitchFamily="34" charset="0"/>
              </a:rPr>
              <a:t>المبحوثة</a:t>
            </a:r>
            <a:r>
              <a:rPr lang="ar-IQ" sz="2400" dirty="0">
                <a:effectLst/>
                <a:latin typeface="Times New Roman" panose="02020603050405020304" pitchFamily="18" charset="0"/>
                <a:ea typeface="Calibri" panose="020F0502020204030204" pitchFamily="34" charset="0"/>
                <a:cs typeface="Arial" panose="020B0604020202020204" pitchFamily="34" charset="0"/>
              </a:rPr>
              <a:t> وفي ضوء استمارة استبيان اعدت</a:t>
            </a:r>
            <a:r>
              <a:rPr lang="ar-LB" sz="2400" dirty="0">
                <a:effectLst/>
                <a:latin typeface="Times New Roman" panose="02020603050405020304" pitchFamily="18" charset="0"/>
                <a:ea typeface="Calibri" panose="020F0502020204030204" pitchFamily="34" charset="0"/>
                <a:cs typeface="Arial" panose="020B0604020202020204" pitchFamily="34" charset="0"/>
              </a:rPr>
              <a:t> لهذا الغرض (ملحق 1).</a:t>
            </a:r>
            <a:endParaRPr lang="en-US" sz="2400" dirty="0">
              <a:effectLst/>
              <a:latin typeface="Times New Roman" panose="02020603050405020304" pitchFamily="18" charset="0"/>
              <a:ea typeface="Times New Roman" panose="02020603050405020304" pitchFamily="18" charset="0"/>
            </a:endParaRPr>
          </a:p>
          <a:p>
            <a:pPr marL="342900" marR="0" lvl="0" indent="-342900" algn="just" rtl="1">
              <a:lnSpc>
                <a:spcPct val="150000"/>
              </a:lnSpc>
              <a:spcBef>
                <a:spcPts val="0"/>
              </a:spcBef>
              <a:spcAft>
                <a:spcPts val="0"/>
              </a:spcAft>
              <a:buFont typeface="+mj-lt"/>
              <a:buAutoNum type="arabicPeriod"/>
            </a:pPr>
            <a:r>
              <a:rPr lang="ar-LB" sz="2400" dirty="0">
                <a:effectLst/>
                <a:latin typeface="Times New Roman" panose="02020603050405020304" pitchFamily="18" charset="0"/>
                <a:ea typeface="Calibri" panose="020F0502020204030204" pitchFamily="34" charset="0"/>
                <a:cs typeface="Arial" panose="020B0604020202020204" pitchFamily="34" charset="0"/>
              </a:rPr>
              <a:t>البيانات الثانوية:</a:t>
            </a:r>
            <a:r>
              <a:rPr lang="ar-IQ" sz="2400" dirty="0">
                <a:effectLst/>
                <a:latin typeface="Times New Roman" panose="02020603050405020304" pitchFamily="18" charset="0"/>
                <a:ea typeface="Calibri" panose="020F0502020204030204" pitchFamily="34" charset="0"/>
                <a:cs typeface="Arial" panose="020B0604020202020204" pitchFamily="34" charset="0"/>
              </a:rPr>
              <a:t>- اعتمدت الدراسة على بعض البيانات الثانوية ايضا ذات الصلة بموضوع الدراسة والمتوفرة لدى الدوائر الرسمية في البلد، كوزارة الزراعة ووزارة التخطيط.</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2353304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theme/theme1.xml><?xml version="1.0" encoding="utf-8"?>
<a:theme xmlns:a="http://schemas.openxmlformats.org/drawingml/2006/main" name="1_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87</TotalTime>
  <Words>3814</Words>
  <Application>Microsoft Office PowerPoint</Application>
  <PresentationFormat>Widescreen</PresentationFormat>
  <Paragraphs>183</Paragraphs>
  <Slides>35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Arial</vt:lpstr>
      <vt:lpstr>Calibri</vt:lpstr>
      <vt:lpstr>Cambria Math</vt:lpstr>
      <vt:lpstr>Century Gothic</vt:lpstr>
      <vt:lpstr>Simplified Arabic</vt:lpstr>
      <vt:lpstr>Times New Roman</vt:lpstr>
      <vt:lpstr>Times New Roman (Arabic)</vt:lpstr>
      <vt:lpstr>1_Vapor Trail</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kadhom</dc:creator>
  <cp:lastModifiedBy>kadhom</cp:lastModifiedBy>
  <cp:revision>24</cp:revision>
  <dcterms:created xsi:type="dcterms:W3CDTF">2024-04-22T14:50:16Z</dcterms:created>
  <dcterms:modified xsi:type="dcterms:W3CDTF">2024-04-22T22:36:01Z</dcterms:modified>
</cp:coreProperties>
</file>