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7CCC8A7-869D-4DCE-9112-FCA57588BA40}" type="datetimeFigureOut">
              <a:rPr lang="en-GB" smtClean="0"/>
              <a:t>29/04/2024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3977353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CCC8A7-869D-4DCE-9112-FCA57588BA40}" type="datetimeFigureOut">
              <a:rPr lang="en-GB" smtClean="0"/>
              <a:t>29/04/2024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3807287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CCC8A7-869D-4DCE-9112-FCA57588BA40}" type="datetimeFigureOut">
              <a:rPr lang="en-GB" smtClean="0"/>
              <a:t>29/04/2024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1033598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CCC8A7-869D-4DCE-9112-FCA57588BA40}" type="datetimeFigureOut">
              <a:rPr lang="en-GB" smtClean="0"/>
              <a:t>29/04/2024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202412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CCC8A7-869D-4DCE-9112-FCA57588BA40}" type="datetimeFigureOut">
              <a:rPr lang="en-GB" smtClean="0"/>
              <a:t>29/04/2024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2030518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7CCC8A7-869D-4DCE-9112-FCA57588BA40}" type="datetimeFigureOut">
              <a:rPr lang="en-GB" smtClean="0"/>
              <a:t>29/04/2024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1823656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7CCC8A7-869D-4DCE-9112-FCA57588BA40}" type="datetimeFigureOut">
              <a:rPr lang="en-GB" smtClean="0"/>
              <a:t>29/04/2024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4231011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7CCC8A7-869D-4DCE-9112-FCA57588BA40}" type="datetimeFigureOut">
              <a:rPr lang="en-GB" smtClean="0"/>
              <a:t>29/04/2024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125062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CCC8A7-869D-4DCE-9112-FCA57588BA40}" type="datetimeFigureOut">
              <a:rPr lang="en-GB" smtClean="0"/>
              <a:t>29/04/2024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37553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CCC8A7-869D-4DCE-9112-FCA57588BA40}" type="datetimeFigureOut">
              <a:rPr lang="en-GB" smtClean="0"/>
              <a:t>29/04/2024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3957992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CCC8A7-869D-4DCE-9112-FCA57588BA40}" type="datetimeFigureOut">
              <a:rPr lang="en-GB" smtClean="0"/>
              <a:t>29/04/2024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DD324AD-F1D1-40D1-BDB8-0893DEEEE0BF}" type="slidenum">
              <a:rPr lang="en-GB" smtClean="0"/>
              <a:t>‹#›</a:t>
            </a:fld>
            <a:endParaRPr lang="en-GB"/>
          </a:p>
        </p:txBody>
      </p:sp>
    </p:spTree>
    <p:extLst>
      <p:ext uri="{BB962C8B-B14F-4D97-AF65-F5344CB8AC3E}">
        <p14:creationId xmlns:p14="http://schemas.microsoft.com/office/powerpoint/2010/main" val="90519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CC8A7-869D-4DCE-9112-FCA57588BA40}" type="datetimeFigureOut">
              <a:rPr lang="en-GB" smtClean="0"/>
              <a:t>29/04/2024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D324AD-F1D1-40D1-BDB8-0893DEEEE0BF}" type="slidenum">
              <a:rPr lang="en-GB" smtClean="0"/>
              <a:t>‹#›</a:t>
            </a:fld>
            <a:endParaRPr lang="en-GB"/>
          </a:p>
        </p:txBody>
      </p:sp>
    </p:spTree>
    <p:extLst>
      <p:ext uri="{BB962C8B-B14F-4D97-AF65-F5344CB8AC3E}">
        <p14:creationId xmlns:p14="http://schemas.microsoft.com/office/powerpoint/2010/main" val="3440096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solidFill>
        </p:spPr>
        <p:txBody>
          <a:bodyPr>
            <a:normAutofit/>
          </a:bodyPr>
          <a:lstStyle/>
          <a:p>
            <a:r>
              <a:rPr lang="ar-IQ" dirty="0"/>
              <a:t>كيفية اعادة تنظيم وصياغة البحث بما يتناسب مع متطلبات المجلات العلمية</a:t>
            </a:r>
            <a:endParaRPr lang="en-GB" dirty="0"/>
          </a:p>
        </p:txBody>
      </p:sp>
      <p:sp>
        <p:nvSpPr>
          <p:cNvPr id="3" name="Subtitle 2"/>
          <p:cNvSpPr>
            <a:spLocks noGrp="1"/>
          </p:cNvSpPr>
          <p:nvPr>
            <p:ph type="subTitle" idx="1"/>
          </p:nvPr>
        </p:nvSpPr>
        <p:spPr>
          <a:solidFill>
            <a:schemeClr val="accent4"/>
          </a:solidFill>
        </p:spPr>
        <p:txBody>
          <a:bodyPr>
            <a:normAutofit/>
          </a:bodyPr>
          <a:lstStyle/>
          <a:p>
            <a:r>
              <a:rPr lang="ar-IQ" sz="5400" dirty="0" smtClean="0"/>
              <a:t>م.م ايمان حسام حاتم</a:t>
            </a:r>
            <a:endParaRPr lang="en-GB" sz="5400" dirty="0"/>
          </a:p>
        </p:txBody>
      </p:sp>
    </p:spTree>
    <p:extLst>
      <p:ext uri="{BB962C8B-B14F-4D97-AF65-F5344CB8AC3E}">
        <p14:creationId xmlns:p14="http://schemas.microsoft.com/office/powerpoint/2010/main" val="1100384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normAutofit/>
          </a:bodyPr>
          <a:lstStyle/>
          <a:p>
            <a:pPr algn="ctr"/>
            <a:r>
              <a:rPr lang="ar-IQ" sz="3200" b="1" dirty="0"/>
              <a:t>أهم شروط نشر بحث علمي في المجلات العلمية </a:t>
            </a:r>
            <a:r>
              <a:rPr lang="ar-IQ" sz="3200" b="1" dirty="0" smtClean="0"/>
              <a:t>:</a:t>
            </a:r>
            <a:r>
              <a:rPr lang="ar-IQ" sz="3200" b="1" dirty="0"/>
              <a:t/>
            </a:r>
            <a:br>
              <a:rPr lang="ar-IQ" sz="3200" b="1" dirty="0"/>
            </a:br>
            <a:endParaRPr lang="ar-IQ" sz="3200" b="1" dirty="0"/>
          </a:p>
        </p:txBody>
      </p:sp>
      <p:sp>
        <p:nvSpPr>
          <p:cNvPr id="3" name="Content Placeholder 2"/>
          <p:cNvSpPr>
            <a:spLocks noGrp="1"/>
          </p:cNvSpPr>
          <p:nvPr>
            <p:ph idx="1"/>
          </p:nvPr>
        </p:nvSpPr>
        <p:spPr>
          <a:xfrm>
            <a:off x="838200" y="1860459"/>
            <a:ext cx="10515600" cy="4351338"/>
          </a:xfrm>
          <a:solidFill>
            <a:schemeClr val="accent1">
              <a:lumMod val="40000"/>
              <a:lumOff val="60000"/>
            </a:schemeClr>
          </a:solidFill>
        </p:spPr>
        <p:txBody>
          <a:bodyPr>
            <a:noAutofit/>
          </a:bodyPr>
          <a:lstStyle/>
          <a:p>
            <a:pPr marL="0" indent="0" algn="r">
              <a:buNone/>
            </a:pPr>
            <a:r>
              <a:rPr lang="ar-IQ" sz="4000" dirty="0" smtClean="0"/>
              <a:t>توافق تخصص البحث العلمي مع تخصصات التي تقبل المجلة نشرها</a:t>
            </a:r>
          </a:p>
          <a:p>
            <a:pPr marL="0" indent="0" algn="r">
              <a:buNone/>
            </a:pPr>
            <a:r>
              <a:rPr lang="ar-IQ" sz="4000" dirty="0"/>
              <a:t>أن يتم تقديم البحث العلمي إلى المجلة العلمية </a:t>
            </a:r>
            <a:r>
              <a:rPr lang="ar-IQ" sz="4000" dirty="0" smtClean="0"/>
              <a:t>بإحدى </a:t>
            </a:r>
            <a:r>
              <a:rPr lang="ar-IQ" sz="4000" dirty="0"/>
              <a:t>اللغات التي تقبل المجلة تحكيمها </a:t>
            </a:r>
            <a:r>
              <a:rPr lang="ar-IQ" sz="4000" dirty="0" smtClean="0"/>
              <a:t>ونشرها</a:t>
            </a:r>
          </a:p>
          <a:p>
            <a:pPr marL="0" indent="0" algn="r">
              <a:buNone/>
            </a:pPr>
            <a:r>
              <a:rPr lang="ar-IQ" sz="4000" dirty="0" smtClean="0"/>
              <a:t>يجب ان يكون البحث اصيل وغير مستهلك</a:t>
            </a:r>
          </a:p>
          <a:p>
            <a:pPr marL="0" indent="0" algn="r">
              <a:buNone/>
            </a:pPr>
            <a:r>
              <a:rPr lang="ar-IQ" sz="4000" dirty="0" smtClean="0"/>
              <a:t>الاعتماد على مصادر موثوقة وحديثة والابتعاد عن السرقة الفكرية</a:t>
            </a:r>
          </a:p>
          <a:p>
            <a:pPr marL="0" indent="0" algn="r">
              <a:buNone/>
            </a:pPr>
            <a:r>
              <a:rPr lang="ar-IQ" dirty="0"/>
              <a:t> </a:t>
            </a:r>
            <a:endParaRPr lang="ar-IQ" dirty="0" smtClean="0"/>
          </a:p>
          <a:p>
            <a:pPr marL="0" indent="0" algn="r">
              <a:buNone/>
            </a:pPr>
            <a:endParaRPr lang="ar-IQ" dirty="0" smtClean="0"/>
          </a:p>
        </p:txBody>
      </p:sp>
    </p:spTree>
    <p:extLst>
      <p:ext uri="{BB962C8B-B14F-4D97-AF65-F5344CB8AC3E}">
        <p14:creationId xmlns:p14="http://schemas.microsoft.com/office/powerpoint/2010/main" val="47719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480" y="235131"/>
            <a:ext cx="10515600" cy="1899695"/>
          </a:xfrm>
          <a:solidFill>
            <a:schemeClr val="accent1"/>
          </a:solidFill>
        </p:spPr>
        <p:txBody>
          <a:bodyPr>
            <a:normAutofit fontScale="90000"/>
          </a:bodyPr>
          <a:lstStyle/>
          <a:p>
            <a:pPr rtl="1"/>
            <a:r>
              <a:rPr lang="ar-IQ" b="1" dirty="0"/>
              <a:t>الشروط الخاصة التي تفرضها المجلات </a:t>
            </a:r>
            <a:r>
              <a:rPr lang="ar-IQ" b="1" dirty="0" smtClean="0"/>
              <a:t>العالمية </a:t>
            </a:r>
            <a:r>
              <a:rPr lang="ar-IQ" b="1" dirty="0"/>
              <a:t>بقبول النشر:</a:t>
            </a:r>
            <a:r>
              <a:rPr lang="ar-IQ" dirty="0"/>
              <a:t/>
            </a:r>
            <a:br>
              <a:rPr lang="ar-IQ" dirty="0"/>
            </a:br>
            <a:r>
              <a:rPr lang="ar-IQ" dirty="0"/>
              <a:t/>
            </a:r>
            <a:br>
              <a:rPr lang="ar-IQ" dirty="0"/>
            </a:br>
            <a:endParaRPr lang="en-GB" b="1" dirty="0"/>
          </a:p>
        </p:txBody>
      </p:sp>
      <p:sp>
        <p:nvSpPr>
          <p:cNvPr id="3" name="Content Placeholder 2"/>
          <p:cNvSpPr>
            <a:spLocks noGrp="1"/>
          </p:cNvSpPr>
          <p:nvPr>
            <p:ph idx="1"/>
          </p:nvPr>
        </p:nvSpPr>
        <p:spPr>
          <a:solidFill>
            <a:schemeClr val="accent4">
              <a:lumMod val="40000"/>
              <a:lumOff val="60000"/>
            </a:schemeClr>
          </a:solidFill>
        </p:spPr>
        <p:txBody>
          <a:bodyPr>
            <a:normAutofit/>
          </a:bodyPr>
          <a:lstStyle/>
          <a:p>
            <a:pPr marL="0" indent="0" algn="r">
              <a:buNone/>
            </a:pPr>
            <a:r>
              <a:rPr lang="ar-IQ" b="1" dirty="0" smtClean="0"/>
              <a:t>1-   </a:t>
            </a:r>
            <a:r>
              <a:rPr lang="ar-IQ" dirty="0"/>
              <a:t>الاطلاع على الوقت الذي تقبل فيه المجلة تقديم الأبحاث لنشرها في العدد المقبل </a:t>
            </a:r>
            <a:r>
              <a:rPr lang="ar-IQ" dirty="0" smtClean="0"/>
              <a:t>لها</a:t>
            </a:r>
          </a:p>
          <a:p>
            <a:pPr marL="0" indent="0" algn="r">
              <a:buNone/>
            </a:pPr>
            <a:r>
              <a:rPr lang="ar-IQ" b="1" dirty="0" smtClean="0"/>
              <a:t>2-  </a:t>
            </a:r>
            <a:r>
              <a:rPr lang="ar-IQ" dirty="0"/>
              <a:t>تعهد الباحث العلمي بأنه لم يرسل البحث او الورقة العلمية نفسها إلى أي مجلة </a:t>
            </a:r>
            <a:r>
              <a:rPr lang="ar-IQ" dirty="0" smtClean="0"/>
              <a:t>أخرى</a:t>
            </a:r>
          </a:p>
          <a:p>
            <a:pPr marL="0" indent="0" algn="r">
              <a:buNone/>
            </a:pPr>
            <a:r>
              <a:rPr lang="ar-IQ" dirty="0" smtClean="0"/>
              <a:t>3- تحدد كل مجلة عدد الاوراق والاحرف للبحث</a:t>
            </a:r>
          </a:p>
          <a:p>
            <a:pPr rtl="1"/>
            <a:r>
              <a:rPr lang="ar-IQ" dirty="0" smtClean="0"/>
              <a:t>4- </a:t>
            </a:r>
            <a:r>
              <a:rPr lang="ar-IQ" dirty="0"/>
              <a:t> الاطلاع على شروط المجلة الشكلية والالتزام بها مثل شكل غلاف البحث والمعلومات الواردة فيه، ونوع الخط المكتوب به البحث، وأحجام الخطوط سواء في عناوين البحث الرئيسية أو الفرعية، أو بعناوين الفقرات أو متن البحث.</a:t>
            </a:r>
          </a:p>
          <a:p>
            <a:pPr rtl="1"/>
            <a:r>
              <a:rPr lang="ar-IQ" dirty="0"/>
              <a:t>والالتزام بحجم الهوامش المحدد، والمسافات بين السطور وكل المعايير المظهرية الأخرى التي تفرضها المجلة المحكمة.</a:t>
            </a:r>
          </a:p>
          <a:p>
            <a:pPr marL="0" indent="0" algn="r">
              <a:buNone/>
            </a:pPr>
            <a:endParaRPr lang="ar-IQ" b="1" dirty="0" smtClean="0"/>
          </a:p>
        </p:txBody>
      </p:sp>
    </p:spTree>
    <p:extLst>
      <p:ext uri="{BB962C8B-B14F-4D97-AF65-F5344CB8AC3E}">
        <p14:creationId xmlns:p14="http://schemas.microsoft.com/office/powerpoint/2010/main" val="316554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584</TotalTime>
  <Words>114</Words>
  <Application>Microsoft Office PowerPoint</Application>
  <PresentationFormat>Widescreen</PresentationFormat>
  <Paragraphs>14</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كيفية اعادة تنظيم وصياغة البحث بما يتناسب مع متطلبات المجلات العلمية</vt:lpstr>
      <vt:lpstr>أهم شروط نشر بحث علمي في المجلات العلمية : </vt:lpstr>
      <vt:lpstr>الشروط الخاصة التي تفرضها المجلات العالمية بقبول النشر: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الرابعة: القانون المدني- المرحلة الثانية</dc:title>
  <dc:creator>eimy29</dc:creator>
  <cp:lastModifiedBy>eimy29</cp:lastModifiedBy>
  <cp:revision>39</cp:revision>
  <cp:lastPrinted>2023-11-12T07:22:44Z</cp:lastPrinted>
  <dcterms:created xsi:type="dcterms:W3CDTF">2023-09-25T08:59:49Z</dcterms:created>
  <dcterms:modified xsi:type="dcterms:W3CDTF">2024-04-29T19:42:20Z</dcterms:modified>
</cp:coreProperties>
</file>