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77" r:id="rId4"/>
    <p:sldId id="276" r:id="rId5"/>
    <p:sldId id="259" r:id="rId6"/>
    <p:sldId id="261" r:id="rId7"/>
    <p:sldId id="260" r:id="rId8"/>
    <p:sldId id="262" r:id="rId9"/>
    <p:sldId id="279" r:id="rId10"/>
    <p:sldId id="280" r:id="rId11"/>
    <p:sldId id="281" r:id="rId12"/>
    <p:sldId id="278" r:id="rId13"/>
    <p:sldId id="263" r:id="rId14"/>
    <p:sldId id="268" r:id="rId15"/>
    <p:sldId id="275" r:id="rId16"/>
    <p:sldId id="273" r:id="rId17"/>
    <p:sldId id="271" r:id="rId18"/>
    <p:sldId id="270" r:id="rId19"/>
    <p:sldId id="272" r:id="rId20"/>
    <p:sldId id="269" r:id="rId21"/>
    <p:sldId id="282" r:id="rId22"/>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F6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C1B7B61-5B86-4406-A5BF-A702A863308C}" type="datetimeFigureOut">
              <a:rPr lang="ar-IQ" smtClean="0"/>
              <a:t>14/10/1445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895640-570F-425C-ABA8-2763699F08C5}" type="slidenum">
              <a:rPr lang="ar-IQ" smtClean="0"/>
              <a:t>‹#›</a:t>
            </a:fld>
            <a:endParaRPr lang="ar-IQ"/>
          </a:p>
        </p:txBody>
      </p:sp>
    </p:spTree>
    <p:extLst>
      <p:ext uri="{BB962C8B-B14F-4D97-AF65-F5344CB8AC3E}">
        <p14:creationId xmlns:p14="http://schemas.microsoft.com/office/powerpoint/2010/main" val="479167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C1B7B61-5B86-4406-A5BF-A702A863308C}" type="datetimeFigureOut">
              <a:rPr lang="ar-IQ" smtClean="0"/>
              <a:t>14/10/1445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895640-570F-425C-ABA8-2763699F08C5}" type="slidenum">
              <a:rPr lang="ar-IQ" smtClean="0"/>
              <a:t>‹#›</a:t>
            </a:fld>
            <a:endParaRPr lang="ar-IQ"/>
          </a:p>
        </p:txBody>
      </p:sp>
    </p:spTree>
    <p:extLst>
      <p:ext uri="{BB962C8B-B14F-4D97-AF65-F5344CB8AC3E}">
        <p14:creationId xmlns:p14="http://schemas.microsoft.com/office/powerpoint/2010/main" val="2998154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C1B7B61-5B86-4406-A5BF-A702A863308C}" type="datetimeFigureOut">
              <a:rPr lang="ar-IQ" smtClean="0"/>
              <a:t>14/10/1445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895640-570F-425C-ABA8-2763699F08C5}" type="slidenum">
              <a:rPr lang="ar-IQ" smtClean="0"/>
              <a:t>‹#›</a:t>
            </a:fld>
            <a:endParaRPr lang="ar-IQ"/>
          </a:p>
        </p:txBody>
      </p:sp>
    </p:spTree>
    <p:extLst>
      <p:ext uri="{BB962C8B-B14F-4D97-AF65-F5344CB8AC3E}">
        <p14:creationId xmlns:p14="http://schemas.microsoft.com/office/powerpoint/2010/main" val="1871915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C1B7B61-5B86-4406-A5BF-A702A863308C}" type="datetimeFigureOut">
              <a:rPr lang="ar-IQ" smtClean="0"/>
              <a:t>14/10/1445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895640-570F-425C-ABA8-2763699F08C5}" type="slidenum">
              <a:rPr lang="ar-IQ" smtClean="0"/>
              <a:t>‹#›</a:t>
            </a:fld>
            <a:endParaRPr lang="ar-IQ"/>
          </a:p>
        </p:txBody>
      </p:sp>
    </p:spTree>
    <p:extLst>
      <p:ext uri="{BB962C8B-B14F-4D97-AF65-F5344CB8AC3E}">
        <p14:creationId xmlns:p14="http://schemas.microsoft.com/office/powerpoint/2010/main" val="2828535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C1B7B61-5B86-4406-A5BF-A702A863308C}" type="datetimeFigureOut">
              <a:rPr lang="ar-IQ" smtClean="0"/>
              <a:t>14/10/1445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895640-570F-425C-ABA8-2763699F08C5}" type="slidenum">
              <a:rPr lang="ar-IQ" smtClean="0"/>
              <a:t>‹#›</a:t>
            </a:fld>
            <a:endParaRPr lang="ar-IQ"/>
          </a:p>
        </p:txBody>
      </p:sp>
    </p:spTree>
    <p:extLst>
      <p:ext uri="{BB962C8B-B14F-4D97-AF65-F5344CB8AC3E}">
        <p14:creationId xmlns:p14="http://schemas.microsoft.com/office/powerpoint/2010/main" val="669534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C1B7B61-5B86-4406-A5BF-A702A863308C}" type="datetimeFigureOut">
              <a:rPr lang="ar-IQ" smtClean="0"/>
              <a:t>14/10/1445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7895640-570F-425C-ABA8-2763699F08C5}" type="slidenum">
              <a:rPr lang="ar-IQ" smtClean="0"/>
              <a:t>‹#›</a:t>
            </a:fld>
            <a:endParaRPr lang="ar-IQ"/>
          </a:p>
        </p:txBody>
      </p:sp>
    </p:spTree>
    <p:extLst>
      <p:ext uri="{BB962C8B-B14F-4D97-AF65-F5344CB8AC3E}">
        <p14:creationId xmlns:p14="http://schemas.microsoft.com/office/powerpoint/2010/main" val="3731466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C1B7B61-5B86-4406-A5BF-A702A863308C}" type="datetimeFigureOut">
              <a:rPr lang="ar-IQ" smtClean="0"/>
              <a:t>14/10/1445</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7895640-570F-425C-ABA8-2763699F08C5}" type="slidenum">
              <a:rPr lang="ar-IQ" smtClean="0"/>
              <a:t>‹#›</a:t>
            </a:fld>
            <a:endParaRPr lang="ar-IQ"/>
          </a:p>
        </p:txBody>
      </p:sp>
    </p:spTree>
    <p:extLst>
      <p:ext uri="{BB962C8B-B14F-4D97-AF65-F5344CB8AC3E}">
        <p14:creationId xmlns:p14="http://schemas.microsoft.com/office/powerpoint/2010/main" val="3167062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C1B7B61-5B86-4406-A5BF-A702A863308C}" type="datetimeFigureOut">
              <a:rPr lang="ar-IQ" smtClean="0"/>
              <a:t>14/10/1445</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7895640-570F-425C-ABA8-2763699F08C5}" type="slidenum">
              <a:rPr lang="ar-IQ" smtClean="0"/>
              <a:t>‹#›</a:t>
            </a:fld>
            <a:endParaRPr lang="ar-IQ"/>
          </a:p>
        </p:txBody>
      </p:sp>
    </p:spTree>
    <p:extLst>
      <p:ext uri="{BB962C8B-B14F-4D97-AF65-F5344CB8AC3E}">
        <p14:creationId xmlns:p14="http://schemas.microsoft.com/office/powerpoint/2010/main" val="244954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C1B7B61-5B86-4406-A5BF-A702A863308C}" type="datetimeFigureOut">
              <a:rPr lang="ar-IQ" smtClean="0"/>
              <a:t>14/10/1445</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7895640-570F-425C-ABA8-2763699F08C5}" type="slidenum">
              <a:rPr lang="ar-IQ" smtClean="0"/>
              <a:t>‹#›</a:t>
            </a:fld>
            <a:endParaRPr lang="ar-IQ"/>
          </a:p>
        </p:txBody>
      </p:sp>
    </p:spTree>
    <p:extLst>
      <p:ext uri="{BB962C8B-B14F-4D97-AF65-F5344CB8AC3E}">
        <p14:creationId xmlns:p14="http://schemas.microsoft.com/office/powerpoint/2010/main" val="3811762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C1B7B61-5B86-4406-A5BF-A702A863308C}" type="datetimeFigureOut">
              <a:rPr lang="ar-IQ" smtClean="0"/>
              <a:t>14/10/1445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7895640-570F-425C-ABA8-2763699F08C5}" type="slidenum">
              <a:rPr lang="ar-IQ" smtClean="0"/>
              <a:t>‹#›</a:t>
            </a:fld>
            <a:endParaRPr lang="ar-IQ"/>
          </a:p>
        </p:txBody>
      </p:sp>
    </p:spTree>
    <p:extLst>
      <p:ext uri="{BB962C8B-B14F-4D97-AF65-F5344CB8AC3E}">
        <p14:creationId xmlns:p14="http://schemas.microsoft.com/office/powerpoint/2010/main" val="1787614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C1B7B61-5B86-4406-A5BF-A702A863308C}" type="datetimeFigureOut">
              <a:rPr lang="ar-IQ" smtClean="0"/>
              <a:t>14/10/1445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7895640-570F-425C-ABA8-2763699F08C5}" type="slidenum">
              <a:rPr lang="ar-IQ" smtClean="0"/>
              <a:t>‹#›</a:t>
            </a:fld>
            <a:endParaRPr lang="ar-IQ"/>
          </a:p>
        </p:txBody>
      </p:sp>
    </p:spTree>
    <p:extLst>
      <p:ext uri="{BB962C8B-B14F-4D97-AF65-F5344CB8AC3E}">
        <p14:creationId xmlns:p14="http://schemas.microsoft.com/office/powerpoint/2010/main" val="264658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C1B7B61-5B86-4406-A5BF-A702A863308C}" type="datetimeFigureOut">
              <a:rPr lang="ar-IQ" smtClean="0"/>
              <a:t>14/10/1445</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7895640-570F-425C-ABA8-2763699F08C5}" type="slidenum">
              <a:rPr lang="ar-IQ" smtClean="0"/>
              <a:t>‹#›</a:t>
            </a:fld>
            <a:endParaRPr lang="ar-IQ"/>
          </a:p>
        </p:txBody>
      </p:sp>
    </p:spTree>
    <p:extLst>
      <p:ext uri="{BB962C8B-B14F-4D97-AF65-F5344CB8AC3E}">
        <p14:creationId xmlns:p14="http://schemas.microsoft.com/office/powerpoint/2010/main" val="22286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53000">
              <a:srgbClr val="DAE976"/>
            </a:gs>
            <a:gs pos="0">
              <a:srgbClr val="FFFF00"/>
            </a:gs>
            <a:gs pos="69000">
              <a:srgbClr val="B5D2EC"/>
            </a:gs>
            <a:gs pos="55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587499"/>
            <a:ext cx="9144000" cy="1528763"/>
          </a:xfrm>
        </p:spPr>
        <p:txBody>
          <a:bodyPr/>
          <a:lstStyle/>
          <a:p>
            <a:r>
              <a:rPr lang="ar-IQ" b="1" dirty="0" smtClean="0"/>
              <a:t>تلوث الضوء وتلوث الضوضاء</a:t>
            </a:r>
            <a:endParaRPr lang="ar-IQ" b="1" dirty="0"/>
          </a:p>
        </p:txBody>
      </p:sp>
      <p:sp>
        <p:nvSpPr>
          <p:cNvPr id="3" name="عنوان فرعي 2"/>
          <p:cNvSpPr>
            <a:spLocks noGrp="1"/>
          </p:cNvSpPr>
          <p:nvPr>
            <p:ph type="subTitle" idx="1"/>
          </p:nvPr>
        </p:nvSpPr>
        <p:spPr>
          <a:xfrm>
            <a:off x="1524000" y="4402138"/>
            <a:ext cx="9144000" cy="1973262"/>
          </a:xfrm>
        </p:spPr>
        <p:txBody>
          <a:bodyPr>
            <a:noAutofit/>
          </a:bodyPr>
          <a:lstStyle/>
          <a:p>
            <a:r>
              <a:rPr lang="ar-IQ" sz="3600" b="1" dirty="0" smtClean="0">
                <a:cs typeface="+mj-cs"/>
              </a:rPr>
              <a:t>ا</a:t>
            </a:r>
            <a:r>
              <a:rPr lang="ar-IQ" sz="3600" b="1" dirty="0" smtClean="0">
                <a:cs typeface="+mj-cs"/>
              </a:rPr>
              <a:t>. </a:t>
            </a:r>
            <a:r>
              <a:rPr lang="ar-IQ" sz="3600" b="1" dirty="0" err="1" smtClean="0">
                <a:cs typeface="+mj-cs"/>
              </a:rPr>
              <a:t>م.د</a:t>
            </a:r>
            <a:r>
              <a:rPr lang="ar-IQ" sz="3600" b="1" dirty="0" smtClean="0">
                <a:cs typeface="+mj-cs"/>
              </a:rPr>
              <a:t>. مها كامل </a:t>
            </a:r>
            <a:r>
              <a:rPr lang="ar-IQ" sz="3600" b="1" dirty="0" smtClean="0">
                <a:cs typeface="+mj-cs"/>
              </a:rPr>
              <a:t>جواد</a:t>
            </a:r>
          </a:p>
          <a:p>
            <a:r>
              <a:rPr lang="ar-IQ" sz="3600" b="1" dirty="0" smtClean="0">
                <a:cs typeface="+mj-cs"/>
              </a:rPr>
              <a:t>م. م. اريج فائق</a:t>
            </a:r>
            <a:r>
              <a:rPr lang="ar-IQ" sz="3600" b="1" dirty="0" smtClean="0">
                <a:cs typeface="+mj-cs"/>
              </a:rPr>
              <a:t>  </a:t>
            </a:r>
            <a:endParaRPr lang="ar-IQ" sz="3600" b="1" dirty="0" smtClean="0">
              <a:cs typeface="+mj-cs"/>
            </a:endParaRPr>
          </a:p>
          <a:p>
            <a:r>
              <a:rPr lang="ar-IQ" sz="3600" b="1" dirty="0" smtClean="0">
                <a:cs typeface="+mj-cs"/>
              </a:rPr>
              <a:t>جامعة بغداد</a:t>
            </a:r>
            <a:endParaRPr lang="ar-IQ" sz="3600" b="1" dirty="0">
              <a:cs typeface="+mj-cs"/>
            </a:endParaRPr>
          </a:p>
        </p:txBody>
      </p:sp>
      <p:pic>
        <p:nvPicPr>
          <p:cNvPr id="4" name="عنصر نائب للمحتوى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50286" y="3724096"/>
            <a:ext cx="3641714" cy="3011846"/>
          </a:xfrm>
          <a:prstGeom prst="rect">
            <a:avLst/>
          </a:prstGeom>
        </p:spPr>
      </p:pic>
      <p:pic>
        <p:nvPicPr>
          <p:cNvPr id="5" name="عنصر نائب للمحتوى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00857"/>
            <a:ext cx="3879987" cy="2857143"/>
          </a:xfrm>
          <a:prstGeom prst="rect">
            <a:avLst/>
          </a:prstGeom>
        </p:spPr>
      </p:pic>
    </p:spTree>
    <p:extLst>
      <p:ext uri="{BB962C8B-B14F-4D97-AF65-F5344CB8AC3E}">
        <p14:creationId xmlns:p14="http://schemas.microsoft.com/office/powerpoint/2010/main" val="3264814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3000">
              <a:schemeClr val="accent1">
                <a:lumMod val="0"/>
                <a:lumOff val="100000"/>
              </a:schemeClr>
            </a:gs>
            <a:gs pos="100000">
              <a:schemeClr val="accent1">
                <a:lumMod val="10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تأثيرات تلوث الضوضاء</a:t>
            </a:r>
            <a:endParaRPr lang="ar-IQ" dirty="0"/>
          </a:p>
        </p:txBody>
      </p:sp>
      <p:sp>
        <p:nvSpPr>
          <p:cNvPr id="3" name="عنصر نائب للمحتوى 2"/>
          <p:cNvSpPr>
            <a:spLocks noGrp="1"/>
          </p:cNvSpPr>
          <p:nvPr>
            <p:ph idx="1"/>
          </p:nvPr>
        </p:nvSpPr>
        <p:spPr/>
        <p:txBody>
          <a:bodyPr>
            <a:normAutofit/>
          </a:bodyPr>
          <a:lstStyle/>
          <a:p>
            <a:r>
              <a:rPr lang="ar-IQ" b="1" dirty="0" smtClean="0"/>
              <a:t>تأثيرات على الصحة البشرية:</a:t>
            </a:r>
            <a:r>
              <a:rPr lang="ar-IQ" dirty="0" smtClean="0"/>
              <a:t> قد تسبب الضوضاء المستمرة زيادة في مستويات التوتر، وضعف النوم، وارتفاع في ضغط الدم، وحتى ضعف القدرة على التركيز.</a:t>
            </a:r>
          </a:p>
          <a:p>
            <a:r>
              <a:rPr lang="ar-IQ" b="1" dirty="0" smtClean="0"/>
              <a:t>تأثيرات على الحياة البرية:</a:t>
            </a:r>
            <a:r>
              <a:rPr lang="ar-IQ" dirty="0" smtClean="0"/>
              <a:t> يمكن أن تؤثر الضوضاء العالية على سلوك الحيوانات والطيور، وتؤثر على توازن النظم البيئية.</a:t>
            </a:r>
          </a:p>
          <a:p>
            <a:r>
              <a:rPr lang="ar-IQ" b="1" dirty="0" smtClean="0"/>
              <a:t>تأثيرات على الجودة البيئية:</a:t>
            </a:r>
            <a:r>
              <a:rPr lang="ar-IQ" dirty="0" smtClean="0"/>
              <a:t> قد تؤثر الضوضاء على جودة الحياة في المناطق المتأثرة، مما يقلل من جاذبيتها كمكان للعيش أو الاستجمام.</a:t>
            </a:r>
          </a:p>
          <a:p>
            <a:pPr marL="0" indent="0">
              <a:buNone/>
            </a:pPr>
            <a:endParaRPr lang="ar-IQ" dirty="0" smtClean="0"/>
          </a:p>
          <a:p>
            <a:endParaRPr lang="ar-IQ"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7400" y="4051300"/>
            <a:ext cx="5044300" cy="2489200"/>
          </a:xfrm>
          <a:prstGeom prst="rect">
            <a:avLst/>
          </a:prstGeom>
        </p:spPr>
      </p:pic>
    </p:spTree>
    <p:extLst>
      <p:ext uri="{BB962C8B-B14F-4D97-AF65-F5344CB8AC3E}">
        <p14:creationId xmlns:p14="http://schemas.microsoft.com/office/powerpoint/2010/main" val="2186585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2000">
              <a:srgbClr val="0070C0"/>
            </a:gs>
            <a:gs pos="28000">
              <a:schemeClr val="accent1">
                <a:lumMod val="0"/>
                <a:lumOff val="100000"/>
              </a:schemeClr>
            </a:gs>
            <a:gs pos="100000">
              <a:schemeClr val="accent1">
                <a:lumMod val="100000"/>
              </a:schemeClr>
            </a:gs>
          </a:gsLst>
          <a:path path="circle">
            <a:fillToRect l="100000" b="100000"/>
          </a:path>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إجراءات الحد من تلوث الضوضاء</a:t>
            </a:r>
            <a:endParaRPr lang="ar-IQ" dirty="0"/>
          </a:p>
        </p:txBody>
      </p:sp>
      <p:sp>
        <p:nvSpPr>
          <p:cNvPr id="3" name="عنصر نائب للمحتوى 2"/>
          <p:cNvSpPr>
            <a:spLocks noGrp="1"/>
          </p:cNvSpPr>
          <p:nvPr>
            <p:ph idx="1"/>
          </p:nvPr>
        </p:nvSpPr>
        <p:spPr/>
        <p:txBody>
          <a:bodyPr>
            <a:normAutofit/>
          </a:bodyPr>
          <a:lstStyle/>
          <a:p>
            <a:r>
              <a:rPr lang="ar-IQ" sz="3600" dirty="0" smtClean="0">
                <a:cs typeface="+mj-cs"/>
              </a:rPr>
              <a:t>لمواجهة تلوث الضوضاء، يمكن اتخاذ الإجراءات الاتية </a:t>
            </a:r>
          </a:p>
          <a:p>
            <a:pPr lvl="1"/>
            <a:r>
              <a:rPr lang="ar-IQ" sz="3600" dirty="0" smtClean="0">
                <a:cs typeface="+mj-cs"/>
              </a:rPr>
              <a:t>استخدام تقنيات العزل الصوتي</a:t>
            </a:r>
          </a:p>
          <a:p>
            <a:pPr lvl="1"/>
            <a:r>
              <a:rPr lang="ar-IQ" sz="3600" dirty="0" smtClean="0">
                <a:cs typeface="+mj-cs"/>
              </a:rPr>
              <a:t>تحسين تصميم الطرق والمباني لتقليل انتقال الضوضاء</a:t>
            </a:r>
          </a:p>
          <a:p>
            <a:pPr lvl="1"/>
            <a:r>
              <a:rPr lang="ar-IQ" sz="3600" dirty="0" smtClean="0">
                <a:cs typeface="+mj-cs"/>
              </a:rPr>
              <a:t>تنفيذ تشريعات وسياسات لتحديد الحدود القانونية لمستويات الضوضاء المقبولة.</a:t>
            </a:r>
          </a:p>
          <a:p>
            <a:endParaRPr lang="ar-IQ" sz="3600" dirty="0" smtClean="0">
              <a:cs typeface="+mj-cs"/>
            </a:endParaRPr>
          </a:p>
          <a:p>
            <a:endParaRPr lang="ar-IQ" sz="3600" dirty="0">
              <a:cs typeface="+mj-cs"/>
            </a:endParaRPr>
          </a:p>
        </p:txBody>
      </p:sp>
    </p:spTree>
    <p:extLst>
      <p:ext uri="{BB962C8B-B14F-4D97-AF65-F5344CB8AC3E}">
        <p14:creationId xmlns:p14="http://schemas.microsoft.com/office/powerpoint/2010/main" val="260419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2000">
              <a:srgbClr val="0070C0"/>
            </a:gs>
            <a:gs pos="28000">
              <a:schemeClr val="accent1">
                <a:lumMod val="0"/>
                <a:lumOff val="100000"/>
              </a:schemeClr>
            </a:gs>
            <a:gs pos="100000">
              <a:schemeClr val="accent1">
                <a:lumMod val="100000"/>
              </a:schemeClr>
            </a:gs>
          </a:gsLst>
          <a:path path="circle">
            <a:fillToRect l="100000" b="100000"/>
          </a:path>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1066800"/>
          </a:xfrm>
        </p:spPr>
        <p:txBody>
          <a:bodyPr/>
          <a:lstStyle/>
          <a:p>
            <a:pPr algn="ctr"/>
            <a:r>
              <a:rPr lang="ar-IQ" dirty="0" smtClean="0"/>
              <a:t>تصنيف تلوث الضوضاء</a:t>
            </a:r>
            <a:endParaRPr lang="ar-IQ" dirty="0"/>
          </a:p>
        </p:txBody>
      </p:sp>
      <p:sp>
        <p:nvSpPr>
          <p:cNvPr id="3" name="عنصر نائب للمحتوى 2"/>
          <p:cNvSpPr>
            <a:spLocks noGrp="1"/>
          </p:cNvSpPr>
          <p:nvPr>
            <p:ph idx="1"/>
          </p:nvPr>
        </p:nvSpPr>
        <p:spPr>
          <a:xfrm>
            <a:off x="838200" y="1431925"/>
            <a:ext cx="10515600" cy="4351338"/>
          </a:xfrm>
        </p:spPr>
        <p:txBody>
          <a:bodyPr>
            <a:normAutofit/>
          </a:bodyPr>
          <a:lstStyle/>
          <a:p>
            <a:r>
              <a:rPr lang="ar-IQ" sz="3600" dirty="0" smtClean="0">
                <a:cs typeface="+mj-cs"/>
              </a:rPr>
              <a:t>تصنيف تلوث الضوضاء</a:t>
            </a:r>
          </a:p>
          <a:p>
            <a:endParaRPr lang="ar-IQ" sz="3600" dirty="0" smtClean="0">
              <a:cs typeface="+mj-cs"/>
            </a:endParaRPr>
          </a:p>
          <a:p>
            <a:pPr lvl="1"/>
            <a:r>
              <a:rPr lang="ar-IQ" sz="3200" dirty="0" smtClean="0">
                <a:cs typeface="+mj-cs"/>
              </a:rPr>
              <a:t>الضوضاء الصناعية</a:t>
            </a:r>
          </a:p>
          <a:p>
            <a:pPr lvl="1"/>
            <a:r>
              <a:rPr lang="ar-IQ" sz="3200" dirty="0" smtClean="0">
                <a:cs typeface="+mj-cs"/>
              </a:rPr>
              <a:t>الضوضاء البيئية</a:t>
            </a:r>
          </a:p>
          <a:p>
            <a:pPr lvl="1"/>
            <a:r>
              <a:rPr lang="ar-IQ" sz="3200" dirty="0" smtClean="0">
                <a:cs typeface="+mj-cs"/>
              </a:rPr>
              <a:t>الضوضاء الناجمة عن حركة المرور.</a:t>
            </a:r>
          </a:p>
          <a:p>
            <a:endParaRPr lang="ar-IQ" sz="3600" dirty="0">
              <a:cs typeface="+mj-cs"/>
            </a:endParaRPr>
          </a:p>
        </p:txBody>
      </p:sp>
      <p:pic>
        <p:nvPicPr>
          <p:cNvPr id="4" name="عنصر نائب للمحتوى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431924"/>
            <a:ext cx="4864100" cy="5222876"/>
          </a:xfrm>
          <a:prstGeom prst="rect">
            <a:avLst/>
          </a:prstGeom>
        </p:spPr>
      </p:pic>
    </p:spTree>
    <p:extLst>
      <p:ext uri="{BB962C8B-B14F-4D97-AF65-F5344CB8AC3E}">
        <p14:creationId xmlns:p14="http://schemas.microsoft.com/office/powerpoint/2010/main" val="3696103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2000">
              <a:srgbClr val="0070C0"/>
            </a:gs>
            <a:gs pos="28000">
              <a:schemeClr val="accent1">
                <a:lumMod val="0"/>
                <a:lumOff val="100000"/>
              </a:schemeClr>
            </a:gs>
            <a:gs pos="100000">
              <a:schemeClr val="accent1">
                <a:lumMod val="100000"/>
              </a:schemeClr>
            </a:gs>
          </a:gsLst>
          <a:lin ang="2700000" scaled="1"/>
          <a:tileRect/>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469900"/>
            <a:ext cx="10515600" cy="1025524"/>
          </a:xfrm>
        </p:spPr>
        <p:txBody>
          <a:bodyPr>
            <a:normAutofit/>
          </a:bodyPr>
          <a:lstStyle/>
          <a:p>
            <a:pPr algn="ctr"/>
            <a:r>
              <a:rPr lang="ar-IQ" dirty="0" smtClean="0"/>
              <a:t>أسباب وتأثيرات تلوث الضوضاء</a:t>
            </a:r>
            <a:endParaRPr lang="ar-IQ" dirty="0"/>
          </a:p>
        </p:txBody>
      </p:sp>
      <p:sp>
        <p:nvSpPr>
          <p:cNvPr id="3" name="عنصر نائب للمحتوى 2"/>
          <p:cNvSpPr>
            <a:spLocks noGrp="1"/>
          </p:cNvSpPr>
          <p:nvPr>
            <p:ph idx="1"/>
          </p:nvPr>
        </p:nvSpPr>
        <p:spPr/>
        <p:txBody>
          <a:bodyPr>
            <a:normAutofit/>
          </a:bodyPr>
          <a:lstStyle/>
          <a:p>
            <a:r>
              <a:rPr lang="ar-IQ" b="1" dirty="0" smtClean="0"/>
              <a:t>أسباب تلوث الضوضاء</a:t>
            </a:r>
          </a:p>
          <a:p>
            <a:r>
              <a:rPr lang="ar-IQ" dirty="0" smtClean="0"/>
              <a:t>الأنشطة الصناعية والتجارية: مثل الصناعات الثقيلة والمصانع.</a:t>
            </a:r>
          </a:p>
          <a:p>
            <a:r>
              <a:rPr lang="ar-IQ" dirty="0" smtClean="0"/>
              <a:t>حركة المرور: السيارات، والشاحنات، ووسائل النقل العامة.</a:t>
            </a:r>
          </a:p>
          <a:p>
            <a:r>
              <a:rPr lang="ar-IQ" dirty="0" smtClean="0"/>
              <a:t>الأنشطة الترفيهية والثقافية: مثل الحفلات الموسيقية والأحداث الرياضية.</a:t>
            </a:r>
          </a:p>
          <a:p>
            <a:r>
              <a:rPr lang="ar-IQ" b="1" dirty="0" smtClean="0"/>
              <a:t>تأثيرات تلوث الضوضاء</a:t>
            </a:r>
          </a:p>
          <a:p>
            <a:r>
              <a:rPr lang="ar-IQ" dirty="0" smtClean="0"/>
              <a:t>على الصحة البشرية: تأثيراته على النوم، والضغط النفسي، والتوتر.</a:t>
            </a:r>
          </a:p>
          <a:p>
            <a:r>
              <a:rPr lang="ar-IQ" dirty="0" smtClean="0"/>
              <a:t>على البيئة: تأثيراته على الحيوانات والطيور، والنظام البيئي.</a:t>
            </a:r>
          </a:p>
        </p:txBody>
      </p:sp>
    </p:spTree>
    <p:extLst>
      <p:ext uri="{BB962C8B-B14F-4D97-AF65-F5344CB8AC3E}">
        <p14:creationId xmlns:p14="http://schemas.microsoft.com/office/powerpoint/2010/main" val="3529084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2000">
              <a:srgbClr val="0070C0"/>
            </a:gs>
            <a:gs pos="28000">
              <a:schemeClr val="accent1">
                <a:lumMod val="0"/>
                <a:lumOff val="100000"/>
              </a:schemeClr>
            </a:gs>
            <a:gs pos="100000">
              <a:schemeClr val="accent1">
                <a:lumMod val="10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قياس وتقييم التلوث الضوضائي</a:t>
            </a:r>
            <a:endParaRPr lang="ar-IQ" dirty="0"/>
          </a:p>
        </p:txBody>
      </p:sp>
      <p:sp>
        <p:nvSpPr>
          <p:cNvPr id="3" name="عنصر نائب للمحتوى 2"/>
          <p:cNvSpPr>
            <a:spLocks noGrp="1"/>
          </p:cNvSpPr>
          <p:nvPr>
            <p:ph idx="1"/>
          </p:nvPr>
        </p:nvSpPr>
        <p:spPr>
          <a:xfrm>
            <a:off x="838200" y="1685925"/>
            <a:ext cx="10515600" cy="4351338"/>
          </a:xfrm>
        </p:spPr>
        <p:txBody>
          <a:bodyPr>
            <a:normAutofit/>
          </a:bodyPr>
          <a:lstStyle/>
          <a:p>
            <a:r>
              <a:rPr lang="ar-IQ" dirty="0" smtClean="0"/>
              <a:t>الأساليب والأدوات المستخدمة في قياس مستويات التلوث الضوضائي.</a:t>
            </a:r>
          </a:p>
          <a:p>
            <a:r>
              <a:rPr lang="ar-IQ" dirty="0" smtClean="0"/>
              <a:t>تقييم </a:t>
            </a:r>
            <a:r>
              <a:rPr lang="ar-IQ" dirty="0"/>
              <a:t>مستويات التلوث الضوضائي يتطلب استخدام </a:t>
            </a:r>
            <a:r>
              <a:rPr lang="ar-IQ" dirty="0" smtClean="0"/>
              <a:t>ومن هذه الأساليب </a:t>
            </a:r>
            <a:r>
              <a:rPr lang="ar-IQ" dirty="0"/>
              <a:t>والأدوات </a:t>
            </a:r>
            <a:r>
              <a:rPr lang="ar-IQ" dirty="0" smtClean="0"/>
              <a:t>ما </a:t>
            </a:r>
            <a:r>
              <a:rPr lang="ar-IQ" dirty="0" err="1" smtClean="0"/>
              <a:t>ياتي</a:t>
            </a:r>
            <a:endParaRPr lang="ar-IQ" dirty="0"/>
          </a:p>
          <a:p>
            <a:r>
              <a:rPr lang="ar-IQ" b="1" dirty="0"/>
              <a:t>مقياس الصوت </a:t>
            </a:r>
            <a:r>
              <a:rPr lang="en-US" b="1" dirty="0" smtClean="0"/>
              <a:t>Sound </a:t>
            </a:r>
            <a:r>
              <a:rPr lang="en-US" b="1" dirty="0"/>
              <a:t>Level </a:t>
            </a:r>
            <a:r>
              <a:rPr lang="en-US" b="1" dirty="0" smtClean="0"/>
              <a:t>Meter</a:t>
            </a:r>
            <a:endParaRPr lang="en-US" dirty="0"/>
          </a:p>
          <a:p>
            <a:pPr lvl="1"/>
            <a:r>
              <a:rPr lang="ar-IQ" dirty="0"/>
              <a:t>يُستخدم مقياس الصوت لقياس مستوى الضوضاء في البيئة المحيطة.</a:t>
            </a:r>
          </a:p>
          <a:p>
            <a:pPr lvl="1"/>
            <a:r>
              <a:rPr lang="ar-IQ" dirty="0"/>
              <a:t>يقيس هذا الجهاز مستوى الضغط الصوتي بوحدة </a:t>
            </a:r>
            <a:r>
              <a:rPr lang="ar-IQ" dirty="0" err="1"/>
              <a:t>الديسيبل</a:t>
            </a:r>
            <a:r>
              <a:rPr lang="ar-IQ" dirty="0"/>
              <a:t> (</a:t>
            </a:r>
            <a:r>
              <a:rPr lang="en-US" dirty="0"/>
              <a:t>dB).</a:t>
            </a:r>
          </a:p>
          <a:p>
            <a:r>
              <a:rPr lang="ar-IQ" b="1" dirty="0"/>
              <a:t>محطات قياس </a:t>
            </a:r>
            <a:r>
              <a:rPr lang="ar-IQ" b="1" dirty="0" smtClean="0"/>
              <a:t>الضوضاء</a:t>
            </a:r>
            <a:r>
              <a:rPr lang="en-US" b="1" dirty="0" smtClean="0"/>
              <a:t>Noise </a:t>
            </a:r>
            <a:r>
              <a:rPr lang="en-US" b="1" dirty="0"/>
              <a:t>Monitoring </a:t>
            </a:r>
            <a:r>
              <a:rPr lang="en-US" b="1" dirty="0" smtClean="0"/>
              <a:t>Stations</a:t>
            </a:r>
            <a:endParaRPr lang="en-US" dirty="0"/>
          </a:p>
          <a:p>
            <a:pPr lvl="1"/>
            <a:r>
              <a:rPr lang="ar-IQ" dirty="0"/>
              <a:t>تُعد محطات قياس الضوضاء متوزعة في المناطق المختلفة لرصد مستويات التلوث الضوضائي على مدار الوقت.</a:t>
            </a:r>
          </a:p>
          <a:p>
            <a:pPr lvl="1"/>
            <a:r>
              <a:rPr lang="ar-IQ" dirty="0"/>
              <a:t>تتميز هذه المحطات بالقدرة على تسجيل البيانات لفترات طويلة وتوفير تحليلات مفصلة.</a:t>
            </a:r>
          </a:p>
          <a:p>
            <a:endParaRPr lang="ar-IQ" dirty="0" smtClean="0"/>
          </a:p>
          <a:p>
            <a:endParaRPr lang="ar-IQ" dirty="0" smtClean="0"/>
          </a:p>
          <a:p>
            <a:endParaRPr lang="ar-IQ" dirty="0"/>
          </a:p>
        </p:txBody>
      </p:sp>
    </p:spTree>
    <p:extLst>
      <p:ext uri="{BB962C8B-B14F-4D97-AF65-F5344CB8AC3E}">
        <p14:creationId xmlns:p14="http://schemas.microsoft.com/office/powerpoint/2010/main" val="1258278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2000">
              <a:srgbClr val="0070C0"/>
            </a:gs>
            <a:gs pos="28000">
              <a:schemeClr val="accent1">
                <a:lumMod val="0"/>
                <a:lumOff val="100000"/>
              </a:schemeClr>
            </a:gs>
            <a:gs pos="100000">
              <a:schemeClr val="accent1">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قياس وتقييم التلوث الضوضائي</a:t>
            </a:r>
            <a:endParaRPr lang="ar-IQ" dirty="0"/>
          </a:p>
        </p:txBody>
      </p:sp>
      <p:sp>
        <p:nvSpPr>
          <p:cNvPr id="3" name="عنصر نائب للمحتوى 2"/>
          <p:cNvSpPr>
            <a:spLocks noGrp="1"/>
          </p:cNvSpPr>
          <p:nvPr>
            <p:ph idx="1"/>
          </p:nvPr>
        </p:nvSpPr>
        <p:spPr>
          <a:xfrm>
            <a:off x="838200" y="1685925"/>
            <a:ext cx="10515600" cy="4351338"/>
          </a:xfrm>
        </p:spPr>
        <p:txBody>
          <a:bodyPr>
            <a:normAutofit/>
          </a:bodyPr>
          <a:lstStyle/>
          <a:p>
            <a:r>
              <a:rPr lang="ar-IQ" b="1" dirty="0" smtClean="0"/>
              <a:t>مراقبة </a:t>
            </a:r>
            <a:r>
              <a:rPr lang="ar-IQ" b="1" dirty="0"/>
              <a:t>الضوضاء البيئية </a:t>
            </a:r>
            <a:r>
              <a:rPr lang="en-US" b="1" dirty="0" smtClean="0"/>
              <a:t>Environmental </a:t>
            </a:r>
            <a:r>
              <a:rPr lang="en-US" b="1" dirty="0"/>
              <a:t>Noise </a:t>
            </a:r>
            <a:r>
              <a:rPr lang="en-US" b="1" dirty="0" smtClean="0"/>
              <a:t>Monitoring</a:t>
            </a:r>
            <a:endParaRPr lang="en-US" dirty="0"/>
          </a:p>
          <a:p>
            <a:pPr lvl="1"/>
            <a:r>
              <a:rPr lang="ar-IQ" dirty="0"/>
              <a:t>تعتمد على استخدام أجهزة قياس الضوضاء المثبتة في أماكن محددة لقياس مستويات الضوضاء طوال اليوم.</a:t>
            </a:r>
          </a:p>
          <a:p>
            <a:pPr lvl="1"/>
            <a:r>
              <a:rPr lang="ar-IQ" dirty="0"/>
              <a:t>يتم تحليل البيانات المجمعة لتقديم تقارير دورية حول مستويات التلوث الضوضائي في المنطقة المراقبة.</a:t>
            </a:r>
          </a:p>
          <a:p>
            <a:r>
              <a:rPr lang="ar-IQ" b="1" dirty="0"/>
              <a:t>استخدام تقنيات الرصد عن بعد </a:t>
            </a:r>
            <a:r>
              <a:rPr lang="en-US" b="1" dirty="0" smtClean="0"/>
              <a:t>Remote </a:t>
            </a:r>
            <a:r>
              <a:rPr lang="en-US" b="1" dirty="0"/>
              <a:t>Sensing </a:t>
            </a:r>
            <a:r>
              <a:rPr lang="en-US" b="1" dirty="0" smtClean="0"/>
              <a:t>Techniques</a:t>
            </a:r>
            <a:endParaRPr lang="en-US" dirty="0"/>
          </a:p>
          <a:p>
            <a:pPr lvl="1"/>
            <a:r>
              <a:rPr lang="ar-IQ" dirty="0"/>
              <a:t>تشمل استخدام الأقمار الصناعية وأنظمة الاستشعار عن بعد لرصد مستويات التلوث الضوضائي من خلال قياس الانبعاثات الصوتية من مصادر مختلفة.</a:t>
            </a:r>
          </a:p>
          <a:p>
            <a:pPr lvl="1"/>
            <a:r>
              <a:rPr lang="ar-IQ" dirty="0"/>
              <a:t>توفر هذه التقنيات نظرة عامة على مستويات التلوث الضوضائي على مستوى الإقليم أو الدولة.</a:t>
            </a:r>
          </a:p>
          <a:p>
            <a:pPr marL="0" indent="0">
              <a:buNone/>
            </a:pPr>
            <a:endParaRPr lang="ar-IQ" dirty="0"/>
          </a:p>
          <a:p>
            <a:endParaRPr lang="ar-IQ" dirty="0" smtClean="0"/>
          </a:p>
          <a:p>
            <a:endParaRPr lang="ar-IQ" dirty="0" smtClean="0"/>
          </a:p>
          <a:p>
            <a:endParaRPr lang="ar-IQ" dirty="0"/>
          </a:p>
        </p:txBody>
      </p:sp>
    </p:spTree>
    <p:extLst>
      <p:ext uri="{BB962C8B-B14F-4D97-AF65-F5344CB8AC3E}">
        <p14:creationId xmlns:p14="http://schemas.microsoft.com/office/powerpoint/2010/main" val="4003904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2000">
              <a:srgbClr val="0070C0"/>
            </a:gs>
            <a:gs pos="28000">
              <a:schemeClr val="accent1">
                <a:lumMod val="0"/>
                <a:lumOff val="100000"/>
              </a:schemeClr>
            </a:gs>
            <a:gs pos="100000">
              <a:schemeClr val="accent1">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قياس وتقييم التلوث الضوضائي</a:t>
            </a:r>
            <a:endParaRPr lang="ar-IQ" dirty="0"/>
          </a:p>
        </p:txBody>
      </p:sp>
      <p:sp>
        <p:nvSpPr>
          <p:cNvPr id="3" name="عنصر نائب للمحتوى 2"/>
          <p:cNvSpPr>
            <a:spLocks noGrp="1"/>
          </p:cNvSpPr>
          <p:nvPr>
            <p:ph idx="1"/>
          </p:nvPr>
        </p:nvSpPr>
        <p:spPr>
          <a:xfrm>
            <a:off x="838200" y="1685925"/>
            <a:ext cx="10515600" cy="4351338"/>
          </a:xfrm>
        </p:spPr>
        <p:txBody>
          <a:bodyPr>
            <a:normAutofit fontScale="92500" lnSpcReduction="10000"/>
          </a:bodyPr>
          <a:lstStyle/>
          <a:p>
            <a:r>
              <a:rPr lang="ar-IQ" b="1" dirty="0" smtClean="0"/>
              <a:t>استخدام </a:t>
            </a:r>
            <a:r>
              <a:rPr lang="ar-IQ" b="1" dirty="0"/>
              <a:t>تطبيقات الهواتف الذكية والأجهزة القابلة للارتداء:</a:t>
            </a:r>
            <a:endParaRPr lang="ar-IQ" dirty="0"/>
          </a:p>
          <a:p>
            <a:pPr lvl="1"/>
            <a:r>
              <a:rPr lang="ar-IQ" dirty="0"/>
              <a:t>يتم تطوير تطبيقات الهواتف الذكية والأجهزة القابلة للارتداء التي تتيح للمستخدمين قياس مستويات الضوضاء في بيئتهم المحيطة.</a:t>
            </a:r>
          </a:p>
          <a:p>
            <a:pPr lvl="1"/>
            <a:r>
              <a:rPr lang="ar-IQ" dirty="0"/>
              <a:t>توفر هذه التطبيقات مستويات تلوث الضوضاء على الفور وتساعد في توعية الناس بالمشكلة.</a:t>
            </a:r>
          </a:p>
          <a:p>
            <a:r>
              <a:rPr lang="ar-IQ" b="1" dirty="0"/>
              <a:t>نظم معالجة البيانات والتحليل:</a:t>
            </a:r>
            <a:endParaRPr lang="ar-IQ" dirty="0"/>
          </a:p>
          <a:p>
            <a:pPr lvl="1"/>
            <a:r>
              <a:rPr lang="ar-IQ" dirty="0"/>
              <a:t>تشمل استخدام برامج الحاسوب المتخصصة في معالجة البيانات وتحليلها لفهم الأنماط والاتجاهات في مستويات التلوث الضوضائي.</a:t>
            </a:r>
          </a:p>
          <a:p>
            <a:pPr lvl="1"/>
            <a:r>
              <a:rPr lang="ar-IQ" dirty="0"/>
              <a:t>تساعد هذه الأدوات في توليد تقارير مفصلة وتحديد المناطق ذات أعلى مستويات التلوث لاتخاذ إجراءات تصحيحية.</a:t>
            </a:r>
          </a:p>
          <a:p>
            <a:r>
              <a:rPr lang="ar-IQ" dirty="0"/>
              <a:t>باستخدام هذه الأساليب والأدوات، يمكن للباحثين والمراقبين والجهات الحكومية قياس ومراقبة مستويات التلوث الضوضائي بدقة وتحديد الإجراءات اللازمة للحد منه وحماية البيئة والصحة العامة.</a:t>
            </a:r>
          </a:p>
          <a:p>
            <a:pPr lvl="1"/>
            <a:endParaRPr lang="ar-IQ" dirty="0" smtClean="0"/>
          </a:p>
          <a:p>
            <a:endParaRPr lang="ar-IQ" dirty="0"/>
          </a:p>
          <a:p>
            <a:endParaRPr lang="ar-IQ" dirty="0" smtClean="0"/>
          </a:p>
          <a:p>
            <a:endParaRPr lang="ar-IQ" dirty="0" smtClean="0"/>
          </a:p>
          <a:p>
            <a:endParaRPr lang="ar-IQ" dirty="0"/>
          </a:p>
        </p:txBody>
      </p:sp>
    </p:spTree>
    <p:extLst>
      <p:ext uri="{BB962C8B-B14F-4D97-AF65-F5344CB8AC3E}">
        <p14:creationId xmlns:p14="http://schemas.microsoft.com/office/powerpoint/2010/main" val="501202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2000">
              <a:srgbClr val="0070C0"/>
            </a:gs>
            <a:gs pos="28000">
              <a:schemeClr val="accent1">
                <a:lumMod val="0"/>
                <a:lumOff val="100000"/>
              </a:schemeClr>
            </a:gs>
            <a:gs pos="100000">
              <a:schemeClr val="accent1">
                <a:lumMod val="100000"/>
              </a:schemeClr>
            </a:gs>
          </a:gsLst>
          <a:lin ang="2700000" scaled="1"/>
          <a:tileRect/>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تقييم تأثيرات التلوث الضوضائي</a:t>
            </a:r>
            <a:endParaRPr lang="ar-IQ" dirty="0"/>
          </a:p>
        </p:txBody>
      </p:sp>
      <p:sp>
        <p:nvSpPr>
          <p:cNvPr id="3" name="عنصر نائب للمحتوى 2"/>
          <p:cNvSpPr>
            <a:spLocks noGrp="1"/>
          </p:cNvSpPr>
          <p:nvPr>
            <p:ph idx="1"/>
          </p:nvPr>
        </p:nvSpPr>
        <p:spPr/>
        <p:txBody>
          <a:bodyPr>
            <a:normAutofit fontScale="85000" lnSpcReduction="10000"/>
          </a:bodyPr>
          <a:lstStyle/>
          <a:p>
            <a:r>
              <a:rPr lang="ar-IQ" dirty="0"/>
              <a:t>تقييم تأثيرات التلوث الضوضائي على البيئة والصحة البشرية يتطلب فهمًا شاملاً للتأثيرات المحتملة على كل منهما. إليك تقييمًا لتأثيرات التلوث الضوضائي على البيئة والصحة البشرية:</a:t>
            </a:r>
          </a:p>
          <a:p>
            <a:r>
              <a:rPr lang="ar-IQ" b="1" dirty="0"/>
              <a:t>تأثيرات التلوث الضوضائي على البيئة:</a:t>
            </a:r>
            <a:endParaRPr lang="ar-IQ" dirty="0"/>
          </a:p>
          <a:p>
            <a:r>
              <a:rPr lang="ar-IQ" b="1" dirty="0"/>
              <a:t>تأثيرات على الحيوانات:</a:t>
            </a:r>
            <a:endParaRPr lang="ar-IQ" dirty="0"/>
          </a:p>
          <a:p>
            <a:pPr lvl="1"/>
            <a:r>
              <a:rPr lang="ar-IQ" dirty="0"/>
              <a:t>يمكن أن يؤثر التلوث الضوضائي على الحيوانات بشكل كبير، حيث يمكن أن يؤدي إلى تغير في نمط السلوك والتكاثر.</a:t>
            </a:r>
          </a:p>
          <a:p>
            <a:pPr lvl="1"/>
            <a:r>
              <a:rPr lang="ar-IQ" dirty="0"/>
              <a:t>يمكن أن يؤدي إلى انخفاض عدد الطيور المهاجرة والحيوانات البرية في المناطق المعرضة لمستويات عالية من التلوث الضوضائي.</a:t>
            </a:r>
          </a:p>
          <a:p>
            <a:r>
              <a:rPr lang="ar-IQ" b="1" dirty="0"/>
              <a:t>تأثيرات على النظم البيئية:</a:t>
            </a:r>
            <a:endParaRPr lang="ar-IQ" dirty="0"/>
          </a:p>
          <a:p>
            <a:pPr lvl="1"/>
            <a:r>
              <a:rPr lang="ar-IQ" dirty="0"/>
              <a:t>يمكن أن يسبب التلوث الضوضائي انقطاعًا في الاتصال السمعي بين الكائنات الحية والتأثير على سلاسل الطعام وتوازن النظام البيئي.</a:t>
            </a:r>
          </a:p>
          <a:p>
            <a:r>
              <a:rPr lang="ar-IQ" b="1" dirty="0"/>
              <a:t>تأثيرات على النباتات:</a:t>
            </a:r>
            <a:endParaRPr lang="ar-IQ" dirty="0"/>
          </a:p>
          <a:p>
            <a:pPr lvl="1"/>
            <a:r>
              <a:rPr lang="ar-IQ" dirty="0"/>
              <a:t>يمكن أن يؤدي التلوث الضوضائي إلى تأثيرات على النمو وتطور النباتات، مما قد يؤدي إلى تغيرات في توزيع النباتات وتركيبة النباتات في المناطق المعرضة للضوضاء العالية</a:t>
            </a:r>
            <a:r>
              <a:rPr lang="ar-IQ" dirty="0" smtClean="0"/>
              <a:t>.</a:t>
            </a:r>
            <a:endParaRPr lang="ar-IQ" dirty="0"/>
          </a:p>
        </p:txBody>
      </p:sp>
    </p:spTree>
    <p:extLst>
      <p:ext uri="{BB962C8B-B14F-4D97-AF65-F5344CB8AC3E}">
        <p14:creationId xmlns:p14="http://schemas.microsoft.com/office/powerpoint/2010/main" val="2908045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2000">
              <a:srgbClr val="0070C0"/>
            </a:gs>
            <a:gs pos="28000">
              <a:schemeClr val="accent1">
                <a:lumMod val="0"/>
                <a:lumOff val="100000"/>
              </a:schemeClr>
            </a:gs>
            <a:gs pos="100000">
              <a:schemeClr val="accent1">
                <a:lumMod val="10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تقييم تأثيرات التلوث الضوضائي</a:t>
            </a:r>
            <a:endParaRPr lang="ar-IQ" dirty="0"/>
          </a:p>
        </p:txBody>
      </p:sp>
      <p:sp>
        <p:nvSpPr>
          <p:cNvPr id="3" name="عنصر نائب للمحتوى 2"/>
          <p:cNvSpPr>
            <a:spLocks noGrp="1"/>
          </p:cNvSpPr>
          <p:nvPr>
            <p:ph idx="1"/>
          </p:nvPr>
        </p:nvSpPr>
        <p:spPr>
          <a:xfrm>
            <a:off x="838200" y="1724025"/>
            <a:ext cx="10515600" cy="4351338"/>
          </a:xfrm>
        </p:spPr>
        <p:txBody>
          <a:bodyPr>
            <a:normAutofit/>
          </a:bodyPr>
          <a:lstStyle/>
          <a:p>
            <a:pPr marL="0" indent="0">
              <a:buNone/>
            </a:pPr>
            <a:r>
              <a:rPr lang="ar-IQ" b="1" dirty="0" smtClean="0"/>
              <a:t>تأثيرات </a:t>
            </a:r>
            <a:r>
              <a:rPr lang="ar-IQ" b="1" dirty="0"/>
              <a:t>التلوث الضوضائي على الصحة البشرية:</a:t>
            </a:r>
            <a:endParaRPr lang="ar-IQ" dirty="0"/>
          </a:p>
          <a:p>
            <a:r>
              <a:rPr lang="ar-IQ" b="1" dirty="0"/>
              <a:t>تأثيرات على السمع:</a:t>
            </a:r>
            <a:endParaRPr lang="ar-IQ" dirty="0"/>
          </a:p>
          <a:p>
            <a:pPr lvl="1"/>
            <a:r>
              <a:rPr lang="ar-IQ" dirty="0"/>
              <a:t>قد يؤدي التعرض المطول لمستويات عالية من التلوث الضوضائي إلى فقدان السمع أو ضعفه.</a:t>
            </a:r>
          </a:p>
          <a:p>
            <a:r>
              <a:rPr lang="ar-IQ" b="1" dirty="0"/>
              <a:t>تأثيرات على النوم:</a:t>
            </a:r>
            <a:endParaRPr lang="ar-IQ" dirty="0"/>
          </a:p>
          <a:p>
            <a:pPr lvl="1"/>
            <a:r>
              <a:rPr lang="ar-IQ" dirty="0"/>
              <a:t>قد يؤدي التلوث الضوضائي إلى اضطرابات في النوم وقلة النوم، مما يمكن أن يؤثر على الصحة العامة والجودة الحياتية.</a:t>
            </a:r>
          </a:p>
          <a:p>
            <a:r>
              <a:rPr lang="ar-IQ" b="1" dirty="0"/>
              <a:t>تأثيرات نفسية:</a:t>
            </a:r>
            <a:endParaRPr lang="ar-IQ" dirty="0"/>
          </a:p>
          <a:p>
            <a:pPr lvl="1"/>
            <a:r>
              <a:rPr lang="ar-IQ" dirty="0"/>
              <a:t>يمكن أن يسبب التلوث الضوضائي التوتر والقلق والتوتر العصبي، مما يؤثر على الصحة العقلية والعاطفية</a:t>
            </a:r>
            <a:r>
              <a:rPr lang="ar-IQ" dirty="0" smtClean="0"/>
              <a:t>.</a:t>
            </a:r>
          </a:p>
        </p:txBody>
      </p:sp>
    </p:spTree>
    <p:extLst>
      <p:ext uri="{BB962C8B-B14F-4D97-AF65-F5344CB8AC3E}">
        <p14:creationId xmlns:p14="http://schemas.microsoft.com/office/powerpoint/2010/main" val="3458866084"/>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2000">
              <a:srgbClr val="0070C0"/>
            </a:gs>
            <a:gs pos="28000">
              <a:schemeClr val="accent1">
                <a:lumMod val="0"/>
                <a:lumOff val="100000"/>
              </a:schemeClr>
            </a:gs>
            <a:gs pos="100000">
              <a:schemeClr val="accent1">
                <a:lumMod val="100000"/>
              </a:schemeClr>
            </a:gs>
          </a:gsLst>
          <a:path path="circle">
            <a:fillToRect l="100000" t="100000"/>
          </a:path>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تقييم تأثيرات التلوث الضوضائي</a:t>
            </a:r>
            <a:endParaRPr lang="ar-IQ" dirty="0"/>
          </a:p>
        </p:txBody>
      </p:sp>
      <p:sp>
        <p:nvSpPr>
          <p:cNvPr id="3" name="عنصر نائب للمحتوى 2"/>
          <p:cNvSpPr>
            <a:spLocks noGrp="1"/>
          </p:cNvSpPr>
          <p:nvPr>
            <p:ph idx="1"/>
          </p:nvPr>
        </p:nvSpPr>
        <p:spPr/>
        <p:txBody>
          <a:bodyPr>
            <a:normAutofit/>
          </a:bodyPr>
          <a:lstStyle/>
          <a:p>
            <a:r>
              <a:rPr lang="ar-IQ" b="1" dirty="0" smtClean="0"/>
              <a:t>تأثيرات على الصحة العامة:</a:t>
            </a:r>
            <a:endParaRPr lang="ar-IQ" dirty="0" smtClean="0"/>
          </a:p>
          <a:p>
            <a:pPr lvl="1"/>
            <a:r>
              <a:rPr lang="ar-IQ" dirty="0" smtClean="0"/>
              <a:t>قد تؤدي مستويات عالية من التلوث الضوضائي إلى زيادة معدلات الإصابة بأمراض القلب والأوعية الدموية وارتفاع ضغط الدم.</a:t>
            </a:r>
          </a:p>
          <a:p>
            <a:r>
              <a:rPr lang="ar-IQ" b="1" dirty="0" smtClean="0"/>
              <a:t>تأثيرات على الأطفال والمسنين:</a:t>
            </a:r>
            <a:endParaRPr lang="ar-IQ" dirty="0" smtClean="0"/>
          </a:p>
          <a:p>
            <a:pPr lvl="1"/>
            <a:r>
              <a:rPr lang="ar-IQ" dirty="0" smtClean="0"/>
              <a:t>يكون الأطفال والمسنون أكثر عرضة لتأثيرات التلوث الضوضائي الضارة نظرًا لحساسيتهم الزائدة وضعف جهازهم المناعي.</a:t>
            </a:r>
          </a:p>
          <a:p>
            <a:r>
              <a:rPr lang="ar-IQ" dirty="0" smtClean="0"/>
              <a:t>بشكل عام، يمكن أن يؤدي التلوث الضوضائي إلى تأثيرات سلبية على البيئة والصحة البشرية، وهذا يبرز أهمية اتخاذ إجراءات للحد من هذا التلوث وحماية البيئة والصحة العامة.</a:t>
            </a:r>
          </a:p>
          <a:p>
            <a:endParaRPr lang="ar-IQ" dirty="0"/>
          </a:p>
        </p:txBody>
      </p:sp>
    </p:spTree>
    <p:extLst>
      <p:ext uri="{BB962C8B-B14F-4D97-AF65-F5344CB8AC3E}">
        <p14:creationId xmlns:p14="http://schemas.microsoft.com/office/powerpoint/2010/main" val="360699885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19000">
              <a:srgbClr val="E2F66A"/>
            </a:gs>
            <a:gs pos="0">
              <a:srgbClr val="FFFF00"/>
            </a:gs>
            <a:gs pos="69000">
              <a:srgbClr val="B5D2EC"/>
            </a:gs>
            <a:gs pos="77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smtClean="0"/>
              <a:t>تلوث الضوء</a:t>
            </a:r>
            <a:endParaRPr lang="ar-IQ" b="1" dirty="0"/>
          </a:p>
        </p:txBody>
      </p:sp>
      <p:sp>
        <p:nvSpPr>
          <p:cNvPr id="3" name="عنصر نائب للمحتوى 2"/>
          <p:cNvSpPr>
            <a:spLocks noGrp="1"/>
          </p:cNvSpPr>
          <p:nvPr>
            <p:ph idx="1"/>
          </p:nvPr>
        </p:nvSpPr>
        <p:spPr>
          <a:xfrm>
            <a:off x="838200" y="1574904"/>
            <a:ext cx="10515600" cy="4351338"/>
          </a:xfrm>
        </p:spPr>
        <p:txBody>
          <a:bodyPr>
            <a:normAutofit/>
          </a:bodyPr>
          <a:lstStyle/>
          <a:p>
            <a:r>
              <a:rPr lang="ar-IQ" dirty="0" smtClean="0"/>
              <a:t>تلوث الضوء هو مشكلة بيئية متزايدة الانتشار في جميع أنحاء العالم، وله تأثيرات سلبية على البيئة الطبيعية والصحة العامة</a:t>
            </a:r>
          </a:p>
          <a:p>
            <a:r>
              <a:rPr lang="ar-IQ" dirty="0" smtClean="0"/>
              <a:t>تلوث </a:t>
            </a:r>
            <a:r>
              <a:rPr lang="ar-IQ" dirty="0"/>
              <a:t>الضوء هو ظاهرة تحدث عندما يصبح هناك إضاءة زائدة أو غير ضرورية في البيئة الطبيعية، وهذا يؤثر سلبًا على البيئة والحياة البرية والبشر على حد سواء. يتميز تلوث الضوء بوجود إضاءة زائدة في الأماكن التي لا تحتاج إليها وخاصة في الليل، مما يؤثر على الرؤية الطبيعية للنجوم والكواكب ويزعج الكائنات الحية.</a:t>
            </a:r>
          </a:p>
          <a:p>
            <a:r>
              <a:rPr lang="ar-IQ" dirty="0"/>
              <a:t>يعود أحد أسباب تلوث الضوء إلى الإضاءة الزائدة من المباني، والشوارع، والإعلانات، والمرافق الصناعية، وحتى من السيارات والمركبات. هذا النوع من التلوث يؤثر على الطيور الليلية، والحشرات، والحيوانات الليلية، وحتى البشر، إذ يمكن أن يؤثر على نومهم وصحتهم العقلية والجسدية</a:t>
            </a:r>
            <a:r>
              <a:rPr lang="ar-IQ" dirty="0" smtClean="0"/>
              <a:t>.</a:t>
            </a:r>
            <a:endParaRPr lang="ar-IQ" dirty="0"/>
          </a:p>
        </p:txBody>
      </p:sp>
    </p:spTree>
    <p:extLst>
      <p:ext uri="{BB962C8B-B14F-4D97-AF65-F5344CB8AC3E}">
        <p14:creationId xmlns:p14="http://schemas.microsoft.com/office/powerpoint/2010/main" val="33479721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2000">
              <a:srgbClr val="0070C0"/>
            </a:gs>
            <a:gs pos="28000">
              <a:schemeClr val="accent1">
                <a:lumMod val="0"/>
                <a:lumOff val="100000"/>
              </a:schemeClr>
            </a:gs>
            <a:gs pos="100000">
              <a:schemeClr val="accent1">
                <a:lumMod val="100000"/>
              </a:schemeClr>
            </a:gs>
          </a:gsLst>
          <a:path path="circle">
            <a:fillToRect l="100000" t="100000"/>
          </a:path>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حلول واستراتيجيات مكافحة التلوث الضوضائي</a:t>
            </a:r>
            <a:endParaRPr lang="ar-IQ" dirty="0"/>
          </a:p>
        </p:txBody>
      </p:sp>
      <p:sp>
        <p:nvSpPr>
          <p:cNvPr id="3" name="عنصر نائب للمحتوى 2"/>
          <p:cNvSpPr>
            <a:spLocks noGrp="1"/>
          </p:cNvSpPr>
          <p:nvPr>
            <p:ph idx="1"/>
          </p:nvPr>
        </p:nvSpPr>
        <p:spPr/>
        <p:txBody>
          <a:bodyPr/>
          <a:lstStyle/>
          <a:p>
            <a:r>
              <a:rPr lang="ar-IQ" dirty="0" smtClean="0"/>
              <a:t>استخدام تكنولوجيا التخفيض من الضوضاء في الصناعات ووسائل النقل.</a:t>
            </a:r>
          </a:p>
          <a:p>
            <a:r>
              <a:rPr lang="ar-IQ" dirty="0" smtClean="0"/>
              <a:t>تطبيق التشريعات والسياسات البيئية للحد من التلوث الضوضائي.</a:t>
            </a:r>
          </a:p>
          <a:p>
            <a:r>
              <a:rPr lang="ar-IQ" dirty="0" smtClean="0"/>
              <a:t>التوعية والتثقيف بأهمية الحفاظ على الصمت والهدوء وتقليل التلوث الضوضائي.</a:t>
            </a:r>
          </a:p>
          <a:p>
            <a:endParaRPr lang="ar-IQ" dirty="0" smtClean="0"/>
          </a:p>
          <a:p>
            <a:r>
              <a:rPr lang="ar-IQ" dirty="0" smtClean="0"/>
              <a:t>تلوث الضوضاء يمثل تحديًا بيئيًا وصحيًا خطيرًا يتطلب تعاونًا من جميع الأطراف للتصدي له. من خلال التوعية والتحرك الفعال، يمكننا العمل معًا لتقليل تأثيرات التلوث الضوضائي وتحقيق بيئة أكثر </a:t>
            </a:r>
            <a:r>
              <a:rPr lang="ar-IQ" dirty="0" err="1" smtClean="0"/>
              <a:t>هدوءًا</a:t>
            </a:r>
            <a:r>
              <a:rPr lang="ar-IQ" dirty="0" smtClean="0"/>
              <a:t> وصحةً للجميع.</a:t>
            </a:r>
          </a:p>
          <a:p>
            <a:endParaRPr lang="ar-IQ" dirty="0" smtClean="0"/>
          </a:p>
          <a:p>
            <a:endParaRPr lang="ar-IQ" dirty="0" smtClean="0"/>
          </a:p>
          <a:p>
            <a:endParaRPr lang="ar-IQ" dirty="0" smtClean="0"/>
          </a:p>
          <a:p>
            <a:endParaRPr lang="ar-IQ" dirty="0" smtClean="0"/>
          </a:p>
          <a:p>
            <a:pPr marL="0" indent="0">
              <a:buNone/>
            </a:pPr>
            <a:endParaRPr lang="ar-IQ" dirty="0"/>
          </a:p>
        </p:txBody>
      </p:sp>
    </p:spTree>
    <p:extLst>
      <p:ext uri="{BB962C8B-B14F-4D97-AF65-F5344CB8AC3E}">
        <p14:creationId xmlns:p14="http://schemas.microsoft.com/office/powerpoint/2010/main" val="3862919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6100" y="365124"/>
            <a:ext cx="10922000" cy="6175375"/>
          </a:xfrm>
          <a:pattFill prst="pct80">
            <a:fgClr>
              <a:schemeClr val="tx2"/>
            </a:fgClr>
            <a:bgClr>
              <a:schemeClr val="bg1"/>
            </a:bgClr>
          </a:pattFill>
        </p:spPr>
      </p:pic>
    </p:spTree>
    <p:extLst>
      <p:ext uri="{BB962C8B-B14F-4D97-AF65-F5344CB8AC3E}">
        <p14:creationId xmlns:p14="http://schemas.microsoft.com/office/powerpoint/2010/main" val="33779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9000">
              <a:srgbClr val="E2F66A"/>
            </a:gs>
            <a:gs pos="0">
              <a:srgbClr val="FFFF00"/>
            </a:gs>
            <a:gs pos="69000">
              <a:srgbClr val="B5D2EC"/>
            </a:gs>
            <a:gs pos="77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r="100000" b="100000"/>
          </a:path>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smtClean="0"/>
              <a:t>تلوث الضوء</a:t>
            </a:r>
            <a:endParaRPr lang="ar-IQ" b="1" dirty="0"/>
          </a:p>
        </p:txBody>
      </p:sp>
      <p:sp>
        <p:nvSpPr>
          <p:cNvPr id="3" name="عنصر نائب للمحتوى 2"/>
          <p:cNvSpPr>
            <a:spLocks noGrp="1"/>
          </p:cNvSpPr>
          <p:nvPr>
            <p:ph idx="1"/>
          </p:nvPr>
        </p:nvSpPr>
        <p:spPr>
          <a:xfrm>
            <a:off x="838200" y="1574904"/>
            <a:ext cx="10515600" cy="4351338"/>
          </a:xfrm>
        </p:spPr>
        <p:txBody>
          <a:bodyPr>
            <a:normAutofit/>
          </a:bodyPr>
          <a:lstStyle/>
          <a:p>
            <a:r>
              <a:rPr lang="ar-IQ" dirty="0" smtClean="0"/>
              <a:t>تلوث </a:t>
            </a:r>
            <a:r>
              <a:rPr lang="ar-IQ" dirty="0"/>
              <a:t>الضوء يمكن أن يؤثر أيضًا على البيئة الطبيعية عن طريق تشويه النمط الطبيعي للإضاءة الطبيعية في الليل، مما يؤدي إلى تغير في دورة الحياة البيولوجية والبيئية. علاوة على ذلك، يمكن أن يؤثر تلوث الضوء على رؤية النجوم والمجرات والسماوات الليلية، مما يقلل من جاذبية المناظر الطبيعية والتاريخية.</a:t>
            </a:r>
          </a:p>
          <a:p>
            <a:r>
              <a:rPr lang="ar-IQ" dirty="0"/>
              <a:t>لمواجهة تلوث الضوء، يمكن اتخاذ إجراءات مثل استخدام إضاءة منخفضة السطوع وموفرة للطاقة، وتوجيه الإضاءة بشكل صحيح لتجنب الانبعاثات غير المرغوب فيها، وتنفيذ تشريعات وسياسات بيئية للحد من الإضاءة الزائدة.</a:t>
            </a:r>
          </a:p>
          <a:p>
            <a:pPr marL="0" indent="0">
              <a:buNone/>
            </a:pPr>
            <a:endParaRPr lang="ar-IQ" dirty="0" smtClean="0"/>
          </a:p>
        </p:txBody>
      </p:sp>
    </p:spTree>
    <p:extLst>
      <p:ext uri="{BB962C8B-B14F-4D97-AF65-F5344CB8AC3E}">
        <p14:creationId xmlns:p14="http://schemas.microsoft.com/office/powerpoint/2010/main" val="3969204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19000">
              <a:srgbClr val="E2F66A"/>
            </a:gs>
            <a:gs pos="0">
              <a:srgbClr val="FFFF00"/>
            </a:gs>
            <a:gs pos="69000">
              <a:srgbClr val="B5D2EC"/>
            </a:gs>
            <a:gs pos="77000">
              <a:schemeClr val="accent1">
                <a:lumMod val="45000"/>
                <a:lumOff val="55000"/>
              </a:schemeClr>
            </a:gs>
            <a:gs pos="83000">
              <a:schemeClr val="accent1">
                <a:lumMod val="45000"/>
                <a:lumOff val="55000"/>
              </a:schemeClr>
            </a:gs>
            <a:gs pos="100000">
              <a:schemeClr val="accent1">
                <a:lumMod val="30000"/>
                <a:lumOff val="7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smtClean="0"/>
              <a:t>تصنيفات تلوث الضوء</a:t>
            </a:r>
            <a:endParaRPr lang="ar-IQ" b="1" dirty="0"/>
          </a:p>
        </p:txBody>
      </p:sp>
      <p:sp>
        <p:nvSpPr>
          <p:cNvPr id="3" name="عنصر نائب للمحتوى 2"/>
          <p:cNvSpPr>
            <a:spLocks noGrp="1"/>
          </p:cNvSpPr>
          <p:nvPr>
            <p:ph idx="1"/>
          </p:nvPr>
        </p:nvSpPr>
        <p:spPr>
          <a:xfrm>
            <a:off x="838200" y="1692893"/>
            <a:ext cx="10515600" cy="4351338"/>
          </a:xfrm>
        </p:spPr>
        <p:txBody>
          <a:bodyPr>
            <a:normAutofit/>
          </a:bodyPr>
          <a:lstStyle/>
          <a:p>
            <a:pPr lvl="1"/>
            <a:r>
              <a:rPr lang="ar-IQ" sz="4000" dirty="0" smtClean="0">
                <a:cs typeface="+mj-cs"/>
              </a:rPr>
              <a:t>تصنيفات التلوث الضوئي: </a:t>
            </a:r>
          </a:p>
          <a:p>
            <a:pPr lvl="2"/>
            <a:r>
              <a:rPr lang="ar-IQ" sz="4000" dirty="0" smtClean="0">
                <a:cs typeface="+mj-cs"/>
              </a:rPr>
              <a:t>الضوء الساطع </a:t>
            </a:r>
          </a:p>
          <a:p>
            <a:pPr lvl="2"/>
            <a:r>
              <a:rPr lang="ar-IQ" sz="4000" dirty="0" smtClean="0">
                <a:cs typeface="+mj-cs"/>
              </a:rPr>
              <a:t>الضوء الداخلي </a:t>
            </a:r>
          </a:p>
          <a:p>
            <a:pPr lvl="2"/>
            <a:r>
              <a:rPr lang="ar-IQ" sz="4000" dirty="0" smtClean="0">
                <a:cs typeface="+mj-cs"/>
              </a:rPr>
              <a:t>التلوث الضوئي الناجم عن النفايات الضوئية.</a:t>
            </a:r>
            <a:endParaRPr lang="ar-IQ" sz="4000" dirty="0">
              <a:cs typeface="+mj-cs"/>
            </a:endParaRPr>
          </a:p>
        </p:txBody>
      </p:sp>
    </p:spTree>
    <p:extLst>
      <p:ext uri="{BB962C8B-B14F-4D97-AF65-F5344CB8AC3E}">
        <p14:creationId xmlns:p14="http://schemas.microsoft.com/office/powerpoint/2010/main" val="1087564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19000">
              <a:srgbClr val="E2F66A"/>
            </a:gs>
            <a:gs pos="0">
              <a:srgbClr val="FFFF00"/>
            </a:gs>
            <a:gs pos="69000">
              <a:srgbClr val="B5D2EC"/>
            </a:gs>
            <a:gs pos="77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smtClean="0"/>
              <a:t>تأثيرات تلوث الضوء</a:t>
            </a:r>
            <a:endParaRPr lang="ar-IQ" b="1" dirty="0"/>
          </a:p>
        </p:txBody>
      </p:sp>
      <p:sp>
        <p:nvSpPr>
          <p:cNvPr id="3" name="عنصر نائب للمحتوى 2"/>
          <p:cNvSpPr>
            <a:spLocks noGrp="1"/>
          </p:cNvSpPr>
          <p:nvPr>
            <p:ph idx="1"/>
          </p:nvPr>
        </p:nvSpPr>
        <p:spPr/>
        <p:txBody>
          <a:bodyPr>
            <a:normAutofit/>
          </a:bodyPr>
          <a:lstStyle/>
          <a:p>
            <a:r>
              <a:rPr lang="ar-IQ" b="1" dirty="0" smtClean="0"/>
              <a:t>تأثيرات تلوث الضوء:</a:t>
            </a:r>
            <a:endParaRPr lang="ar-IQ" dirty="0" smtClean="0"/>
          </a:p>
          <a:p>
            <a:pPr lvl="1"/>
            <a:r>
              <a:rPr lang="ar-IQ" dirty="0" smtClean="0"/>
              <a:t>على البيئة الطبيعية: تأثيراته على دورة الحياة للحيوانات والنباتات، وتأثيراته على الطيور المهاجرة والحياة البحرية.</a:t>
            </a:r>
          </a:p>
          <a:p>
            <a:pPr lvl="1"/>
            <a:r>
              <a:rPr lang="ar-IQ" dirty="0" smtClean="0"/>
              <a:t>على الصحة البشرية: تأثيراته على نوعية النوم، والتوازن البيولوجي، والصحة العقلية.</a:t>
            </a:r>
          </a:p>
          <a:p>
            <a:r>
              <a:rPr lang="ar-IQ" b="1" dirty="0" smtClean="0"/>
              <a:t>أسباب وتحديات تلوث الضوء:</a:t>
            </a:r>
            <a:endParaRPr lang="ar-IQ" dirty="0" smtClean="0"/>
          </a:p>
          <a:p>
            <a:pPr lvl="1"/>
            <a:r>
              <a:rPr lang="ar-IQ" dirty="0" smtClean="0"/>
              <a:t>زيادة الإضاءة الصناعية والتجارية في المدن.</a:t>
            </a:r>
          </a:p>
          <a:p>
            <a:pPr lvl="1"/>
            <a:r>
              <a:rPr lang="ar-IQ" dirty="0" smtClean="0"/>
              <a:t>نقص التشريعات والسياسات للتحكم في التلوث الضوئي.</a:t>
            </a:r>
          </a:p>
          <a:p>
            <a:pPr lvl="1"/>
            <a:r>
              <a:rPr lang="ar-IQ" dirty="0" smtClean="0"/>
              <a:t>قلة الوعي والتثقيف حول أهمية تقليل استخدام الإضاءة الزائدة.</a:t>
            </a:r>
          </a:p>
          <a:p>
            <a:pPr marL="0" indent="0">
              <a:buNone/>
            </a:pPr>
            <a:endParaRPr lang="ar-IQ" b="1" dirty="0" smtClean="0"/>
          </a:p>
        </p:txBody>
      </p:sp>
    </p:spTree>
    <p:extLst>
      <p:ext uri="{BB962C8B-B14F-4D97-AF65-F5344CB8AC3E}">
        <p14:creationId xmlns:p14="http://schemas.microsoft.com/office/powerpoint/2010/main" val="243064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الاستراتيجيات للحد من تلوث الضوء</a:t>
            </a:r>
            <a:endParaRPr lang="ar-IQ" dirty="0"/>
          </a:p>
        </p:txBody>
      </p:sp>
      <p:sp>
        <p:nvSpPr>
          <p:cNvPr id="3" name="عنصر نائب للمحتوى 2"/>
          <p:cNvSpPr>
            <a:spLocks noGrp="1"/>
          </p:cNvSpPr>
          <p:nvPr>
            <p:ph idx="1"/>
          </p:nvPr>
        </p:nvSpPr>
        <p:spPr>
          <a:xfrm>
            <a:off x="838200" y="1711325"/>
            <a:ext cx="10515600" cy="4351338"/>
          </a:xfrm>
        </p:spPr>
        <p:txBody>
          <a:bodyPr>
            <a:normAutofit/>
          </a:bodyPr>
          <a:lstStyle/>
          <a:p>
            <a:r>
              <a:rPr lang="ar-IQ" b="1" dirty="0" smtClean="0"/>
              <a:t>حلول واستراتيجيات مكافحة التلوث الضوئي:</a:t>
            </a:r>
          </a:p>
          <a:p>
            <a:endParaRPr lang="ar-IQ" sz="3600" dirty="0" smtClean="0">
              <a:cs typeface="+mj-cs"/>
            </a:endParaRPr>
          </a:p>
          <a:p>
            <a:pPr lvl="1"/>
            <a:r>
              <a:rPr lang="ar-IQ" sz="3600" dirty="0" smtClean="0">
                <a:cs typeface="+mj-cs"/>
              </a:rPr>
              <a:t>تحسين التصميم الضوئي واستخدام تكنولوجيا الإضاءة الذكية.</a:t>
            </a:r>
          </a:p>
          <a:p>
            <a:pPr lvl="1"/>
            <a:r>
              <a:rPr lang="ar-IQ" sz="3600" dirty="0" smtClean="0">
                <a:cs typeface="+mj-cs"/>
              </a:rPr>
              <a:t>تطبيق التشريعات والسياسات البيئية للحد من التلوث الضوئي.</a:t>
            </a:r>
          </a:p>
          <a:p>
            <a:pPr lvl="1"/>
            <a:r>
              <a:rPr lang="ar-IQ" sz="3600" dirty="0" smtClean="0">
                <a:cs typeface="+mj-cs"/>
              </a:rPr>
              <a:t>تشجيع الحملات التوعوية والتثقيفية للجمهور حول أهمية الحد من الإضاءة الزائدة.</a:t>
            </a:r>
          </a:p>
          <a:p>
            <a:pPr marL="0" indent="0">
              <a:buNone/>
            </a:pPr>
            <a:endParaRPr lang="ar-IQ" dirty="0"/>
          </a:p>
        </p:txBody>
      </p:sp>
    </p:spTree>
    <p:extLst>
      <p:ext uri="{BB962C8B-B14F-4D97-AF65-F5344CB8AC3E}">
        <p14:creationId xmlns:p14="http://schemas.microsoft.com/office/powerpoint/2010/main" val="3744983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53000">
              <a:srgbClr val="DAE976"/>
            </a:gs>
            <a:gs pos="0">
              <a:srgbClr val="FFFF00"/>
            </a:gs>
            <a:gs pos="69000">
              <a:srgbClr val="B5D2EC"/>
            </a:gs>
            <a:gs pos="55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تلوث الضوء</a:t>
            </a:r>
            <a:endParaRPr lang="ar-IQ" dirty="0"/>
          </a:p>
        </p:txBody>
      </p:sp>
      <p:sp>
        <p:nvSpPr>
          <p:cNvPr id="3" name="عنصر نائب للمحتوى 2"/>
          <p:cNvSpPr>
            <a:spLocks noGrp="1"/>
          </p:cNvSpPr>
          <p:nvPr>
            <p:ph idx="1"/>
          </p:nvPr>
        </p:nvSpPr>
        <p:spPr/>
        <p:txBody>
          <a:bodyPr>
            <a:normAutofit/>
          </a:bodyPr>
          <a:lstStyle/>
          <a:p>
            <a:pPr algn="just"/>
            <a:r>
              <a:rPr lang="ar-IQ" sz="3600" dirty="0" smtClean="0">
                <a:cs typeface="+mj-cs"/>
              </a:rPr>
              <a:t>اذن تلوث الضوء يمثل تحديًا بيئيًا هامًا يتطلب تعاونًا من جميع الأطراف للتصدي له. من خلال التوعية والتحرك الفعال، يمكننا العمل معًا للحفاظ على جودة البيئة والصحة العامة وضمان استدامة الحياة على كوكب الأرض</a:t>
            </a:r>
          </a:p>
          <a:p>
            <a:pPr algn="just"/>
            <a:endParaRPr lang="ar-IQ" sz="3600" dirty="0">
              <a:cs typeface="+mj-cs"/>
            </a:endParaRPr>
          </a:p>
        </p:txBody>
      </p:sp>
    </p:spTree>
    <p:extLst>
      <p:ext uri="{BB962C8B-B14F-4D97-AF65-F5344CB8AC3E}">
        <p14:creationId xmlns:p14="http://schemas.microsoft.com/office/powerpoint/2010/main" val="143677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53000">
              <a:schemeClr val="bg1">
                <a:lumMod val="75000"/>
              </a:schemeClr>
            </a:gs>
            <a:gs pos="0">
              <a:srgbClr val="FFFF00"/>
            </a:gs>
            <a:gs pos="69000">
              <a:srgbClr val="B5D2EC"/>
            </a:gs>
            <a:gs pos="17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تلوث الضوضاء</a:t>
            </a:r>
            <a:endParaRPr lang="ar-IQ" dirty="0"/>
          </a:p>
        </p:txBody>
      </p:sp>
      <p:sp>
        <p:nvSpPr>
          <p:cNvPr id="3" name="عنصر نائب للمحتوى 2"/>
          <p:cNvSpPr>
            <a:spLocks noGrp="1"/>
          </p:cNvSpPr>
          <p:nvPr>
            <p:ph idx="1"/>
          </p:nvPr>
        </p:nvSpPr>
        <p:spPr>
          <a:xfrm>
            <a:off x="838200" y="1431925"/>
            <a:ext cx="10515600" cy="4351338"/>
          </a:xfrm>
        </p:spPr>
        <p:txBody>
          <a:bodyPr>
            <a:normAutofit/>
          </a:bodyPr>
          <a:lstStyle/>
          <a:p>
            <a:r>
              <a:rPr lang="ar-IQ" dirty="0" smtClean="0"/>
              <a:t>تلوث الضوضاء هو مشكلة بيئية متزايدة تؤثر على البيئة والصحة البشرية بشكل ملحوظ. </a:t>
            </a:r>
          </a:p>
          <a:p>
            <a:r>
              <a:rPr lang="ar-IQ" dirty="0" smtClean="0"/>
              <a:t>يشير تلوث </a:t>
            </a:r>
            <a:r>
              <a:rPr lang="ar-IQ" dirty="0"/>
              <a:t>الضوضاء </a:t>
            </a:r>
            <a:r>
              <a:rPr lang="ar-IQ" dirty="0" smtClean="0"/>
              <a:t>إلى </a:t>
            </a:r>
            <a:r>
              <a:rPr lang="ar-IQ" dirty="0"/>
              <a:t>وجود مستويات مرتفعة من الضوضاء في البيئة، والتي يمكن أن تكون مزعجة أو مضرة للحيوانات والنباتات والبشر. </a:t>
            </a:r>
            <a:endParaRPr lang="ar-IQ" dirty="0" smtClean="0"/>
          </a:p>
          <a:p>
            <a:r>
              <a:rPr lang="ar-IQ" dirty="0" smtClean="0"/>
              <a:t>تنشأ </a:t>
            </a:r>
            <a:r>
              <a:rPr lang="ar-IQ" dirty="0"/>
              <a:t>الضوضاء عادةً من مصادر مختلفة مثل الصناعات، وحركة المرور، والأنشطة البشرية الأخرى</a:t>
            </a:r>
            <a:r>
              <a:rPr lang="ar-IQ" dirty="0" smtClean="0"/>
              <a:t>.</a:t>
            </a:r>
            <a:endParaRPr lang="ar-IQ" dirty="0"/>
          </a:p>
        </p:txBody>
      </p:sp>
      <p:pic>
        <p:nvPicPr>
          <p:cNvPr id="8" name="صورة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500" y="3949700"/>
            <a:ext cx="11760200" cy="2522500"/>
          </a:xfrm>
          <a:prstGeom prst="rect">
            <a:avLst/>
          </a:prstGeom>
        </p:spPr>
      </p:pic>
    </p:spTree>
    <p:extLst>
      <p:ext uri="{BB962C8B-B14F-4D97-AF65-F5344CB8AC3E}">
        <p14:creationId xmlns:p14="http://schemas.microsoft.com/office/powerpoint/2010/main" val="846463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أنواع مصادر الضوضاء</a:t>
            </a:r>
            <a:endParaRPr lang="ar-IQ" dirty="0"/>
          </a:p>
        </p:txBody>
      </p:sp>
      <p:sp>
        <p:nvSpPr>
          <p:cNvPr id="3" name="عنصر نائب للمحتوى 2"/>
          <p:cNvSpPr>
            <a:spLocks noGrp="1"/>
          </p:cNvSpPr>
          <p:nvPr>
            <p:ph idx="1"/>
          </p:nvPr>
        </p:nvSpPr>
        <p:spPr/>
        <p:txBody>
          <a:bodyPr>
            <a:normAutofit/>
          </a:bodyPr>
          <a:lstStyle/>
          <a:p>
            <a:r>
              <a:rPr lang="ar-IQ" dirty="0" smtClean="0"/>
              <a:t>هناك عدة أنواع من مصادر الضوضاء التي يمكن أن تسبب تلوثاً بيئياً، وتشمل:</a:t>
            </a:r>
          </a:p>
          <a:p>
            <a:r>
              <a:rPr lang="ar-IQ" b="1" dirty="0" smtClean="0"/>
              <a:t>الصناعات:</a:t>
            </a:r>
            <a:r>
              <a:rPr lang="ar-IQ" dirty="0" smtClean="0"/>
              <a:t> آلات ومعدات الصناعات الثقيلة قد تصدر ضوضاء مرتفعة جداً، وتؤثر بالتالي على البيئة المحيطة بها.</a:t>
            </a:r>
          </a:p>
          <a:p>
            <a:r>
              <a:rPr lang="ar-IQ" b="1" dirty="0" smtClean="0"/>
              <a:t>حركة المرور:</a:t>
            </a:r>
            <a:r>
              <a:rPr lang="ar-IQ" dirty="0" smtClean="0"/>
              <a:t> سواء كانت السيارات، الحافلات، الشاحنات، أو وسائل النقل العام، فإن حركة المرور تعتبر أحد أبرز مصادر الضوضاء في المناطق الحضرية.</a:t>
            </a:r>
          </a:p>
          <a:p>
            <a:r>
              <a:rPr lang="ar-IQ" b="1" dirty="0" smtClean="0"/>
              <a:t>الأنشطة الترفيهية:</a:t>
            </a:r>
            <a:r>
              <a:rPr lang="ar-IQ" dirty="0" smtClean="0"/>
              <a:t> مثل الحفلات الموسيقية الخارجية، والأحداث الرياضية الكبيرة، والمهرجانات، وغيرها، قد تسبب أيضاً مستويات عالية من الضوضاء.</a:t>
            </a:r>
          </a:p>
          <a:p>
            <a:endParaRPr lang="ar-IQ" dirty="0"/>
          </a:p>
        </p:txBody>
      </p:sp>
    </p:spTree>
    <p:extLst>
      <p:ext uri="{BB962C8B-B14F-4D97-AF65-F5344CB8AC3E}">
        <p14:creationId xmlns:p14="http://schemas.microsoft.com/office/powerpoint/2010/main" val="174717808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Slice</Template>
  <TotalTime>138</TotalTime>
  <Words>1378</Words>
  <Application>Microsoft Office PowerPoint</Application>
  <PresentationFormat>ملء الشاشة</PresentationFormat>
  <Paragraphs>127</Paragraphs>
  <Slides>21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21</vt:i4>
      </vt:variant>
    </vt:vector>
  </HeadingPairs>
  <TitlesOfParts>
    <vt:vector size="26" baseType="lpstr">
      <vt:lpstr>Arial</vt:lpstr>
      <vt:lpstr>Calibri</vt:lpstr>
      <vt:lpstr>Calibri Light</vt:lpstr>
      <vt:lpstr>Times New Roman</vt:lpstr>
      <vt:lpstr>نسق Office</vt:lpstr>
      <vt:lpstr>تلوث الضوء وتلوث الضوضاء</vt:lpstr>
      <vt:lpstr>تلوث الضوء</vt:lpstr>
      <vt:lpstr>تلوث الضوء</vt:lpstr>
      <vt:lpstr>تصنيفات تلوث الضوء</vt:lpstr>
      <vt:lpstr>تأثيرات تلوث الضوء</vt:lpstr>
      <vt:lpstr>الاستراتيجيات للحد من تلوث الضوء</vt:lpstr>
      <vt:lpstr>تلوث الضوء</vt:lpstr>
      <vt:lpstr>تلوث الضوضاء</vt:lpstr>
      <vt:lpstr>أنواع مصادر الضوضاء</vt:lpstr>
      <vt:lpstr>تأثيرات تلوث الضوضاء</vt:lpstr>
      <vt:lpstr>إجراءات الحد من تلوث الضوضاء</vt:lpstr>
      <vt:lpstr>تصنيف تلوث الضوضاء</vt:lpstr>
      <vt:lpstr>أسباب وتأثيرات تلوث الضوضاء</vt:lpstr>
      <vt:lpstr>قياس وتقييم التلوث الضوضائي</vt:lpstr>
      <vt:lpstr>قياس وتقييم التلوث الضوضائي</vt:lpstr>
      <vt:lpstr>قياس وتقييم التلوث الضوضائي</vt:lpstr>
      <vt:lpstr>تقييم تأثيرات التلوث الضوضائي</vt:lpstr>
      <vt:lpstr>تقييم تأثيرات التلوث الضوضائي</vt:lpstr>
      <vt:lpstr>تقييم تأثيرات التلوث الضوضائي</vt:lpstr>
      <vt:lpstr>حلول واستراتيجيات مكافحة التلوث الضوضائي</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hp15</dc:creator>
  <cp:lastModifiedBy>hp15</cp:lastModifiedBy>
  <cp:revision>15</cp:revision>
  <dcterms:created xsi:type="dcterms:W3CDTF">2024-04-13T13:40:22Z</dcterms:created>
  <dcterms:modified xsi:type="dcterms:W3CDTF">2024-04-21T21:07:55Z</dcterms:modified>
</cp:coreProperties>
</file>