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9" r:id="rId11"/>
    <p:sldId id="266" r:id="rId12"/>
    <p:sldId id="268" r:id="rId13"/>
    <p:sldId id="267" r:id="rId14"/>
    <p:sldId id="270" r:id="rId15"/>
    <p:sldId id="271" r:id="rId16"/>
    <p:sldId id="272" r:id="rId17"/>
    <p:sldId id="273"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p:scale>
          <a:sx n="46" d="100"/>
          <a:sy n="46" d="100"/>
        </p:scale>
        <p:origin x="-1638" y="-5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9/26/2024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r">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r">
              <a:defRPr sz="32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r">
              <a:defRPr sz="3200" b="0" cap="none">
                <a:solidFill>
                  <a:schemeClr val="tx1"/>
                </a:solidFill>
              </a:defRPr>
            </a:lvl1pPr>
          </a:lstStyle>
          <a:p>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r">
              <a:defRPr sz="32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r">
              <a:defRPr sz="3200" b="0" cap="none">
                <a:solidFill>
                  <a:schemeClr val="tx1"/>
                </a:solidFill>
              </a:defRPr>
            </a:lvl1pPr>
          </a:lstStyle>
          <a:p>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ar-SA"/>
              <a:t>انقر لتحرير أنماط نص الشكل الرئيسي</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ar-SA"/>
              <a:t>انقر لتحرير أنماط نص الشكل الرئيسي</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ar-SA"/>
              <a:t>انقر لتحرير نمط عنوان الشكل الرئيسي</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nchor="ct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r">
              <a:defRPr sz="4000" b="0" cap="all"/>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r">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r">
              <a:defRPr sz="24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r">
              <a:defRPr sz="2800" b="0"/>
            </a:lvl1pPr>
          </a:lstStyle>
          <a:p>
            <a:r>
              <a:rPr lang="ar-SA"/>
              <a:t>انقر لتحرير نمط عنوان الشكل الرئيسي</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B61BEF0D-F0BB-DE4B-95CE-6DB70DBA9567}" type="datetimeFigureOut">
              <a:rPr lang="en-US" dirty="0"/>
              <a:pPr/>
              <a:t>9/26/2024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9/26/2024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r" defTabSz="457200" rtl="1" eaLnBrk="1" latinLnBrk="0" hangingPunct="1">
        <a:spcBef>
          <a:spcPct val="0"/>
        </a:spcBef>
        <a:buNone/>
        <a:defRPr sz="36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r" defTabSz="457200" rtl="1"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r" defTabSz="457200" rtl="1"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r" defTabSz="457200" rtl="1"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r" defTabSz="457200" rtl="1"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r" defTabSz="457200" rtl="1"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0EF677AC-3E29-9CAA-F8F4-9BDA27C26E0E}"/>
              </a:ext>
            </a:extLst>
          </p:cNvPr>
          <p:cNvSpPr>
            <a:spLocks noGrp="1"/>
          </p:cNvSpPr>
          <p:nvPr>
            <p:ph type="ctrTitle"/>
          </p:nvPr>
        </p:nvSpPr>
        <p:spPr/>
        <p:txBody>
          <a:bodyPr/>
          <a:lstStyle/>
          <a:p>
            <a:endParaRPr lang="ar-IQ" dirty="0"/>
          </a:p>
        </p:txBody>
      </p:sp>
      <p:sp>
        <p:nvSpPr>
          <p:cNvPr id="3" name="عنوان فرعي 2">
            <a:extLst>
              <a:ext uri="{FF2B5EF4-FFF2-40B4-BE49-F238E27FC236}">
                <a16:creationId xmlns="" xmlns:a16="http://schemas.microsoft.com/office/drawing/2014/main" id="{CDE92AFF-B4AD-D4DB-DA0F-5F28F8A0F045}"/>
              </a:ext>
            </a:extLst>
          </p:cNvPr>
          <p:cNvSpPr>
            <a:spLocks noGrp="1"/>
          </p:cNvSpPr>
          <p:nvPr>
            <p:ph type="subTitle" idx="1"/>
          </p:nvPr>
        </p:nvSpPr>
        <p:spPr/>
        <p:txBody>
          <a:bodyPr/>
          <a:lstStyle/>
          <a:p>
            <a:endParaRPr lang="ar-IQ"/>
          </a:p>
        </p:txBody>
      </p:sp>
      <p:pic>
        <p:nvPicPr>
          <p:cNvPr id="5" name="صورة 4">
            <a:extLst>
              <a:ext uri="{FF2B5EF4-FFF2-40B4-BE49-F238E27FC236}">
                <a16:creationId xmlns="" xmlns:a16="http://schemas.microsoft.com/office/drawing/2014/main" id="{C837F09B-8618-02E7-0D7D-0B24379C900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08542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6A0340A1-21F7-DA11-D99C-E042BA10E79D}"/>
              </a:ext>
            </a:extLst>
          </p:cNvPr>
          <p:cNvSpPr>
            <a:spLocks noGrp="1"/>
          </p:cNvSpPr>
          <p:nvPr>
            <p:ph type="title"/>
          </p:nvPr>
        </p:nvSpPr>
        <p:spPr>
          <a:xfrm>
            <a:off x="1274338" y="2480503"/>
            <a:ext cx="10131425" cy="1456267"/>
          </a:xfrm>
        </p:spPr>
        <p:txBody>
          <a:bodyPr>
            <a:normAutofit fontScale="90000"/>
          </a:bodyPr>
          <a:lstStyle/>
          <a:p>
            <a:r>
              <a:rPr lang="ar-IQ" dirty="0">
                <a:solidFill>
                  <a:srgbClr val="FFFF00"/>
                </a:solidFill>
              </a:rPr>
              <a:t>تأكل الأراضي الزراعية</a:t>
            </a:r>
            <a:r>
              <a:rPr lang="ar-IQ" dirty="0"/>
              <a:t> </a:t>
            </a:r>
            <a:r>
              <a:rPr lang="ar-SA" dirty="0">
                <a:solidFill>
                  <a:srgbClr val="FFFF00"/>
                </a:solidFill>
              </a:rPr>
              <a:t>:</a:t>
            </a:r>
            <a:r>
              <a:rPr lang="ar-SA" dirty="0"/>
              <a:t> </a:t>
            </a:r>
            <a:br>
              <a:rPr lang="ar-SA" dirty="0"/>
            </a:br>
            <a:r>
              <a:rPr lang="ar-IQ" dirty="0"/>
              <a:t>إن أغلب المدن تقع ضمن اقاليم زراعية خصبة فالتوسع الحضري سواء كان المخطط أم العشوائي سيزحف بصورة دائمة نحو الاراضي الزراعية مما يؤدي إلى تقليص الرقعة الخضراء ويزيد من خطورة الوضع في العشوائيات الكثافة السكانية غير الطبيعية الأمر الذي يؤدي الى تدهور كل مكونات البيئة الحضرية تواجه الأراضي الزراعية وخاصة نتيجة زيادة سيادة الفوضى والانقلاب الأمني و الزيادة السكانية السريعة و ارتفاع أسعار الأراضي داخل المدينة بالإضافة إلى عامل الهجرة, وإن توفر كل هذه العوامل تدفع بالسكان الى التجاوز على الأراضي الزراعية اي ان هذا الزحف و التمدد الحضري والعمراني يقوم بتحويل صفة الأرض الزراعية إلى صفة عمرانية تساهم في نشر نوع جديد من التصحر يسمى (التصحر الحضري للأراضي الزراعية.</a:t>
            </a:r>
          </a:p>
        </p:txBody>
      </p:sp>
      <p:pic>
        <p:nvPicPr>
          <p:cNvPr id="4" name="عنصر نائب للمحتوى 3">
            <a:extLst>
              <a:ext uri="{FF2B5EF4-FFF2-40B4-BE49-F238E27FC236}">
                <a16:creationId xmlns="" xmlns:a16="http://schemas.microsoft.com/office/drawing/2014/main" id="{537D2CA6-4D58-D023-21E6-B096C98EB006}"/>
              </a:ext>
            </a:extLst>
          </p:cNvPr>
          <p:cNvPicPr>
            <a:picLocks noGrp="1" noChangeAspect="1"/>
          </p:cNvPicPr>
          <p:nvPr>
            <p:ph idx="1"/>
          </p:nvPr>
        </p:nvPicPr>
        <p:blipFill>
          <a:blip r:embed="rId2"/>
          <a:stretch>
            <a:fillRect/>
          </a:stretch>
        </p:blipFill>
        <p:spPr>
          <a:xfrm>
            <a:off x="0" y="4792133"/>
            <a:ext cx="4584390" cy="2221134"/>
          </a:xfrm>
        </p:spPr>
      </p:pic>
    </p:spTree>
    <p:extLst>
      <p:ext uri="{BB962C8B-B14F-4D97-AF65-F5344CB8AC3E}">
        <p14:creationId xmlns:p14="http://schemas.microsoft.com/office/powerpoint/2010/main" val="110072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D012E192-62BB-574A-35EC-38C6407240CA}"/>
              </a:ext>
            </a:extLst>
          </p:cNvPr>
          <p:cNvSpPr>
            <a:spLocks noGrp="1"/>
          </p:cNvSpPr>
          <p:nvPr>
            <p:ph type="title"/>
          </p:nvPr>
        </p:nvSpPr>
        <p:spPr>
          <a:xfrm>
            <a:off x="1336288" y="2065866"/>
            <a:ext cx="10131425" cy="1456267"/>
          </a:xfrm>
        </p:spPr>
        <p:txBody>
          <a:bodyPr>
            <a:normAutofit fontScale="90000"/>
          </a:bodyPr>
          <a:lstStyle/>
          <a:p>
            <a:r>
              <a:rPr lang="ar-IQ" dirty="0">
                <a:solidFill>
                  <a:srgbClr val="FFFF00"/>
                </a:solidFill>
              </a:rPr>
              <a:t>قوانين عالجت التجاوزات والمناطق العشوائي</a:t>
            </a:r>
            <a:r>
              <a:rPr lang="ar-SA" dirty="0">
                <a:solidFill>
                  <a:srgbClr val="FFFF00"/>
                </a:solidFill>
              </a:rPr>
              <a:t>ة</a:t>
            </a:r>
            <a:br>
              <a:rPr lang="ar-SA" dirty="0">
                <a:solidFill>
                  <a:srgbClr val="FFFF00"/>
                </a:solidFill>
              </a:rPr>
            </a:br>
            <a:r>
              <a:rPr lang="ar-SA" dirty="0"/>
              <a:t>١-قانون</a:t>
            </a:r>
            <a:r>
              <a:rPr lang="ar-IQ" dirty="0"/>
              <a:t> بيبع وتصحيح صنف الأراض رقم ٥١ لعام ١٩٥٩ حق تملي</a:t>
            </a:r>
            <a:r>
              <a:rPr lang="ar-SA" dirty="0"/>
              <a:t>ك المتجاوز بعد دفع قيمة ال</a:t>
            </a:r>
            <a:r>
              <a:rPr lang="ar-IQ" dirty="0"/>
              <a:t>عقار الحقيقية المقدرة من قبل لجنة كشف</a:t>
            </a:r>
            <a:r>
              <a:rPr lang="ar-SA" dirty="0"/>
              <a:t>.</a:t>
            </a:r>
            <a:br>
              <a:rPr lang="ar-SA" dirty="0"/>
            </a:br>
            <a:r>
              <a:rPr lang="ar-SA" dirty="0"/>
              <a:t>٢-</a:t>
            </a:r>
            <a:r>
              <a:rPr lang="ar-IQ" dirty="0"/>
              <a:t> قانون رقم ٤٤ لعام ١٩٦٥ منع تشيد الصرايف والأبنية التنك وماشابه داخل</a:t>
            </a:r>
            <a:r>
              <a:rPr lang="ar-SA" dirty="0"/>
              <a:t> </a:t>
            </a:r>
            <a:r>
              <a:rPr lang="ar-IQ" dirty="0"/>
              <a:t>حدود أمانه العاصمة او البلديات وإنذار أصحابها بالهدم والإزالة خلال 6 اشهر( ١٥ يوم - ٦ اشهر )</a:t>
            </a:r>
            <a:r>
              <a:rPr lang="ar-SA" dirty="0"/>
              <a:t/>
            </a:r>
            <a:br>
              <a:rPr lang="ar-SA" dirty="0"/>
            </a:br>
            <a:r>
              <a:rPr lang="ar-SA" dirty="0"/>
              <a:t>٣-</a:t>
            </a:r>
            <a:r>
              <a:rPr lang="ar-IQ" dirty="0"/>
              <a:t>قانون ۱۱۱ لعام ۱۹۶۹ السجن لكل من تجاوز على طريق عام او رصيف</a:t>
            </a:r>
            <a:r>
              <a:rPr lang="ar-SA" dirty="0"/>
              <a:t> إزالة</a:t>
            </a:r>
            <a:r>
              <a:rPr lang="ar-IQ" dirty="0"/>
              <a:t> ودفع غرام</a:t>
            </a:r>
            <a:r>
              <a:rPr lang="ar-SA" dirty="0"/>
              <a:t>ة</a:t>
            </a:r>
            <a:br>
              <a:rPr lang="ar-SA" dirty="0"/>
            </a:br>
            <a:r>
              <a:rPr lang="ar-SA" dirty="0"/>
              <a:t>٤- قرار</a:t>
            </a:r>
            <a:r>
              <a:rPr lang="ar-IQ" dirty="0"/>
              <a:t> رقم ٤٤٠ لعام ۲۰۰۸ التجاوز على أملاك الدولة وحسب قرار </a:t>
            </a:r>
            <a:r>
              <a:rPr lang="ar-SA" dirty="0"/>
              <a:t>١٥٤ لعام </a:t>
            </a:r>
            <a:r>
              <a:rPr lang="ar-IQ" dirty="0"/>
              <a:t>۲۰۰۱ إخلاء العقار خلال شهرين</a:t>
            </a:r>
          </a:p>
        </p:txBody>
      </p:sp>
      <p:pic>
        <p:nvPicPr>
          <p:cNvPr id="4" name="عنصر نائب للمحتوى 3">
            <a:extLst>
              <a:ext uri="{FF2B5EF4-FFF2-40B4-BE49-F238E27FC236}">
                <a16:creationId xmlns="" xmlns:a16="http://schemas.microsoft.com/office/drawing/2014/main" id="{6E651B51-F4B2-F43A-385A-66C53CF60F7D}"/>
              </a:ext>
            </a:extLst>
          </p:cNvPr>
          <p:cNvPicPr>
            <a:picLocks noGrp="1" noChangeAspect="1"/>
          </p:cNvPicPr>
          <p:nvPr>
            <p:ph idx="1"/>
          </p:nvPr>
        </p:nvPicPr>
        <p:blipFill>
          <a:blip r:embed="rId2"/>
          <a:stretch>
            <a:fillRect/>
          </a:stretch>
        </p:blipFill>
        <p:spPr>
          <a:xfrm>
            <a:off x="58594" y="4792134"/>
            <a:ext cx="3968236" cy="2065866"/>
          </a:xfrm>
        </p:spPr>
      </p:pic>
    </p:spTree>
    <p:extLst>
      <p:ext uri="{BB962C8B-B14F-4D97-AF65-F5344CB8AC3E}">
        <p14:creationId xmlns:p14="http://schemas.microsoft.com/office/powerpoint/2010/main" val="857148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B1979964-EEB2-F54F-C66B-79C8D67D8800}"/>
              </a:ext>
            </a:extLst>
          </p:cNvPr>
          <p:cNvSpPr>
            <a:spLocks noGrp="1"/>
          </p:cNvSpPr>
          <p:nvPr>
            <p:ph type="title"/>
          </p:nvPr>
        </p:nvSpPr>
        <p:spPr>
          <a:xfrm>
            <a:off x="1553118" y="2406185"/>
            <a:ext cx="10131425" cy="1456267"/>
          </a:xfrm>
        </p:spPr>
        <p:txBody>
          <a:bodyPr>
            <a:normAutofit fontScale="90000"/>
          </a:bodyPr>
          <a:lstStyle/>
          <a:p>
            <a:r>
              <a:rPr lang="ar-IQ" dirty="0">
                <a:solidFill>
                  <a:srgbClr val="FFFF00"/>
                </a:solidFill>
              </a:rPr>
              <a:t>دراسة حا</a:t>
            </a:r>
            <a:r>
              <a:rPr lang="ar-SA" dirty="0">
                <a:solidFill>
                  <a:srgbClr val="FFFF00"/>
                </a:solidFill>
              </a:rPr>
              <a:t>لة عشوائيات </a:t>
            </a:r>
            <a:r>
              <a:rPr lang="ar-IQ" dirty="0">
                <a:solidFill>
                  <a:srgbClr val="FFFF00"/>
                </a:solidFill>
              </a:rPr>
              <a:t>الكاظمي</a:t>
            </a:r>
            <a:r>
              <a:rPr lang="ar-SA" dirty="0">
                <a:solidFill>
                  <a:srgbClr val="FFFF00"/>
                </a:solidFill>
              </a:rPr>
              <a:t>ة </a:t>
            </a:r>
            <a:br>
              <a:rPr lang="ar-SA" dirty="0">
                <a:solidFill>
                  <a:srgbClr val="FFFF00"/>
                </a:solidFill>
              </a:rPr>
            </a:br>
            <a:r>
              <a:rPr lang="ar-SA" dirty="0"/>
              <a:t> بدأت</a:t>
            </a:r>
            <a:r>
              <a:rPr lang="ar-IQ" dirty="0"/>
              <a:t> هذه المرحلة من </a:t>
            </a:r>
            <a:r>
              <a:rPr lang="ar-SA" dirty="0"/>
              <a:t>٢٠٠٤- ٢٠١٥</a:t>
            </a:r>
            <a:r>
              <a:rPr lang="ar-IQ" dirty="0"/>
              <a:t>هي أخطر المراحل التي مرت بها العاصمة بغداد بعامة ومدينة الكاظمية بخاصة من المهاجرين الذين أقاموا استعمالات ارض غير مخططة ( السكن العشوائي التي تداخلت مع النسيج العمراني وتشويه خصوصية المدينة وقد أشارت الدراسة بالتعاون مع الجهات ذات العلاقة الى توسع ظاهرة السكن العشوائي مما يلفت النظر هو وجود حالة من التجاوز على املاك الدولة والمساحات الفارغة ومحرمات السكك الحديد وضواحي المدينة. وقد أشارت الإحصاءات الى وجود (۱۹۲۸) سكن عشوائي موزعين في احياء مدينة الكاظمية وحدودها البلدية ، يبين أكبر تجمع عشوائي هو مجمع موسى الكاظم الذي يحتوي على ٦٥٠ مسكن عشوائي وبنسبة ۷ ، ۳۳% ومجمع الإمام علي والإمام الصادق الذي يحتوي ۲۳۷ مسكن وبنسبة ٢ ، ١٢</a:t>
            </a:r>
          </a:p>
        </p:txBody>
      </p:sp>
      <p:pic>
        <p:nvPicPr>
          <p:cNvPr id="7" name="عنصر نائب للمحتوى 6">
            <a:extLst>
              <a:ext uri="{FF2B5EF4-FFF2-40B4-BE49-F238E27FC236}">
                <a16:creationId xmlns="" xmlns:a16="http://schemas.microsoft.com/office/drawing/2014/main" id="{30F9ABA0-99E5-C95E-EAA8-9A8EF587D332}"/>
              </a:ext>
            </a:extLst>
          </p:cNvPr>
          <p:cNvPicPr>
            <a:picLocks noGrp="1" noChangeAspect="1"/>
          </p:cNvPicPr>
          <p:nvPr>
            <p:ph idx="1"/>
          </p:nvPr>
        </p:nvPicPr>
        <p:blipFill>
          <a:blip r:embed="rId2"/>
          <a:stretch>
            <a:fillRect/>
          </a:stretch>
        </p:blipFill>
        <p:spPr>
          <a:xfrm>
            <a:off x="0" y="4668779"/>
            <a:ext cx="3686099" cy="2189221"/>
          </a:xfrm>
        </p:spPr>
      </p:pic>
    </p:spTree>
    <p:extLst>
      <p:ext uri="{BB962C8B-B14F-4D97-AF65-F5344CB8AC3E}">
        <p14:creationId xmlns:p14="http://schemas.microsoft.com/office/powerpoint/2010/main" val="4046608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49981272-FD52-616C-2623-5B126DC7B773}"/>
              </a:ext>
            </a:extLst>
          </p:cNvPr>
          <p:cNvSpPr>
            <a:spLocks noGrp="1"/>
          </p:cNvSpPr>
          <p:nvPr>
            <p:ph type="title"/>
          </p:nvPr>
        </p:nvSpPr>
        <p:spPr>
          <a:xfrm>
            <a:off x="2025939" y="2438400"/>
            <a:ext cx="10131425" cy="1456267"/>
          </a:xfrm>
        </p:spPr>
        <p:txBody>
          <a:bodyPr>
            <a:normAutofit fontScale="90000"/>
          </a:bodyPr>
          <a:lstStyle/>
          <a:p>
            <a:r>
              <a:rPr lang="ar-IQ" dirty="0">
                <a:solidFill>
                  <a:srgbClr val="FFFF00"/>
                </a:solidFill>
              </a:rPr>
              <a:t>التجربة المصرية</a:t>
            </a:r>
            <a:r>
              <a:rPr lang="ar-IQ" dirty="0"/>
              <a:t> </a:t>
            </a:r>
            <a:r>
              <a:rPr lang="ar-SA" dirty="0"/>
              <a:t>: </a:t>
            </a:r>
            <a:br>
              <a:rPr lang="ar-SA" dirty="0"/>
            </a:br>
            <a:r>
              <a:rPr lang="ar-IQ" dirty="0"/>
              <a:t>بدأت المناطق العشوائية في الظهور في المدن المصرية في حقبة الستينات، نظرا لتدفق موجات الهجرة من الريف إلى الحضر، وتشبع الإسكان الرسمي بالسكان . وكان رد فعل الحكومة المصرية هو بناء مشروعات الإسكان منخفضة التكاليف التي عجزت عن تلبية الطلب المتزايد . وخلال فترة الحروب في الستينات والسبعينات قامت الحكومة بتسكين المهاجرين من منطقة قناة السويس في ملاجئ مؤقتة سرعان ما تحولت إلى مناطق عشوائية. في الوقت ذاته فقد تم تجاهل بدايات الاستيطان والبناء على اراضي الدولة الصحراوية . وبسياسة الانفتاح في السبعينات فقد تزايد النمو العمراني العشوائي على الاراضي الزراعية بصورة ملحوظة . وبحلول الثمانينات أصبحت المناطق العشوائية سمة بارزة للبيئة الحضرية . ومنذ التسعينات بدأت السياسات الحكومية في استهداف المناطق العشوائية على أساس التصور أنها تمثل تهديدا أمنيا ، عقب استغلال الإرهابيين لصعوبة الوصول إلى بعض المناطق المهمشة.</a:t>
            </a:r>
          </a:p>
        </p:txBody>
      </p:sp>
      <p:pic>
        <p:nvPicPr>
          <p:cNvPr id="4" name="عنصر نائب للمحتوى 3">
            <a:extLst>
              <a:ext uri="{FF2B5EF4-FFF2-40B4-BE49-F238E27FC236}">
                <a16:creationId xmlns="" xmlns:a16="http://schemas.microsoft.com/office/drawing/2014/main" id="{B6684749-E5C6-0827-BDB9-D15A2AD97F97}"/>
              </a:ext>
            </a:extLst>
          </p:cNvPr>
          <p:cNvPicPr>
            <a:picLocks noGrp="1" noChangeAspect="1"/>
          </p:cNvPicPr>
          <p:nvPr>
            <p:ph idx="1"/>
          </p:nvPr>
        </p:nvPicPr>
        <p:blipFill>
          <a:blip r:embed="rId2"/>
          <a:stretch>
            <a:fillRect/>
          </a:stretch>
        </p:blipFill>
        <p:spPr>
          <a:xfrm>
            <a:off x="0" y="4516370"/>
            <a:ext cx="3995854" cy="2371580"/>
          </a:xfrm>
        </p:spPr>
      </p:pic>
    </p:spTree>
    <p:extLst>
      <p:ext uri="{BB962C8B-B14F-4D97-AF65-F5344CB8AC3E}">
        <p14:creationId xmlns:p14="http://schemas.microsoft.com/office/powerpoint/2010/main" val="631576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13AA148C-B4D5-0753-DC80-6AE02DE67EED}"/>
              </a:ext>
            </a:extLst>
          </p:cNvPr>
          <p:cNvSpPr>
            <a:spLocks noGrp="1"/>
          </p:cNvSpPr>
          <p:nvPr>
            <p:ph type="title"/>
          </p:nvPr>
        </p:nvSpPr>
        <p:spPr>
          <a:xfrm>
            <a:off x="1760635" y="2415683"/>
            <a:ext cx="10131425" cy="1456267"/>
          </a:xfrm>
        </p:spPr>
        <p:txBody>
          <a:bodyPr>
            <a:normAutofit fontScale="90000"/>
          </a:bodyPr>
          <a:lstStyle/>
          <a:p>
            <a:r>
              <a:rPr lang="ar-IQ" dirty="0">
                <a:solidFill>
                  <a:srgbClr val="FFFF00"/>
                </a:solidFill>
              </a:rPr>
              <a:t>لمنع تشكل مناطق سكنية غير رسمية جديدة في</a:t>
            </a:r>
            <a:r>
              <a:rPr lang="ar-IQ" dirty="0"/>
              <a:t> </a:t>
            </a:r>
            <a:r>
              <a:rPr lang="ar-IQ" dirty="0">
                <a:solidFill>
                  <a:srgbClr val="FFFF00"/>
                </a:solidFill>
              </a:rPr>
              <a:t>مصر</a:t>
            </a:r>
            <a:r>
              <a:rPr lang="ar-SA" dirty="0"/>
              <a:t/>
            </a:r>
            <a:br>
              <a:rPr lang="ar-SA" dirty="0"/>
            </a:br>
            <a:r>
              <a:rPr lang="ar-IQ" dirty="0"/>
              <a:t> تم اتباع السياسات التالية:</a:t>
            </a:r>
            <a:r>
              <a:rPr lang="ar-SA" dirty="0"/>
              <a:t/>
            </a:r>
            <a:br>
              <a:rPr lang="ar-SA" dirty="0"/>
            </a:br>
            <a:r>
              <a:rPr lang="ar-IQ" dirty="0">
                <a:solidFill>
                  <a:srgbClr val="FFFF00"/>
                </a:solidFill>
              </a:rPr>
              <a:t>الاجراءات الوقائية </a:t>
            </a:r>
            <a:r>
              <a:rPr lang="ar-IQ" dirty="0"/>
              <a:t>:</a:t>
            </a:r>
            <a:r>
              <a:rPr lang="ar-SA" dirty="0"/>
              <a:t/>
            </a:r>
            <a:br>
              <a:rPr lang="ar-SA" dirty="0"/>
            </a:br>
            <a:r>
              <a:rPr lang="ar-IQ" dirty="0"/>
              <a:t>۱ - سياسة الارتقاء بالمناطق بشكل غير رسمي </a:t>
            </a:r>
            <a:r>
              <a:rPr lang="ar-SA" dirty="0"/>
              <a:t/>
            </a:r>
            <a:br>
              <a:rPr lang="ar-SA" dirty="0"/>
            </a:br>
            <a:r>
              <a:rPr lang="ar-SA" dirty="0"/>
              <a:t>٢</a:t>
            </a:r>
            <a:r>
              <a:rPr lang="ar-IQ" dirty="0"/>
              <a:t>- اتباع برامج الإسكان الوطني وتوفير وحدات سكنية للشباب</a:t>
            </a:r>
            <a:r>
              <a:rPr lang="ar-SA" dirty="0"/>
              <a:t/>
            </a:r>
            <a:br>
              <a:rPr lang="ar-SA" dirty="0"/>
            </a:br>
            <a:r>
              <a:rPr lang="ar-SA" dirty="0"/>
              <a:t>٣-</a:t>
            </a:r>
            <a:r>
              <a:rPr lang="ar-IQ" dirty="0"/>
              <a:t> تحزيم المناطق السكنية غير الرسمية</a:t>
            </a:r>
            <a:r>
              <a:rPr lang="ar-SA" dirty="0"/>
              <a:t/>
            </a:r>
            <a:br>
              <a:rPr lang="ar-SA" dirty="0"/>
            </a:br>
            <a:r>
              <a:rPr lang="ar-SA" dirty="0"/>
              <a:t>٤-</a:t>
            </a:r>
            <a:r>
              <a:rPr lang="ar-IQ" dirty="0"/>
              <a:t> تأسيس الصندوق القومي لتطوير المناطق العشوائية</a:t>
            </a:r>
            <a:r>
              <a:rPr lang="ar-SA" dirty="0"/>
              <a:t/>
            </a:r>
            <a:br>
              <a:rPr lang="ar-SA" dirty="0"/>
            </a:br>
            <a:r>
              <a:rPr lang="ar-SA" dirty="0"/>
              <a:t/>
            </a:r>
            <a:br>
              <a:rPr lang="ar-SA" dirty="0"/>
            </a:br>
            <a:r>
              <a:rPr lang="ar-SA" dirty="0">
                <a:solidFill>
                  <a:srgbClr val="FFFF00"/>
                </a:solidFill>
              </a:rPr>
              <a:t>الا</a:t>
            </a:r>
            <a:r>
              <a:rPr lang="ar-IQ" dirty="0">
                <a:solidFill>
                  <a:srgbClr val="FFFF00"/>
                </a:solidFill>
              </a:rPr>
              <a:t>جراءات العلاجي</a:t>
            </a:r>
            <a:r>
              <a:rPr lang="ar-SA" dirty="0">
                <a:solidFill>
                  <a:srgbClr val="FFFF00"/>
                </a:solidFill>
              </a:rPr>
              <a:t>ة : </a:t>
            </a:r>
            <a:br>
              <a:rPr lang="ar-SA" dirty="0">
                <a:solidFill>
                  <a:srgbClr val="FFFF00"/>
                </a:solidFill>
              </a:rPr>
            </a:br>
            <a:r>
              <a:rPr lang="ar-SA" dirty="0">
                <a:solidFill>
                  <a:srgbClr val="FFFF00"/>
                </a:solidFill>
              </a:rPr>
              <a:t>١- </a:t>
            </a:r>
            <a:r>
              <a:rPr lang="ar-IQ" dirty="0"/>
              <a:t>بناء مشاريع إسكان منخفضة الكلفة</a:t>
            </a:r>
            <a:r>
              <a:rPr lang="ar-SA" dirty="0"/>
              <a:t> .</a:t>
            </a:r>
            <a:br>
              <a:rPr lang="ar-SA" dirty="0"/>
            </a:br>
            <a:r>
              <a:rPr lang="ar-SA" dirty="0"/>
              <a:t>٢- ازالة</a:t>
            </a:r>
            <a:r>
              <a:rPr lang="ar-IQ" dirty="0"/>
              <a:t> بعض الأبنية وتعويضها بأبنية وملاجئ للسكان</a:t>
            </a:r>
            <a:r>
              <a:rPr lang="ar-SA" dirty="0"/>
              <a:t>.</a:t>
            </a:r>
            <a:br>
              <a:rPr lang="ar-SA" dirty="0"/>
            </a:br>
            <a:r>
              <a:rPr lang="ar-IQ" dirty="0"/>
              <a:t> </a:t>
            </a:r>
            <a:r>
              <a:rPr lang="ar-SA" dirty="0"/>
              <a:t>٣- انش</a:t>
            </a:r>
            <a:r>
              <a:rPr lang="ar-IQ" dirty="0"/>
              <a:t>اء صندوق للتنمية</a:t>
            </a:r>
            <a:r>
              <a:rPr lang="ar-SA" dirty="0"/>
              <a:t> .</a:t>
            </a:r>
            <a:endParaRPr lang="ar-IQ" dirty="0"/>
          </a:p>
        </p:txBody>
      </p:sp>
      <p:pic>
        <p:nvPicPr>
          <p:cNvPr id="4" name="عنصر نائب للمحتوى 3">
            <a:extLst>
              <a:ext uri="{FF2B5EF4-FFF2-40B4-BE49-F238E27FC236}">
                <a16:creationId xmlns="" xmlns:a16="http://schemas.microsoft.com/office/drawing/2014/main" id="{63E0DB84-FACB-B720-8AA6-199F9644CDF6}"/>
              </a:ext>
            </a:extLst>
          </p:cNvPr>
          <p:cNvPicPr>
            <a:picLocks noGrp="1" noChangeAspect="1"/>
          </p:cNvPicPr>
          <p:nvPr>
            <p:ph idx="1"/>
          </p:nvPr>
        </p:nvPicPr>
        <p:blipFill>
          <a:blip r:embed="rId2"/>
          <a:stretch>
            <a:fillRect/>
          </a:stretch>
        </p:blipFill>
        <p:spPr>
          <a:xfrm>
            <a:off x="-9950" y="4999878"/>
            <a:ext cx="3541170" cy="1858122"/>
          </a:xfrm>
        </p:spPr>
      </p:pic>
    </p:spTree>
    <p:extLst>
      <p:ext uri="{BB962C8B-B14F-4D97-AF65-F5344CB8AC3E}">
        <p14:creationId xmlns:p14="http://schemas.microsoft.com/office/powerpoint/2010/main" val="778672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D1EDC2C1-3D09-93CF-ECD2-975242445AB2}"/>
              </a:ext>
            </a:extLst>
          </p:cNvPr>
          <p:cNvSpPr>
            <a:spLocks noGrp="1"/>
          </p:cNvSpPr>
          <p:nvPr>
            <p:ph type="title"/>
          </p:nvPr>
        </p:nvSpPr>
        <p:spPr>
          <a:xfrm>
            <a:off x="1800923" y="140216"/>
            <a:ext cx="10131425" cy="4506125"/>
          </a:xfrm>
        </p:spPr>
        <p:txBody>
          <a:bodyPr>
            <a:normAutofit/>
          </a:bodyPr>
          <a:lstStyle/>
          <a:p>
            <a:r>
              <a:rPr lang="ar-IQ" dirty="0">
                <a:solidFill>
                  <a:srgbClr val="FFFF00"/>
                </a:solidFill>
              </a:rPr>
              <a:t>التجربة السعودية وعشوائيات </a:t>
            </a:r>
            <a:r>
              <a:rPr lang="ar-SA" dirty="0">
                <a:solidFill>
                  <a:srgbClr val="FFFF00"/>
                </a:solidFill>
              </a:rPr>
              <a:t>الطائف </a:t>
            </a:r>
            <a:r>
              <a:rPr lang="ar-SA" dirty="0"/>
              <a:t/>
            </a:r>
            <a:br>
              <a:rPr lang="ar-SA" dirty="0"/>
            </a:br>
            <a:r>
              <a:rPr lang="ar-IQ" dirty="0"/>
              <a:t>لعلاج</a:t>
            </a:r>
            <a:r>
              <a:rPr lang="ar-SA" dirty="0"/>
              <a:t/>
            </a:r>
            <a:br>
              <a:rPr lang="ar-SA" dirty="0"/>
            </a:br>
            <a:r>
              <a:rPr lang="ar-SA" dirty="0"/>
              <a:t>١-</a:t>
            </a:r>
            <a:r>
              <a:rPr lang="ar-IQ" dirty="0"/>
              <a:t> تخطيط تلك المناطق عمرانيا</a:t>
            </a:r>
            <a:r>
              <a:rPr lang="ar-SA" dirty="0"/>
              <a:t/>
            </a:r>
            <a:br>
              <a:rPr lang="ar-SA" dirty="0"/>
            </a:br>
            <a:r>
              <a:rPr lang="ar-SA" dirty="0"/>
              <a:t>٢-</a:t>
            </a:r>
            <a:r>
              <a:rPr lang="ar-IQ" dirty="0"/>
              <a:t> تقديم قروض من صندوق التنمية العقارية لإقامة مساكن </a:t>
            </a:r>
            <a:r>
              <a:rPr lang="ar-SA" dirty="0"/>
              <a:t>.</a:t>
            </a:r>
            <a:br>
              <a:rPr lang="ar-SA" dirty="0"/>
            </a:br>
            <a:r>
              <a:rPr lang="ar-SA" dirty="0">
                <a:solidFill>
                  <a:srgbClr val="FFFF00"/>
                </a:solidFill>
              </a:rPr>
              <a:t>ا</a:t>
            </a:r>
            <a:r>
              <a:rPr lang="ar-IQ" dirty="0">
                <a:solidFill>
                  <a:srgbClr val="FFFF00"/>
                </a:solidFill>
              </a:rPr>
              <a:t>لوقاية</a:t>
            </a:r>
            <a:r>
              <a:rPr lang="ar-SA" dirty="0">
                <a:solidFill>
                  <a:srgbClr val="FFFF00"/>
                </a:solidFill>
              </a:rPr>
              <a:t/>
            </a:r>
            <a:br>
              <a:rPr lang="ar-SA" dirty="0">
                <a:solidFill>
                  <a:srgbClr val="FFFF00"/>
                </a:solidFill>
              </a:rPr>
            </a:br>
            <a:r>
              <a:rPr lang="ar-SA" dirty="0"/>
              <a:t>١- توفير</a:t>
            </a:r>
            <a:r>
              <a:rPr lang="ar-IQ" dirty="0"/>
              <a:t> سكن مؤقت للدعم في حالة الفيضانات والنزوح القسري</a:t>
            </a:r>
            <a:r>
              <a:rPr lang="ar-SA" dirty="0"/>
              <a:t>.</a:t>
            </a:r>
            <a:br>
              <a:rPr lang="ar-SA" dirty="0"/>
            </a:br>
            <a:r>
              <a:rPr lang="ar-SA" dirty="0"/>
              <a:t>٢-</a:t>
            </a:r>
            <a:r>
              <a:rPr lang="ar-IQ" dirty="0"/>
              <a:t> منازل وتأجيرها للعوائل الفقيرة</a:t>
            </a:r>
            <a:r>
              <a:rPr lang="ar-SA" dirty="0"/>
              <a:t/>
            </a:r>
            <a:br>
              <a:rPr lang="ar-SA" dirty="0"/>
            </a:br>
            <a:r>
              <a:rPr lang="ar-SA" dirty="0"/>
              <a:t>٣-</a:t>
            </a:r>
            <a:r>
              <a:rPr lang="ar-IQ" dirty="0"/>
              <a:t> التمليك بالتقسيط الميسر</a:t>
            </a:r>
            <a:r>
              <a:rPr lang="ar-SA" dirty="0"/>
              <a:t> .</a:t>
            </a:r>
            <a:endParaRPr lang="ar-IQ" dirty="0"/>
          </a:p>
        </p:txBody>
      </p:sp>
      <p:pic>
        <p:nvPicPr>
          <p:cNvPr id="7" name="عنصر نائب للمحتوى 6">
            <a:extLst>
              <a:ext uri="{FF2B5EF4-FFF2-40B4-BE49-F238E27FC236}">
                <a16:creationId xmlns="" xmlns:a16="http://schemas.microsoft.com/office/drawing/2014/main" id="{88FB2C2D-2A34-6E5E-17E6-3938DE7AF8B1}"/>
              </a:ext>
            </a:extLst>
          </p:cNvPr>
          <p:cNvPicPr>
            <a:picLocks noGrp="1" noChangeAspect="1"/>
          </p:cNvPicPr>
          <p:nvPr>
            <p:ph idx="1"/>
          </p:nvPr>
        </p:nvPicPr>
        <p:blipFill>
          <a:blip r:embed="rId2"/>
          <a:stretch>
            <a:fillRect/>
          </a:stretch>
        </p:blipFill>
        <p:spPr>
          <a:xfrm>
            <a:off x="0" y="4398537"/>
            <a:ext cx="4686300" cy="2319247"/>
          </a:xfrm>
        </p:spPr>
      </p:pic>
    </p:spTree>
    <p:extLst>
      <p:ext uri="{BB962C8B-B14F-4D97-AF65-F5344CB8AC3E}">
        <p14:creationId xmlns:p14="http://schemas.microsoft.com/office/powerpoint/2010/main" val="475480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E9B94307-DA22-588E-B1DD-B966EB81D15C}"/>
              </a:ext>
            </a:extLst>
          </p:cNvPr>
          <p:cNvSpPr>
            <a:spLocks noGrp="1"/>
          </p:cNvSpPr>
          <p:nvPr>
            <p:ph type="title"/>
          </p:nvPr>
        </p:nvSpPr>
        <p:spPr>
          <a:xfrm>
            <a:off x="1441063" y="2220538"/>
            <a:ext cx="10131425" cy="1456267"/>
          </a:xfrm>
        </p:spPr>
        <p:txBody>
          <a:bodyPr>
            <a:normAutofit fontScale="90000"/>
          </a:bodyPr>
          <a:lstStyle/>
          <a:p>
            <a:r>
              <a:rPr lang="ar-SA" dirty="0">
                <a:solidFill>
                  <a:srgbClr val="FFFF00"/>
                </a:solidFill>
              </a:rPr>
              <a:t>تجارب دول أخرى </a:t>
            </a:r>
            <a:br>
              <a:rPr lang="ar-SA" dirty="0">
                <a:solidFill>
                  <a:srgbClr val="FFFF00"/>
                </a:solidFill>
              </a:rPr>
            </a:br>
            <a:r>
              <a:rPr lang="ar-IQ" dirty="0">
                <a:solidFill>
                  <a:srgbClr val="FFFF00"/>
                </a:solidFill>
              </a:rPr>
              <a:t>نيجيريا /</a:t>
            </a:r>
            <a:r>
              <a:rPr lang="ar-IQ" dirty="0"/>
              <a:t> هدم المناطق العشوائية من قبل الدولة للحفاظ على الجماليةا</a:t>
            </a:r>
            <a:r>
              <a:rPr lang="ar-SA" dirty="0"/>
              <a:t/>
            </a:r>
            <a:br>
              <a:rPr lang="ar-SA" dirty="0"/>
            </a:br>
            <a:r>
              <a:rPr lang="ar-SA" dirty="0">
                <a:solidFill>
                  <a:srgbClr val="FFFF00"/>
                </a:solidFill>
              </a:rPr>
              <a:t>ا</a:t>
            </a:r>
            <a:r>
              <a:rPr lang="ar-IQ" dirty="0">
                <a:solidFill>
                  <a:srgbClr val="FFFF00"/>
                </a:solidFill>
              </a:rPr>
              <a:t>لبرتغال</a:t>
            </a:r>
            <a:r>
              <a:rPr lang="ar-IQ" dirty="0"/>
              <a:t> / تجميل الأحياء الفقيرة عن طريق دهان ورسم وتلوين المباني أو استعمال الأبنيةلغرض الإعلان </a:t>
            </a:r>
            <a:r>
              <a:rPr lang="ar-SA" dirty="0"/>
              <a:t>عليها .</a:t>
            </a:r>
            <a:br>
              <a:rPr lang="ar-SA" dirty="0"/>
            </a:br>
            <a:r>
              <a:rPr lang="ar-SA" dirty="0">
                <a:solidFill>
                  <a:srgbClr val="FFFF00"/>
                </a:solidFill>
              </a:rPr>
              <a:t>البرازيل</a:t>
            </a:r>
            <a:r>
              <a:rPr lang="ar-SA" dirty="0"/>
              <a:t> / العلاج </a:t>
            </a:r>
            <a:r>
              <a:rPr lang="ar-IQ" dirty="0"/>
              <a:t>تسييج المناطق </a:t>
            </a:r>
            <a:r>
              <a:rPr lang="ar-SA" dirty="0"/>
              <a:t>العشوائية </a:t>
            </a:r>
            <a:r>
              <a:rPr lang="ar-IQ" dirty="0"/>
              <a:t>بسياج لمنع التوسع</a:t>
            </a:r>
            <a:r>
              <a:rPr lang="ar-SA" dirty="0"/>
              <a:t>.</a:t>
            </a:r>
            <a:br>
              <a:rPr lang="ar-SA" dirty="0"/>
            </a:br>
            <a:r>
              <a:rPr lang="ar-SA" dirty="0"/>
              <a:t>الوقاية : </a:t>
            </a:r>
            <a:r>
              <a:rPr lang="ar-IQ" dirty="0"/>
              <a:t>برامج تنموية متعددة ، تشجيع التأقلم ، تحديد السياسات التي أسهمتفي زيادة المناطق العشوائية</a:t>
            </a:r>
            <a:r>
              <a:rPr lang="ar-SA" dirty="0"/>
              <a:t> . </a:t>
            </a:r>
            <a:endParaRPr lang="ar-IQ" dirty="0"/>
          </a:p>
        </p:txBody>
      </p:sp>
      <p:pic>
        <p:nvPicPr>
          <p:cNvPr id="4" name="عنصر نائب للمحتوى 3">
            <a:extLst>
              <a:ext uri="{FF2B5EF4-FFF2-40B4-BE49-F238E27FC236}">
                <a16:creationId xmlns="" xmlns:a16="http://schemas.microsoft.com/office/drawing/2014/main" id="{48083240-1D5F-2CE3-2A13-DD7630AF610A}"/>
              </a:ext>
            </a:extLst>
          </p:cNvPr>
          <p:cNvPicPr>
            <a:picLocks noGrp="1" noChangeAspect="1"/>
          </p:cNvPicPr>
          <p:nvPr>
            <p:ph idx="1"/>
          </p:nvPr>
        </p:nvPicPr>
        <p:blipFill>
          <a:blip r:embed="rId2"/>
          <a:stretch>
            <a:fillRect/>
          </a:stretch>
        </p:blipFill>
        <p:spPr>
          <a:xfrm>
            <a:off x="0" y="4243658"/>
            <a:ext cx="4243659" cy="2614341"/>
          </a:xfrm>
        </p:spPr>
      </p:pic>
    </p:spTree>
    <p:extLst>
      <p:ext uri="{BB962C8B-B14F-4D97-AF65-F5344CB8AC3E}">
        <p14:creationId xmlns:p14="http://schemas.microsoft.com/office/powerpoint/2010/main" val="2860521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97926E9B-469A-039C-6DA5-0EEA7DD6C6DF}"/>
              </a:ext>
            </a:extLst>
          </p:cNvPr>
          <p:cNvSpPr>
            <a:spLocks noGrp="1"/>
          </p:cNvSpPr>
          <p:nvPr>
            <p:ph type="title"/>
          </p:nvPr>
        </p:nvSpPr>
        <p:spPr>
          <a:xfrm>
            <a:off x="2044390" y="2694465"/>
            <a:ext cx="10131425" cy="1456267"/>
          </a:xfrm>
        </p:spPr>
        <p:txBody>
          <a:bodyPr>
            <a:normAutofit fontScale="90000"/>
          </a:bodyPr>
          <a:lstStyle/>
          <a:p>
            <a:r>
              <a:rPr lang="ar-IQ" dirty="0">
                <a:solidFill>
                  <a:srgbClr val="FFFF00"/>
                </a:solidFill>
              </a:rPr>
              <a:t>الصفات المشتركة بالمناطق العشوائية</a:t>
            </a:r>
            <a:r>
              <a:rPr lang="ar-IQ" dirty="0"/>
              <a:t>-1 معظم المناطق العشوائية تكون حالتها الإنسانية عدا المناطق الزراعية المقسمة للسكن-2 انخفاض المورد المالي للمناطق العشوائية-3 الأمراض الانتقالية والتجارة الغير مشروعة-4 تمليك التجاوز بهدف الاستملاك للأراضي وفق قانون ٥١ لعام </a:t>
            </a:r>
            <a:r>
              <a:rPr lang="ar-SA" dirty="0"/>
              <a:t> ١٩٥٩ .</a:t>
            </a:r>
            <a:r>
              <a:rPr lang="en-GB" dirty="0"/>
              <a:t>5 </a:t>
            </a:r>
            <a:r>
              <a:rPr lang="ar-SA" dirty="0"/>
              <a:t> -</a:t>
            </a:r>
            <a:r>
              <a:rPr lang="ar-IQ" dirty="0"/>
              <a:t> عجز الدول</a:t>
            </a:r>
            <a:r>
              <a:rPr lang="ar-SA" dirty="0"/>
              <a:t>ة</a:t>
            </a:r>
            <a:r>
              <a:rPr lang="ar-IQ" dirty="0"/>
              <a:t> عن إزاله العشوائيات بسبب الرغبة في استغلالهم في الدعايات الانتخابية-6 قوة السكان والمتسلطين فيها فضلا عن المشاكل الرقمية ( الفضائح الالكترونية حول أزاله مناطق فقيره بهدف الضغط على الدولة</a:t>
            </a:r>
            <a:r>
              <a:rPr lang="en-GB" dirty="0"/>
              <a:t> . 7- </a:t>
            </a:r>
            <a:r>
              <a:rPr lang="ar-SA" dirty="0"/>
              <a:t>غياب </a:t>
            </a:r>
            <a:r>
              <a:rPr lang="ar-IQ" dirty="0"/>
              <a:t>البدائل والحلول بعد إزالة التجاوزات كالتهوية مادي او نقل من مكان-7إلى أخرى رسمي</a:t>
            </a:r>
            <a:r>
              <a:rPr lang="ar-SA" dirty="0"/>
              <a:t> </a:t>
            </a:r>
            <a:r>
              <a:rPr lang="en-GB" dirty="0"/>
              <a:t>8- </a:t>
            </a:r>
            <a:r>
              <a:rPr lang="ar-SA" dirty="0"/>
              <a:t>التجاوز</a:t>
            </a:r>
            <a:r>
              <a:rPr lang="ar-IQ" dirty="0"/>
              <a:t> على محرمات ( شبكة الصغط العالي ( الأنابيب النفطية والأضرار </a:t>
            </a:r>
            <a:r>
              <a:rPr lang="ar-SA" dirty="0"/>
              <a:t>بها والجسور </a:t>
            </a:r>
            <a:r>
              <a:rPr lang="en-GB" dirty="0"/>
              <a:t>9- </a:t>
            </a:r>
            <a:r>
              <a:rPr lang="ar-SA" dirty="0"/>
              <a:t>التلوث </a:t>
            </a:r>
            <a:r>
              <a:rPr lang="ar-IQ" dirty="0"/>
              <a:t>البيئي بسبب طرق الصرف الصحي الغير صحيحه وانتشار برك </a:t>
            </a:r>
            <a:r>
              <a:rPr lang="ar-SA" dirty="0"/>
              <a:t>المياه او </a:t>
            </a:r>
            <a:r>
              <a:rPr lang="ar-IQ" dirty="0"/>
              <a:t>التصحر او التعرض للصعق الكهربائي وانتشار الأوبئة والامراض </a:t>
            </a:r>
            <a:r>
              <a:rPr lang="ar-SA" dirty="0"/>
              <a:t>والحيوانات والحشرات </a:t>
            </a:r>
            <a:r>
              <a:rPr lang="ar-IQ" dirty="0"/>
              <a:t>المضرة</a:t>
            </a:r>
          </a:p>
        </p:txBody>
      </p:sp>
      <p:pic>
        <p:nvPicPr>
          <p:cNvPr id="4" name="عنصر نائب للمحتوى 3">
            <a:extLst>
              <a:ext uri="{FF2B5EF4-FFF2-40B4-BE49-F238E27FC236}">
                <a16:creationId xmlns="" xmlns:a16="http://schemas.microsoft.com/office/drawing/2014/main" id="{7FA52E38-8E71-EEA7-E9A7-54AC0543936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4150732"/>
            <a:ext cx="4088780" cy="2707268"/>
          </a:xfrm>
        </p:spPr>
      </p:pic>
    </p:spTree>
    <p:extLst>
      <p:ext uri="{BB962C8B-B14F-4D97-AF65-F5344CB8AC3E}">
        <p14:creationId xmlns:p14="http://schemas.microsoft.com/office/powerpoint/2010/main" val="3383964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B8119CDE-0C7A-43F1-D600-4875F0F4C926}"/>
              </a:ext>
            </a:extLst>
          </p:cNvPr>
          <p:cNvSpPr>
            <a:spLocks noGrp="1"/>
          </p:cNvSpPr>
          <p:nvPr>
            <p:ph type="title"/>
          </p:nvPr>
        </p:nvSpPr>
        <p:spPr>
          <a:xfrm>
            <a:off x="1295400" y="1676400"/>
            <a:ext cx="9941313" cy="2919106"/>
          </a:xfrm>
          <a:ln>
            <a:solidFill>
              <a:schemeClr val="bg2">
                <a:lumMod val="60000"/>
                <a:lumOff val="40000"/>
              </a:schemeClr>
            </a:solidFill>
          </a:ln>
        </p:spPr>
        <p:txBody>
          <a:bodyPr>
            <a:normAutofit/>
          </a:bodyPr>
          <a:lstStyle/>
          <a:p>
            <a:r>
              <a:rPr lang="ar-SA" sz="5200" dirty="0">
                <a:solidFill>
                  <a:srgbClr val="FFFF00"/>
                </a:solidFill>
              </a:rPr>
              <a:t>                 شكرا لحسن انتباهكم</a:t>
            </a:r>
            <a:endParaRPr lang="ar-IQ" sz="5200" dirty="0">
              <a:solidFill>
                <a:srgbClr val="FFFF00"/>
              </a:solidFill>
            </a:endParaRPr>
          </a:p>
        </p:txBody>
      </p:sp>
    </p:spTree>
    <p:extLst>
      <p:ext uri="{BB962C8B-B14F-4D97-AF65-F5344CB8AC3E}">
        <p14:creationId xmlns:p14="http://schemas.microsoft.com/office/powerpoint/2010/main" val="72401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475693EA-3B2E-F78E-CA6B-22AD6309723A}"/>
              </a:ext>
            </a:extLst>
          </p:cNvPr>
          <p:cNvSpPr>
            <a:spLocks noGrp="1"/>
          </p:cNvSpPr>
          <p:nvPr>
            <p:ph type="title"/>
          </p:nvPr>
        </p:nvSpPr>
        <p:spPr>
          <a:xfrm>
            <a:off x="685799" y="2408043"/>
            <a:ext cx="10131425" cy="1456267"/>
          </a:xfrm>
        </p:spPr>
        <p:txBody>
          <a:bodyPr>
            <a:normAutofit fontScale="90000"/>
          </a:bodyPr>
          <a:lstStyle/>
          <a:p>
            <a:r>
              <a:rPr lang="ar-IQ" dirty="0">
                <a:solidFill>
                  <a:srgbClr val="FFFF00"/>
                </a:solidFill>
              </a:rPr>
              <a:t>المقدمة</a:t>
            </a:r>
            <a:r>
              <a:rPr lang="ar-SA" dirty="0"/>
              <a:t/>
            </a:r>
            <a:br>
              <a:rPr lang="ar-SA" dirty="0"/>
            </a:br>
            <a:r>
              <a:rPr lang="ar-SA" dirty="0"/>
              <a:t>العشوائية</a:t>
            </a:r>
            <a:r>
              <a:rPr lang="ar-IQ" dirty="0"/>
              <a:t> السكانية هي نتاج لواقع مرير وتدني ظروف المعيشة وتناقص الخدمات، فتبدوا كافة تقتحم المدن سعيا منها للحصول على واقع افضل للعيش، لكن حقيقة الأمر هي الاستحواذ على الأراضي الشاغرة وتحويلها الى مستقرات عشوائية متسللة بشكل غير مبرر على شبكات الكهرباء وخطوط انابيب النفط والمناطق المخصصة للأغراض الترفيهية والملاعب متحولة الى بؤر لتلك العشوائيات ، مستغلين ظاهرة الفوضى وضعف الأجهزة الإدارية والرقابية من جهة وانتشار المحسوبية والفساد الإداري، وعدم اكتراثهم بالمسائلة والمحاسبة القانونية من جهة اخرى، وكان نتيجة ذلك تخريب النسيج الحضري والعمراني لبعض تلك المدن والضغط الشديد على حصتها من الخدمات البني التحتية وخدماتها التعليميةوالصحية فضلاً عن انتشار الظواهر الاجتماعية والأمنية غير المرغوبة وبالتالي تشوه فيالبيئة الحضرية</a:t>
            </a:r>
            <a:r>
              <a:rPr lang="ar-SA" dirty="0"/>
              <a:t> . </a:t>
            </a:r>
            <a:endParaRPr lang="ar-IQ" dirty="0"/>
          </a:p>
        </p:txBody>
      </p:sp>
      <p:sp>
        <p:nvSpPr>
          <p:cNvPr id="3" name="عنصر نائب للمحتوى 2">
            <a:extLst>
              <a:ext uri="{FF2B5EF4-FFF2-40B4-BE49-F238E27FC236}">
                <a16:creationId xmlns="" xmlns:a16="http://schemas.microsoft.com/office/drawing/2014/main" id="{3D59F8FA-4C5A-3D16-11F4-47393AD53593}"/>
              </a:ext>
            </a:extLst>
          </p:cNvPr>
          <p:cNvSpPr>
            <a:spLocks noGrp="1"/>
          </p:cNvSpPr>
          <p:nvPr>
            <p:ph idx="1"/>
          </p:nvPr>
        </p:nvSpPr>
        <p:spPr>
          <a:xfrm>
            <a:off x="2060575" y="1604433"/>
            <a:ext cx="10131425" cy="3649133"/>
          </a:xfrm>
        </p:spPr>
        <p:txBody>
          <a:bodyPr/>
          <a:lstStyle/>
          <a:p>
            <a:endParaRPr lang="ar-IQ"/>
          </a:p>
        </p:txBody>
      </p:sp>
    </p:spTree>
    <p:extLst>
      <p:ext uri="{BB962C8B-B14F-4D97-AF65-F5344CB8AC3E}">
        <p14:creationId xmlns:p14="http://schemas.microsoft.com/office/powerpoint/2010/main" val="3616859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2978F735-BD51-EFF6-E29E-3885D0423359}"/>
              </a:ext>
            </a:extLst>
          </p:cNvPr>
          <p:cNvSpPr>
            <a:spLocks noGrp="1"/>
          </p:cNvSpPr>
          <p:nvPr>
            <p:ph type="title"/>
          </p:nvPr>
        </p:nvSpPr>
        <p:spPr>
          <a:xfrm>
            <a:off x="1030286" y="2700866"/>
            <a:ext cx="10131425" cy="1456267"/>
          </a:xfrm>
        </p:spPr>
        <p:txBody>
          <a:bodyPr>
            <a:normAutofit fontScale="90000"/>
          </a:bodyPr>
          <a:lstStyle/>
          <a:p>
            <a:r>
              <a:rPr lang="ar-IQ" dirty="0">
                <a:solidFill>
                  <a:srgbClr val="FFFF00"/>
                </a:solidFill>
              </a:rPr>
              <a:t>أولا : مفهوم مساكن العشوائيات</a:t>
            </a:r>
            <a:r>
              <a:rPr lang="ar-SA" dirty="0"/>
              <a:t/>
            </a:r>
            <a:br>
              <a:rPr lang="ar-SA" dirty="0"/>
            </a:br>
            <a:r>
              <a:rPr lang="ar-SA" dirty="0">
                <a:solidFill>
                  <a:srgbClr val="FFFF00"/>
                </a:solidFill>
              </a:rPr>
              <a:t>التعريف </a:t>
            </a:r>
            <a:r>
              <a:rPr lang="ar-IQ" dirty="0">
                <a:solidFill>
                  <a:srgbClr val="FFFF00"/>
                </a:solidFill>
              </a:rPr>
              <a:t>الاجرائي للمناطق العشوائية وهي المناطق السكنية غير منظمة بنيت من دون ترخيص تفتقر لأبسط مقومات الح</a:t>
            </a:r>
            <a:r>
              <a:rPr lang="ar-IQ" dirty="0"/>
              <a:t>ياة </a:t>
            </a:r>
            <a:r>
              <a:rPr lang="ar-IQ" dirty="0">
                <a:solidFill>
                  <a:srgbClr val="FFFF00"/>
                </a:solidFill>
              </a:rPr>
              <a:t>الكريمة</a:t>
            </a:r>
            <a:r>
              <a:rPr lang="ar-SA" dirty="0"/>
              <a:t/>
            </a:r>
            <a:br>
              <a:rPr lang="ar-SA" dirty="0"/>
            </a:br>
            <a:r>
              <a:rPr lang="ar-IQ" dirty="0"/>
              <a:t>.يطلق اسم العشوائي على من الآتي :-1 -مساكن مشيدة على اراضي مغتصبة سواء كانت للدولة او للأفراد مساكن مشيدة على أراضي مملوكة بطريقة قانونية لكن مقسمة بدون ترخيص-3 قانوني مساكن مملوكة بطرق غير قانونية وبدون الحصول على تراخيص بناءويمكن ان يكون العشوائيات1 - مناطق سكانية ( تكون عادة على اطراف المدن مبنية من قبل الأشخاص نفسهم)٢ - مناطق تجارية ( تجاوز على الشوارع او الساحات مثل شارع باب المعظم (الجنابر) مناطق صناعية ( معامل الطابوق وورش تصليح السيارات فضلا عن ما يصاحب ذلكمن تلوث بيئي سمعي بصري وضوضاء</a:t>
            </a:r>
          </a:p>
        </p:txBody>
      </p:sp>
      <p:sp>
        <p:nvSpPr>
          <p:cNvPr id="3" name="عنصر نائب للمحتوى 2">
            <a:extLst>
              <a:ext uri="{FF2B5EF4-FFF2-40B4-BE49-F238E27FC236}">
                <a16:creationId xmlns="" xmlns:a16="http://schemas.microsoft.com/office/drawing/2014/main" id="{0529901B-1395-B272-C7A4-12DFEF83D294}"/>
              </a:ext>
            </a:extLst>
          </p:cNvPr>
          <p:cNvSpPr>
            <a:spLocks noGrp="1"/>
          </p:cNvSpPr>
          <p:nvPr>
            <p:ph idx="1"/>
          </p:nvPr>
        </p:nvSpPr>
        <p:spPr>
          <a:xfrm>
            <a:off x="1030287" y="3075672"/>
            <a:ext cx="10131425" cy="3649133"/>
          </a:xfrm>
        </p:spPr>
        <p:txBody>
          <a:bodyPr/>
          <a:lstStyle/>
          <a:p>
            <a:endParaRPr lang="ar-IQ" dirty="0"/>
          </a:p>
        </p:txBody>
      </p:sp>
    </p:spTree>
    <p:extLst>
      <p:ext uri="{BB962C8B-B14F-4D97-AF65-F5344CB8AC3E}">
        <p14:creationId xmlns:p14="http://schemas.microsoft.com/office/powerpoint/2010/main" val="2134113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638E93DE-A044-B4D9-11F7-8FB2DDE3E1BC}"/>
              </a:ext>
            </a:extLst>
          </p:cNvPr>
          <p:cNvSpPr>
            <a:spLocks noGrp="1"/>
          </p:cNvSpPr>
          <p:nvPr>
            <p:ph type="title"/>
          </p:nvPr>
        </p:nvSpPr>
        <p:spPr>
          <a:xfrm>
            <a:off x="1367265" y="460917"/>
            <a:ext cx="10131425" cy="5151863"/>
          </a:xfrm>
        </p:spPr>
        <p:txBody>
          <a:bodyPr>
            <a:normAutofit fontScale="90000"/>
          </a:bodyPr>
          <a:lstStyle/>
          <a:p>
            <a:r>
              <a:rPr lang="ar-IQ" dirty="0">
                <a:solidFill>
                  <a:srgbClr val="FFFF00"/>
                </a:solidFill>
              </a:rPr>
              <a:t>ويرجع سبب ظهور العشوائيات إلى</a:t>
            </a:r>
            <a:r>
              <a:rPr lang="ar-SA" dirty="0">
                <a:solidFill>
                  <a:srgbClr val="FFFF00"/>
                </a:solidFill>
              </a:rPr>
              <a:t/>
            </a:r>
            <a:br>
              <a:rPr lang="ar-SA" dirty="0">
                <a:solidFill>
                  <a:srgbClr val="FFFF00"/>
                </a:solidFill>
              </a:rPr>
            </a:br>
            <a:r>
              <a:rPr lang="ar-IQ" dirty="0"/>
              <a:t>١ - الهجرة من الريف إلى المدينة بسبب تجفيف الأراضي وبيعها وضعف دعم الزراعه</a:t>
            </a:r>
            <a:r>
              <a:rPr lang="ar-SA" dirty="0"/>
              <a:t/>
            </a:r>
            <a:br>
              <a:rPr lang="ar-SA" dirty="0"/>
            </a:br>
            <a:r>
              <a:rPr lang="ar-SA" dirty="0"/>
              <a:t>٢-</a:t>
            </a:r>
            <a:r>
              <a:rPr lang="ar-IQ" dirty="0"/>
              <a:t>التهجير القسري ونزوح إلى المحافظات الآمنة</a:t>
            </a:r>
            <a:r>
              <a:rPr lang="ar-SA" dirty="0"/>
              <a:t/>
            </a:r>
            <a:br>
              <a:rPr lang="ar-SA" dirty="0"/>
            </a:br>
            <a:r>
              <a:rPr lang="ar-SA" dirty="0"/>
              <a:t>٣-</a:t>
            </a:r>
            <a:r>
              <a:rPr lang="ar-IQ" dirty="0"/>
              <a:t> ضعف الدور الرقابي وعدم محاسبة متجاوزي وقصور التشريعات والقوانين وانتشار الفساد الإداري</a:t>
            </a:r>
            <a:r>
              <a:rPr lang="ar-SA" dirty="0"/>
              <a:t/>
            </a:r>
            <a:br>
              <a:rPr lang="ar-SA" dirty="0"/>
            </a:br>
            <a:r>
              <a:rPr lang="ar-SA" dirty="0"/>
              <a:t>٤</a:t>
            </a:r>
            <a:r>
              <a:rPr lang="ar-IQ" dirty="0"/>
              <a:t>- ضعف الواقع الامني والسياسيه </a:t>
            </a:r>
            <a:r>
              <a:rPr lang="ar-SA" dirty="0"/>
              <a:t/>
            </a:r>
            <a:br>
              <a:rPr lang="ar-SA" dirty="0"/>
            </a:br>
            <a:r>
              <a:rPr lang="ar-SA" dirty="0"/>
              <a:t>٥-</a:t>
            </a:r>
            <a:r>
              <a:rPr lang="ar-IQ" dirty="0"/>
              <a:t> ضعف سياسة التخطيط العمراني ) كالأحواز على الأراضي الزراعية وتقسيمها واستخدامها كاراضي للسكن دون موافقات أصولية </a:t>
            </a:r>
            <a:r>
              <a:rPr lang="ar-SA" dirty="0"/>
              <a:t>.</a:t>
            </a:r>
            <a:br>
              <a:rPr lang="ar-SA" dirty="0"/>
            </a:br>
            <a:r>
              <a:rPr lang="ar-SA" dirty="0"/>
              <a:t>٦-الأزمات </a:t>
            </a:r>
            <a:r>
              <a:rPr lang="ar-IQ" dirty="0"/>
              <a:t>والحروب ( حرب ۲۰۰۳ ، داعش ) والتي أضعفت سلطة القانون وإبدالها</a:t>
            </a:r>
            <a:r>
              <a:rPr lang="ar-SA" dirty="0"/>
              <a:t> بسلطة العشيرة والطائفة</a:t>
            </a:r>
            <a:endParaRPr lang="ar-IQ" dirty="0"/>
          </a:p>
        </p:txBody>
      </p:sp>
      <p:pic>
        <p:nvPicPr>
          <p:cNvPr id="4" name="عنصر نائب للمحتوى 3">
            <a:extLst>
              <a:ext uri="{FF2B5EF4-FFF2-40B4-BE49-F238E27FC236}">
                <a16:creationId xmlns="" xmlns:a16="http://schemas.microsoft.com/office/drawing/2014/main" id="{0677B1AB-0573-E401-DF2E-9239699FDCE7}"/>
              </a:ext>
            </a:extLst>
          </p:cNvPr>
          <p:cNvPicPr>
            <a:picLocks noGrp="1" noChangeAspect="1"/>
          </p:cNvPicPr>
          <p:nvPr>
            <p:ph idx="1"/>
          </p:nvPr>
        </p:nvPicPr>
        <p:blipFill>
          <a:blip r:embed="rId2"/>
          <a:stretch>
            <a:fillRect/>
          </a:stretch>
        </p:blipFill>
        <p:spPr>
          <a:xfrm>
            <a:off x="0" y="4367561"/>
            <a:ext cx="3469268" cy="2490439"/>
          </a:xfrm>
        </p:spPr>
      </p:pic>
    </p:spTree>
    <p:extLst>
      <p:ext uri="{BB962C8B-B14F-4D97-AF65-F5344CB8AC3E}">
        <p14:creationId xmlns:p14="http://schemas.microsoft.com/office/powerpoint/2010/main" val="522582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E49727B1-CF8A-D807-5F18-1E4D3D01B23B}"/>
              </a:ext>
            </a:extLst>
          </p:cNvPr>
          <p:cNvSpPr>
            <a:spLocks noGrp="1"/>
          </p:cNvSpPr>
          <p:nvPr>
            <p:ph type="title"/>
          </p:nvPr>
        </p:nvSpPr>
        <p:spPr/>
        <p:txBody>
          <a:bodyPr/>
          <a:lstStyle/>
          <a:p>
            <a:r>
              <a:rPr lang="ar-SA" dirty="0">
                <a:solidFill>
                  <a:srgbClr val="FFFF00"/>
                </a:solidFill>
              </a:rPr>
              <a:t>أنواع العشوائيات</a:t>
            </a:r>
            <a:endParaRPr lang="ar-IQ" dirty="0">
              <a:solidFill>
                <a:srgbClr val="FFFF00"/>
              </a:solidFill>
            </a:endParaRPr>
          </a:p>
        </p:txBody>
      </p:sp>
      <p:sp>
        <p:nvSpPr>
          <p:cNvPr id="3" name="عنصر نائب للمحتوى 2">
            <a:extLst>
              <a:ext uri="{FF2B5EF4-FFF2-40B4-BE49-F238E27FC236}">
                <a16:creationId xmlns="" xmlns:a16="http://schemas.microsoft.com/office/drawing/2014/main" id="{3BDDFFBE-4741-BF6D-2781-593FA0CD8434}"/>
              </a:ext>
            </a:extLst>
          </p:cNvPr>
          <p:cNvSpPr>
            <a:spLocks noGrp="1"/>
          </p:cNvSpPr>
          <p:nvPr>
            <p:ph idx="1"/>
          </p:nvPr>
        </p:nvSpPr>
        <p:spPr>
          <a:xfrm>
            <a:off x="2060575" y="1604434"/>
            <a:ext cx="10131425" cy="2639226"/>
          </a:xfrm>
        </p:spPr>
        <p:txBody>
          <a:bodyPr/>
          <a:lstStyle/>
          <a:p>
            <a:pPr marL="342900" indent="-342900">
              <a:buFont typeface="+mj-lt"/>
              <a:buAutoNum type="arabicPeriod"/>
            </a:pPr>
            <a:r>
              <a:rPr lang="ar-IQ" dirty="0"/>
              <a:t> أنواع العشوائيات</a:t>
            </a:r>
            <a:r>
              <a:rPr lang="ar-SA" dirty="0"/>
              <a:t> أنواعها </a:t>
            </a:r>
            <a:r>
              <a:rPr lang="ar-IQ" dirty="0"/>
              <a:t> ثلاث </a:t>
            </a:r>
            <a:r>
              <a:rPr lang="ar-IQ" dirty="0">
                <a:solidFill>
                  <a:srgbClr val="FFFF00"/>
                </a:solidFill>
              </a:rPr>
              <a:t>سكني ، صناعي ، تجاري</a:t>
            </a:r>
            <a:endParaRPr lang="ar-SA" dirty="0">
              <a:solidFill>
                <a:srgbClr val="FFFF00"/>
              </a:solidFill>
            </a:endParaRPr>
          </a:p>
          <a:p>
            <a:pPr marL="342900" indent="-342900">
              <a:buFont typeface="+mj-lt"/>
              <a:buAutoNum type="arabicPeriod"/>
            </a:pPr>
            <a:r>
              <a:rPr lang="ar-IQ" dirty="0"/>
              <a:t> المناطق المتهالكة القديمة </a:t>
            </a:r>
            <a:r>
              <a:rPr lang="ar-IQ" sz="2200" dirty="0"/>
              <a:t>الغير صالحة للعيش او الآيلة للسقوط داخل المدينةمثل شارع ۲۰ المناطق قرب الإمام الأعظم وحيفا القديمةحي التنك او الأكواخ والأعشاش ( الصرائف ( الثابتة داخل المدينة - مثل المنازل الموجودة قرب المجمع العلمي ضمن منطقة فضاء الجسر ( تجاوز ) </a:t>
            </a:r>
            <a:endParaRPr lang="ar-SA" sz="2200" dirty="0"/>
          </a:p>
          <a:p>
            <a:pPr marL="457200" indent="-457200">
              <a:buFont typeface="+mj-lt"/>
              <a:buAutoNum type="arabicPeriod"/>
            </a:pPr>
            <a:r>
              <a:rPr lang="ar-SA" sz="2200" dirty="0"/>
              <a:t>مدن</a:t>
            </a:r>
            <a:r>
              <a:rPr lang="ar-IQ" sz="2200" dirty="0"/>
              <a:t> التنك او الأكواخ او الخيم الواقعة على حدود المدن</a:t>
            </a:r>
            <a:endParaRPr lang="ar-SA" sz="2200" dirty="0"/>
          </a:p>
          <a:p>
            <a:pPr marL="457200" indent="-457200">
              <a:buFont typeface="+mj-lt"/>
              <a:buAutoNum type="arabicPeriod"/>
            </a:pPr>
            <a:r>
              <a:rPr lang="ar-SA" sz="2200" dirty="0"/>
              <a:t>مجمعات</a:t>
            </a:r>
            <a:r>
              <a:rPr lang="ar-IQ" sz="2200" dirty="0"/>
              <a:t> وضع اليد من ذوي النفوذ الغير معترف بها اساس</a:t>
            </a:r>
            <a:r>
              <a:rPr lang="ar-IQ" dirty="0"/>
              <a:t>اً </a:t>
            </a:r>
          </a:p>
        </p:txBody>
      </p:sp>
      <p:pic>
        <p:nvPicPr>
          <p:cNvPr id="4" name="صورة 3">
            <a:extLst>
              <a:ext uri="{FF2B5EF4-FFF2-40B4-BE49-F238E27FC236}">
                <a16:creationId xmlns="" xmlns:a16="http://schemas.microsoft.com/office/drawing/2014/main" id="{8F3BA8FA-14BB-CC94-B043-6E10EED5A509}"/>
              </a:ext>
            </a:extLst>
          </p:cNvPr>
          <p:cNvPicPr>
            <a:picLocks noChangeAspect="1"/>
          </p:cNvPicPr>
          <p:nvPr/>
        </p:nvPicPr>
        <p:blipFill>
          <a:blip r:embed="rId2"/>
          <a:stretch>
            <a:fillRect/>
          </a:stretch>
        </p:blipFill>
        <p:spPr>
          <a:xfrm flipH="1">
            <a:off x="-100675" y="4243660"/>
            <a:ext cx="6196674" cy="2614340"/>
          </a:xfrm>
          <a:prstGeom prst="rect">
            <a:avLst/>
          </a:prstGeom>
        </p:spPr>
      </p:pic>
    </p:spTree>
    <p:extLst>
      <p:ext uri="{BB962C8B-B14F-4D97-AF65-F5344CB8AC3E}">
        <p14:creationId xmlns:p14="http://schemas.microsoft.com/office/powerpoint/2010/main" val="120857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BE870BC9-DE8E-A756-AF96-D8A77456A2DE}"/>
              </a:ext>
            </a:extLst>
          </p:cNvPr>
          <p:cNvSpPr>
            <a:spLocks noGrp="1"/>
          </p:cNvSpPr>
          <p:nvPr>
            <p:ph type="title"/>
          </p:nvPr>
        </p:nvSpPr>
        <p:spPr>
          <a:xfrm>
            <a:off x="685801" y="433659"/>
            <a:ext cx="10961028" cy="6424341"/>
          </a:xfrm>
        </p:spPr>
        <p:txBody>
          <a:bodyPr>
            <a:normAutofit fontScale="90000"/>
          </a:bodyPr>
          <a:lstStyle/>
          <a:p>
            <a:r>
              <a:rPr lang="ar-IQ" dirty="0">
                <a:solidFill>
                  <a:srgbClr val="FFFF00"/>
                </a:solidFill>
              </a:rPr>
              <a:t>على مستوى منطقة السكن العسواني والمساكن طبيعه البناء </a:t>
            </a:r>
            <a:r>
              <a:rPr lang="ar-IQ" dirty="0"/>
              <a:t>لا تخضع اغلبها لمعيار التخطيط العمراني والجمالية وغالبا تكون بدون إجازة بناء إذ ان عوامل السلامة معدومة وتشويه الهوية والطابع المعماري الخدمات لا تخضع لضوابط معينة وأغلبها تتجاوز على شبكات المياه والطاقة والصرف الصحيسكانية- خدمات الطرق والجسور تكون غالبا غير مخططة وأراضي زراعية طينيه وغير خاضعة لمعايير خاصة بعرض الطرق ومقومات أخرى كالعلامة الدلاله او العلامات المرورية المهمةء إلى- التصميم الحضري تكون بالعادة لا تخضع لمعايير التصميم الحضري نتيجه عدم الالتزام بالضوابط المعيارية مثلا يمنع البناء بمادة البلوك داخل مراكز المدينةت آخرالأصرار البيئية تدني مستوى الصحة والنظافة وانتشار برك المياه او النفايات اجتماعية وأمنية اختلاف في التركيبة السكانية والتي تتميز بالكثافة السكانية وانخفاض مستوى التعليم والدخل وارتفاع البطالة وانتشار الباذخة وتعاطي المخدرات والكحولالماليداموالسرقة</a:t>
            </a:r>
          </a:p>
        </p:txBody>
      </p:sp>
      <p:pic>
        <p:nvPicPr>
          <p:cNvPr id="7" name="عنصر نائب للمحتوى 6">
            <a:extLst>
              <a:ext uri="{FF2B5EF4-FFF2-40B4-BE49-F238E27FC236}">
                <a16:creationId xmlns="" xmlns:a16="http://schemas.microsoft.com/office/drawing/2014/main" id="{988DD96E-4405-2BC1-1BEA-84CAF2F3D51A}"/>
              </a:ext>
            </a:extLst>
          </p:cNvPr>
          <p:cNvPicPr>
            <a:picLocks noGrp="1" noChangeAspect="1"/>
          </p:cNvPicPr>
          <p:nvPr>
            <p:ph idx="1"/>
          </p:nvPr>
        </p:nvPicPr>
        <p:blipFill>
          <a:blip r:embed="rId2"/>
          <a:stretch>
            <a:fillRect/>
          </a:stretch>
        </p:blipFill>
        <p:spPr>
          <a:xfrm>
            <a:off x="0" y="4792132"/>
            <a:ext cx="3995854" cy="2065868"/>
          </a:xfrm>
        </p:spPr>
      </p:pic>
    </p:spTree>
    <p:extLst>
      <p:ext uri="{BB962C8B-B14F-4D97-AF65-F5344CB8AC3E}">
        <p14:creationId xmlns:p14="http://schemas.microsoft.com/office/powerpoint/2010/main" val="2864409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A8730B2B-5B24-0DD0-5893-82EF71270AEC}"/>
              </a:ext>
            </a:extLst>
          </p:cNvPr>
          <p:cNvSpPr>
            <a:spLocks noGrp="1"/>
          </p:cNvSpPr>
          <p:nvPr>
            <p:ph type="title"/>
          </p:nvPr>
        </p:nvSpPr>
        <p:spPr>
          <a:xfrm>
            <a:off x="1951463" y="2862952"/>
            <a:ext cx="10131425" cy="1456267"/>
          </a:xfrm>
        </p:spPr>
        <p:txBody>
          <a:bodyPr>
            <a:normAutofit fontScale="90000"/>
          </a:bodyPr>
          <a:lstStyle/>
          <a:p>
            <a:r>
              <a:rPr lang="ar-SA" dirty="0">
                <a:solidFill>
                  <a:srgbClr val="FFFF00"/>
                </a:solidFill>
              </a:rPr>
              <a:t>اثار العشوائيات</a:t>
            </a:r>
            <a:br>
              <a:rPr lang="ar-SA" dirty="0">
                <a:solidFill>
                  <a:srgbClr val="FFFF00"/>
                </a:solidFill>
              </a:rPr>
            </a:br>
            <a:r>
              <a:rPr lang="ar-SA" dirty="0"/>
              <a:t>١-</a:t>
            </a:r>
            <a:r>
              <a:rPr lang="ar-SA" dirty="0">
                <a:solidFill>
                  <a:srgbClr val="FFFF00"/>
                </a:solidFill>
              </a:rPr>
              <a:t> </a:t>
            </a:r>
            <a:r>
              <a:rPr lang="ar-SA" dirty="0"/>
              <a:t>اثار ديموغرافية / طبيعة الخليط السكاني فضلا عن الظروف المعيشية والفروق طبقية والمستوى التعليمي يؤثر سلبا على الواقع الديموغرافي للمدينة</a:t>
            </a:r>
            <a:br>
              <a:rPr lang="ar-SA" dirty="0"/>
            </a:br>
            <a:r>
              <a:rPr lang="ar-SA" dirty="0"/>
              <a:t>٢- الآثار   الاجتماعية / أفرزت مناطق السكن العسوائي في الكثير من الأمراض والأثرالاجتماعية وتباين الطبقي </a:t>
            </a:r>
            <a:br>
              <a:rPr lang="ar-SA" dirty="0"/>
            </a:br>
            <a:r>
              <a:rPr lang="ar-SA" dirty="0"/>
              <a:t>٣- الآثار البيئية / ضعف وجود انظمه الصرف الصحي والنفايات والمخلفات الصلبة والسائلة إلى أماكن بعيدة عن التجمعات السكنية .</a:t>
            </a:r>
            <a:br>
              <a:rPr lang="ar-SA" dirty="0"/>
            </a:br>
            <a:r>
              <a:rPr lang="ar-SA" dirty="0"/>
              <a:t> ٤- الأثار الاقتصادية على أساس التجمعات العوائية وطبيعه وحجم المشكله</a:t>
            </a:r>
            <a:br>
              <a:rPr lang="ar-SA" dirty="0"/>
            </a:br>
            <a:r>
              <a:rPr lang="ar-SA" dirty="0"/>
              <a:t> ٥- تأكل الأراضي الزراعية / أي توسع السكاني على المناطق الزراعية فضلا عن الكثافه السكانية غير الطبيعيه مكانسهم في تدهور مكونات الحضرية مما ينجم عنه تصحير الأراضي عمدا لكي يتم بيعها</a:t>
            </a:r>
            <a:br>
              <a:rPr lang="ar-SA" dirty="0"/>
            </a:br>
            <a:r>
              <a:rPr lang="ar-SA" dirty="0"/>
              <a:t>٦- التلوث البصري / التشوه في المباني وانتشار المناطق المختلفة وغياب التنسيق بين عناصر الموقع للبيئة المحيطة فضلا عن عدم توزيع الحدائق والمتنزهات وانتشارالنفايات والسكراب ووجود مصانع ضمن الاحياء السكانية - تأثيرات أخرى</a:t>
            </a:r>
            <a:endParaRPr lang="ar-IQ" dirty="0"/>
          </a:p>
        </p:txBody>
      </p:sp>
      <p:pic>
        <p:nvPicPr>
          <p:cNvPr id="7" name="عنصر نائب للمحتوى 6">
            <a:extLst>
              <a:ext uri="{FF2B5EF4-FFF2-40B4-BE49-F238E27FC236}">
                <a16:creationId xmlns="" xmlns:a16="http://schemas.microsoft.com/office/drawing/2014/main" id="{E8EB9A63-084B-9B12-4E50-F6F5A2D65AE3}"/>
              </a:ext>
            </a:extLst>
          </p:cNvPr>
          <p:cNvPicPr>
            <a:picLocks noGrp="1" noChangeAspect="1"/>
          </p:cNvPicPr>
          <p:nvPr>
            <p:ph idx="1"/>
          </p:nvPr>
        </p:nvPicPr>
        <p:blipFill>
          <a:blip r:embed="rId2"/>
          <a:stretch>
            <a:fillRect/>
          </a:stretch>
        </p:blipFill>
        <p:spPr>
          <a:xfrm>
            <a:off x="0" y="5082707"/>
            <a:ext cx="3902927" cy="1756708"/>
          </a:xfrm>
        </p:spPr>
      </p:pic>
      <p:sp>
        <p:nvSpPr>
          <p:cNvPr id="9" name="مربع نص 8">
            <a:extLst>
              <a:ext uri="{FF2B5EF4-FFF2-40B4-BE49-F238E27FC236}">
                <a16:creationId xmlns="" xmlns:a16="http://schemas.microsoft.com/office/drawing/2014/main" id="{5A4ECBD2-B681-FDC2-61F3-3B05A2CFD406}"/>
              </a:ext>
            </a:extLst>
          </p:cNvPr>
          <p:cNvSpPr txBox="1"/>
          <p:nvPr/>
        </p:nvSpPr>
        <p:spPr>
          <a:xfrm>
            <a:off x="3051097" y="1730132"/>
            <a:ext cx="8455102" cy="369332"/>
          </a:xfrm>
          <a:prstGeom prst="rect">
            <a:avLst/>
          </a:prstGeom>
          <a:noFill/>
        </p:spPr>
        <p:txBody>
          <a:bodyPr wrap="square">
            <a:spAutoFit/>
          </a:bodyPr>
          <a:lstStyle/>
          <a:p>
            <a:r>
              <a:rPr lang="ar-SA" dirty="0"/>
              <a:t> </a:t>
            </a:r>
            <a:endParaRPr lang="ar-IQ" dirty="0"/>
          </a:p>
        </p:txBody>
      </p:sp>
    </p:spTree>
    <p:extLst>
      <p:ext uri="{BB962C8B-B14F-4D97-AF65-F5344CB8AC3E}">
        <p14:creationId xmlns:p14="http://schemas.microsoft.com/office/powerpoint/2010/main" val="416480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8959E0AF-F184-E39A-B033-1BBD4C3C5A72}"/>
              </a:ext>
            </a:extLst>
          </p:cNvPr>
          <p:cNvSpPr>
            <a:spLocks noGrp="1"/>
          </p:cNvSpPr>
          <p:nvPr>
            <p:ph type="title"/>
          </p:nvPr>
        </p:nvSpPr>
        <p:spPr>
          <a:xfrm>
            <a:off x="1595244" y="547648"/>
            <a:ext cx="10131425" cy="5492595"/>
          </a:xfrm>
        </p:spPr>
        <p:txBody>
          <a:bodyPr>
            <a:normAutofit/>
          </a:bodyPr>
          <a:lstStyle/>
          <a:p>
            <a:r>
              <a:rPr lang="ar-IQ" dirty="0"/>
              <a:t> </a:t>
            </a:r>
            <a:r>
              <a:rPr lang="ar-IQ" dirty="0">
                <a:solidFill>
                  <a:srgbClr val="FFFF00"/>
                </a:solidFill>
              </a:rPr>
              <a:t>الأساليب والسياسات المتبعة في التعام</a:t>
            </a:r>
            <a:r>
              <a:rPr lang="ar-IQ" dirty="0"/>
              <a:t>ل </a:t>
            </a:r>
            <a:r>
              <a:rPr lang="ar-IQ" dirty="0">
                <a:solidFill>
                  <a:srgbClr val="FFFF00"/>
                </a:solidFill>
              </a:rPr>
              <a:t>مع المناطق العشوائية</a:t>
            </a:r>
            <a:r>
              <a:rPr lang="ar-SA" dirty="0">
                <a:solidFill>
                  <a:srgbClr val="FFFF00"/>
                </a:solidFill>
              </a:rPr>
              <a:t/>
            </a:r>
            <a:br>
              <a:rPr lang="ar-SA" dirty="0">
                <a:solidFill>
                  <a:srgbClr val="FFFF00"/>
                </a:solidFill>
              </a:rPr>
            </a:br>
            <a:r>
              <a:rPr lang="ar-SA" dirty="0"/>
              <a:t>١-</a:t>
            </a:r>
            <a:r>
              <a:rPr lang="ar-SA" dirty="0">
                <a:solidFill>
                  <a:srgbClr val="FFFF00"/>
                </a:solidFill>
              </a:rPr>
              <a:t> </a:t>
            </a:r>
            <a:r>
              <a:rPr lang="ar-SA" dirty="0"/>
              <a:t>الازا</a:t>
            </a:r>
            <a:r>
              <a:rPr lang="ar-IQ" dirty="0"/>
              <a:t>لة عدم الاعتراف سياسه البلدوزر  </a:t>
            </a:r>
            <a:r>
              <a:rPr lang="ar-SA" dirty="0"/>
              <a:t/>
            </a:r>
            <a:br>
              <a:rPr lang="ar-SA" dirty="0"/>
            </a:br>
            <a:r>
              <a:rPr lang="ar-SA" dirty="0"/>
              <a:t>٢-</a:t>
            </a:r>
            <a:r>
              <a:rPr lang="ar-IQ" dirty="0"/>
              <a:t> الإصلاح والتجديد</a:t>
            </a:r>
            <a:r>
              <a:rPr lang="ar-SA" dirty="0"/>
              <a:t/>
            </a:r>
            <a:br>
              <a:rPr lang="ar-SA" dirty="0"/>
            </a:br>
            <a:r>
              <a:rPr lang="ar-SA" dirty="0"/>
              <a:t>٣-</a:t>
            </a:r>
            <a:r>
              <a:rPr lang="ar-IQ" dirty="0"/>
              <a:t>الارتقاء والتأهيل (الاعتراف )</a:t>
            </a:r>
            <a:r>
              <a:rPr lang="ar-SA" dirty="0"/>
              <a:t/>
            </a:r>
            <a:br>
              <a:rPr lang="ar-SA" dirty="0"/>
            </a:br>
            <a:r>
              <a:rPr lang="ar-SA" dirty="0"/>
              <a:t>٤-</a:t>
            </a:r>
            <a:r>
              <a:rPr lang="ar-IQ" dirty="0"/>
              <a:t>أسلوب الحفاظ والتحويل </a:t>
            </a:r>
            <a:r>
              <a:rPr lang="ar-SA" dirty="0"/>
              <a:t/>
            </a:r>
            <a:br>
              <a:rPr lang="ar-SA" dirty="0"/>
            </a:br>
            <a:endParaRPr lang="ar-IQ" dirty="0"/>
          </a:p>
        </p:txBody>
      </p:sp>
      <p:pic>
        <p:nvPicPr>
          <p:cNvPr id="4" name="عنصر نائب للمحتوى 3">
            <a:extLst>
              <a:ext uri="{FF2B5EF4-FFF2-40B4-BE49-F238E27FC236}">
                <a16:creationId xmlns="" xmlns:a16="http://schemas.microsoft.com/office/drawing/2014/main" id="{7C5F8945-273A-B9A8-A78A-D4102B2C0DE8}"/>
              </a:ext>
            </a:extLst>
          </p:cNvPr>
          <p:cNvPicPr>
            <a:picLocks noGrp="1" noChangeAspect="1"/>
          </p:cNvPicPr>
          <p:nvPr>
            <p:ph idx="1"/>
          </p:nvPr>
        </p:nvPicPr>
        <p:blipFill>
          <a:blip r:embed="rId2"/>
          <a:stretch>
            <a:fillRect/>
          </a:stretch>
        </p:blipFill>
        <p:spPr>
          <a:xfrm>
            <a:off x="0" y="4350525"/>
            <a:ext cx="4429512" cy="2507475"/>
          </a:xfrm>
        </p:spPr>
      </p:pic>
    </p:spTree>
    <p:extLst>
      <p:ext uri="{BB962C8B-B14F-4D97-AF65-F5344CB8AC3E}">
        <p14:creationId xmlns:p14="http://schemas.microsoft.com/office/powerpoint/2010/main" val="840934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 xmlns:a16="http://schemas.microsoft.com/office/drawing/2014/main" id="{A1F2AB22-5A82-03CB-374B-F724BD1144C8}"/>
              </a:ext>
            </a:extLst>
          </p:cNvPr>
          <p:cNvSpPr>
            <a:spLocks noGrp="1"/>
          </p:cNvSpPr>
          <p:nvPr>
            <p:ph type="title"/>
          </p:nvPr>
        </p:nvSpPr>
        <p:spPr>
          <a:xfrm>
            <a:off x="1677020" y="2065866"/>
            <a:ext cx="10131425" cy="1456267"/>
          </a:xfrm>
        </p:spPr>
        <p:txBody>
          <a:bodyPr>
            <a:normAutofit fontScale="90000"/>
          </a:bodyPr>
          <a:lstStyle/>
          <a:p>
            <a:r>
              <a:rPr lang="ar-IQ" dirty="0">
                <a:solidFill>
                  <a:srgbClr val="FFFF00"/>
                </a:solidFill>
              </a:rPr>
              <a:t>في مجال التلوث البيئي</a:t>
            </a:r>
            <a:r>
              <a:rPr lang="ar-SA" dirty="0">
                <a:solidFill>
                  <a:srgbClr val="FFFF00"/>
                </a:solidFill>
              </a:rPr>
              <a:t/>
            </a:r>
            <a:br>
              <a:rPr lang="ar-SA" dirty="0">
                <a:solidFill>
                  <a:srgbClr val="FFFF00"/>
                </a:solidFill>
              </a:rPr>
            </a:br>
            <a:r>
              <a:rPr lang="ar-SA" dirty="0"/>
              <a:t> تعد المساكن</a:t>
            </a:r>
            <a:r>
              <a:rPr lang="ar-IQ" dirty="0"/>
              <a:t> العشوائي تجمعاً للنفايات وتراكمها أمام المساكن بسبب عدم وجود طرق لدخول السيارات لرفعها وأنعدام مجاري الصرف الصحي . من خلال الدراسة الميدانية أن 80% من المساكن العشوائية غير مرتبطة مع شبكة الصرف الصحي وذلك باستخدام حفرة مربعة أو دائرية تسمى ( السبتنتنك) فضلاً عن ذلك المهن العشوائية المنتشرة في شوارع المدينة التي تترك روائح كريهة تؤثر على صحة سكان</a:t>
            </a:r>
            <a:r>
              <a:rPr lang="ar-SA" dirty="0"/>
              <a:t> المدينة. </a:t>
            </a:r>
            <a:endParaRPr lang="ar-IQ" dirty="0"/>
          </a:p>
        </p:txBody>
      </p:sp>
      <p:pic>
        <p:nvPicPr>
          <p:cNvPr id="4" name="عنصر نائب للمحتوى 3">
            <a:extLst>
              <a:ext uri="{FF2B5EF4-FFF2-40B4-BE49-F238E27FC236}">
                <a16:creationId xmlns="" xmlns:a16="http://schemas.microsoft.com/office/drawing/2014/main" id="{437061CC-D89B-74C9-658F-675869EB1FFB}"/>
              </a:ext>
            </a:extLst>
          </p:cNvPr>
          <p:cNvPicPr>
            <a:picLocks noGrp="1" noChangeAspect="1"/>
          </p:cNvPicPr>
          <p:nvPr>
            <p:ph idx="1"/>
          </p:nvPr>
        </p:nvPicPr>
        <p:blipFill>
          <a:blip r:embed="rId2"/>
          <a:stretch>
            <a:fillRect/>
          </a:stretch>
        </p:blipFill>
        <p:spPr>
          <a:xfrm>
            <a:off x="-99122" y="4792134"/>
            <a:ext cx="3506439" cy="2065866"/>
          </a:xfrm>
        </p:spPr>
      </p:pic>
    </p:spTree>
    <p:extLst>
      <p:ext uri="{BB962C8B-B14F-4D97-AF65-F5344CB8AC3E}">
        <p14:creationId xmlns:p14="http://schemas.microsoft.com/office/powerpoint/2010/main" val="36658138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سماوي">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otalTime>2</TotalTime>
  <Words>387</Words>
  <Application>Microsoft Office PowerPoint</Application>
  <PresentationFormat>Custom</PresentationFormat>
  <Paragraphs>22</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سماوي</vt:lpstr>
      <vt:lpstr>PowerPoint Presentation</vt:lpstr>
      <vt:lpstr>المقدمة العشوائية السكانية هي نتاج لواقع مرير وتدني ظروف المعيشة وتناقص الخدمات، فتبدوا كافة تقتحم المدن سعيا منها للحصول على واقع افضل للعيش، لكن حقيقة الأمر هي الاستحواذ على الأراضي الشاغرة وتحويلها الى مستقرات عشوائية متسللة بشكل غير مبرر على شبكات الكهرباء وخطوط انابيب النفط والمناطق المخصصة للأغراض الترفيهية والملاعب متحولة الى بؤر لتلك العشوائيات ، مستغلين ظاهرة الفوضى وضعف الأجهزة الإدارية والرقابية من جهة وانتشار المحسوبية والفساد الإداري، وعدم اكتراثهم بالمسائلة والمحاسبة القانونية من جهة اخرى، وكان نتيجة ذلك تخريب النسيج الحضري والعمراني لبعض تلك المدن والضغط الشديد على حصتها من الخدمات البني التحتية وخدماتها التعليميةوالصحية فضلاً عن انتشار الظواهر الاجتماعية والأمنية غير المرغوبة وبالتالي تشوه فيالبيئة الحضرية . </vt:lpstr>
      <vt:lpstr>أولا : مفهوم مساكن العشوائيات التعريف الاجرائي للمناطق العشوائية وهي المناطق السكنية غير منظمة بنيت من دون ترخيص تفتقر لأبسط مقومات الحياة الكريمة .يطلق اسم العشوائي على من الآتي :-1 -مساكن مشيدة على اراضي مغتصبة سواء كانت للدولة او للأفراد مساكن مشيدة على أراضي مملوكة بطريقة قانونية لكن مقسمة بدون ترخيص-3 قانوني مساكن مملوكة بطرق غير قانونية وبدون الحصول على تراخيص بناءويمكن ان يكون العشوائيات1 - مناطق سكانية ( تكون عادة على اطراف المدن مبنية من قبل الأشخاص نفسهم)٢ - مناطق تجارية ( تجاوز على الشوارع او الساحات مثل شارع باب المعظم (الجنابر) مناطق صناعية ( معامل الطابوق وورش تصليح السيارات فضلا عن ما يصاحب ذلكمن تلوث بيئي سمعي بصري وضوضاء</vt:lpstr>
      <vt:lpstr>ويرجع سبب ظهور العشوائيات إلى ١ - الهجرة من الريف إلى المدينة بسبب تجفيف الأراضي وبيعها وضعف دعم الزراعه ٢-التهجير القسري ونزوح إلى المحافظات الآمنة ٣- ضعف الدور الرقابي وعدم محاسبة متجاوزي وقصور التشريعات والقوانين وانتشار الفساد الإداري ٤- ضعف الواقع الامني والسياسيه  ٥- ضعف سياسة التخطيط العمراني ) كالأحواز على الأراضي الزراعية وتقسيمها واستخدامها كاراضي للسكن دون موافقات أصولية . ٦-الأزمات والحروب ( حرب ۲۰۰۳ ، داعش ) والتي أضعفت سلطة القانون وإبدالها بسلطة العشيرة والطائفة</vt:lpstr>
      <vt:lpstr>أنواع العشوائيات</vt:lpstr>
      <vt:lpstr>على مستوى منطقة السكن العسواني والمساكن طبيعه البناء لا تخضع اغلبها لمعيار التخطيط العمراني والجمالية وغالبا تكون بدون إجازة بناء إذ ان عوامل السلامة معدومة وتشويه الهوية والطابع المعماري الخدمات لا تخضع لضوابط معينة وأغلبها تتجاوز على شبكات المياه والطاقة والصرف الصحيسكانية- خدمات الطرق والجسور تكون غالبا غير مخططة وأراضي زراعية طينيه وغير خاضعة لمعايير خاصة بعرض الطرق ومقومات أخرى كالعلامة الدلاله او العلامات المرورية المهمةء إلى- التصميم الحضري تكون بالعادة لا تخضع لمعايير التصميم الحضري نتيجه عدم الالتزام بالضوابط المعيارية مثلا يمنع البناء بمادة البلوك داخل مراكز المدينةت آخرالأصرار البيئية تدني مستوى الصحة والنظافة وانتشار برك المياه او النفايات اجتماعية وأمنية اختلاف في التركيبة السكانية والتي تتميز بالكثافة السكانية وانخفاض مستوى التعليم والدخل وارتفاع البطالة وانتشار الباذخة وتعاطي المخدرات والكحولالماليداموالسرقة</vt:lpstr>
      <vt:lpstr>اثار العشوائيات ١- اثار ديموغرافية / طبيعة الخليط السكاني فضلا عن الظروف المعيشية والفروق طبقية والمستوى التعليمي يؤثر سلبا على الواقع الديموغرافي للمدينة ٢- الآثار   الاجتماعية / أفرزت مناطق السكن العسوائي في الكثير من الأمراض والأثرالاجتماعية وتباين الطبقي  ٣- الآثار البيئية / ضعف وجود انظمه الصرف الصحي والنفايات والمخلفات الصلبة والسائلة إلى أماكن بعيدة عن التجمعات السكنية .  ٤- الأثار الاقتصادية على أساس التجمعات العوائية وطبيعه وحجم المشكله  ٥- تأكل الأراضي الزراعية / أي توسع السكاني على المناطق الزراعية فضلا عن الكثافه السكانية غير الطبيعيه مكانسهم في تدهور مكونات الحضرية مما ينجم عنه تصحير الأراضي عمدا لكي يتم بيعها ٦- التلوث البصري / التشوه في المباني وانتشار المناطق المختلفة وغياب التنسيق بين عناصر الموقع للبيئة المحيطة فضلا عن عدم توزيع الحدائق والمتنزهات وانتشارالنفايات والسكراب ووجود مصانع ضمن الاحياء السكانية - تأثيرات أخرى</vt:lpstr>
      <vt:lpstr> الأساليب والسياسات المتبعة في التعامل مع المناطق العشوائية ١- الازالة عدم الاعتراف سياسه البلدوزر   ٢- الإصلاح والتجديد ٣-الارتقاء والتأهيل (الاعتراف ) ٤-أسلوب الحفاظ والتحويل  </vt:lpstr>
      <vt:lpstr>في مجال التلوث البيئي  تعد المساكن العشوائي تجمعاً للنفايات وتراكمها أمام المساكن بسبب عدم وجود طرق لدخول السيارات لرفعها وأنعدام مجاري الصرف الصحي . من خلال الدراسة الميدانية أن 80% من المساكن العشوائية غير مرتبطة مع شبكة الصرف الصحي وذلك باستخدام حفرة مربعة أو دائرية تسمى ( السبتنتنك) فضلاً عن ذلك المهن العشوائية المنتشرة في شوارع المدينة التي تترك روائح كريهة تؤثر على صحة سكان المدينة. </vt:lpstr>
      <vt:lpstr>تأكل الأراضي الزراعية :  إن أغلب المدن تقع ضمن اقاليم زراعية خصبة فالتوسع الحضري سواء كان المخطط أم العشوائي سيزحف بصورة دائمة نحو الاراضي الزراعية مما يؤدي إلى تقليص الرقعة الخضراء ويزيد من خطورة الوضع في العشوائيات الكثافة السكانية غير الطبيعية الأمر الذي يؤدي الى تدهور كل مكونات البيئة الحضرية تواجه الأراضي الزراعية وخاصة نتيجة زيادة سيادة الفوضى والانقلاب الأمني و الزيادة السكانية السريعة و ارتفاع أسعار الأراضي داخل المدينة بالإضافة إلى عامل الهجرة, وإن توفر كل هذه العوامل تدفع بالسكان الى التجاوز على الأراضي الزراعية اي ان هذا الزحف و التمدد الحضري والعمراني يقوم بتحويل صفة الأرض الزراعية إلى صفة عمرانية تساهم في نشر نوع جديد من التصحر يسمى (التصحر الحضري للأراضي الزراعية.</vt:lpstr>
      <vt:lpstr>قوانين عالجت التجاوزات والمناطق العشوائية ١-قانون بيبع وتصحيح صنف الأراض رقم ٥١ لعام ١٩٥٩ حق تمليك المتجاوز بعد دفع قيمة العقار الحقيقية المقدرة من قبل لجنة كشف. ٢- قانون رقم ٤٤ لعام ١٩٦٥ منع تشيد الصرايف والأبنية التنك وماشابه داخل حدود أمانه العاصمة او البلديات وإنذار أصحابها بالهدم والإزالة خلال 6 اشهر( ١٥ يوم - ٦ اشهر ) ٣-قانون ۱۱۱ لعام ۱۹۶۹ السجن لكل من تجاوز على طريق عام او رصيف إزالة ودفع غرامة ٤- قرار رقم ٤٤٠ لعام ۲۰۰۸ التجاوز على أملاك الدولة وحسب قرار ١٥٤ لعام ۲۰۰۱ إخلاء العقار خلال شهرين</vt:lpstr>
      <vt:lpstr>دراسة حالة عشوائيات الكاظمية   بدأت هذه المرحلة من ٢٠٠٤- ٢٠١٥هي أخطر المراحل التي مرت بها العاصمة بغداد بعامة ومدينة الكاظمية بخاصة من المهاجرين الذين أقاموا استعمالات ارض غير مخططة ( السكن العشوائي التي تداخلت مع النسيج العمراني وتشويه خصوصية المدينة وقد أشارت الدراسة بالتعاون مع الجهات ذات العلاقة الى توسع ظاهرة السكن العشوائي مما يلفت النظر هو وجود حالة من التجاوز على املاك الدولة والمساحات الفارغة ومحرمات السكك الحديد وضواحي المدينة. وقد أشارت الإحصاءات الى وجود (۱۹۲۸) سكن عشوائي موزعين في احياء مدينة الكاظمية وحدودها البلدية ، يبين أكبر تجمع عشوائي هو مجمع موسى الكاظم الذي يحتوي على ٦٥٠ مسكن عشوائي وبنسبة ۷ ، ۳۳% ومجمع الإمام علي والإمام الصادق الذي يحتوي ۲۳۷ مسكن وبنسبة ٢ ، ١٢</vt:lpstr>
      <vt:lpstr>التجربة المصرية :  بدأت المناطق العشوائية في الظهور في المدن المصرية في حقبة الستينات، نظرا لتدفق موجات الهجرة من الريف إلى الحضر، وتشبع الإسكان الرسمي بالسكان . وكان رد فعل الحكومة المصرية هو بناء مشروعات الإسكان منخفضة التكاليف التي عجزت عن تلبية الطلب المتزايد . وخلال فترة الحروب في الستينات والسبعينات قامت الحكومة بتسكين المهاجرين من منطقة قناة السويس في ملاجئ مؤقتة سرعان ما تحولت إلى مناطق عشوائية. في الوقت ذاته فقد تم تجاهل بدايات الاستيطان والبناء على اراضي الدولة الصحراوية . وبسياسة الانفتاح في السبعينات فقد تزايد النمو العمراني العشوائي على الاراضي الزراعية بصورة ملحوظة . وبحلول الثمانينات أصبحت المناطق العشوائية سمة بارزة للبيئة الحضرية . ومنذ التسعينات بدأت السياسات الحكومية في استهداف المناطق العشوائية على أساس التصور أنها تمثل تهديدا أمنيا ، عقب استغلال الإرهابيين لصعوبة الوصول إلى بعض المناطق المهمشة.</vt:lpstr>
      <vt:lpstr>لمنع تشكل مناطق سكنية غير رسمية جديدة في مصر  تم اتباع السياسات التالية: الاجراءات الوقائية : ۱ - سياسة الارتقاء بالمناطق بشكل غير رسمي  ٢- اتباع برامج الإسكان الوطني وتوفير وحدات سكنية للشباب ٣- تحزيم المناطق السكنية غير الرسمية ٤- تأسيس الصندوق القومي لتطوير المناطق العشوائية  الاجراءات العلاجية :  ١- بناء مشاريع إسكان منخفضة الكلفة . ٢- ازالة بعض الأبنية وتعويضها بأبنية وملاجئ للسكان.  ٣- انشاء صندوق للتنمية .</vt:lpstr>
      <vt:lpstr>التجربة السعودية وعشوائيات الطائف  لعلاج ١- تخطيط تلك المناطق عمرانيا ٢- تقديم قروض من صندوق التنمية العقارية لإقامة مساكن . الوقاية ١- توفير سكن مؤقت للدعم في حالة الفيضانات والنزوح القسري. ٢- منازل وتأجيرها للعوائل الفقيرة ٣- التمليك بالتقسيط الميسر .</vt:lpstr>
      <vt:lpstr>تجارب دول أخرى  نيجيريا / هدم المناطق العشوائية من قبل الدولة للحفاظ على الجماليةا البرتغال / تجميل الأحياء الفقيرة عن طريق دهان ورسم وتلوين المباني أو استعمال الأبنيةلغرض الإعلان عليها . البرازيل / العلاج تسييج المناطق العشوائية بسياج لمنع التوسع. الوقاية : برامج تنموية متعددة ، تشجيع التأقلم ، تحديد السياسات التي أسهمتفي زيادة المناطق العشوائية . </vt:lpstr>
      <vt:lpstr>الصفات المشتركة بالمناطق العشوائية-1 معظم المناطق العشوائية تكون حالتها الإنسانية عدا المناطق الزراعية المقسمة للسكن-2 انخفاض المورد المالي للمناطق العشوائية-3 الأمراض الانتقالية والتجارة الغير مشروعة-4 تمليك التجاوز بهدف الاستملاك للأراضي وفق قانون ٥١ لعام  ١٩٥٩ .5  - عجز الدولة عن إزاله العشوائيات بسبب الرغبة في استغلالهم في الدعايات الانتخابية-6 قوة السكان والمتسلطين فيها فضلا عن المشاكل الرقمية ( الفضائح الالكترونية حول أزاله مناطق فقيره بهدف الضغط على الدولة . 7- غياب البدائل والحلول بعد إزالة التجاوزات كالتهوية مادي او نقل من مكان-7إلى أخرى رسمي 8- التجاوز على محرمات ( شبكة الصغط العالي ( الأنابيب النفطية والأضرار بها والجسور 9- التلوث البيئي بسبب طرق الصرف الصحي الغير صحيحه وانتشار برك المياه او التصحر او التعرض للصعق الكهربائي وانتشار الأوبئة والامراض والحيوانات والحشرات المضرة</vt:lpstr>
      <vt:lpstr>                 شكرا لحسن انتباهكم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najlaakhairi76@gmail.com</dc:creator>
  <cp:lastModifiedBy>dalia</cp:lastModifiedBy>
  <cp:revision>17</cp:revision>
  <dcterms:created xsi:type="dcterms:W3CDTF">2024-04-20T09:33:52Z</dcterms:created>
  <dcterms:modified xsi:type="dcterms:W3CDTF">2024-09-26T07:58:13Z</dcterms:modified>
</cp:coreProperties>
</file>