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97" r:id="rId3"/>
    <p:sldId id="257" r:id="rId4"/>
    <p:sldId id="265" r:id="rId5"/>
    <p:sldId id="266" r:id="rId6"/>
    <p:sldId id="267" r:id="rId7"/>
    <p:sldId id="269" r:id="rId8"/>
    <p:sldId id="270" r:id="rId9"/>
    <p:sldId id="271" r:id="rId10"/>
    <p:sldId id="298" r:id="rId11"/>
    <p:sldId id="299" r:id="rId12"/>
    <p:sldId id="259" r:id="rId13"/>
    <p:sldId id="272" r:id="rId14"/>
    <p:sldId id="260" r:id="rId15"/>
    <p:sldId id="273" r:id="rId16"/>
    <p:sldId id="274" r:id="rId17"/>
    <p:sldId id="261" r:id="rId18"/>
    <p:sldId id="275" r:id="rId19"/>
    <p:sldId id="276" r:id="rId20"/>
    <p:sldId id="262" r:id="rId21"/>
    <p:sldId id="277" r:id="rId22"/>
    <p:sldId id="278" r:id="rId23"/>
    <p:sldId id="279" r:id="rId24"/>
    <p:sldId id="280" r:id="rId25"/>
    <p:sldId id="282" r:id="rId26"/>
    <p:sldId id="283" r:id="rId27"/>
    <p:sldId id="281" r:id="rId28"/>
    <p:sldId id="263" r:id="rId29"/>
    <p:sldId id="287" r:id="rId30"/>
    <p:sldId id="284" r:id="rId31"/>
    <p:sldId id="288" r:id="rId32"/>
    <p:sldId id="285" r:id="rId33"/>
    <p:sldId id="289" r:id="rId34"/>
    <p:sldId id="290" r:id="rId35"/>
    <p:sldId id="286" r:id="rId36"/>
    <p:sldId id="291" r:id="rId37"/>
    <p:sldId id="292" r:id="rId38"/>
    <p:sldId id="264" r:id="rId39"/>
    <p:sldId id="293" r:id="rId40"/>
    <p:sldId id="294" r:id="rId41"/>
    <p:sldId id="295" r:id="rId42"/>
    <p:sldId id="300" r:id="rId43"/>
    <p:sldId id="301" r:id="rId44"/>
    <p:sldId id="302" r:id="rId45"/>
    <p:sldId id="303" r:id="rId46"/>
    <p:sldId id="296" r:id="rId47"/>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56" autoAdjust="0"/>
    <p:restoredTop sz="94660"/>
  </p:normalViewPr>
  <p:slideViewPr>
    <p:cSldViewPr>
      <p:cViewPr varScale="1">
        <p:scale>
          <a:sx n="75" d="100"/>
          <a:sy n="75" d="100"/>
        </p:scale>
        <p:origin x="109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EC26B79F-A5BA-4D4B-A9C3-3228F0653894}" type="datetimeFigureOut">
              <a:rPr lang="ar-IQ" smtClean="0"/>
              <a:t>14/10/1445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20893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EC26B79F-A5BA-4D4B-A9C3-3228F0653894}" type="datetimeFigureOut">
              <a:rPr lang="ar-IQ" smtClean="0"/>
              <a:t>14/10/1445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369050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EC26B79F-A5BA-4D4B-A9C3-3228F0653894}" type="datetimeFigureOut">
              <a:rPr lang="ar-IQ" smtClean="0"/>
              <a:t>14/10/1445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96710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EC26B79F-A5BA-4D4B-A9C3-3228F0653894}" type="datetimeFigureOut">
              <a:rPr lang="ar-IQ" smtClean="0"/>
              <a:t>14/10/1445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412733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6B79F-A5BA-4D4B-A9C3-3228F0653894}" type="datetimeFigureOut">
              <a:rPr lang="ar-IQ" smtClean="0"/>
              <a:t>14/10/1445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64876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EC26B79F-A5BA-4D4B-A9C3-3228F0653894}" type="datetimeFigureOut">
              <a:rPr lang="ar-IQ" smtClean="0"/>
              <a:t>14/10/1445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275194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EC26B79F-A5BA-4D4B-A9C3-3228F0653894}" type="datetimeFigureOut">
              <a:rPr lang="ar-IQ" smtClean="0"/>
              <a:t>14/10/1445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4380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EC26B79F-A5BA-4D4B-A9C3-3228F0653894}" type="datetimeFigureOut">
              <a:rPr lang="ar-IQ" smtClean="0"/>
              <a:t>14/10/1445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84456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6B79F-A5BA-4D4B-A9C3-3228F0653894}" type="datetimeFigureOut">
              <a:rPr lang="ar-IQ" smtClean="0"/>
              <a:t>14/10/1445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22363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26B79F-A5BA-4D4B-A9C3-3228F0653894}" type="datetimeFigureOut">
              <a:rPr lang="ar-IQ" smtClean="0"/>
              <a:t>14/10/1445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283303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26B79F-A5BA-4D4B-A9C3-3228F0653894}" type="datetimeFigureOut">
              <a:rPr lang="ar-IQ" smtClean="0"/>
              <a:t>14/10/1445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8E9ACFD5-25F6-4447-B63F-C249D3FC7AFB}" type="slidenum">
              <a:rPr lang="ar-IQ" smtClean="0"/>
              <a:t>‹#›</a:t>
            </a:fld>
            <a:endParaRPr lang="ar-IQ"/>
          </a:p>
        </p:txBody>
      </p:sp>
    </p:spTree>
    <p:extLst>
      <p:ext uri="{BB962C8B-B14F-4D97-AF65-F5344CB8AC3E}">
        <p14:creationId xmlns:p14="http://schemas.microsoft.com/office/powerpoint/2010/main" val="175818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24000">
              <a:schemeClr val="tx2">
                <a:lumMod val="0"/>
                <a:lumOff val="100000"/>
                <a:alpha val="4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C26B79F-A5BA-4D4B-A9C3-3228F0653894}" type="datetimeFigureOut">
              <a:rPr lang="ar-IQ" smtClean="0"/>
              <a:t>14/10/1445</a:t>
            </a:fld>
            <a:endParaRPr lang="ar-IQ"/>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E9ACFD5-25F6-4447-B63F-C249D3FC7AFB}" type="slidenum">
              <a:rPr lang="ar-IQ" smtClean="0"/>
              <a:t>‹#›</a:t>
            </a:fld>
            <a:endParaRPr lang="ar-IQ"/>
          </a:p>
        </p:txBody>
      </p:sp>
    </p:spTree>
    <p:extLst>
      <p:ext uri="{BB962C8B-B14F-4D97-AF65-F5344CB8AC3E}">
        <p14:creationId xmlns:p14="http://schemas.microsoft.com/office/powerpoint/2010/main" val="170923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helpfulessays.com/2017/11/blog-post_14.html" TargetMode="External"/><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hyperlink" Target="https://www.mlzamty.com/search-population-problem-egypt/"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cpss.ahram.org.eg/News/17268.aspx"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2000">
              <a:srgbClr val="92D050"/>
            </a:gs>
            <a:gs pos="13000">
              <a:schemeClr val="accent1">
                <a:lumMod val="45000"/>
                <a:lumOff val="55000"/>
              </a:schemeClr>
            </a:gs>
            <a:gs pos="34000">
              <a:schemeClr val="accent1">
                <a:lumMod val="45000"/>
                <a:lumOff val="55000"/>
              </a:schemeClr>
            </a:gs>
            <a:gs pos="6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71800" y="188640"/>
            <a:ext cx="6262464" cy="1470025"/>
          </a:xfrm>
        </p:spPr>
        <p:txBody>
          <a:bodyPr>
            <a:normAutofit/>
          </a:bodyPr>
          <a:lstStyle/>
          <a:p>
            <a:r>
              <a:rPr lang="ar-IQ" sz="6000" b="1" dirty="0"/>
              <a:t>المشكلات البيئية</a:t>
            </a:r>
          </a:p>
        </p:txBody>
      </p:sp>
      <p:sp>
        <p:nvSpPr>
          <p:cNvPr id="3" name="Subtitle 2"/>
          <p:cNvSpPr>
            <a:spLocks noGrp="1"/>
          </p:cNvSpPr>
          <p:nvPr>
            <p:ph type="subTitle" idx="1"/>
          </p:nvPr>
        </p:nvSpPr>
        <p:spPr>
          <a:xfrm>
            <a:off x="467544" y="5373216"/>
            <a:ext cx="7776864" cy="1368154"/>
          </a:xfrm>
        </p:spPr>
        <p:txBody>
          <a:bodyPr>
            <a:normAutofit fontScale="77500" lnSpcReduction="20000"/>
          </a:bodyPr>
          <a:lstStyle/>
          <a:p>
            <a:r>
              <a:rPr lang="ar-IQ" sz="3600" b="1" dirty="0">
                <a:solidFill>
                  <a:schemeClr val="tx1"/>
                </a:solidFill>
                <a:cs typeface="+mj-cs"/>
              </a:rPr>
              <a:t>ا.م.د. مها كامل جواد – جامعة بغداد </a:t>
            </a:r>
            <a:endParaRPr lang="ar-IQ" sz="3600" b="1" dirty="0" smtClean="0">
              <a:solidFill>
                <a:schemeClr val="tx1"/>
              </a:solidFill>
              <a:cs typeface="+mj-cs"/>
            </a:endParaRPr>
          </a:p>
          <a:p>
            <a:r>
              <a:rPr lang="ar-IQ" sz="3600" b="1" dirty="0" smtClean="0">
                <a:solidFill>
                  <a:schemeClr val="tx1"/>
                </a:solidFill>
                <a:cs typeface="+mj-cs"/>
              </a:rPr>
              <a:t>ا. م. د. سهى جمال مولود</a:t>
            </a:r>
          </a:p>
          <a:p>
            <a:r>
              <a:rPr lang="ar-IQ" sz="3600" b="1" dirty="0" smtClean="0">
                <a:solidFill>
                  <a:schemeClr val="tx1"/>
                </a:solidFill>
                <a:cs typeface="+mj-cs"/>
              </a:rPr>
              <a:t>م. د. عمر فلاح حسن</a:t>
            </a:r>
            <a:endParaRPr lang="ar-IQ" sz="3600" b="1" dirty="0">
              <a:solidFill>
                <a:schemeClr val="tx1"/>
              </a:solidFill>
              <a:cs typeface="+mj-cs"/>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628801"/>
            <a:ext cx="8064896" cy="3672408"/>
          </a:xfrm>
          <a:prstGeom prst="rect">
            <a:avLst/>
          </a:prstGeom>
        </p:spPr>
      </p:pic>
      <p:pic>
        <p:nvPicPr>
          <p:cNvPr id="5"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691" y="1628801"/>
            <a:ext cx="5537589" cy="3701007"/>
          </a:xfrm>
          <a:prstGeom prst="rect">
            <a:avLst/>
          </a:prstGeom>
        </p:spPr>
      </p:pic>
      <p:pic>
        <p:nvPicPr>
          <p:cNvPr id="6" name="Content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681027"/>
            <a:ext cx="4529477" cy="1656185"/>
          </a:xfrm>
          <a:prstGeom prst="rect">
            <a:avLst/>
          </a:prstGeom>
        </p:spPr>
      </p:pic>
    </p:spTree>
    <p:extLst>
      <p:ext uri="{BB962C8B-B14F-4D97-AF65-F5344CB8AC3E}">
        <p14:creationId xmlns:p14="http://schemas.microsoft.com/office/powerpoint/2010/main" val="85221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AF9A-8ED1-4BA5-9B74-A10224AE838C}"/>
              </a:ext>
            </a:extLst>
          </p:cNvPr>
          <p:cNvSpPr>
            <a:spLocks noGrp="1"/>
          </p:cNvSpPr>
          <p:nvPr>
            <p:ph type="title"/>
          </p:nvPr>
        </p:nvSpPr>
        <p:spPr/>
        <p:txBody>
          <a:bodyPr/>
          <a:lstStyle/>
          <a:p>
            <a:r>
              <a:rPr lang="ar-IQ" dirty="0"/>
              <a:t>انواع المشكلات البيئية</a:t>
            </a:r>
            <a:endParaRPr lang="en-US" dirty="0"/>
          </a:p>
        </p:txBody>
      </p:sp>
      <p:sp>
        <p:nvSpPr>
          <p:cNvPr id="3" name="Content Placeholder 2">
            <a:extLst>
              <a:ext uri="{FF2B5EF4-FFF2-40B4-BE49-F238E27FC236}">
                <a16:creationId xmlns:a16="http://schemas.microsoft.com/office/drawing/2014/main" xmlns="" id="{AE2CEC61-F29D-4E87-8ACD-3E012EB65A48}"/>
              </a:ext>
            </a:extLst>
          </p:cNvPr>
          <p:cNvSpPr>
            <a:spLocks noGrp="1"/>
          </p:cNvSpPr>
          <p:nvPr>
            <p:ph idx="1"/>
          </p:nvPr>
        </p:nvSpPr>
        <p:spPr/>
        <p:txBody>
          <a:bodyPr>
            <a:normAutofit/>
          </a:bodyPr>
          <a:lstStyle/>
          <a:p>
            <a:pPr algn="just"/>
            <a:r>
              <a:rPr lang="ar-SA" dirty="0"/>
              <a:t> يتفق خبراء البيئ</a:t>
            </a:r>
            <a:r>
              <a:rPr lang="ar-IQ" dirty="0"/>
              <a:t>ة</a:t>
            </a:r>
            <a:r>
              <a:rPr lang="ar-SA" dirty="0"/>
              <a:t> أن المش</a:t>
            </a:r>
            <a:r>
              <a:rPr lang="ar-IQ" dirty="0"/>
              <a:t>كلات</a:t>
            </a:r>
            <a:r>
              <a:rPr lang="ar-SA" dirty="0"/>
              <a:t> البيئية الراهنة التي ت</a:t>
            </a:r>
            <a:r>
              <a:rPr lang="ar-IQ" dirty="0"/>
              <a:t>تطلب </a:t>
            </a:r>
            <a:r>
              <a:rPr lang="ar-SA" dirty="0"/>
              <a:t>حلولآ ومعالجات كثيرة</a:t>
            </a:r>
            <a:r>
              <a:rPr lang="ar-IQ" dirty="0"/>
              <a:t> </a:t>
            </a:r>
            <a:r>
              <a:rPr lang="ar-SA" dirty="0"/>
              <a:t>و</a:t>
            </a:r>
            <a:r>
              <a:rPr lang="ar-IQ" dirty="0"/>
              <a:t>منها </a:t>
            </a:r>
            <a:r>
              <a:rPr lang="ar-SA" dirty="0"/>
              <a:t>التلوث البيئي ب</a:t>
            </a:r>
            <a:r>
              <a:rPr lang="ar-IQ" dirty="0"/>
              <a:t>مختلف اشكاله ولكن ال</a:t>
            </a:r>
            <a:r>
              <a:rPr lang="ar-SA" dirty="0"/>
              <a:t>إجراءات </a:t>
            </a:r>
            <a:r>
              <a:rPr lang="ar-IQ" dirty="0"/>
              <a:t>ال</a:t>
            </a:r>
            <a:r>
              <a:rPr lang="ar-SA" dirty="0"/>
              <a:t>علاجية </a:t>
            </a:r>
            <a:r>
              <a:rPr lang="ar-IQ" dirty="0"/>
              <a:t>له </a:t>
            </a:r>
            <a:r>
              <a:rPr lang="ar-SA" dirty="0"/>
              <a:t>دون المستوى المطلوب. و</a:t>
            </a:r>
            <a:r>
              <a:rPr lang="ar-IQ" dirty="0"/>
              <a:t>لهذا فنحن ب</a:t>
            </a:r>
            <a:r>
              <a:rPr lang="ar-SA" dirty="0"/>
              <a:t>حاجة لخلق وعي </a:t>
            </a:r>
            <a:r>
              <a:rPr lang="ar-IQ" dirty="0"/>
              <a:t>وثقافة </a:t>
            </a:r>
            <a:r>
              <a:rPr lang="ar-SA" dirty="0"/>
              <a:t>بيئي</a:t>
            </a:r>
            <a:r>
              <a:rPr lang="ar-IQ" dirty="0"/>
              <a:t>ة</a:t>
            </a:r>
            <a:r>
              <a:rPr lang="ar-SA" dirty="0"/>
              <a:t> لدى </a:t>
            </a:r>
            <a:r>
              <a:rPr lang="ar-IQ" dirty="0"/>
              <a:t>الافراد </a:t>
            </a:r>
            <a:r>
              <a:rPr lang="ar-SA" dirty="0"/>
              <a:t>لإدراك أهمية البيئة بما من شأنه إشاعة التعامل معها في ضوء قوانينها الطبيعية وبعقلانية وحكمة في الإستخدام، بعيداً عن الإسراف والتلف وإستنزاف الموارد البيئية، بما فيها </a:t>
            </a:r>
            <a:r>
              <a:rPr lang="ar-IQ" dirty="0"/>
              <a:t>ترشيد</a:t>
            </a:r>
            <a:r>
              <a:rPr lang="ar-SA" dirty="0"/>
              <a:t> الإستهلاك</a:t>
            </a:r>
            <a:r>
              <a:rPr lang="ar-IQ" dirty="0"/>
              <a:t> </a:t>
            </a:r>
            <a:r>
              <a:rPr lang="ar-SA" dirty="0"/>
              <a:t>لضمان</a:t>
            </a:r>
            <a:r>
              <a:rPr lang="ar-IQ" dirty="0"/>
              <a:t> الايفاء </a:t>
            </a:r>
            <a:r>
              <a:rPr lang="ar-SA" dirty="0"/>
              <a:t>بمتطلبات</a:t>
            </a:r>
            <a:r>
              <a:rPr lang="ar-IQ" dirty="0"/>
              <a:t>ها</a:t>
            </a:r>
            <a:r>
              <a:rPr lang="ar-SA" dirty="0"/>
              <a:t> عبر الأجيال المختلفة</a:t>
            </a:r>
            <a:r>
              <a:rPr lang="ar-IQ" dirty="0"/>
              <a:t>.</a:t>
            </a:r>
            <a:endParaRPr lang="en-US" dirty="0"/>
          </a:p>
        </p:txBody>
      </p:sp>
    </p:spTree>
    <p:extLst>
      <p:ext uri="{BB962C8B-B14F-4D97-AF65-F5344CB8AC3E}">
        <p14:creationId xmlns:p14="http://schemas.microsoft.com/office/powerpoint/2010/main" val="312917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9A601-983E-4824-A0C2-DA2E0CADAFE8}"/>
              </a:ext>
            </a:extLst>
          </p:cNvPr>
          <p:cNvSpPr>
            <a:spLocks noGrp="1"/>
          </p:cNvSpPr>
          <p:nvPr>
            <p:ph type="title"/>
          </p:nvPr>
        </p:nvSpPr>
        <p:spPr/>
        <p:txBody>
          <a:bodyPr/>
          <a:lstStyle/>
          <a:p>
            <a:r>
              <a:rPr lang="ar-IQ" dirty="0"/>
              <a:t>اولا - التلوث البيئي</a:t>
            </a:r>
            <a:endParaRPr lang="en-US" dirty="0"/>
          </a:p>
        </p:txBody>
      </p:sp>
      <p:sp>
        <p:nvSpPr>
          <p:cNvPr id="3" name="Content Placeholder 2">
            <a:extLst>
              <a:ext uri="{FF2B5EF4-FFF2-40B4-BE49-F238E27FC236}">
                <a16:creationId xmlns:a16="http://schemas.microsoft.com/office/drawing/2014/main" xmlns="" id="{FC672A73-E92A-461A-87E8-B4734DF7BCA3}"/>
              </a:ext>
            </a:extLst>
          </p:cNvPr>
          <p:cNvSpPr>
            <a:spLocks noGrp="1"/>
          </p:cNvSpPr>
          <p:nvPr>
            <p:ph idx="1"/>
          </p:nvPr>
        </p:nvSpPr>
        <p:spPr/>
        <p:txBody>
          <a:bodyPr/>
          <a:lstStyle/>
          <a:p>
            <a:pPr algn="just"/>
            <a:r>
              <a:rPr lang="ar-SA" dirty="0"/>
              <a:t>التلوث هو أخطر تهديد للبيئة ،لما يسببه من أذى وضرر للحياة البشرية، أو لحياة الأنواع الأخرى</a:t>
            </a:r>
            <a:r>
              <a:rPr lang="ar-IQ" dirty="0"/>
              <a:t> من الكائنات الحية.</a:t>
            </a:r>
          </a:p>
          <a:p>
            <a:pPr algn="just"/>
            <a:r>
              <a:rPr lang="ar-IQ" dirty="0"/>
              <a:t>يشير الى ادخال مواد ضارة او غير طبيعية للبيئة مما يؤثر على الحياة والنظم البيئية وصحة الانسان، ويشمل الهواء والماء والتربة والضوء والضوضاء،</a:t>
            </a:r>
            <a:r>
              <a:rPr lang="ar-SA" dirty="0"/>
              <a:t> والواقع ان التلوث طال كل شيء في الحياة</a:t>
            </a:r>
            <a:r>
              <a:rPr lang="ar-IQ" dirty="0"/>
              <a:t>.</a:t>
            </a:r>
          </a:p>
          <a:p>
            <a:pPr algn="just"/>
            <a:r>
              <a:rPr lang="ar-IQ" dirty="0"/>
              <a:t>ان التصدي للتلوث والحفاظ على البيئة يعد من اهم التحديات التي يواجهها العالم في الوقت الحالي.</a:t>
            </a:r>
            <a:endParaRPr lang="en-US" dirty="0"/>
          </a:p>
        </p:txBody>
      </p:sp>
    </p:spTree>
    <p:extLst>
      <p:ext uri="{BB962C8B-B14F-4D97-AF65-F5344CB8AC3E}">
        <p14:creationId xmlns:p14="http://schemas.microsoft.com/office/powerpoint/2010/main" val="49091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1- تلوث الماء</a:t>
            </a:r>
          </a:p>
        </p:txBody>
      </p:sp>
      <p:sp>
        <p:nvSpPr>
          <p:cNvPr id="3" name="Content Placeholder 2"/>
          <p:cNvSpPr>
            <a:spLocks noGrp="1"/>
          </p:cNvSpPr>
          <p:nvPr>
            <p:ph idx="1"/>
          </p:nvPr>
        </p:nvSpPr>
        <p:spPr/>
        <p:txBody>
          <a:bodyPr/>
          <a:lstStyle/>
          <a:p>
            <a:pPr algn="just"/>
            <a:r>
              <a:rPr lang="ar-IQ" dirty="0"/>
              <a:t>تلوث الماء يمكن ان يكون ناتجا عن مصادر متعددة مثل تصريف المياه العادمة من المصانع والمزارع ورمي النفايات الصلبة في الانهار والبحيرات والتسرب من مواقع التخزين السامة مثل مصافي النفط والتي تؤثر على جودة المياه وتهدد الحياة البحرية والموارد المائية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49080"/>
            <a:ext cx="8496944" cy="2448272"/>
          </a:xfrm>
          <a:prstGeom prst="rect">
            <a:avLst/>
          </a:prstGeom>
        </p:spPr>
      </p:pic>
      <p:pic>
        <p:nvPicPr>
          <p:cNvPr id="5" name="عنصر نائب للمحتوى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527" y="5368009"/>
            <a:ext cx="3412937" cy="1229343"/>
          </a:xfrm>
          <a:prstGeom prst="rect">
            <a:avLst/>
          </a:prstGeom>
        </p:spPr>
      </p:pic>
    </p:spTree>
    <p:extLst>
      <p:ext uri="{BB962C8B-B14F-4D97-AF65-F5344CB8AC3E}">
        <p14:creationId xmlns:p14="http://schemas.microsoft.com/office/powerpoint/2010/main" val="377670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تاثيرات تلوث الماء واجراءات الحد منه</a:t>
            </a:r>
          </a:p>
        </p:txBody>
      </p:sp>
      <p:sp>
        <p:nvSpPr>
          <p:cNvPr id="3" name="Content Placeholder 2"/>
          <p:cNvSpPr>
            <a:spLocks noGrp="1"/>
          </p:cNvSpPr>
          <p:nvPr>
            <p:ph idx="1"/>
          </p:nvPr>
        </p:nvSpPr>
        <p:spPr/>
        <p:txBody>
          <a:bodyPr/>
          <a:lstStyle/>
          <a:p>
            <a:pPr algn="just"/>
            <a:r>
              <a:rPr lang="ar-IQ" dirty="0"/>
              <a:t>تشمل تلوث المياه السطحية والجوفية وتلوث الموارد المائية الطبيعية التي يعتمد عليها البشر والحياة البرية</a:t>
            </a:r>
          </a:p>
          <a:p>
            <a:pPr algn="just"/>
            <a:r>
              <a:rPr lang="ar-IQ" dirty="0"/>
              <a:t>اما اجراءات الحد من هذا التلوث </a:t>
            </a:r>
          </a:p>
          <a:p>
            <a:pPr lvl="1" algn="just"/>
            <a:r>
              <a:rPr lang="ar-IQ" dirty="0"/>
              <a:t>تشجيع الوعي البيئي لتغيير السلوكيات الضارة</a:t>
            </a:r>
          </a:p>
          <a:p>
            <a:pPr lvl="1" algn="just"/>
            <a:r>
              <a:rPr lang="ar-IQ" dirty="0"/>
              <a:t>تنظيمات بيئية صارمة</a:t>
            </a:r>
          </a:p>
          <a:p>
            <a:pPr lvl="1" algn="just"/>
            <a:r>
              <a:rPr lang="ar-IQ" dirty="0"/>
              <a:t>تطوير تقنيات معالجة المياه</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4869755"/>
            <a:ext cx="4392488" cy="1871613"/>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4725144"/>
            <a:ext cx="4248472" cy="2016224"/>
          </a:xfrm>
          <a:prstGeom prst="rect">
            <a:avLst/>
          </a:prstGeom>
        </p:spPr>
      </p:pic>
      <p:pic>
        <p:nvPicPr>
          <p:cNvPr id="6" name="صورة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2882776"/>
            <a:ext cx="2664296" cy="1842368"/>
          </a:xfrm>
          <a:prstGeom prst="rect">
            <a:avLst/>
          </a:prstGeom>
        </p:spPr>
      </p:pic>
    </p:spTree>
    <p:extLst>
      <p:ext uri="{BB962C8B-B14F-4D97-AF65-F5344CB8AC3E}">
        <p14:creationId xmlns:p14="http://schemas.microsoft.com/office/powerpoint/2010/main" val="112565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2- تلوث الهواء</a:t>
            </a:r>
          </a:p>
        </p:txBody>
      </p:sp>
      <p:sp>
        <p:nvSpPr>
          <p:cNvPr id="3" name="Content Placeholder 2"/>
          <p:cNvSpPr>
            <a:spLocks noGrp="1"/>
          </p:cNvSpPr>
          <p:nvPr>
            <p:ph idx="1"/>
          </p:nvPr>
        </p:nvSpPr>
        <p:spPr/>
        <p:txBody>
          <a:bodyPr/>
          <a:lstStyle/>
          <a:p>
            <a:pPr algn="just"/>
            <a:r>
              <a:rPr lang="ar-IQ" dirty="0"/>
              <a:t>هو كل ما ينتج عن انبعاثات الغازات الضارة من مصادر مثل المصانع والسيارات مما يؤدي الى تدهور جودة الهواء وارتفاع مستويات الملوثات الضارة للصحة العامة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5" y="3356992"/>
            <a:ext cx="7689025" cy="3168352"/>
          </a:xfrm>
          <a:prstGeom prst="rect">
            <a:avLst/>
          </a:prstGeom>
        </p:spPr>
      </p:pic>
    </p:spTree>
    <p:extLst>
      <p:ext uri="{BB962C8B-B14F-4D97-AF65-F5344CB8AC3E}">
        <p14:creationId xmlns:p14="http://schemas.microsoft.com/office/powerpoint/2010/main" val="67953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اسباب وتاثيرات تلوث الهواء</a:t>
            </a:r>
          </a:p>
        </p:txBody>
      </p:sp>
      <p:sp>
        <p:nvSpPr>
          <p:cNvPr id="3" name="Content Placeholder 2"/>
          <p:cNvSpPr>
            <a:spLocks noGrp="1"/>
          </p:cNvSpPr>
          <p:nvPr>
            <p:ph idx="1"/>
          </p:nvPr>
        </p:nvSpPr>
        <p:spPr>
          <a:xfrm>
            <a:off x="457200" y="1340768"/>
            <a:ext cx="8229600" cy="5112568"/>
          </a:xfrm>
        </p:spPr>
        <p:txBody>
          <a:bodyPr/>
          <a:lstStyle/>
          <a:p>
            <a:r>
              <a:rPr lang="ar-IQ" dirty="0"/>
              <a:t>تتنوع اسباب التلوث الهوائي وتشمل انبعاثات العوادم من المركبات ومحطات توليد الطاقة والصناعات وحرائق الغابات والتدخين والتصنيع الزراعي.</a:t>
            </a:r>
          </a:p>
          <a:p>
            <a:r>
              <a:rPr lang="ar-IQ" dirty="0"/>
              <a:t>اما التاثيرات فتتراوح من الاثار الصحية مثل المشاكل التنفسية وامراض القلب الى التاثيرات البيئية مثل التاثيرات  على النباتات والحيوانات وتاثيره على التغير المناخي</a:t>
            </a:r>
          </a:p>
        </p:txBody>
      </p:sp>
      <p:pic>
        <p:nvPicPr>
          <p:cNvPr id="4" name="عنصر نائب للمحتوى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365104"/>
            <a:ext cx="7488832" cy="1930723"/>
          </a:xfrm>
          <a:prstGeom prst="rect">
            <a:avLst/>
          </a:prstGeom>
        </p:spPr>
      </p:pic>
    </p:spTree>
    <p:extLst>
      <p:ext uri="{BB962C8B-B14F-4D97-AF65-F5344CB8AC3E}">
        <p14:creationId xmlns:p14="http://schemas.microsoft.com/office/powerpoint/2010/main" val="402207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الاجراءات للحد من تلوث الهواء</a:t>
            </a:r>
          </a:p>
        </p:txBody>
      </p:sp>
      <p:sp>
        <p:nvSpPr>
          <p:cNvPr id="3" name="Content Placeholder 2"/>
          <p:cNvSpPr>
            <a:spLocks noGrp="1"/>
          </p:cNvSpPr>
          <p:nvPr>
            <p:ph idx="1"/>
          </p:nvPr>
        </p:nvSpPr>
        <p:spPr>
          <a:xfrm>
            <a:off x="457200" y="1268760"/>
            <a:ext cx="8229600" cy="5328592"/>
          </a:xfrm>
        </p:spPr>
        <p:txBody>
          <a:bodyPr/>
          <a:lstStyle/>
          <a:p>
            <a:r>
              <a:rPr lang="ar-IQ" dirty="0"/>
              <a:t>اعتماد تقنيات نظيفة في الصناعات ووسائل نقل السيارات</a:t>
            </a:r>
          </a:p>
          <a:p>
            <a:r>
              <a:rPr lang="ar-IQ" dirty="0"/>
              <a:t>تعزيز استخدام الطاقة المتجددة مثل الطاقة الشمسية والرياح </a:t>
            </a:r>
          </a:p>
          <a:p>
            <a:r>
              <a:rPr lang="ar-IQ" dirty="0"/>
              <a:t>تعزيز التشجيع على استخدام وسائل النقل العام والدراجات</a:t>
            </a:r>
          </a:p>
          <a:p>
            <a:r>
              <a:rPr lang="ar-IQ" dirty="0"/>
              <a:t>تطبيق قوانين بيئية صارمة </a:t>
            </a:r>
          </a:p>
          <a:p>
            <a:r>
              <a:rPr lang="ar-IQ" dirty="0"/>
              <a:t>تشجيع التوعية باهمية الحفاظ على</a:t>
            </a:r>
          </a:p>
          <a:p>
            <a:pPr marL="0" indent="0">
              <a:buNone/>
            </a:pPr>
            <a:r>
              <a:rPr lang="ar-IQ" dirty="0"/>
              <a:t>     جودة الهواء</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40968"/>
            <a:ext cx="3178696" cy="3312368"/>
          </a:xfrm>
          <a:prstGeom prst="rect">
            <a:avLst/>
          </a:prstGeom>
        </p:spPr>
      </p:pic>
    </p:spTree>
    <p:extLst>
      <p:ext uri="{BB962C8B-B14F-4D97-AF65-F5344CB8AC3E}">
        <p14:creationId xmlns:p14="http://schemas.microsoft.com/office/powerpoint/2010/main" val="257932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ثانيا- تغير المناخ</a:t>
            </a:r>
          </a:p>
        </p:txBody>
      </p:sp>
      <p:sp>
        <p:nvSpPr>
          <p:cNvPr id="3" name="Content Placeholder 2"/>
          <p:cNvSpPr>
            <a:spLocks noGrp="1"/>
          </p:cNvSpPr>
          <p:nvPr>
            <p:ph idx="1"/>
          </p:nvPr>
        </p:nvSpPr>
        <p:spPr/>
        <p:txBody>
          <a:bodyPr/>
          <a:lstStyle/>
          <a:p>
            <a:pPr algn="just"/>
            <a:r>
              <a:rPr lang="ar-IQ" dirty="0"/>
              <a:t>ينتج عن ارتفاع مستويات غازات الاحتباس الحراري في الجو مثل ثاني اوكسيد الكاربون مما يسبب ارتفاع درجات الحرارة بالعالم وتغيرات بنمط الطقس وتاثيرات سلبية على البيئة والمجتمع</a:t>
            </a:r>
          </a:p>
        </p:txBody>
      </p:sp>
      <p:pic>
        <p:nvPicPr>
          <p:cNvPr id="4" name="عنصر نائب للمحتوى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645024"/>
            <a:ext cx="7776864" cy="2952328"/>
          </a:xfrm>
          <a:prstGeom prst="rect">
            <a:avLst/>
          </a:prstGeom>
        </p:spPr>
      </p:pic>
    </p:spTree>
    <p:extLst>
      <p:ext uri="{BB962C8B-B14F-4D97-AF65-F5344CB8AC3E}">
        <p14:creationId xmlns:p14="http://schemas.microsoft.com/office/powerpoint/2010/main" val="216823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اسباب وتاثيرات تغير المناخ</a:t>
            </a:r>
          </a:p>
        </p:txBody>
      </p:sp>
      <p:sp>
        <p:nvSpPr>
          <p:cNvPr id="3" name="Content Placeholder 2"/>
          <p:cNvSpPr>
            <a:spLocks noGrp="1"/>
          </p:cNvSpPr>
          <p:nvPr>
            <p:ph idx="1"/>
          </p:nvPr>
        </p:nvSpPr>
        <p:spPr/>
        <p:txBody>
          <a:bodyPr/>
          <a:lstStyle/>
          <a:p>
            <a:pPr algn="just"/>
            <a:r>
              <a:rPr lang="ar-IQ" dirty="0"/>
              <a:t>تغير المناخ يتسبب فيه بشكل رئيسي انبعاثات الغازات الدفيئة مثل الميثان وثاني اوكسيد الكربون من الانشط البشرية مثل حرق الوقود الاحفوري والتصنيع الصناعي وتغيير استخدام الاراضي.</a:t>
            </a:r>
          </a:p>
          <a:p>
            <a:pPr algn="just"/>
            <a:r>
              <a:rPr lang="ar-IQ" dirty="0"/>
              <a:t>اما التاثيرات فتشمل زيادة </a:t>
            </a:r>
          </a:p>
          <a:p>
            <a:pPr marL="0" indent="0" algn="just">
              <a:buNone/>
            </a:pPr>
            <a:r>
              <a:rPr lang="ar-IQ" dirty="0"/>
              <a:t>درجات الحرارة وارتفاع مستويات </a:t>
            </a:r>
          </a:p>
          <a:p>
            <a:pPr marL="0" indent="0" algn="just">
              <a:buNone/>
            </a:pPr>
            <a:r>
              <a:rPr lang="ar-IQ" dirty="0"/>
              <a:t>سطح البحر وزيادة في تقلبات المناخ و </a:t>
            </a:r>
          </a:p>
        </p:txBody>
      </p:sp>
      <p:pic>
        <p:nvPicPr>
          <p:cNvPr id="4" name="عنصر نائب للمحتوى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290862"/>
            <a:ext cx="3312368" cy="3090466"/>
          </a:xfrm>
          <a:prstGeom prst="rect">
            <a:avLst/>
          </a:prstGeom>
        </p:spPr>
      </p:pic>
    </p:spTree>
    <p:extLst>
      <p:ext uri="{BB962C8B-B14F-4D97-AF65-F5344CB8AC3E}">
        <p14:creationId xmlns:p14="http://schemas.microsoft.com/office/powerpoint/2010/main" val="335339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الاجراءات اللازمة للحد من تغير المناخ</a:t>
            </a:r>
          </a:p>
        </p:txBody>
      </p:sp>
      <p:sp>
        <p:nvSpPr>
          <p:cNvPr id="3" name="Content Placeholder 2"/>
          <p:cNvSpPr>
            <a:spLocks noGrp="1"/>
          </p:cNvSpPr>
          <p:nvPr>
            <p:ph idx="1"/>
          </p:nvPr>
        </p:nvSpPr>
        <p:spPr/>
        <p:txBody>
          <a:bodyPr/>
          <a:lstStyle/>
          <a:p>
            <a:pPr algn="just"/>
            <a:r>
              <a:rPr lang="ar-IQ" dirty="0"/>
              <a:t>تقليل الانبعاثات الغازية عبر التحول الى مصادر الطاقة النظيفة</a:t>
            </a:r>
          </a:p>
          <a:p>
            <a:pPr algn="just"/>
            <a:r>
              <a:rPr lang="ar-IQ" dirty="0"/>
              <a:t>زيادة كفاءة استخدام الطاقة</a:t>
            </a:r>
          </a:p>
          <a:p>
            <a:pPr algn="just"/>
            <a:r>
              <a:rPr lang="ar-IQ" dirty="0"/>
              <a:t>تشجيع الزراعة المستدامة والتخلص من النفايات بطرق صديقة للبيئة</a:t>
            </a:r>
          </a:p>
          <a:p>
            <a:pPr algn="just"/>
            <a:r>
              <a:rPr lang="ar-IQ" dirty="0"/>
              <a:t>تبني سياسات دولية تعزز الجهود العالمية لمواجهة تغير المناخ</a:t>
            </a:r>
          </a:p>
        </p:txBody>
      </p:sp>
    </p:spTree>
    <p:extLst>
      <p:ext uri="{BB962C8B-B14F-4D97-AF65-F5344CB8AC3E}">
        <p14:creationId xmlns:p14="http://schemas.microsoft.com/office/powerpoint/2010/main" val="291013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 - </a:t>
            </a:r>
          </a:p>
        </p:txBody>
      </p:sp>
      <p:pic>
        <p:nvPicPr>
          <p:cNvPr id="3" name="عنصر نائب للمحتوى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847" y="445124"/>
            <a:ext cx="8363271" cy="6157412"/>
          </a:xfrm>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5135" y="-687625"/>
            <a:ext cx="6178697" cy="8363272"/>
          </a:xfrm>
          <a:prstGeom prst="rect">
            <a:avLst/>
          </a:prstGeom>
        </p:spPr>
      </p:pic>
      <p:pic>
        <p:nvPicPr>
          <p:cNvPr id="8" name="عنصر نائب للمحتوى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1" y="5221975"/>
            <a:ext cx="3916843" cy="1370973"/>
          </a:xfrm>
          <a:prstGeom prst="rect">
            <a:avLst/>
          </a:prstGeom>
        </p:spPr>
      </p:pic>
      <p:pic>
        <p:nvPicPr>
          <p:cNvPr id="4" name="صورة 3"/>
          <p:cNvPicPr>
            <a:picLocks noChangeAspect="1"/>
          </p:cNvPicPr>
          <p:nvPr/>
        </p:nvPicPr>
        <p:blipFill>
          <a:blip r:embed="rId5"/>
          <a:stretch>
            <a:fillRect/>
          </a:stretch>
        </p:blipFill>
        <p:spPr>
          <a:xfrm>
            <a:off x="4572000" y="5287363"/>
            <a:ext cx="4102503" cy="1309989"/>
          </a:xfrm>
          <a:prstGeom prst="rect">
            <a:avLst/>
          </a:prstGeom>
        </p:spPr>
      </p:pic>
      <p:pic>
        <p:nvPicPr>
          <p:cNvPr id="5" name="صورة 4"/>
          <p:cNvPicPr>
            <a:picLocks noChangeAspect="1"/>
          </p:cNvPicPr>
          <p:nvPr/>
        </p:nvPicPr>
        <p:blipFill>
          <a:blip r:embed="rId6"/>
          <a:stretch>
            <a:fillRect/>
          </a:stretch>
        </p:blipFill>
        <p:spPr>
          <a:xfrm>
            <a:off x="482845" y="404662"/>
            <a:ext cx="3600400" cy="1370973"/>
          </a:xfrm>
          <a:prstGeom prst="rect">
            <a:avLst/>
          </a:prstGeom>
        </p:spPr>
      </p:pic>
      <p:pic>
        <p:nvPicPr>
          <p:cNvPr id="9" name="Picture 8">
            <a:extLst>
              <a:ext uri="{FF2B5EF4-FFF2-40B4-BE49-F238E27FC236}">
                <a16:creationId xmlns:a16="http://schemas.microsoft.com/office/drawing/2014/main" xmlns="" id="{56BE4538-6DF2-4288-B8FC-817E8B98A95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4860032" y="426322"/>
            <a:ext cx="3978198" cy="1012974"/>
          </a:xfrm>
          <a:prstGeom prst="rect">
            <a:avLst/>
          </a:prstGeom>
        </p:spPr>
      </p:pic>
    </p:spTree>
    <p:extLst>
      <p:ext uri="{BB962C8B-B14F-4D97-AF65-F5344CB8AC3E}">
        <p14:creationId xmlns:p14="http://schemas.microsoft.com/office/powerpoint/2010/main" val="3767912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ثالثا - فقدان التنوع البايولوجي</a:t>
            </a:r>
          </a:p>
        </p:txBody>
      </p:sp>
      <p:sp>
        <p:nvSpPr>
          <p:cNvPr id="3" name="Content Placeholder 2"/>
          <p:cNvSpPr>
            <a:spLocks noGrp="1"/>
          </p:cNvSpPr>
          <p:nvPr>
            <p:ph idx="1"/>
          </p:nvPr>
        </p:nvSpPr>
        <p:spPr/>
        <p:txBody>
          <a:bodyPr/>
          <a:lstStyle/>
          <a:p>
            <a:pPr algn="just"/>
            <a:r>
              <a:rPr lang="ar-IQ" dirty="0"/>
              <a:t>فقدان التنوع البيولوجي هو انخفاض في التنوع الجيني والنوعي والبيئي للكائنات الحية على الأرض. تعتبر التنوع البيولوجي أساسيًا لاستدامة الحياة على الكوكب، وله دور مهم في توفير الغذاء والدواء والهواء النقي، بالإضافة إلى خدمات النظام الإيكولوجي الأخرى.</a:t>
            </a:r>
          </a:p>
          <a:p>
            <a:pPr algn="just"/>
            <a:r>
              <a:rPr lang="ar-IQ" dirty="0"/>
              <a:t>يشمل انقراض انواع من الحيوانات والنباتات بسبب تدمير المواطن الطبيعية والتدهور البيئي والتغيرات المناخية.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139208"/>
            <a:ext cx="2273170" cy="1386135"/>
          </a:xfrm>
          <a:prstGeom prst="rect">
            <a:avLst/>
          </a:prstGeom>
        </p:spPr>
      </p:pic>
      <p:pic>
        <p:nvPicPr>
          <p:cNvPr id="5" name="عنصر نائب للمحتوى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5157192"/>
            <a:ext cx="1929904" cy="1440160"/>
          </a:xfrm>
          <a:prstGeom prst="rect">
            <a:avLst/>
          </a:prstGeom>
        </p:spPr>
      </p:pic>
      <p:pic>
        <p:nvPicPr>
          <p:cNvPr id="6" name="عنصر نائب للمحتوى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5196333"/>
            <a:ext cx="3551202" cy="1545035"/>
          </a:xfrm>
          <a:prstGeom prst="rect">
            <a:avLst/>
          </a:prstGeom>
        </p:spPr>
      </p:pic>
    </p:spTree>
    <p:extLst>
      <p:ext uri="{BB962C8B-B14F-4D97-AF65-F5344CB8AC3E}">
        <p14:creationId xmlns:p14="http://schemas.microsoft.com/office/powerpoint/2010/main" val="683808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اسباب الانقراض</a:t>
            </a:r>
          </a:p>
        </p:txBody>
      </p:sp>
      <p:sp>
        <p:nvSpPr>
          <p:cNvPr id="3" name="Content Placeholder 2"/>
          <p:cNvSpPr>
            <a:spLocks noGrp="1"/>
          </p:cNvSpPr>
          <p:nvPr>
            <p:ph idx="1"/>
          </p:nvPr>
        </p:nvSpPr>
        <p:spPr/>
        <p:txBody>
          <a:bodyPr>
            <a:normAutofit fontScale="92500"/>
          </a:bodyPr>
          <a:lstStyle/>
          <a:p>
            <a:pPr algn="just"/>
            <a:r>
              <a:rPr lang="ar-IQ" dirty="0"/>
              <a:t>الانقراض هو عملية تختلف أسبابها باختلاف الكائنات الحية والبيئات التي تعيش فيها. بعض الأسباب الشائعة للانقراض تشمل:</a:t>
            </a:r>
          </a:p>
          <a:p>
            <a:pPr lvl="1" algn="just"/>
            <a:r>
              <a:rPr lang="ar-IQ" dirty="0"/>
              <a:t>فقدان الموطن الطبيعي: عندما يتم تدمير أو تدهور موطن الكائن الحي، فإنه يفقد المأوى والموارد الضرورية للبقاء على قيد الحياة.</a:t>
            </a:r>
          </a:p>
          <a:p>
            <a:pPr lvl="1" algn="just"/>
            <a:r>
              <a:rPr lang="ar-IQ" dirty="0"/>
              <a:t>التدهور البيئي: تلوث الهواء والماء والتربة، وتغير المناخ، يؤثر بشكل كبير على البيئات الطبيعية ويؤدي إلى انقراض الكائنات الحية.</a:t>
            </a:r>
          </a:p>
          <a:p>
            <a:pPr lvl="1" algn="just"/>
            <a:r>
              <a:rPr lang="ar-IQ" dirty="0"/>
              <a:t>الصيد الجائر: صيد الكائنات الحية بشكل غير مستدام يمكن أن يؤدي إلى انقراضها، سواء كان ذلك للحصول على لحمها أو جلودها أو لأغراض طبية أو دينية.</a:t>
            </a:r>
          </a:p>
        </p:txBody>
      </p:sp>
    </p:spTree>
    <p:extLst>
      <p:ext uri="{BB962C8B-B14F-4D97-AF65-F5344CB8AC3E}">
        <p14:creationId xmlns:p14="http://schemas.microsoft.com/office/powerpoint/2010/main" val="3646429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اسباب الانقراض</a:t>
            </a:r>
          </a:p>
        </p:txBody>
      </p:sp>
      <p:sp>
        <p:nvSpPr>
          <p:cNvPr id="3" name="Content Placeholder 2"/>
          <p:cNvSpPr>
            <a:spLocks noGrp="1"/>
          </p:cNvSpPr>
          <p:nvPr>
            <p:ph idx="1"/>
          </p:nvPr>
        </p:nvSpPr>
        <p:spPr/>
        <p:txBody>
          <a:bodyPr>
            <a:normAutofit fontScale="92500" lnSpcReduction="10000"/>
          </a:bodyPr>
          <a:lstStyle/>
          <a:p>
            <a:pPr lvl="1" algn="just"/>
            <a:r>
              <a:rPr lang="ar-IQ" dirty="0"/>
              <a:t>الأمراض والأوبئة: تنتشر بعض الأمراض بين الحيوانات والنباتات وتسبب وفيات جماعية، مما يؤدي إلى انقراضها.</a:t>
            </a:r>
          </a:p>
          <a:p>
            <a:pPr lvl="1" algn="just"/>
            <a:r>
              <a:rPr lang="ar-IQ" dirty="0"/>
              <a:t>التدخل البشري غير المباشر: مثل تغييرات الاستخدام الأرضي، وبناء البنية التحتية، وتقليص المساحات الطبيعية المتاحة للكائنات الحية.</a:t>
            </a:r>
          </a:p>
          <a:p>
            <a:pPr lvl="1" algn="just"/>
            <a:r>
              <a:rPr lang="ar-IQ" dirty="0"/>
              <a:t>التغيرات البيولوجية: تغيرات في التوازن البيولوجي مثل انتشار أنواع غريبة أو تحول البيئات الطبيعية يمكن أن تؤدي أيضًا إلى انقراض الكائنات الحية.</a:t>
            </a:r>
          </a:p>
          <a:p>
            <a:pPr algn="just"/>
            <a:r>
              <a:rPr lang="ar-IQ" dirty="0"/>
              <a:t>هناك العديد من العوامل التي يمكن أن تتفاعل مع بعضها البعض لتسبب الانقراض، والحفاظ على التنوع البيولوجي والمحافظة على البيئة الطبيعية تعتبر من التحديات الهامة للحفاظ على الكائنات الحية.</a:t>
            </a:r>
          </a:p>
          <a:p>
            <a:pPr algn="just"/>
            <a:endParaRPr lang="ar-IQ" dirty="0"/>
          </a:p>
        </p:txBody>
      </p:sp>
    </p:spTree>
    <p:extLst>
      <p:ext uri="{BB962C8B-B14F-4D97-AF65-F5344CB8AC3E}">
        <p14:creationId xmlns:p14="http://schemas.microsoft.com/office/powerpoint/2010/main" val="301834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اهمية الحفاظ على التنوع البيولوجي</a:t>
            </a:r>
          </a:p>
        </p:txBody>
      </p:sp>
      <p:sp>
        <p:nvSpPr>
          <p:cNvPr id="3" name="Content Placeholder 2"/>
          <p:cNvSpPr>
            <a:spLocks noGrp="1"/>
          </p:cNvSpPr>
          <p:nvPr>
            <p:ph idx="1"/>
          </p:nvPr>
        </p:nvSpPr>
        <p:spPr/>
        <p:txBody>
          <a:bodyPr>
            <a:normAutofit fontScale="92500"/>
          </a:bodyPr>
          <a:lstStyle/>
          <a:p>
            <a:pPr algn="just"/>
            <a:r>
              <a:rPr lang="ar-IQ" b="1" dirty="0"/>
              <a:t>استدامة الحياة:</a:t>
            </a:r>
            <a:r>
              <a:rPr lang="ar-IQ" dirty="0"/>
              <a:t> يعتبر التنوع البيولوجي أساسيًا لاستدامة الحياة على الأرض، اذ يوفر الغذاء والدواء والموارد الحيوية الأساسية التي تحتاجها البشر وبقية الكائنات الحية.</a:t>
            </a:r>
          </a:p>
          <a:p>
            <a:pPr algn="just"/>
            <a:r>
              <a:rPr lang="ar-IQ" b="1" dirty="0"/>
              <a:t>توازن النظم البيئية:</a:t>
            </a:r>
            <a:r>
              <a:rPr lang="ar-IQ" dirty="0"/>
              <a:t> يساعد التنوع البيولوجي في الحفاظ على توازن النظم البيئية، حيث يؤدي الانخفاض في التنوع البيولوجي إلى تعرض هذه النظم للتشويه والانهيار.</a:t>
            </a:r>
          </a:p>
          <a:p>
            <a:pPr algn="just"/>
            <a:r>
              <a:rPr lang="ar-IQ" b="1" dirty="0"/>
              <a:t>مقاومة التغيرات البيئية:</a:t>
            </a:r>
            <a:r>
              <a:rPr lang="ar-IQ" dirty="0"/>
              <a:t> يجعل التنوع البيولوجي النظم البيئية أكثر مقاومة للتغيرات المفاجئة مثل التغيرات المناخية، ويساعد في تحسين قدرتها على التكيف والاستجابة لهذه التحديات.</a:t>
            </a:r>
          </a:p>
          <a:p>
            <a:pPr algn="just"/>
            <a:endParaRPr lang="ar-IQ" b="1" dirty="0"/>
          </a:p>
          <a:p>
            <a:pPr algn="just"/>
            <a:endParaRPr lang="ar-IQ" dirty="0"/>
          </a:p>
        </p:txBody>
      </p:sp>
    </p:spTree>
    <p:extLst>
      <p:ext uri="{BB962C8B-B14F-4D97-AF65-F5344CB8AC3E}">
        <p14:creationId xmlns:p14="http://schemas.microsoft.com/office/powerpoint/2010/main" val="2642220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اهمية الحفاظ على التنوع البيولوجي</a:t>
            </a:r>
          </a:p>
        </p:txBody>
      </p:sp>
      <p:sp>
        <p:nvSpPr>
          <p:cNvPr id="3" name="Content Placeholder 2"/>
          <p:cNvSpPr>
            <a:spLocks noGrp="1"/>
          </p:cNvSpPr>
          <p:nvPr>
            <p:ph idx="1"/>
          </p:nvPr>
        </p:nvSpPr>
        <p:spPr/>
        <p:txBody>
          <a:bodyPr>
            <a:normAutofit/>
          </a:bodyPr>
          <a:lstStyle/>
          <a:p>
            <a:pPr algn="just"/>
            <a:r>
              <a:rPr lang="ar-IQ" b="1" dirty="0"/>
              <a:t>التنمية الاقتصادية:</a:t>
            </a:r>
            <a:r>
              <a:rPr lang="ar-IQ" dirty="0"/>
              <a:t> يعتبر التنوع البيولوجي مصدرًا للثروة الطبيعية والاقتصادية، حيث يوفر فرص عمل في السياحة البيئية والاستخدام المستدام للموارد الطبيعية.</a:t>
            </a:r>
          </a:p>
          <a:p>
            <a:pPr algn="just"/>
            <a:r>
              <a:rPr lang="ar-IQ" b="1" dirty="0"/>
              <a:t>التقليل من المخاطر الصحية:</a:t>
            </a:r>
            <a:r>
              <a:rPr lang="ar-IQ" dirty="0"/>
              <a:t> يمكن أن يقلل التنوع البيولوجي من مخاطر الأمراض المنقولة من الحيوانات إلى البشر (الأمراض الوبائية) من خلال الحفاظ على النظم الإيكولوجية الطبيعية والحد من التدخل البشري فيها</a:t>
            </a:r>
          </a:p>
          <a:p>
            <a:endParaRPr lang="ar-IQ" dirty="0"/>
          </a:p>
        </p:txBody>
      </p:sp>
    </p:spTree>
    <p:extLst>
      <p:ext uri="{BB962C8B-B14F-4D97-AF65-F5344CB8AC3E}">
        <p14:creationId xmlns:p14="http://schemas.microsoft.com/office/powerpoint/2010/main" val="91416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اهمية الحفاظ على التنوع البيولوجي</a:t>
            </a:r>
          </a:p>
        </p:txBody>
      </p:sp>
      <p:sp>
        <p:nvSpPr>
          <p:cNvPr id="3" name="Content Placeholder 2"/>
          <p:cNvSpPr>
            <a:spLocks noGrp="1"/>
          </p:cNvSpPr>
          <p:nvPr>
            <p:ph idx="1"/>
          </p:nvPr>
        </p:nvSpPr>
        <p:spPr/>
        <p:txBody>
          <a:bodyPr>
            <a:normAutofit/>
          </a:bodyPr>
          <a:lstStyle/>
          <a:p>
            <a:pPr algn="just"/>
            <a:r>
              <a:rPr lang="ar-IQ" b="1" dirty="0"/>
              <a:t>الجمالية والروحانية:</a:t>
            </a:r>
            <a:r>
              <a:rPr lang="ar-IQ" dirty="0"/>
              <a:t> يوفر التنوع البيولوجي جمالية طبيعية مذهلة ويعزز الروحانية والتواصل الإنساني مع الطبيعة، مما يسهم في صحة العقل والروح.</a:t>
            </a:r>
          </a:p>
          <a:p>
            <a:pPr algn="just"/>
            <a:r>
              <a:rPr lang="ar-IQ" dirty="0"/>
              <a:t>باختصار، الحفاظ على التنوع البيولوجي ضروري لضمان استمرارية الحياة على الأرض ولتحقيق التنمية المستدامة والصحة البيئية والاقتصادية والاجتماعية للبشر والكائنات الحية الأخرى.</a:t>
            </a:r>
          </a:p>
          <a:p>
            <a:pPr algn="just"/>
            <a:endParaRPr lang="ar-IQ" dirty="0"/>
          </a:p>
        </p:txBody>
      </p:sp>
    </p:spTree>
    <p:extLst>
      <p:ext uri="{BB962C8B-B14F-4D97-AF65-F5344CB8AC3E}">
        <p14:creationId xmlns:p14="http://schemas.microsoft.com/office/powerpoint/2010/main" val="273973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اجراءات حل مشكلة التنوع البيولوجي</a:t>
            </a:r>
          </a:p>
        </p:txBody>
      </p:sp>
      <p:sp>
        <p:nvSpPr>
          <p:cNvPr id="3" name="Content Placeholder 2"/>
          <p:cNvSpPr>
            <a:spLocks noGrp="1"/>
          </p:cNvSpPr>
          <p:nvPr>
            <p:ph idx="1"/>
          </p:nvPr>
        </p:nvSpPr>
        <p:spPr/>
        <p:txBody>
          <a:bodyPr>
            <a:normAutofit fontScale="92500" lnSpcReduction="20000"/>
          </a:bodyPr>
          <a:lstStyle/>
          <a:p>
            <a:pPr algn="just"/>
            <a:r>
              <a:rPr lang="ar-IQ" dirty="0"/>
              <a:t>هناك العديد من الجهود التي تبذل على مستوى عالمي، إقليمي، ومحلي للمحافظة على التنوع البيولوجي، وتشمل هذه الجهود:</a:t>
            </a:r>
          </a:p>
          <a:p>
            <a:pPr algn="just"/>
            <a:r>
              <a:rPr lang="ar-IQ" b="1" dirty="0"/>
              <a:t>إنشاء المناطق المحمية:</a:t>
            </a:r>
            <a:r>
              <a:rPr lang="ar-IQ" dirty="0"/>
              <a:t> تأسيس المحميات الطبيعية والمناطق المحمية لحماية البيئات الطبيعية الحيوية والحفاظ على التنوع البيولوجي فيها.</a:t>
            </a:r>
          </a:p>
          <a:p>
            <a:pPr algn="just"/>
            <a:r>
              <a:rPr lang="ar-IQ" b="1" dirty="0"/>
              <a:t>تنفيذ الاتفاقيات الدولية:</a:t>
            </a:r>
            <a:r>
              <a:rPr lang="ar-IQ" dirty="0"/>
              <a:t> مثل اتفاقية الأمم المتحدة للتنوع البيولوجي </a:t>
            </a:r>
            <a:r>
              <a:rPr lang="en-US" dirty="0"/>
              <a:t>(CBD)، </a:t>
            </a:r>
            <a:r>
              <a:rPr lang="ar-IQ" dirty="0"/>
              <a:t>والتي تهدف إلى الحفاظ على التنوع البيولوجي واستخدامه بشكل مستدام.</a:t>
            </a:r>
          </a:p>
          <a:p>
            <a:pPr algn="just"/>
            <a:r>
              <a:rPr lang="ar-IQ" b="1" dirty="0"/>
              <a:t>تطوير الزراعة المستدامة:</a:t>
            </a:r>
            <a:r>
              <a:rPr lang="ar-IQ" dirty="0"/>
              <a:t> تعزيز ممارسات الزراعة المستدامة التي تحفظ التنوع البيولوجي، مثل الزراعة العضوية والمحافظة على البيئات الطبيعية المحيطة بالأراضي الزراعية.</a:t>
            </a:r>
          </a:p>
        </p:txBody>
      </p:sp>
    </p:spTree>
    <p:extLst>
      <p:ext uri="{BB962C8B-B14F-4D97-AF65-F5344CB8AC3E}">
        <p14:creationId xmlns:p14="http://schemas.microsoft.com/office/powerpoint/2010/main" val="97525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اجراءات حل مشكلة التنوع البيولوجي</a:t>
            </a:r>
          </a:p>
        </p:txBody>
      </p:sp>
      <p:sp>
        <p:nvSpPr>
          <p:cNvPr id="3" name="Content Placeholder 2"/>
          <p:cNvSpPr>
            <a:spLocks noGrp="1"/>
          </p:cNvSpPr>
          <p:nvPr>
            <p:ph idx="1"/>
          </p:nvPr>
        </p:nvSpPr>
        <p:spPr/>
        <p:txBody>
          <a:bodyPr>
            <a:normAutofit fontScale="85000" lnSpcReduction="20000"/>
          </a:bodyPr>
          <a:lstStyle/>
          <a:p>
            <a:pPr algn="just"/>
            <a:r>
              <a:rPr lang="ar-IQ" b="1" dirty="0"/>
              <a:t>تعزيز الحفاظ على المواطن الطبيعي:</a:t>
            </a:r>
            <a:r>
              <a:rPr lang="ar-IQ" dirty="0"/>
              <a:t> توجيه الجهود نحو حماية واستعادة المواطن الطبيعية المتأثرة سلباً بالتدخل البشري.</a:t>
            </a:r>
          </a:p>
          <a:p>
            <a:pPr algn="just"/>
            <a:r>
              <a:rPr lang="ar-IQ" b="1" dirty="0"/>
              <a:t>تثقيف الجمهور:</a:t>
            </a:r>
            <a:r>
              <a:rPr lang="ar-IQ" dirty="0"/>
              <a:t> توعية الجمهور بأهمية الحفاظ على التنوع البيولوجي وكيفية المساهمة فيه من خلال مشاركتهم في الأنشطة البيئية والتعليمية.</a:t>
            </a:r>
          </a:p>
          <a:p>
            <a:pPr algn="just"/>
            <a:r>
              <a:rPr lang="ar-IQ" b="1" dirty="0"/>
              <a:t>تحفيز الابتكار التكنولوجي:</a:t>
            </a:r>
            <a:r>
              <a:rPr lang="ar-IQ" dirty="0"/>
              <a:t> تشجيع الابتكار في مجال التكنولوجيا البيئية لمساعدة في مراقبة وحماية التنوع البيولوجي، مثل استخدام تقنيات الاستشعار عن بعد وتحليل البيانات الكبيرة في رصد النظم الإيكولوجية.</a:t>
            </a:r>
          </a:p>
          <a:p>
            <a:pPr algn="just"/>
            <a:r>
              <a:rPr lang="ar-IQ" b="1" dirty="0"/>
              <a:t>التعاون الدولي:</a:t>
            </a:r>
            <a:r>
              <a:rPr lang="ar-IQ" dirty="0"/>
              <a:t> تعزيز التعاون بين الدول لتبادل المعرفة والتكنولوجيا والموارد لتحقيق أهداف المحافظة على التنوع البيولوجي.</a:t>
            </a:r>
          </a:p>
          <a:p>
            <a:pPr algn="just"/>
            <a:r>
              <a:rPr lang="ar-IQ" dirty="0"/>
              <a:t>هذه الجهود ليست محدودة فقط لهذه النقاط، بل تتعداها إلى جهود متعددة في مجالات البحث العلمي والتعليم والسياسات البيئية والتشريعات الحكومية</a:t>
            </a:r>
          </a:p>
          <a:p>
            <a:pPr algn="just"/>
            <a:endParaRPr lang="ar-IQ" dirty="0"/>
          </a:p>
        </p:txBody>
      </p:sp>
    </p:spTree>
    <p:extLst>
      <p:ext uri="{BB962C8B-B14F-4D97-AF65-F5344CB8AC3E}">
        <p14:creationId xmlns:p14="http://schemas.microsoft.com/office/powerpoint/2010/main" val="200321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رابعا - تدهور الاراضي والغابات</a:t>
            </a:r>
          </a:p>
        </p:txBody>
      </p:sp>
      <p:sp>
        <p:nvSpPr>
          <p:cNvPr id="3" name="Content Placeholder 2"/>
          <p:cNvSpPr>
            <a:spLocks noGrp="1"/>
          </p:cNvSpPr>
          <p:nvPr>
            <p:ph idx="1"/>
          </p:nvPr>
        </p:nvSpPr>
        <p:spPr/>
        <p:txBody>
          <a:bodyPr/>
          <a:lstStyle/>
          <a:p>
            <a:r>
              <a:rPr lang="ar-IQ" dirty="0"/>
              <a:t>ينجم عن التصحر والتعرية الارضية واستغلال غير مستدام للموارد الطبيعية ، مما يؤثر على التنوع البايولوجي وحياة النبات والحيوان.</a:t>
            </a:r>
          </a:p>
          <a:p>
            <a:r>
              <a:rPr lang="ar-IQ" dirty="0"/>
              <a:t>التصحر والتعرية الارضية مصطلحات مهمان</a:t>
            </a:r>
          </a:p>
          <a:p>
            <a:pPr algn="just"/>
            <a:r>
              <a:rPr lang="ar-IQ" dirty="0"/>
              <a:t>التصحر والتعرية الأرضية هما عمليتان تتعلقان بفقدان الغطاء النباتي وتدهور الأراضي الزراعية والطبيعية. إليك شرحًا عن كل منهما:</a:t>
            </a:r>
          </a:p>
        </p:txBody>
      </p:sp>
    </p:spTree>
    <p:extLst>
      <p:ext uri="{BB962C8B-B14F-4D97-AF65-F5344CB8AC3E}">
        <p14:creationId xmlns:p14="http://schemas.microsoft.com/office/powerpoint/2010/main" val="392000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التصحر والتعرية الارضية</a:t>
            </a:r>
          </a:p>
        </p:txBody>
      </p:sp>
      <p:sp>
        <p:nvSpPr>
          <p:cNvPr id="3" name="Content Placeholder 2"/>
          <p:cNvSpPr>
            <a:spLocks noGrp="1"/>
          </p:cNvSpPr>
          <p:nvPr>
            <p:ph idx="1"/>
          </p:nvPr>
        </p:nvSpPr>
        <p:spPr>
          <a:xfrm>
            <a:off x="457200" y="1340768"/>
            <a:ext cx="8229600" cy="4525963"/>
          </a:xfrm>
        </p:spPr>
        <p:txBody>
          <a:bodyPr/>
          <a:lstStyle/>
          <a:p>
            <a:pPr marL="457200" lvl="1" indent="0" algn="just">
              <a:buNone/>
            </a:pPr>
            <a:r>
              <a:rPr lang="ar-IQ" b="1" dirty="0"/>
              <a:t>التصحر</a:t>
            </a:r>
            <a:r>
              <a:rPr lang="ar-IQ" dirty="0"/>
              <a:t> يشير إلى تدهور الأراضي الجافة وفقدان الغطاء النباتي في المناطق الأرضية الجافة والصحاري.</a:t>
            </a:r>
          </a:p>
          <a:p>
            <a:pPr lvl="1" algn="just"/>
            <a:r>
              <a:rPr lang="ar-IQ" dirty="0"/>
              <a:t>يمكن أن تسبب التغيرات المناخية والتدخل البشري الزائد في زيادة انتشار التصحر.</a:t>
            </a:r>
          </a:p>
          <a:p>
            <a:pPr lvl="1" algn="just"/>
            <a:r>
              <a:rPr lang="ar-IQ" dirty="0"/>
              <a:t>يؤدي التصحر إلى فقدان التربة الخصبة وتدهور البيئات الطبيعية وتقليل إنتاجية الأراضي وتقلص الموارد المائية.</a:t>
            </a:r>
          </a:p>
          <a:p>
            <a:pPr lvl="1"/>
            <a:endParaRPr lang="ar-IQ" dirty="0"/>
          </a:p>
          <a:p>
            <a:endParaRPr lang="ar-IQ"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149663"/>
            <a:ext cx="7211144" cy="2591705"/>
          </a:xfrm>
          <a:prstGeom prst="rect">
            <a:avLst/>
          </a:prstGeom>
        </p:spPr>
      </p:pic>
    </p:spTree>
    <p:extLst>
      <p:ext uri="{BB962C8B-B14F-4D97-AF65-F5344CB8AC3E}">
        <p14:creationId xmlns:p14="http://schemas.microsoft.com/office/powerpoint/2010/main" val="303402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المشكلات البيئية</a:t>
            </a:r>
          </a:p>
        </p:txBody>
      </p:sp>
      <p:sp>
        <p:nvSpPr>
          <p:cNvPr id="3" name="Content Placeholder 2"/>
          <p:cNvSpPr>
            <a:spLocks noGrp="1"/>
          </p:cNvSpPr>
          <p:nvPr>
            <p:ph idx="1"/>
          </p:nvPr>
        </p:nvSpPr>
        <p:spPr>
          <a:xfrm>
            <a:off x="457200" y="1196752"/>
            <a:ext cx="8229600" cy="4929411"/>
          </a:xfrm>
        </p:spPr>
        <p:txBody>
          <a:bodyPr>
            <a:normAutofit lnSpcReduction="10000"/>
          </a:bodyPr>
          <a:lstStyle/>
          <a:p>
            <a:pPr algn="just"/>
            <a:r>
              <a:rPr lang="ar-IQ" dirty="0"/>
              <a:t>تعاني البيئة بشكل عام من مشكلات عديدة ولعل اهمها التلوث بانواعه واشكاله، وهنا كان حرياً بنا ان يكون لنا دور مهم في التوعية اللازمة للاهتمام بالبيئة لاسيما مع التغيرات المناخية وازدياد الاهتمام العالمي بذلك من خلال تزايد المؤتمرات والاجتماعات الخاصة بالتغيرات المناخية.</a:t>
            </a:r>
          </a:p>
          <a:p>
            <a:pPr algn="just"/>
            <a:r>
              <a:rPr lang="ar-IQ" dirty="0"/>
              <a:t>اول مؤتمر للامم المتحدة عقد في برلين – المانيا عام 1995 اما اخر مؤتمر عالمي بشأن تغير المناخ كان مؤتمر الامم المتحدة في نوفمبر 2021والذي عقد في غلاسكو- المملكة المتحدة والذي شارك فيه قادة العالم وخبراء البيئة لمناقشة التحديات واتخاذ اجراءات لمواجهة هذا التغير </a:t>
            </a:r>
          </a:p>
        </p:txBody>
      </p:sp>
    </p:spTree>
    <p:extLst>
      <p:ext uri="{BB962C8B-B14F-4D97-AF65-F5344CB8AC3E}">
        <p14:creationId xmlns:p14="http://schemas.microsoft.com/office/powerpoint/2010/main" val="1724426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التصحر والتعرية الارضية</a:t>
            </a:r>
          </a:p>
        </p:txBody>
      </p:sp>
      <p:sp>
        <p:nvSpPr>
          <p:cNvPr id="3" name="Content Placeholder 2"/>
          <p:cNvSpPr>
            <a:spLocks noGrp="1"/>
          </p:cNvSpPr>
          <p:nvPr>
            <p:ph idx="1"/>
          </p:nvPr>
        </p:nvSpPr>
        <p:spPr/>
        <p:txBody>
          <a:bodyPr>
            <a:normAutofit/>
          </a:bodyPr>
          <a:lstStyle/>
          <a:p>
            <a:pPr algn="just"/>
            <a:r>
              <a:rPr lang="ar-IQ" b="1" dirty="0"/>
              <a:t>التعرية الأرضية:</a:t>
            </a:r>
            <a:endParaRPr lang="ar-IQ" dirty="0"/>
          </a:p>
          <a:p>
            <a:pPr lvl="1" algn="just"/>
            <a:r>
              <a:rPr lang="ar-IQ" dirty="0"/>
              <a:t>التعرية الأرضية تشير إلى فقدان الغطاء النباتي والتربة الخصبة في المناطق الزراعية والغابات والمراعي.</a:t>
            </a:r>
          </a:p>
          <a:p>
            <a:pPr lvl="1" algn="just"/>
            <a:r>
              <a:rPr lang="ar-IQ" dirty="0"/>
              <a:t>قد تنجم عن الأنشطة الزراعية غير المستدامة مثل الزراعة الزائدة والتربية غير الأخلاقية للماشية.</a:t>
            </a:r>
          </a:p>
          <a:p>
            <a:pPr lvl="1" algn="just"/>
            <a:r>
              <a:rPr lang="ar-IQ" dirty="0"/>
              <a:t>يمكن أن تؤدي التعرية الأرضية إلى تدهور الأراضي وفقدان التربة الخصبة وزيادة خطر التآكل الأرضي والفيضانات وانخفاض إنتاجية الأراضي.</a:t>
            </a:r>
          </a:p>
          <a:p>
            <a:pPr algn="just"/>
            <a:endParaRPr lang="ar-IQ" dirty="0"/>
          </a:p>
        </p:txBody>
      </p:sp>
    </p:spTree>
    <p:extLst>
      <p:ext uri="{BB962C8B-B14F-4D97-AF65-F5344CB8AC3E}">
        <p14:creationId xmlns:p14="http://schemas.microsoft.com/office/powerpoint/2010/main" val="1727962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تاثيرات التصحر والتعرية الارضية</a:t>
            </a:r>
          </a:p>
        </p:txBody>
      </p:sp>
      <p:sp>
        <p:nvSpPr>
          <p:cNvPr id="3" name="Content Placeholder 2"/>
          <p:cNvSpPr>
            <a:spLocks noGrp="1"/>
          </p:cNvSpPr>
          <p:nvPr>
            <p:ph idx="1"/>
          </p:nvPr>
        </p:nvSpPr>
        <p:spPr/>
        <p:txBody>
          <a:bodyPr/>
          <a:lstStyle/>
          <a:p>
            <a:pPr algn="just"/>
            <a:r>
              <a:rPr lang="ar-IQ" dirty="0"/>
              <a:t>تأثيرات كل من التصحر والتعرية الأرضية يمكن أن تكون كارثية على البيئة والمجتمعات المعتمدة على الأراضي لسبب رئيسي: فقدان الغطاء النباتي يزيد من عرض الأراضي لتآكل التربة وتدهور البيئة، مما يقلل من إمكانية استخدامها بشكل مستدام للزراعة والرعي والاستخدامات البشرية الأخرى</a:t>
            </a:r>
          </a:p>
        </p:txBody>
      </p:sp>
      <p:pic>
        <p:nvPicPr>
          <p:cNvPr id="4" name="عنصر نائب للمحتوى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221087"/>
            <a:ext cx="6264696" cy="2087637"/>
          </a:xfrm>
          <a:prstGeom prst="rect">
            <a:avLst/>
          </a:prstGeom>
        </p:spPr>
      </p:pic>
    </p:spTree>
    <p:extLst>
      <p:ext uri="{BB962C8B-B14F-4D97-AF65-F5344CB8AC3E}">
        <p14:creationId xmlns:p14="http://schemas.microsoft.com/office/powerpoint/2010/main" val="3974830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تاثيرات فقدان الغابات على المناخ والبيئة</a:t>
            </a:r>
          </a:p>
        </p:txBody>
      </p:sp>
      <p:sp>
        <p:nvSpPr>
          <p:cNvPr id="3" name="Content Placeholder 2"/>
          <p:cNvSpPr>
            <a:spLocks noGrp="1"/>
          </p:cNvSpPr>
          <p:nvPr>
            <p:ph idx="1"/>
          </p:nvPr>
        </p:nvSpPr>
        <p:spPr>
          <a:xfrm>
            <a:off x="457200" y="1340768"/>
            <a:ext cx="8229600" cy="4896544"/>
          </a:xfrm>
        </p:spPr>
        <p:txBody>
          <a:bodyPr>
            <a:normAutofit fontScale="85000" lnSpcReduction="20000"/>
          </a:bodyPr>
          <a:lstStyle/>
          <a:p>
            <a:pPr algn="just"/>
            <a:r>
              <a:rPr lang="ar-IQ" dirty="0">
                <a:effectLst/>
              </a:rPr>
              <a:t>فقدان الغابات يؤثر بشكل كبير على المناخ والبيئة بسبب دور الغابات الهام والمتعدد في توازن النظام البيئي. إليك بعض التأثيرات الرئيسة:</a:t>
            </a:r>
          </a:p>
          <a:p>
            <a:pPr algn="just"/>
            <a:r>
              <a:rPr lang="ar-IQ" b="1" dirty="0">
                <a:effectLst/>
              </a:rPr>
              <a:t>زيادة انبعاثات ثاني أكسيد الكربون </a:t>
            </a:r>
            <a:r>
              <a:rPr lang="en-US" b="1" dirty="0">
                <a:effectLst/>
              </a:rPr>
              <a:t>CO2</a:t>
            </a:r>
          </a:p>
          <a:p>
            <a:pPr algn="just"/>
            <a:r>
              <a:rPr lang="ar-IQ" dirty="0">
                <a:effectLst/>
              </a:rPr>
              <a:t>تعمل الغابات على امتصاص ثاني أكسيد الكربون من الجو وتخزينه في أنسجتها النباتية والتربة.</a:t>
            </a:r>
          </a:p>
          <a:p>
            <a:pPr lvl="1" algn="just"/>
            <a:r>
              <a:rPr lang="ar-IQ" dirty="0">
                <a:effectLst/>
              </a:rPr>
              <a:t>عند قطع الغابات أو حرقها، يتم إطلاق ثاني أكسيد الكربون الذي تم تخزينه مسبقًا، مما يساهم في زيادة تركيزه في الغلاف الجوي وزيادة احتباس الحرارة وتغير المناخ.</a:t>
            </a:r>
          </a:p>
          <a:p>
            <a:pPr algn="just"/>
            <a:r>
              <a:rPr lang="ar-IQ" b="1" dirty="0">
                <a:effectLst/>
              </a:rPr>
              <a:t>فقدان التنوع البيولوجي:</a:t>
            </a:r>
            <a:endParaRPr lang="ar-IQ" dirty="0">
              <a:effectLst/>
            </a:endParaRPr>
          </a:p>
          <a:p>
            <a:pPr lvl="1" algn="just"/>
            <a:r>
              <a:rPr lang="ar-IQ" dirty="0">
                <a:effectLst/>
              </a:rPr>
              <a:t>توفر الغابات موطنًا للكثير من الكائنات الحية، بما في ذلك الحيوانات والنباتات والميكروبات، والتي تشكل شبكات غذائية متعددة.</a:t>
            </a:r>
          </a:p>
          <a:p>
            <a:pPr lvl="1" algn="just"/>
            <a:r>
              <a:rPr lang="ar-IQ" dirty="0">
                <a:effectLst/>
              </a:rPr>
              <a:t>فقدان الغابات يؤدي إلى فقدان التنوع البيولوجي وزيادة خطر انقراض الكثير من الأنواع.</a:t>
            </a:r>
            <a:endParaRPr lang="ar-IQ" dirty="0"/>
          </a:p>
        </p:txBody>
      </p:sp>
    </p:spTree>
    <p:extLst>
      <p:ext uri="{BB962C8B-B14F-4D97-AF65-F5344CB8AC3E}">
        <p14:creationId xmlns:p14="http://schemas.microsoft.com/office/powerpoint/2010/main" val="1427447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تاثيرات فقدان الغابات على المناخ والبيئة</a:t>
            </a:r>
          </a:p>
        </p:txBody>
      </p:sp>
      <p:sp>
        <p:nvSpPr>
          <p:cNvPr id="3" name="Content Placeholder 2"/>
          <p:cNvSpPr>
            <a:spLocks noGrp="1"/>
          </p:cNvSpPr>
          <p:nvPr>
            <p:ph idx="1"/>
          </p:nvPr>
        </p:nvSpPr>
        <p:spPr/>
        <p:txBody>
          <a:bodyPr>
            <a:normAutofit fontScale="85000" lnSpcReduction="10000"/>
          </a:bodyPr>
          <a:lstStyle/>
          <a:p>
            <a:r>
              <a:rPr lang="ar-IQ" b="1" dirty="0">
                <a:effectLst/>
              </a:rPr>
              <a:t>تدهور التربة:</a:t>
            </a:r>
            <a:endParaRPr lang="ar-IQ" dirty="0">
              <a:effectLst/>
            </a:endParaRPr>
          </a:p>
          <a:p>
            <a:pPr lvl="1"/>
            <a:r>
              <a:rPr lang="ar-IQ" dirty="0">
                <a:effectLst/>
              </a:rPr>
              <a:t>يعمل جذور الأشجار والنباتات في الغابات على تثبيت التربة ومنع تآكلها.</a:t>
            </a:r>
          </a:p>
          <a:p>
            <a:pPr lvl="1"/>
            <a:r>
              <a:rPr lang="ar-IQ" dirty="0">
                <a:effectLst/>
              </a:rPr>
              <a:t>فقدان الغابات يؤدي إلى تدهور التربة وزيادة خطر التصحر والفيضانات وتلوث المياه.</a:t>
            </a:r>
          </a:p>
          <a:p>
            <a:r>
              <a:rPr lang="ar-IQ" b="1" dirty="0">
                <a:effectLst/>
              </a:rPr>
              <a:t>تأثيرات المناخ الإقليمية:</a:t>
            </a:r>
            <a:endParaRPr lang="ar-IQ" dirty="0">
              <a:effectLst/>
            </a:endParaRPr>
          </a:p>
          <a:p>
            <a:pPr lvl="1"/>
            <a:r>
              <a:rPr lang="ar-IQ" dirty="0">
                <a:effectLst/>
              </a:rPr>
              <a:t>تؤثر الغابات على الأنماط الجوية المحلية والإقليمية وتساهم في تنظيم توزيع الأمطار وتخفيف العواصف والجفاف.</a:t>
            </a:r>
          </a:p>
          <a:p>
            <a:pPr lvl="1"/>
            <a:r>
              <a:rPr lang="ar-IQ" dirty="0">
                <a:effectLst/>
              </a:rPr>
              <a:t>فقدان الغابات يمكن أن يؤدي إلى تغيرات في المناخ المحلي والإقليمي وزيادة في تقلبات الطقس..</a:t>
            </a:r>
          </a:p>
          <a:p>
            <a:r>
              <a:rPr lang="ar-IQ" dirty="0"/>
              <a:t/>
            </a:r>
            <a:br>
              <a:rPr lang="ar-IQ" dirty="0"/>
            </a:br>
            <a:endParaRPr lang="ar-IQ" dirty="0"/>
          </a:p>
        </p:txBody>
      </p:sp>
    </p:spTree>
    <p:extLst>
      <p:ext uri="{BB962C8B-B14F-4D97-AF65-F5344CB8AC3E}">
        <p14:creationId xmlns:p14="http://schemas.microsoft.com/office/powerpoint/2010/main" val="3704461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تاثيرات فقدان الغابات على المناخ والبيئة</a:t>
            </a:r>
          </a:p>
        </p:txBody>
      </p:sp>
      <p:sp>
        <p:nvSpPr>
          <p:cNvPr id="3" name="Content Placeholder 2"/>
          <p:cNvSpPr>
            <a:spLocks noGrp="1"/>
          </p:cNvSpPr>
          <p:nvPr>
            <p:ph idx="1"/>
          </p:nvPr>
        </p:nvSpPr>
        <p:spPr/>
        <p:txBody>
          <a:bodyPr>
            <a:normAutofit fontScale="92500" lnSpcReduction="20000"/>
          </a:bodyPr>
          <a:lstStyle/>
          <a:p>
            <a:pPr algn="just"/>
            <a:r>
              <a:rPr lang="ar-IQ" b="1" dirty="0">
                <a:effectLst/>
              </a:rPr>
              <a:t>تأثيرات اقتصادية واجتماعية:</a:t>
            </a:r>
            <a:endParaRPr lang="ar-IQ" dirty="0">
              <a:effectLst/>
            </a:endParaRPr>
          </a:p>
          <a:p>
            <a:pPr lvl="1" algn="just"/>
            <a:r>
              <a:rPr lang="ar-IQ" dirty="0">
                <a:effectLst/>
              </a:rPr>
              <a:t>توفر الغابات فرص عمل للمجتمعات المعتمدة عليها، سواء من خلال الصناعات الخشبية أو السياحة البيئية.</a:t>
            </a:r>
          </a:p>
          <a:p>
            <a:pPr lvl="1" algn="just"/>
            <a:r>
              <a:rPr lang="ar-IQ" dirty="0">
                <a:effectLst/>
              </a:rPr>
              <a:t>فقدان الغابات يمكن أن يؤدي إلى فقدان فرص العمل وتدهور الظروف المعيشية للسكان المحليين.</a:t>
            </a:r>
          </a:p>
          <a:p>
            <a:pPr algn="just"/>
            <a:r>
              <a:rPr lang="ar-IQ" dirty="0">
                <a:effectLst/>
              </a:rPr>
              <a:t>بشكل عام، فقدان الغابات يعتبر تهديدًا كبيرًا للبيئة والمناخ والاقتصاد، ولذلك يتطلب الحفاظ على الغابات وإدارتها بشكل مستدام للحفاظ على توازن النظام البيئي والمجتمعات المعتمدة عليها.</a:t>
            </a:r>
          </a:p>
          <a:p>
            <a:pPr marL="0" indent="0">
              <a:buNone/>
            </a:pPr>
            <a:r>
              <a:rPr lang="ar-IQ" dirty="0"/>
              <a:t/>
            </a:r>
            <a:br>
              <a:rPr lang="ar-IQ" dirty="0"/>
            </a:br>
            <a:endParaRPr lang="ar-IQ" dirty="0"/>
          </a:p>
        </p:txBody>
      </p:sp>
      <p:pic>
        <p:nvPicPr>
          <p:cNvPr id="4" name="عنصر نائب للمحتوى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725144"/>
            <a:ext cx="6624736" cy="1800200"/>
          </a:xfrm>
          <a:prstGeom prst="rect">
            <a:avLst/>
          </a:prstGeom>
        </p:spPr>
      </p:pic>
    </p:spTree>
    <p:extLst>
      <p:ext uri="{BB962C8B-B14F-4D97-AF65-F5344CB8AC3E}">
        <p14:creationId xmlns:p14="http://schemas.microsoft.com/office/powerpoint/2010/main" val="2987081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ستراتيجيات الحفاظ على الغابات والاراضي</a:t>
            </a:r>
          </a:p>
        </p:txBody>
      </p:sp>
      <p:sp>
        <p:nvSpPr>
          <p:cNvPr id="3" name="Content Placeholder 2"/>
          <p:cNvSpPr>
            <a:spLocks noGrp="1"/>
          </p:cNvSpPr>
          <p:nvPr>
            <p:ph idx="1"/>
          </p:nvPr>
        </p:nvSpPr>
        <p:spPr/>
        <p:txBody>
          <a:bodyPr>
            <a:normAutofit fontScale="92500" lnSpcReduction="20000"/>
          </a:bodyPr>
          <a:lstStyle/>
          <a:p>
            <a:pPr algn="just"/>
            <a:r>
              <a:rPr lang="ar-IQ" dirty="0">
                <a:effectLst/>
              </a:rPr>
              <a:t>هناك عدة استراتيجيات يمكن اتباعها للحفاظ على الغابات والأراضي بشكل عام، وتشمل هذه الاستراتيجيات:</a:t>
            </a:r>
          </a:p>
          <a:p>
            <a:pPr algn="just"/>
            <a:r>
              <a:rPr lang="ar-IQ" b="1" dirty="0">
                <a:effectLst/>
              </a:rPr>
              <a:t>إنشاء المحميات الطبيعية والمناطق المحمية:</a:t>
            </a:r>
            <a:endParaRPr lang="ar-IQ" dirty="0">
              <a:effectLst/>
            </a:endParaRPr>
          </a:p>
          <a:p>
            <a:pPr lvl="1" algn="just"/>
            <a:r>
              <a:rPr lang="ar-IQ" dirty="0">
                <a:effectLst/>
              </a:rPr>
              <a:t>يتم تحديد المناطق التي يتم فيها حماية الغابات والأراضي من التدخلات البشرية غير المستدامة، مما يساهم في الحفاظ على التنوع البيولوجي والحفاظ على البيئات الحيوية.</a:t>
            </a:r>
          </a:p>
          <a:p>
            <a:pPr algn="just"/>
            <a:r>
              <a:rPr lang="ar-IQ" b="1" dirty="0">
                <a:effectLst/>
              </a:rPr>
              <a:t>الإدارة المستدامة للموارد الطبيعية:</a:t>
            </a:r>
            <a:endParaRPr lang="ar-IQ" dirty="0">
              <a:effectLst/>
            </a:endParaRPr>
          </a:p>
          <a:p>
            <a:pPr lvl="1" algn="just"/>
            <a:r>
              <a:rPr lang="ar-IQ" dirty="0">
                <a:effectLst/>
              </a:rPr>
              <a:t>تشمل هذه الاستراتيجية ممارسات مثل الاستصلاح المستدام وإعادة التحريج والتنوع البيولوجي الزراعي والصيد المستدام، والتي تهدف إلى استخدام الموارد الطبيعية بطريقة تحافظ على توازن النظام البيئي وتضمن استمرارية الاستخدام للأجيال القادمة.</a:t>
            </a:r>
          </a:p>
        </p:txBody>
      </p:sp>
    </p:spTree>
    <p:extLst>
      <p:ext uri="{BB962C8B-B14F-4D97-AF65-F5344CB8AC3E}">
        <p14:creationId xmlns:p14="http://schemas.microsoft.com/office/powerpoint/2010/main" val="913086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ستراتيجيات الحفاظ على الغابات والاراضي</a:t>
            </a:r>
          </a:p>
        </p:txBody>
      </p:sp>
      <p:sp>
        <p:nvSpPr>
          <p:cNvPr id="3" name="Content Placeholder 2"/>
          <p:cNvSpPr>
            <a:spLocks noGrp="1"/>
          </p:cNvSpPr>
          <p:nvPr>
            <p:ph idx="1"/>
          </p:nvPr>
        </p:nvSpPr>
        <p:spPr/>
        <p:txBody>
          <a:bodyPr>
            <a:normAutofit fontScale="92500" lnSpcReduction="20000"/>
          </a:bodyPr>
          <a:lstStyle/>
          <a:p>
            <a:pPr algn="just"/>
            <a:r>
              <a:rPr lang="ar-IQ" b="1" dirty="0">
                <a:effectLst/>
              </a:rPr>
              <a:t>مكافحة الحرائق الغابات:</a:t>
            </a:r>
            <a:endParaRPr lang="ar-IQ" dirty="0">
              <a:effectLst/>
            </a:endParaRPr>
          </a:p>
          <a:p>
            <a:pPr lvl="1" algn="just"/>
            <a:r>
              <a:rPr lang="ar-IQ" dirty="0">
                <a:effectLst/>
              </a:rPr>
              <a:t>يتضمن هذا الجهد التدابير الوقائية مثل إقامة شبكة لمراقبة الحرائق وتطوير نظم إطفاء حرائق فعالة وتثقيف الجمهور حول مخاطر الحرائق وكيفية الوقاية منها.</a:t>
            </a:r>
          </a:p>
          <a:p>
            <a:pPr algn="just"/>
            <a:r>
              <a:rPr lang="ar-IQ" b="1" dirty="0">
                <a:effectLst/>
              </a:rPr>
              <a:t>تشجيع التنمية البديلة:</a:t>
            </a:r>
            <a:endParaRPr lang="ar-IQ" dirty="0">
              <a:effectLst/>
            </a:endParaRPr>
          </a:p>
          <a:p>
            <a:pPr lvl="1" algn="just"/>
            <a:r>
              <a:rPr lang="ar-IQ" dirty="0">
                <a:effectLst/>
              </a:rPr>
              <a:t>يهدف هذا النهج إلى توجيه الاقتصاد المحلي نحو أنشطة اقتصادية بديلة لا تعتمد بشكل كبير على استغلال الموارد الطبيعية، مما يقلل من الضغط على الغابات والأراضي.</a:t>
            </a:r>
          </a:p>
          <a:p>
            <a:pPr algn="just"/>
            <a:r>
              <a:rPr lang="ar-IQ" b="1" dirty="0">
                <a:effectLst/>
              </a:rPr>
              <a:t>توعية الجمهور:</a:t>
            </a:r>
            <a:endParaRPr lang="ar-IQ" dirty="0">
              <a:effectLst/>
            </a:endParaRPr>
          </a:p>
          <a:p>
            <a:pPr lvl="1" algn="just"/>
            <a:r>
              <a:rPr lang="ar-IQ" dirty="0">
                <a:effectLst/>
              </a:rPr>
              <a:t>توعية الجمهور بأهمية الغابات والأراضي والتأثيرات السلبية لتدميرها، وتشجيعهم على المشاركة في جهود الحفاظ والاستدامة. ة.</a:t>
            </a:r>
          </a:p>
        </p:txBody>
      </p:sp>
    </p:spTree>
    <p:extLst>
      <p:ext uri="{BB962C8B-B14F-4D97-AF65-F5344CB8AC3E}">
        <p14:creationId xmlns:p14="http://schemas.microsoft.com/office/powerpoint/2010/main" val="2979220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ستراتيجيات الحفاظ على الغابات والاراضي</a:t>
            </a:r>
          </a:p>
        </p:txBody>
      </p:sp>
      <p:sp>
        <p:nvSpPr>
          <p:cNvPr id="3" name="Content Placeholder 2"/>
          <p:cNvSpPr>
            <a:spLocks noGrp="1"/>
          </p:cNvSpPr>
          <p:nvPr>
            <p:ph idx="1"/>
          </p:nvPr>
        </p:nvSpPr>
        <p:spPr/>
        <p:txBody>
          <a:bodyPr>
            <a:normAutofit fontScale="92500"/>
          </a:bodyPr>
          <a:lstStyle/>
          <a:p>
            <a:r>
              <a:rPr lang="ar-IQ" b="1" dirty="0">
                <a:effectLst/>
              </a:rPr>
              <a:t>التعاون الدولي:</a:t>
            </a:r>
            <a:endParaRPr lang="ar-IQ" dirty="0">
              <a:effectLst/>
            </a:endParaRPr>
          </a:p>
          <a:p>
            <a:pPr lvl="1"/>
            <a:r>
              <a:rPr lang="ar-IQ" dirty="0">
                <a:effectLst/>
              </a:rPr>
              <a:t>تعزيز التعاون الدولي والشراكات بين الدول لتبادل المعرفة والتكنولوجيا والموارد لتحقيق أهداف الحفاظ على الغابات والأراضي.</a:t>
            </a:r>
          </a:p>
          <a:p>
            <a:r>
              <a:rPr lang="ar-IQ" b="1" dirty="0">
                <a:effectLst/>
              </a:rPr>
              <a:t>تطوير السياسات والتشريعات:</a:t>
            </a:r>
            <a:endParaRPr lang="ar-IQ" dirty="0">
              <a:effectLst/>
            </a:endParaRPr>
          </a:p>
          <a:p>
            <a:pPr lvl="1"/>
            <a:r>
              <a:rPr lang="ar-IQ" dirty="0">
                <a:effectLst/>
              </a:rPr>
              <a:t>وضع سياسات وتشريعات تحفز على الحفاظ على الغابات والأراضي، وتوفير الحماية القانونية للمناطق الحساسة والمهددة.</a:t>
            </a:r>
          </a:p>
          <a:p>
            <a:r>
              <a:rPr lang="ar-IQ" dirty="0">
                <a:effectLst/>
              </a:rPr>
              <a:t>باستخدام هذه الاستراتيجيات وتنفيذها بشكل فعال، يمكن تحقيق الحفاظ على الغابات والأراضي وضمان استدامة استخدامها للأجيال الحالية والمستقبلية.</a:t>
            </a:r>
          </a:p>
        </p:txBody>
      </p:sp>
    </p:spTree>
    <p:extLst>
      <p:ext uri="{BB962C8B-B14F-4D97-AF65-F5344CB8AC3E}">
        <p14:creationId xmlns:p14="http://schemas.microsoft.com/office/powerpoint/2010/main" val="639470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خامسا - زيادة كمية النفايات والبلاستك</a:t>
            </a:r>
          </a:p>
        </p:txBody>
      </p:sp>
      <p:sp>
        <p:nvSpPr>
          <p:cNvPr id="3" name="Content Placeholder 2"/>
          <p:cNvSpPr>
            <a:spLocks noGrp="1"/>
          </p:cNvSpPr>
          <p:nvPr>
            <p:ph idx="1"/>
          </p:nvPr>
        </p:nvSpPr>
        <p:spPr/>
        <p:txBody>
          <a:bodyPr/>
          <a:lstStyle/>
          <a:p>
            <a:pPr algn="just"/>
            <a:r>
              <a:rPr lang="ar-IQ" dirty="0"/>
              <a:t>يؤثر في البيئة البحرية والبرية ويعوق التدابير البيئية المستدامة مما يتطلب جهودا لادارة النفايات وتقليل الاستهلاك الزائد للبلاستك.</a:t>
            </a:r>
          </a:p>
        </p:txBody>
      </p:sp>
      <p:pic>
        <p:nvPicPr>
          <p:cNvPr id="4" name="عنصر نائب للمحتوى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20" y="3969544"/>
            <a:ext cx="2226965" cy="2339181"/>
          </a:xfrm>
          <a:prstGeom prst="rect">
            <a:avLst/>
          </a:prstGeom>
        </p:spPr>
      </p:pic>
      <p:pic>
        <p:nvPicPr>
          <p:cNvPr id="5" name="عنصر نائب للمحتوى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485" y="3395538"/>
            <a:ext cx="5799955" cy="2913187"/>
          </a:xfrm>
          <a:prstGeom prst="rect">
            <a:avLst/>
          </a:prstGeom>
        </p:spPr>
      </p:pic>
      <p:pic>
        <p:nvPicPr>
          <p:cNvPr id="6" name="عنصر نائب للمحتوى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24" y="3395538"/>
            <a:ext cx="2211437" cy="1689051"/>
          </a:xfrm>
          <a:prstGeom prst="rect">
            <a:avLst/>
          </a:prstGeom>
        </p:spPr>
      </p:pic>
    </p:spTree>
    <p:extLst>
      <p:ext uri="{BB962C8B-B14F-4D97-AF65-F5344CB8AC3E}">
        <p14:creationId xmlns:p14="http://schemas.microsoft.com/office/powerpoint/2010/main" val="274907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زيادة كمية النفايات والبلاستك</a:t>
            </a:r>
          </a:p>
        </p:txBody>
      </p:sp>
      <p:sp>
        <p:nvSpPr>
          <p:cNvPr id="3" name="Content Placeholder 2"/>
          <p:cNvSpPr>
            <a:spLocks noGrp="1"/>
          </p:cNvSpPr>
          <p:nvPr>
            <p:ph idx="1"/>
          </p:nvPr>
        </p:nvSpPr>
        <p:spPr/>
        <p:txBody>
          <a:bodyPr>
            <a:normAutofit lnSpcReduction="10000"/>
          </a:bodyPr>
          <a:lstStyle/>
          <a:p>
            <a:pPr algn="just"/>
            <a:r>
              <a:rPr lang="ar-IQ" dirty="0"/>
              <a:t>زيادة كمية النفايات والبلاستيك تعتبر تحديًا بيئيًا مهمًا في العصر الحالي، وهناك عدة عوامل تسهم في هذا الزيادة:</a:t>
            </a:r>
          </a:p>
          <a:p>
            <a:pPr algn="just"/>
            <a:r>
              <a:rPr lang="ar-IQ" b="1" dirty="0"/>
              <a:t>زيادة الاستهلاك:</a:t>
            </a:r>
            <a:endParaRPr lang="ar-IQ" dirty="0"/>
          </a:p>
          <a:p>
            <a:pPr lvl="1" algn="just"/>
            <a:r>
              <a:rPr lang="ar-IQ" dirty="0"/>
              <a:t>مع زيادة السكان والنمو الاقتصادي، يتزايد الطلب على المنتجات والسلع، مما يزيد من كمية النفايات والبلاستيك المستهلكة.</a:t>
            </a:r>
          </a:p>
          <a:p>
            <a:pPr algn="just"/>
            <a:r>
              <a:rPr lang="ar-IQ" b="1" dirty="0"/>
              <a:t>التغليف البلاستيكي:</a:t>
            </a:r>
            <a:endParaRPr lang="ar-IQ" dirty="0"/>
          </a:p>
          <a:p>
            <a:pPr lvl="1" algn="just"/>
            <a:r>
              <a:rPr lang="ar-IQ" dirty="0"/>
              <a:t>يُستخدم البلاستيك بشكل واسع في صناعة التغليف للسلع والمواد الاستهلاكية، والتي غالبًا ما تُستهلك بسرعة وتتركب في المزبلة بعد الاستخدام.</a:t>
            </a:r>
          </a:p>
        </p:txBody>
      </p:sp>
    </p:spTree>
    <p:extLst>
      <p:ext uri="{BB962C8B-B14F-4D97-AF65-F5344CB8AC3E}">
        <p14:creationId xmlns:p14="http://schemas.microsoft.com/office/powerpoint/2010/main" val="178051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المشكلات البيئية</a:t>
            </a:r>
          </a:p>
        </p:txBody>
      </p:sp>
      <p:sp>
        <p:nvSpPr>
          <p:cNvPr id="3" name="Content Placeholder 2"/>
          <p:cNvSpPr>
            <a:spLocks noGrp="1"/>
          </p:cNvSpPr>
          <p:nvPr>
            <p:ph idx="1"/>
          </p:nvPr>
        </p:nvSpPr>
        <p:spPr/>
        <p:txBody>
          <a:bodyPr/>
          <a:lstStyle/>
          <a:p>
            <a:pPr algn="just"/>
            <a:r>
              <a:rPr lang="ar-IQ" dirty="0"/>
              <a:t>المشكلات البيئية :- هي التحديات التي تؤثر سلبا على البيئة والكائنات الحية التي تعيش فيها بما فيها الانسان والتي تتسبب في تدهور جودة الحياة وتهديد الاستدامة البيئية والاقتصادية والاجتماعية على مستوى العالم</a:t>
            </a:r>
          </a:p>
        </p:txBody>
      </p:sp>
      <p:pic>
        <p:nvPicPr>
          <p:cNvPr id="4" name="عنصر نائب للمحتوى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645024"/>
            <a:ext cx="7704856" cy="3024336"/>
          </a:xfrm>
          <a:prstGeom prst="rect">
            <a:avLst/>
          </a:prstGeom>
        </p:spPr>
      </p:pic>
    </p:spTree>
    <p:extLst>
      <p:ext uri="{BB962C8B-B14F-4D97-AF65-F5344CB8AC3E}">
        <p14:creationId xmlns:p14="http://schemas.microsoft.com/office/powerpoint/2010/main" val="3397320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زيادة كمية النفايات والبلاستك</a:t>
            </a:r>
          </a:p>
        </p:txBody>
      </p:sp>
      <p:sp>
        <p:nvSpPr>
          <p:cNvPr id="3" name="Content Placeholder 2"/>
          <p:cNvSpPr>
            <a:spLocks noGrp="1"/>
          </p:cNvSpPr>
          <p:nvPr>
            <p:ph idx="1"/>
          </p:nvPr>
        </p:nvSpPr>
        <p:spPr/>
        <p:txBody>
          <a:bodyPr>
            <a:normAutofit fontScale="77500" lnSpcReduction="20000"/>
          </a:bodyPr>
          <a:lstStyle/>
          <a:p>
            <a:pPr algn="just"/>
            <a:r>
              <a:rPr lang="ar-IQ" b="1" dirty="0"/>
              <a:t>قلة إعادة التدوير:</a:t>
            </a:r>
            <a:endParaRPr lang="ar-IQ" dirty="0"/>
          </a:p>
          <a:p>
            <a:pPr lvl="1" algn="just"/>
            <a:r>
              <a:rPr lang="ar-IQ" dirty="0"/>
              <a:t>رغم جهود إعادة التدوير، إلا أن الكثير من النفايات البلاستيكية لا تعاد تدويرها بشكل فعال، مما يؤدي إلى تراكمها في المكبات الصحية والبيئة.</a:t>
            </a:r>
          </a:p>
          <a:p>
            <a:pPr algn="just"/>
            <a:r>
              <a:rPr lang="ar-IQ" b="1" dirty="0"/>
              <a:t>العادات الاستهلاكية غير المستدامة:</a:t>
            </a:r>
            <a:endParaRPr lang="ar-IQ" dirty="0"/>
          </a:p>
          <a:p>
            <a:pPr lvl="1" algn="just"/>
            <a:r>
              <a:rPr lang="ar-IQ" dirty="0"/>
              <a:t>بعض العادات الاستهلاكية مثل استخدام الأكياس البلاستيكية مرة واحدة والمنتجات ذات التعبئة البلاستيكية الزائدة تزيد من كمية النفايات البلاستيكية.</a:t>
            </a:r>
          </a:p>
          <a:p>
            <a:pPr algn="just"/>
            <a:r>
              <a:rPr lang="ar-IQ" b="1" dirty="0"/>
              <a:t>نقص التوعية البيئية:</a:t>
            </a:r>
            <a:endParaRPr lang="ar-IQ" dirty="0"/>
          </a:p>
          <a:p>
            <a:pPr lvl="1" algn="just"/>
            <a:r>
              <a:rPr lang="ar-IQ" dirty="0"/>
              <a:t>قد ينتج عن نقص التوعية بين الناس حول أضرار النفايات والبلاستيك تبديل السلوكيات غير المستدامة التي تزيد من كمية النفايات.</a:t>
            </a:r>
          </a:p>
          <a:p>
            <a:pPr algn="just"/>
            <a:r>
              <a:rPr lang="ar-IQ" dirty="0"/>
              <a:t>للتصدي لهذه المشكلة، يجب تبني مجتمعات أكثر وعيًا بالبيئة وتشجيع الممارسات المستدامة مثل إعادة التدوير، والحد من الاستهلاك الزائد للبلاستيك، ودعم الحلول البديلة القابلة للتحلل، بالإضافة إلى دعم السياسات والتشريعات التي تحد من استخدام البلاستيك وتشجع على التدوير والاستدامة.</a:t>
            </a:r>
          </a:p>
        </p:txBody>
      </p:sp>
    </p:spTree>
    <p:extLst>
      <p:ext uri="{BB962C8B-B14F-4D97-AF65-F5344CB8AC3E}">
        <p14:creationId xmlns:p14="http://schemas.microsoft.com/office/powerpoint/2010/main" val="164775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حلول المشكلة</a:t>
            </a:r>
          </a:p>
        </p:txBody>
      </p:sp>
      <p:sp>
        <p:nvSpPr>
          <p:cNvPr id="3" name="Content Placeholder 2"/>
          <p:cNvSpPr>
            <a:spLocks noGrp="1"/>
          </p:cNvSpPr>
          <p:nvPr>
            <p:ph idx="1"/>
          </p:nvPr>
        </p:nvSpPr>
        <p:spPr>
          <a:xfrm>
            <a:off x="457200" y="1412776"/>
            <a:ext cx="8229600" cy="4525963"/>
          </a:xfrm>
        </p:spPr>
        <p:txBody>
          <a:bodyPr>
            <a:normAutofit/>
          </a:bodyPr>
          <a:lstStyle/>
          <a:p>
            <a:pPr algn="just"/>
            <a:r>
              <a:rPr lang="ar-IQ" dirty="0"/>
              <a:t>التوعية للمجتمعات باهمية البيئة </a:t>
            </a:r>
          </a:p>
          <a:p>
            <a:pPr algn="just"/>
            <a:r>
              <a:rPr lang="ar-IQ" dirty="0"/>
              <a:t>تشجيع الممارسات المستدامة مثل إعادة التدوير</a:t>
            </a:r>
          </a:p>
          <a:p>
            <a:pPr algn="just"/>
            <a:r>
              <a:rPr lang="ar-IQ" dirty="0"/>
              <a:t>الحد من الاستهلاك الزائد للبلاستيك</a:t>
            </a:r>
          </a:p>
          <a:p>
            <a:pPr algn="just"/>
            <a:r>
              <a:rPr lang="ar-IQ" dirty="0"/>
              <a:t>دعم الحلول البديلة القابلة للتحلل</a:t>
            </a:r>
          </a:p>
          <a:p>
            <a:pPr algn="just"/>
            <a:r>
              <a:rPr lang="ar-IQ" dirty="0"/>
              <a:t>دعم السياسات والتشريعات التي تحد من استخدام البلاستيك</a:t>
            </a:r>
          </a:p>
          <a:p>
            <a:pPr algn="just"/>
            <a:r>
              <a:rPr lang="ar-IQ" dirty="0"/>
              <a:t>تشجيع عمليات التدوير والاستدامة.</a:t>
            </a:r>
          </a:p>
        </p:txBody>
      </p:sp>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00" y="4509120"/>
            <a:ext cx="2897864" cy="2142368"/>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00" y="1417639"/>
            <a:ext cx="1889752" cy="2227385"/>
          </a:xfrm>
          <a:prstGeom prst="rect">
            <a:avLst/>
          </a:prstGeom>
        </p:spPr>
      </p:pic>
      <p:pic>
        <p:nvPicPr>
          <p:cNvPr id="6" name="عنصر نائب للمحتوى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4920084"/>
            <a:ext cx="3293368" cy="1749276"/>
          </a:xfrm>
          <a:prstGeom prst="rect">
            <a:avLst/>
          </a:prstGeom>
        </p:spPr>
      </p:pic>
    </p:spTree>
    <p:extLst>
      <p:ext uri="{BB962C8B-B14F-4D97-AF65-F5344CB8AC3E}">
        <p14:creationId xmlns:p14="http://schemas.microsoft.com/office/powerpoint/2010/main" val="1359217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6526-EB6D-4F2B-B1D6-4DBA03349B6E}"/>
              </a:ext>
            </a:extLst>
          </p:cNvPr>
          <p:cNvSpPr>
            <a:spLocks noGrp="1"/>
          </p:cNvSpPr>
          <p:nvPr>
            <p:ph type="title"/>
          </p:nvPr>
        </p:nvSpPr>
        <p:spPr/>
        <p:txBody>
          <a:bodyPr/>
          <a:lstStyle/>
          <a:p>
            <a:pPr algn="r"/>
            <a:r>
              <a:rPr lang="ar-IQ" dirty="0"/>
              <a:t>سادسا -  المشكلة السكانية</a:t>
            </a:r>
            <a:endParaRPr lang="en-US" dirty="0"/>
          </a:p>
        </p:txBody>
      </p:sp>
      <p:sp>
        <p:nvSpPr>
          <p:cNvPr id="3" name="Content Placeholder 2">
            <a:extLst>
              <a:ext uri="{FF2B5EF4-FFF2-40B4-BE49-F238E27FC236}">
                <a16:creationId xmlns:a16="http://schemas.microsoft.com/office/drawing/2014/main" xmlns="" id="{DA8FCAC4-F92D-4898-99E9-C6D73C6F4094}"/>
              </a:ext>
            </a:extLst>
          </p:cNvPr>
          <p:cNvSpPr>
            <a:spLocks noGrp="1"/>
          </p:cNvSpPr>
          <p:nvPr>
            <p:ph idx="1"/>
          </p:nvPr>
        </p:nvSpPr>
        <p:spPr/>
        <p:txBody>
          <a:bodyPr>
            <a:normAutofit fontScale="92500"/>
          </a:bodyPr>
          <a:lstStyle/>
          <a:p>
            <a:pPr algn="just"/>
            <a:r>
              <a:rPr lang="ar-IQ" dirty="0"/>
              <a:t>تعد المشكلة السكانية اليوم مشكلة مهمة جدا </a:t>
            </a:r>
            <a:r>
              <a:rPr lang="ar-SA" dirty="0"/>
              <a:t>وذلك بسبب العلاقة التبادلية بين السكان و</a:t>
            </a:r>
            <a:r>
              <a:rPr lang="ar-IQ" dirty="0"/>
              <a:t>التطور</a:t>
            </a:r>
            <a:r>
              <a:rPr lang="ar-SA" dirty="0"/>
              <a:t> الإجتماعي والأقتصادي. </a:t>
            </a:r>
            <a:endParaRPr lang="ar-IQ" dirty="0"/>
          </a:p>
          <a:p>
            <a:pPr algn="just"/>
            <a:r>
              <a:rPr lang="ar-IQ" dirty="0"/>
              <a:t>ان خطورة ظاهرة التزايد السكاني العالمي وما يتبعه من استنزاف للموارد جعل المجتمعات عاجزة عن عن تلبية الحاجات الاجتماعية والاقتصادية والبيئية للافراد.</a:t>
            </a:r>
          </a:p>
          <a:p>
            <a:pPr algn="just"/>
            <a:r>
              <a:rPr lang="ar-IQ" dirty="0"/>
              <a:t>اذ يقدر</a:t>
            </a:r>
            <a:r>
              <a:rPr lang="ar-SA" dirty="0"/>
              <a:t> عدد سكان العالم حالياً أكثر من </a:t>
            </a:r>
            <a:r>
              <a:rPr lang="ar-IQ" dirty="0"/>
              <a:t>8</a:t>
            </a:r>
            <a:r>
              <a:rPr lang="ar-SA" dirty="0"/>
              <a:t> مليار نسمة</a:t>
            </a:r>
            <a:r>
              <a:rPr lang="ar-IQ" dirty="0"/>
              <a:t>، ومن المتوقع زيادته</a:t>
            </a:r>
            <a:r>
              <a:rPr lang="ar-SA" dirty="0"/>
              <a:t>.    </a:t>
            </a:r>
            <a:endParaRPr lang="ar-IQ" dirty="0"/>
          </a:p>
          <a:p>
            <a:pPr algn="just"/>
            <a:r>
              <a:rPr lang="ar-SA" dirty="0"/>
              <a:t>من النتائج الناجمة عن معدلات الزيادة السكانية في العالم </a:t>
            </a:r>
            <a:r>
              <a:rPr lang="ar-IQ" dirty="0"/>
              <a:t>ت</a:t>
            </a:r>
            <a:r>
              <a:rPr lang="ar-SA" dirty="0"/>
              <a:t>ز</a:t>
            </a:r>
            <a:r>
              <a:rPr lang="ar-IQ" dirty="0"/>
              <a:t>ايد</a:t>
            </a:r>
            <a:r>
              <a:rPr lang="ar-SA" dirty="0"/>
              <a:t> معدلات الكثافة السكانية والإزدحام في المدن الكبرى</a:t>
            </a:r>
            <a:endParaRPr lang="en-US" dirty="0"/>
          </a:p>
          <a:p>
            <a:endParaRPr lang="en-US" dirty="0"/>
          </a:p>
        </p:txBody>
      </p:sp>
      <p:pic>
        <p:nvPicPr>
          <p:cNvPr id="4" name="Picture 3">
            <a:extLst>
              <a:ext uri="{FF2B5EF4-FFF2-40B4-BE49-F238E27FC236}">
                <a16:creationId xmlns:a16="http://schemas.microsoft.com/office/drawing/2014/main" xmlns="" id="{AA490B58-B9CD-45C1-9A9C-1F3B020BDF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5576" y="276013"/>
            <a:ext cx="2916399" cy="1324187"/>
          </a:xfrm>
          <a:prstGeom prst="rect">
            <a:avLst/>
          </a:prstGeom>
        </p:spPr>
      </p:pic>
    </p:spTree>
    <p:extLst>
      <p:ext uri="{BB962C8B-B14F-4D97-AF65-F5344CB8AC3E}">
        <p14:creationId xmlns:p14="http://schemas.microsoft.com/office/powerpoint/2010/main" val="823290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84D514-5896-434C-A214-7BC4A01F87A5}"/>
              </a:ext>
            </a:extLst>
          </p:cNvPr>
          <p:cNvSpPr>
            <a:spLocks noGrp="1"/>
          </p:cNvSpPr>
          <p:nvPr>
            <p:ph type="title"/>
          </p:nvPr>
        </p:nvSpPr>
        <p:spPr/>
        <p:txBody>
          <a:bodyPr/>
          <a:lstStyle/>
          <a:p>
            <a:r>
              <a:rPr lang="ar-IQ" dirty="0"/>
              <a:t>سادسا - المشكلة السكانية (تتمة)</a:t>
            </a:r>
            <a:endParaRPr lang="en-US" dirty="0"/>
          </a:p>
        </p:txBody>
      </p:sp>
      <p:sp>
        <p:nvSpPr>
          <p:cNvPr id="3" name="Content Placeholder 2">
            <a:extLst>
              <a:ext uri="{FF2B5EF4-FFF2-40B4-BE49-F238E27FC236}">
                <a16:creationId xmlns:a16="http://schemas.microsoft.com/office/drawing/2014/main" xmlns="" id="{24B300F4-6A0E-4687-B412-A9E09A02B7C5}"/>
              </a:ext>
            </a:extLst>
          </p:cNvPr>
          <p:cNvSpPr>
            <a:spLocks noGrp="1"/>
          </p:cNvSpPr>
          <p:nvPr>
            <p:ph idx="1"/>
          </p:nvPr>
        </p:nvSpPr>
        <p:spPr/>
        <p:txBody>
          <a:bodyPr/>
          <a:lstStyle/>
          <a:p>
            <a:pPr algn="just"/>
            <a:r>
              <a:rPr lang="ar-SA" dirty="0"/>
              <a:t>من أهم الأخطار البيئية التي تهددها عملية النمو السكاني العشوائي هي:</a:t>
            </a:r>
            <a:endParaRPr lang="en-US" dirty="0"/>
          </a:p>
          <a:p>
            <a:pPr lvl="0" algn="just"/>
            <a:r>
              <a:rPr lang="ar-SA" dirty="0"/>
              <a:t>الإكتظاظ السكاني في المدن وما يتبعه من مشاكل بيئية وإجتماعية وصحية.</a:t>
            </a:r>
            <a:endParaRPr lang="en-US" dirty="0"/>
          </a:p>
          <a:p>
            <a:pPr lvl="0" algn="just"/>
            <a:r>
              <a:rPr lang="ar-SA" dirty="0"/>
              <a:t>الهجرة من الريف الى المدينة مما يحرم الريف من المزارعين وبذلك تتدهور التربة.</a:t>
            </a:r>
            <a:endParaRPr lang="en-US" dirty="0"/>
          </a:p>
          <a:p>
            <a:pPr lvl="0" algn="just"/>
            <a:r>
              <a:rPr lang="ar-SA" dirty="0"/>
              <a:t>توسع المدن والمراكز على حساب الأراضي الزراعية المنتجة.</a:t>
            </a:r>
            <a:endParaRPr lang="en-US" dirty="0"/>
          </a:p>
          <a:p>
            <a:pPr algn="just"/>
            <a:endParaRPr lang="en-US" dirty="0"/>
          </a:p>
        </p:txBody>
      </p:sp>
    </p:spTree>
    <p:extLst>
      <p:ext uri="{BB962C8B-B14F-4D97-AF65-F5344CB8AC3E}">
        <p14:creationId xmlns:p14="http://schemas.microsoft.com/office/powerpoint/2010/main" val="1029476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5B87B-2D87-47B0-8C3D-B0D05666A1B6}"/>
              </a:ext>
            </a:extLst>
          </p:cNvPr>
          <p:cNvSpPr>
            <a:spLocks noGrp="1"/>
          </p:cNvSpPr>
          <p:nvPr>
            <p:ph type="title"/>
          </p:nvPr>
        </p:nvSpPr>
        <p:spPr/>
        <p:txBody>
          <a:bodyPr/>
          <a:lstStyle/>
          <a:p>
            <a:r>
              <a:rPr lang="ar-IQ" dirty="0"/>
              <a:t>الحلول للمشكلة السكانية</a:t>
            </a:r>
            <a:endParaRPr lang="en-US" dirty="0"/>
          </a:p>
        </p:txBody>
      </p:sp>
      <p:sp>
        <p:nvSpPr>
          <p:cNvPr id="3" name="Content Placeholder 2">
            <a:extLst>
              <a:ext uri="{FF2B5EF4-FFF2-40B4-BE49-F238E27FC236}">
                <a16:creationId xmlns:a16="http://schemas.microsoft.com/office/drawing/2014/main" xmlns="" id="{16B14A4A-7156-4529-A440-F6B399F8FB81}"/>
              </a:ext>
            </a:extLst>
          </p:cNvPr>
          <p:cNvSpPr>
            <a:spLocks noGrp="1"/>
          </p:cNvSpPr>
          <p:nvPr>
            <p:ph idx="1"/>
          </p:nvPr>
        </p:nvSpPr>
        <p:spPr/>
        <p:txBody>
          <a:bodyPr>
            <a:normAutofit lnSpcReduction="10000"/>
          </a:bodyPr>
          <a:lstStyle/>
          <a:p>
            <a:r>
              <a:rPr lang="ar-IQ" dirty="0"/>
              <a:t>تعزيز التخطيط العائلي: توفير النصائح والدعم الاسري لاتخاذ قرارات مدروسة بشان عدد الاطفال</a:t>
            </a:r>
          </a:p>
          <a:p>
            <a:r>
              <a:rPr lang="ar-IQ" dirty="0"/>
              <a:t>دعم التنمية المستدامة: يمكن توجيه الاستثمارات نحو التنمية المستدامة وتحسين ظروف الحياة والعمل في المجتمعات النامية مما يقلل من معدل النمو السكاني.</a:t>
            </a:r>
          </a:p>
          <a:p>
            <a:r>
              <a:rPr lang="ar-IQ" dirty="0"/>
              <a:t>التثقيف الصحي وتوفير خدمات الرعاية الصحية:يؤدي تحسين وصول الافراد الى خدمات التخطيط الاسري والرعاية الصحية الى تقليل معدلات الخصوبة وبالتالي تقليل معدلات النمو السكاني.</a:t>
            </a:r>
          </a:p>
        </p:txBody>
      </p:sp>
    </p:spTree>
    <p:extLst>
      <p:ext uri="{BB962C8B-B14F-4D97-AF65-F5344CB8AC3E}">
        <p14:creationId xmlns:p14="http://schemas.microsoft.com/office/powerpoint/2010/main" val="2981619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5B87B-2D87-47B0-8C3D-B0D05666A1B6}"/>
              </a:ext>
            </a:extLst>
          </p:cNvPr>
          <p:cNvSpPr>
            <a:spLocks noGrp="1"/>
          </p:cNvSpPr>
          <p:nvPr>
            <p:ph type="title"/>
          </p:nvPr>
        </p:nvSpPr>
        <p:spPr/>
        <p:txBody>
          <a:bodyPr/>
          <a:lstStyle/>
          <a:p>
            <a:r>
              <a:rPr lang="ar-IQ" dirty="0"/>
              <a:t>الحلول للمشكلة السكانية</a:t>
            </a:r>
            <a:endParaRPr lang="en-US" dirty="0"/>
          </a:p>
        </p:txBody>
      </p:sp>
      <p:sp>
        <p:nvSpPr>
          <p:cNvPr id="3" name="Content Placeholder 2">
            <a:extLst>
              <a:ext uri="{FF2B5EF4-FFF2-40B4-BE49-F238E27FC236}">
                <a16:creationId xmlns:a16="http://schemas.microsoft.com/office/drawing/2014/main" xmlns="" id="{16B14A4A-7156-4529-A440-F6B399F8FB81}"/>
              </a:ext>
            </a:extLst>
          </p:cNvPr>
          <p:cNvSpPr>
            <a:spLocks noGrp="1"/>
          </p:cNvSpPr>
          <p:nvPr>
            <p:ph idx="1"/>
          </p:nvPr>
        </p:nvSpPr>
        <p:spPr/>
        <p:txBody>
          <a:bodyPr>
            <a:normAutofit/>
          </a:bodyPr>
          <a:lstStyle/>
          <a:p>
            <a:r>
              <a:rPr lang="ar-IQ" dirty="0"/>
              <a:t>تعزيز المساواة بين الجنسين: تعزيز حقوق المراة والفتيات وتمكينهن اقتصاديا يمكن ان يؤدي الى تقليل معدل الخصوبة وزيادة مستوى التعليم والوعي بين السكان.</a:t>
            </a:r>
          </a:p>
          <a:p>
            <a:r>
              <a:rPr lang="ar-IQ" dirty="0"/>
              <a:t>التوجيه السياسي والتشريعات: تمثل الحكومات دورا مهما في تشجيع التشريعات والسياسات التي تعزز حقوق النساء والتخطيط العائلي وتوفير الخدمات الصحية.</a:t>
            </a:r>
            <a:endParaRPr lang="en-US" dirty="0"/>
          </a:p>
        </p:txBody>
      </p:sp>
      <p:pic>
        <p:nvPicPr>
          <p:cNvPr id="4" name="Content Placeholder 4">
            <a:extLst>
              <a:ext uri="{FF2B5EF4-FFF2-40B4-BE49-F238E27FC236}">
                <a16:creationId xmlns:a16="http://schemas.microsoft.com/office/drawing/2014/main" xmlns="" id="{FBE49101-FD45-4FB3-925D-7ECCA18C87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1520" y="4869160"/>
            <a:ext cx="5688632" cy="1853530"/>
          </a:xfrm>
          <a:prstGeom prst="rect">
            <a:avLst/>
          </a:prstGeom>
        </p:spPr>
      </p:pic>
    </p:spTree>
    <p:extLst>
      <p:ext uri="{BB962C8B-B14F-4D97-AF65-F5344CB8AC3E}">
        <p14:creationId xmlns:p14="http://schemas.microsoft.com/office/powerpoint/2010/main" val="859444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9144000" cy="6480720"/>
          </a:xfrm>
        </p:spPr>
      </p:pic>
      <p:pic>
        <p:nvPicPr>
          <p:cNvPr id="4" name="عنصر نائب للمحتوى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653136"/>
            <a:ext cx="6034617" cy="1872208"/>
          </a:xfrm>
          <a:prstGeom prst="rect">
            <a:avLst/>
          </a:prstGeom>
        </p:spPr>
      </p:pic>
    </p:spTree>
    <p:extLst>
      <p:ext uri="{BB962C8B-B14F-4D97-AF65-F5344CB8AC3E}">
        <p14:creationId xmlns:p14="http://schemas.microsoft.com/office/powerpoint/2010/main" val="96570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اهمية التوعية بالمشكلات البيئية وتاثيراتها</a:t>
            </a:r>
          </a:p>
        </p:txBody>
      </p:sp>
      <p:sp>
        <p:nvSpPr>
          <p:cNvPr id="3" name="Content Placeholder 2"/>
          <p:cNvSpPr>
            <a:spLocks noGrp="1"/>
          </p:cNvSpPr>
          <p:nvPr>
            <p:ph idx="1"/>
          </p:nvPr>
        </p:nvSpPr>
        <p:spPr/>
        <p:txBody>
          <a:bodyPr/>
          <a:lstStyle/>
          <a:p>
            <a:r>
              <a:rPr lang="ar-IQ" dirty="0"/>
              <a:t>هناك اسباب عديدة لاهمية التوعية بالمشكلات البيئية للمجتمع باسره وهي </a:t>
            </a:r>
          </a:p>
          <a:p>
            <a:pPr lvl="1"/>
            <a:r>
              <a:rPr lang="ar-IQ" dirty="0"/>
              <a:t>حفظ البيئة والموارد الطبيعة</a:t>
            </a:r>
          </a:p>
          <a:p>
            <a:pPr lvl="1"/>
            <a:r>
              <a:rPr lang="ar-IQ" dirty="0"/>
              <a:t>صحة الانسان</a:t>
            </a:r>
          </a:p>
          <a:p>
            <a:pPr lvl="1"/>
            <a:r>
              <a:rPr lang="ar-IQ" dirty="0"/>
              <a:t>الاقتصاد والمجتمع</a:t>
            </a:r>
          </a:p>
          <a:p>
            <a:pPr lvl="1"/>
            <a:r>
              <a:rPr lang="ar-IQ" dirty="0"/>
              <a:t>المسؤولية الاجتماعية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26662"/>
            <a:ext cx="4032448" cy="4082063"/>
          </a:xfrm>
          <a:prstGeom prst="rect">
            <a:avLst/>
          </a:prstGeom>
        </p:spPr>
      </p:pic>
    </p:spTree>
    <p:extLst>
      <p:ext uri="{BB962C8B-B14F-4D97-AF65-F5344CB8AC3E}">
        <p14:creationId xmlns:p14="http://schemas.microsoft.com/office/powerpoint/2010/main" val="303130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1">
              <a:spcBef>
                <a:spcPct val="0"/>
              </a:spcBef>
            </a:pPr>
            <a:r>
              <a:rPr lang="ar-IQ" sz="3600" dirty="0">
                <a:cs typeface="+mj-cs"/>
              </a:rPr>
              <a:t>حفظ البيئة والموارد الطبيعة</a:t>
            </a:r>
          </a:p>
        </p:txBody>
      </p:sp>
      <p:sp>
        <p:nvSpPr>
          <p:cNvPr id="3" name="Content Placeholder 2"/>
          <p:cNvSpPr>
            <a:spLocks noGrp="1"/>
          </p:cNvSpPr>
          <p:nvPr>
            <p:ph idx="1"/>
          </p:nvPr>
        </p:nvSpPr>
        <p:spPr/>
        <p:txBody>
          <a:bodyPr/>
          <a:lstStyle/>
          <a:p>
            <a:pPr algn="just"/>
            <a:r>
              <a:rPr lang="ar-IQ" dirty="0"/>
              <a:t>تساعد التوعية في تعزيز الوعي بشان اهمية حماية البيئة والحفاظ على الموارد الطبيعية مما يسهم في المحافظة على التوازن البيئي والاستدامة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232684"/>
            <a:ext cx="7647384" cy="3436676"/>
          </a:xfrm>
          <a:prstGeom prst="rect">
            <a:avLst/>
          </a:prstGeom>
        </p:spPr>
      </p:pic>
      <p:pic>
        <p:nvPicPr>
          <p:cNvPr id="5" name="عنصر نائب للمحتوى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3304692"/>
            <a:ext cx="2808312" cy="3364668"/>
          </a:xfrm>
          <a:prstGeom prst="rect">
            <a:avLst/>
          </a:prstGeom>
        </p:spPr>
      </p:pic>
    </p:spTree>
    <p:extLst>
      <p:ext uri="{BB962C8B-B14F-4D97-AF65-F5344CB8AC3E}">
        <p14:creationId xmlns:p14="http://schemas.microsoft.com/office/powerpoint/2010/main" val="86216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rtl="1">
              <a:spcBef>
                <a:spcPct val="0"/>
              </a:spcBef>
            </a:pPr>
            <a:r>
              <a:rPr lang="ar-IQ" sz="3600" dirty="0">
                <a:cs typeface="+mj-cs"/>
              </a:rPr>
              <a:t>صحة الانسان</a:t>
            </a:r>
          </a:p>
        </p:txBody>
      </p:sp>
      <p:sp>
        <p:nvSpPr>
          <p:cNvPr id="3" name="Content Placeholder 2"/>
          <p:cNvSpPr>
            <a:spLocks noGrp="1"/>
          </p:cNvSpPr>
          <p:nvPr>
            <p:ph idx="1"/>
          </p:nvPr>
        </p:nvSpPr>
        <p:spPr/>
        <p:txBody>
          <a:bodyPr/>
          <a:lstStyle/>
          <a:p>
            <a:pPr algn="just"/>
            <a:r>
              <a:rPr lang="ar-IQ" dirty="0"/>
              <a:t>تؤثر المشكلات البيئية مباشرة على صحة الانسان مثل تلوث الماء والهواء الذي يمكن ان يسبب امراضا مثل الربو والتحسس والسرطان وغيرها وبالتالي فان التوعية تساهم في الوقاية من هذه الامراض</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789041"/>
            <a:ext cx="8157642" cy="2952328"/>
          </a:xfrm>
          <a:prstGeom prst="rect">
            <a:avLst/>
          </a:prstGeom>
        </p:spPr>
      </p:pic>
      <p:pic>
        <p:nvPicPr>
          <p:cNvPr id="5" name="عنصر نائب للمحتوى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56992"/>
            <a:ext cx="3571875" cy="3442271"/>
          </a:xfrm>
          <a:prstGeom prst="rect">
            <a:avLst/>
          </a:prstGeom>
        </p:spPr>
      </p:pic>
    </p:spTree>
    <p:extLst>
      <p:ext uri="{BB962C8B-B14F-4D97-AF65-F5344CB8AC3E}">
        <p14:creationId xmlns:p14="http://schemas.microsoft.com/office/powerpoint/2010/main" val="885979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الاقتصاد والمجتمع</a:t>
            </a:r>
          </a:p>
        </p:txBody>
      </p:sp>
      <p:sp>
        <p:nvSpPr>
          <p:cNvPr id="3" name="Content Placeholder 2"/>
          <p:cNvSpPr>
            <a:spLocks noGrp="1"/>
          </p:cNvSpPr>
          <p:nvPr>
            <p:ph idx="1"/>
          </p:nvPr>
        </p:nvSpPr>
        <p:spPr/>
        <p:txBody>
          <a:bodyPr/>
          <a:lstStyle/>
          <a:p>
            <a:pPr algn="just"/>
            <a:r>
              <a:rPr lang="ar-IQ" dirty="0"/>
              <a:t>تؤثر المشكلات البيئية ايضا على الاقتصاد والمجتمع، اذ يمكن ان تسبب كوارث طبيعية مثل الفيضانات والجفاف خسائر اقتصادية كبيرة وتدمير الممتلكات وفقدان الارواح.</a:t>
            </a:r>
          </a:p>
        </p:txBody>
      </p:sp>
      <p:pic>
        <p:nvPicPr>
          <p:cNvPr id="4" name="عنصر نائب للمحتوى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284984"/>
            <a:ext cx="4752528" cy="2841179"/>
          </a:xfrm>
          <a:prstGeom prst="rect">
            <a:avLst/>
          </a:prstGeom>
        </p:spPr>
      </p:pic>
      <p:pic>
        <p:nvPicPr>
          <p:cNvPr id="5" name="عنصر نائب للمحتوى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284984"/>
            <a:ext cx="3418128" cy="2841179"/>
          </a:xfrm>
          <a:prstGeom prst="rect">
            <a:avLst/>
          </a:prstGeom>
        </p:spPr>
      </p:pic>
    </p:spTree>
    <p:extLst>
      <p:ext uri="{BB962C8B-B14F-4D97-AF65-F5344CB8AC3E}">
        <p14:creationId xmlns:p14="http://schemas.microsoft.com/office/powerpoint/2010/main" val="357093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t>المسؤولية الاجتماعية</a:t>
            </a:r>
          </a:p>
        </p:txBody>
      </p:sp>
      <p:sp>
        <p:nvSpPr>
          <p:cNvPr id="3" name="Content Placeholder 2"/>
          <p:cNvSpPr>
            <a:spLocks noGrp="1"/>
          </p:cNvSpPr>
          <p:nvPr>
            <p:ph idx="1"/>
          </p:nvPr>
        </p:nvSpPr>
        <p:spPr/>
        <p:txBody>
          <a:bodyPr/>
          <a:lstStyle/>
          <a:p>
            <a:pPr algn="just"/>
            <a:r>
              <a:rPr lang="ar-IQ" dirty="0"/>
              <a:t>يعزز التوعية بالمشكلات البيئية مفهوم المسؤولية الاجتماعية لدى الافراد والمجتمعات، حيث يتحملون مسؤولية العمل للحفاظ على البيئة وتراثها للاجيال الحالية والمستقبلية</a:t>
            </a:r>
          </a:p>
          <a:p>
            <a:r>
              <a:rPr lang="ar-IQ" dirty="0"/>
              <a:t>بشكل عام فان التوعية بمشكلات البليئة تعزز الاهتمام بالبيئة وتشجع على اتخاذ اجراءات فعالة للحفاظ عليها وتحقيق التنمية المستدامة.</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4221088"/>
            <a:ext cx="5184576" cy="2450858"/>
          </a:xfrm>
          <a:prstGeom prst="rect">
            <a:avLst/>
          </a:prstGeom>
        </p:spPr>
      </p:pic>
    </p:spTree>
    <p:extLst>
      <p:ext uri="{BB962C8B-B14F-4D97-AF65-F5344CB8AC3E}">
        <p14:creationId xmlns:p14="http://schemas.microsoft.com/office/powerpoint/2010/main" val="4159454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1724</TotalTime>
  <Words>2655</Words>
  <Application>Microsoft Office PowerPoint</Application>
  <PresentationFormat>عرض على الشاشة (3:4)‏</PresentationFormat>
  <Paragraphs>193</Paragraphs>
  <Slides>46</Slides>
  <Notes>0</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46</vt:i4>
      </vt:variant>
    </vt:vector>
  </HeadingPairs>
  <TitlesOfParts>
    <vt:vector size="50" baseType="lpstr">
      <vt:lpstr>Arial</vt:lpstr>
      <vt:lpstr>Calibri</vt:lpstr>
      <vt:lpstr>Times New Roman</vt:lpstr>
      <vt:lpstr>Office Theme</vt:lpstr>
      <vt:lpstr>المشكلات البيئية</vt:lpstr>
      <vt:lpstr> - </vt:lpstr>
      <vt:lpstr>المشكلات البيئية</vt:lpstr>
      <vt:lpstr>المشكلات البيئية</vt:lpstr>
      <vt:lpstr>اهمية التوعية بالمشكلات البيئية وتاثيراتها</vt:lpstr>
      <vt:lpstr>حفظ البيئة والموارد الطبيعة</vt:lpstr>
      <vt:lpstr>صحة الانسان</vt:lpstr>
      <vt:lpstr>الاقتصاد والمجتمع</vt:lpstr>
      <vt:lpstr>المسؤولية الاجتماعية</vt:lpstr>
      <vt:lpstr>انواع المشكلات البيئية</vt:lpstr>
      <vt:lpstr>اولا - التلوث البيئي</vt:lpstr>
      <vt:lpstr>1- تلوث الماء</vt:lpstr>
      <vt:lpstr>تاثيرات تلوث الماء واجراءات الحد منه</vt:lpstr>
      <vt:lpstr>2- تلوث الهواء</vt:lpstr>
      <vt:lpstr>اسباب وتاثيرات تلوث الهواء</vt:lpstr>
      <vt:lpstr>الاجراءات للحد من تلوث الهواء</vt:lpstr>
      <vt:lpstr>ثانيا- تغير المناخ</vt:lpstr>
      <vt:lpstr>اسباب وتاثيرات تغير المناخ</vt:lpstr>
      <vt:lpstr>الاجراءات اللازمة للحد من تغير المناخ</vt:lpstr>
      <vt:lpstr>ثالثا - فقدان التنوع البايولوجي</vt:lpstr>
      <vt:lpstr>اسباب الانقراض</vt:lpstr>
      <vt:lpstr>اسباب الانقراض</vt:lpstr>
      <vt:lpstr>اهمية الحفاظ على التنوع البيولوجي</vt:lpstr>
      <vt:lpstr>اهمية الحفاظ على التنوع البيولوجي</vt:lpstr>
      <vt:lpstr>اهمية الحفاظ على التنوع البيولوجي</vt:lpstr>
      <vt:lpstr>اجراءات حل مشكلة التنوع البيولوجي</vt:lpstr>
      <vt:lpstr>اجراءات حل مشكلة التنوع البيولوجي</vt:lpstr>
      <vt:lpstr>رابعا - تدهور الاراضي والغابات</vt:lpstr>
      <vt:lpstr>التصحر والتعرية الارضية</vt:lpstr>
      <vt:lpstr>التصحر والتعرية الارضية</vt:lpstr>
      <vt:lpstr>تاثيرات التصحر والتعرية الارضية</vt:lpstr>
      <vt:lpstr>تاثيرات فقدان الغابات على المناخ والبيئة</vt:lpstr>
      <vt:lpstr>تاثيرات فقدان الغابات على المناخ والبيئة</vt:lpstr>
      <vt:lpstr>تاثيرات فقدان الغابات على المناخ والبيئة</vt:lpstr>
      <vt:lpstr>ستراتيجيات الحفاظ على الغابات والاراضي</vt:lpstr>
      <vt:lpstr>ستراتيجيات الحفاظ على الغابات والاراضي</vt:lpstr>
      <vt:lpstr>ستراتيجيات الحفاظ على الغابات والاراضي</vt:lpstr>
      <vt:lpstr>خامسا - زيادة كمية النفايات والبلاستك</vt:lpstr>
      <vt:lpstr>زيادة كمية النفايات والبلاستك</vt:lpstr>
      <vt:lpstr>زيادة كمية النفايات والبلاستك</vt:lpstr>
      <vt:lpstr>حلول المشكلة</vt:lpstr>
      <vt:lpstr>سادسا -  المشكلة السكانية</vt:lpstr>
      <vt:lpstr>سادسا - المشكلة السكانية (تتمة)</vt:lpstr>
      <vt:lpstr>الحلول للمشكلة السكانية</vt:lpstr>
      <vt:lpstr>الحلول للمشكلة السكانية</vt:lpstr>
      <vt:lpstr>عرض تقديمي في PowerPoint</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المشكلات البيئية</dc:title>
  <dc:creator>Dr.Sabah</dc:creator>
  <cp:lastModifiedBy>hp15</cp:lastModifiedBy>
  <cp:revision>33</cp:revision>
  <dcterms:created xsi:type="dcterms:W3CDTF">2024-04-12T06:32:01Z</dcterms:created>
  <dcterms:modified xsi:type="dcterms:W3CDTF">2024-04-21T21:05:21Z</dcterms:modified>
</cp:coreProperties>
</file>