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9" r:id="rId1"/>
  </p:sldMasterIdLst>
  <p:sldIdLst>
    <p:sldId id="256" r:id="rId2"/>
    <p:sldId id="258" r:id="rId3"/>
    <p:sldId id="299" r:id="rId4"/>
    <p:sldId id="300" r:id="rId5"/>
    <p:sldId id="288" r:id="rId6"/>
    <p:sldId id="294" r:id="rId7"/>
    <p:sldId id="297" r:id="rId8"/>
    <p:sldId id="298" r:id="rId9"/>
    <p:sldId id="293" r:id="rId10"/>
    <p:sldId id="266" r:id="rId11"/>
    <p:sldId id="301" r:id="rId12"/>
    <p:sldId id="302" r:id="rId13"/>
    <p:sldId id="303" r:id="rId14"/>
    <p:sldId id="257" r:id="rId15"/>
    <p:sldId id="268" r:id="rId16"/>
    <p:sldId id="269" r:id="rId17"/>
    <p:sldId id="270" r:id="rId18"/>
    <p:sldId id="295" r:id="rId19"/>
    <p:sldId id="271" r:id="rId20"/>
    <p:sldId id="272" r:id="rId21"/>
    <p:sldId id="273" r:id="rId22"/>
    <p:sldId id="274" r:id="rId23"/>
    <p:sldId id="275" r:id="rId24"/>
    <p:sldId id="276" r:id="rId25"/>
    <p:sldId id="287" r:id="rId26"/>
    <p:sldId id="279" r:id="rId27"/>
    <p:sldId id="281" r:id="rId28"/>
    <p:sldId id="282" r:id="rId29"/>
    <p:sldId id="283" r:id="rId30"/>
    <p:sldId id="286" r:id="rId31"/>
    <p:sldId id="285" r:id="rId32"/>
    <p:sldId id="284" r:id="rId33"/>
    <p:sldId id="304" r:id="rId34"/>
    <p:sldId id="30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32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6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0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66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69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495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98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0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0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794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1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dm.rdd.edu.iq/" TargetMode="External"/><Relationship Id="rId2" Type="http://schemas.openxmlformats.org/officeDocument/2006/relationships/hyperlink" Target="mailto:pgdent@codental.uobaghdad.edu.iq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adm.rdd.edu.iq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pgdent@codental.uobaghdad.edu.iq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6401"/>
            <a:ext cx="7184571" cy="236582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ar-IQ" b="1" dirty="0" smtClean="0"/>
              <a:t>آلية </a:t>
            </a:r>
            <a:r>
              <a:rPr lang="ar-IQ" b="1" dirty="0"/>
              <a:t>التقديم للدراسات العليا للعام الدراسي </a:t>
            </a:r>
            <a:r>
              <a:rPr lang="ar-IQ" b="1" dirty="0" smtClean="0"/>
              <a:t>2024-2025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829" y="2902857"/>
            <a:ext cx="6425584" cy="150928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ar-IQ" b="1" dirty="0" smtClean="0">
                <a:solidFill>
                  <a:schemeClr val="tx1"/>
                </a:solidFill>
              </a:rPr>
              <a:t>اعداد </a:t>
            </a:r>
          </a:p>
          <a:p>
            <a:pPr algn="ctr">
              <a:lnSpc>
                <a:spcPct val="100000"/>
              </a:lnSpc>
            </a:pPr>
            <a:r>
              <a:rPr lang="ar-IQ" b="1" dirty="0" smtClean="0">
                <a:solidFill>
                  <a:schemeClr val="tx1"/>
                </a:solidFill>
              </a:rPr>
              <a:t>أ.م.د.سها طلال عبد</a:t>
            </a:r>
          </a:p>
          <a:p>
            <a:pPr algn="ctr">
              <a:lnSpc>
                <a:spcPct val="100000"/>
              </a:lnSpc>
            </a:pPr>
            <a:r>
              <a:rPr lang="ar-IQ" b="1" dirty="0" smtClean="0">
                <a:solidFill>
                  <a:schemeClr val="tx1"/>
                </a:solidFill>
              </a:rPr>
              <a:t>مديرة شعبة الدراسات العليا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1036963" y="274321"/>
            <a:ext cx="45719" cy="411480"/>
          </a:xfrm>
        </p:spPr>
        <p:txBody>
          <a:bodyPr>
            <a:normAutofit/>
          </a:bodyPr>
          <a:lstStyle/>
          <a:p>
            <a:endParaRPr lang="en-GB" sz="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12046856" cy="5374586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spcAft>
                <a:spcPts val="0"/>
              </a:spcAft>
            </a:pP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يبدا التقديم للدراسات يوم </a:t>
            </a:r>
            <a:r>
              <a:rPr lang="ar-IQ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2/5/</a:t>
            </a:r>
            <a:r>
              <a:rPr lang="ar-SA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و ينتهي يوم</a:t>
            </a:r>
            <a:r>
              <a:rPr lang="ar-IQ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r-SA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2/6/2024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التواصل </a:t>
            </a: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او الاستفسار يكون عبر ايميل شعبة الدراسات العليا:       </a:t>
            </a:r>
            <a:r>
              <a:rPr lang="en-US" b="1" u="sng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pgdent@codental.uobaghdad.edu.iq</a:t>
            </a:r>
            <a:endParaRPr lang="en-GB" cap="none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rtl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الملفات </a:t>
            </a: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المطلوبة لتحميلها على الرابط اعلاه: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 rtl="1">
              <a:lnSpc>
                <a:spcPct val="150000"/>
              </a:lnSpc>
              <a:buFont typeface="+mj-lt"/>
              <a:buAutoNum type="arabicPeriod"/>
            </a:pPr>
            <a:r>
              <a:rPr lang="ar-IQ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استمارة التقديم الالكترونية</a:t>
            </a: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بعد الانتهاء من ملأ المعلومات على الموقع الالكتروني  </a:t>
            </a:r>
            <a:r>
              <a:rPr lang="en-US" b="1" u="sng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http://adm.rdd.edu.iq</a:t>
            </a:r>
            <a:r>
              <a:rPr lang="en-US" b="1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b="1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يتم تدقيق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الاستمارة الالكترونية </a:t>
            </a:r>
            <a:r>
              <a:rPr lang="ar-SA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من قبل اللجنة (لكل معلومة ذكرت في الاستمارة بمستمسك يثبت ما فيها)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من خلال ملف ال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pdf 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الكامل لكل متقدم.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4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7" y="391009"/>
            <a:ext cx="11551021" cy="620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58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297" y="169654"/>
            <a:ext cx="11843657" cy="648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7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" y="156753"/>
            <a:ext cx="12000412" cy="64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95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0744199" y="617221"/>
            <a:ext cx="338483" cy="68580"/>
          </a:xfrm>
        </p:spPr>
        <p:txBody>
          <a:bodyPr>
            <a:normAutofit fontScale="90000"/>
          </a:bodyPr>
          <a:lstStyle/>
          <a:p>
            <a:endParaRPr lang="en-GB" sz="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" y="1280160"/>
            <a:ext cx="10858500" cy="4094425"/>
          </a:xfrm>
        </p:spPr>
        <p:txBody>
          <a:bodyPr>
            <a:noAutofit/>
          </a:bodyPr>
          <a:lstStyle/>
          <a:p>
            <a:pPr lvl="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ar-IQ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بعد </a:t>
            </a:r>
            <a:r>
              <a:rPr lang="ar-IQ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تدقيق </a:t>
            </a:r>
            <a:r>
              <a:rPr lang="ar-IQ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الملف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ar-IQ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الكترونيا </a:t>
            </a:r>
            <a:r>
              <a:rPr lang="ar-IQ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من قبل اللجنة المختصة في الكلية </a:t>
            </a:r>
            <a:r>
              <a:rPr lang="ar-IQ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(تدقيق اولي), يتم احالة ملف المتقدم الى المدقق النهائي.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0166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lvl="0" indent="-342900" algn="just" rtl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وبعد انهاء التدقيق </a:t>
            </a:r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النهائي </a:t>
            </a:r>
            <a:r>
              <a:rPr lang="ar-SA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والختم الالكتروني </a:t>
            </a:r>
            <a:r>
              <a:rPr lang="ar-IQ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يتم </a:t>
            </a:r>
            <a:r>
              <a:rPr lang="ar-IQ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ارسال اشعار الى ايميل المتقدم  وتسحب الاستمارة </a:t>
            </a:r>
            <a:r>
              <a:rPr lang="ar-IQ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المدققة</a:t>
            </a:r>
            <a:r>
              <a:rPr lang="ar-SA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r-IQ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من </a:t>
            </a:r>
            <a:r>
              <a:rPr lang="ar-IQ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نفس الموقع الاستمارة الالكترونية  </a:t>
            </a:r>
            <a:r>
              <a:rPr lang="en-US" sz="3200" b="1" u="sng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http://adm.rdd.edu.iq</a:t>
            </a:r>
            <a:r>
              <a:rPr lang="ar-IQ" sz="3200" b="1" cap="non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r-IQ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بعد </a:t>
            </a:r>
            <a:r>
              <a:rPr lang="ar-IQ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تسجيل الدخول, يجب جلب الاستمارة الالكترونية المدققه (مطبوع عليها كلمة دققت) ويتم سحبها لغرض الدخول للامتحان التنافسي.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8435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6963" y="685800"/>
            <a:ext cx="45719" cy="45719"/>
          </a:xfrm>
        </p:spPr>
        <p:txBody>
          <a:bodyPr>
            <a:noAutofit/>
          </a:bodyPr>
          <a:lstStyle/>
          <a:p>
            <a:endParaRPr lang="en-GB" sz="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657" y="-1"/>
            <a:ext cx="12032343" cy="6545179"/>
          </a:xfrm>
        </p:spPr>
        <p:txBody>
          <a:bodyPr>
            <a:noAutofit/>
          </a:bodyPr>
          <a:lstStyle/>
          <a:p>
            <a:pPr marL="342900" lvl="0" indent="-342900" algn="just" rtl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IQ" sz="25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المستمسكات المطلوبة للتقديم للدراسات العليا  (الملف الكامل للمتقدم بصيغة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 pdf  </a:t>
            </a:r>
            <a:r>
              <a:rPr lang="ar-IQ" sz="25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ar-IQ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وثيقة التخرج او كتاب تاييد التخرج  لغرض التقديم </a:t>
            </a:r>
            <a:r>
              <a:rPr lang="ar-IQ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لدراسة الدكتوراه </a:t>
            </a:r>
            <a:r>
              <a:rPr lang="ar-IQ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معنون </a:t>
            </a:r>
            <a:r>
              <a:rPr lang="ar-IQ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للجهة المتقدم عليها (كلية طب الاسنان / الدراسات العليا) بغض النظر عن تاريخ اصدارها مثبت فيها معدل التخرج  رقما وكتابة. مع مطابقة الخلفية </a:t>
            </a:r>
            <a:r>
              <a:rPr lang="ar-IQ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العلمية </a:t>
            </a:r>
            <a:r>
              <a:rPr lang="ar-IQ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من خلال </a:t>
            </a:r>
            <a:r>
              <a:rPr lang="ar-IQ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تقديمه </a:t>
            </a:r>
            <a:r>
              <a:rPr lang="ar-IQ" sz="25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لوثيقتي التخرج للبكالوريوس </a:t>
            </a:r>
            <a:r>
              <a:rPr lang="ar-IQ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والماجستير </a:t>
            </a:r>
            <a:r>
              <a:rPr lang="ar-IQ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واضافة لشهادة المعادلة الصادرة من دائرة البعثات بالنسبة للمتقدمين الحاصلين على الشهادات الاولية او العليا من جامعات غير عراقية.</a:t>
            </a:r>
            <a:endParaRPr lang="en-GB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ar-IQ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وثيقة التخرج او كتاب تاييد التخرج  لغرض التقديم </a:t>
            </a:r>
            <a:r>
              <a:rPr lang="ar-IQ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لدراسة الماجستير </a:t>
            </a:r>
            <a:r>
              <a:rPr lang="ar-IQ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معنون للجهة المتقدم عليها (كلية طب الاسنان / الدراسات العليا)بغض النظر عن تاريخ اصدارها  مثبت فيهما معدل </a:t>
            </a:r>
            <a:r>
              <a:rPr lang="ar-IQ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التخرج </a:t>
            </a:r>
            <a:r>
              <a:rPr lang="ar-IQ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و معدل الطالب </a:t>
            </a:r>
            <a:r>
              <a:rPr lang="ar-IQ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الاول على الدفعة </a:t>
            </a:r>
            <a:r>
              <a:rPr lang="ar-IQ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(للدورين الاول و الثاني والدراستين الصباحية والمسائية</a:t>
            </a:r>
            <a:r>
              <a:rPr lang="ar-IQ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GB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IQ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الامر الجامعي للدراسات العليا الحاصل عليه المتقدم لغرض التقديم لنيل شهادة </a:t>
            </a:r>
            <a:r>
              <a:rPr lang="ar-IQ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اعلى, للمتقدمين الحاصلين على الامر الجامعي.</a:t>
            </a: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154204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6963" y="685801"/>
            <a:ext cx="45719" cy="68580"/>
          </a:xfrm>
        </p:spPr>
        <p:txBody>
          <a:bodyPr>
            <a:normAutofit fontScale="90000"/>
          </a:bodyPr>
          <a:lstStyle/>
          <a:p>
            <a:endParaRPr lang="en-GB" sz="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0"/>
            <a:ext cx="11430000" cy="6583680"/>
          </a:xfrm>
        </p:spPr>
        <p:txBody>
          <a:bodyPr>
            <a:noAutofit/>
          </a:bodyPr>
          <a:lstStyle/>
          <a:p>
            <a:pPr lvl="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ar-IQ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وثيقة التخرج (الدبلوم) للمتقدم لدراسة الماجستير مثبت فيها المعدل رقما وكتابة و مطابقة الخلفية العلمية للمتقدم لنيل شهادة الماجستير.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كتاب عدم ممانعة 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بالنسبة للموظفين (من </a:t>
            </a: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ضمنهم الموظفين على ملاك 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الجامعات/الكليات الاهلية) </a:t>
            </a: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(يتضمن 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العبارة بالصيغة </a:t>
            </a: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الاتية: عدم ممانعة الدائرة للموظف من التقديم للدراسات العليا للعام الدراسي 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2025/2024) يكون موقعا من قبل مخول الدائرة المختصة/ الوزارة او الجهة غير المرتبطة بوزارة وبحسب الصلاحية والاختصاص موقع من قبل مخول </a:t>
            </a: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الدائرة المختصة/ الوزارة او الجهة غير المرتبطة 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بوزارة(حصرا) والتي ينتسب اليها الموظف او المكلف فيما عدا منسبي وزارة التعليم العالي والبحث العلمي بالجامعات فأن كتاب عدم الممانعة يكون موقع من قبل رئيس الجامعةاو من يخوله. </a:t>
            </a:r>
            <a:r>
              <a:rPr lang="ar-IQ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التعهد </a:t>
            </a:r>
            <a:r>
              <a:rPr lang="ar-IQ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الخاص بالتصريح الامني المرفقة نسخة منه داخل رابط التقديم المذكور اعلاه.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5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1353799" y="365126"/>
            <a:ext cx="45719" cy="139972"/>
          </a:xfrm>
        </p:spPr>
        <p:txBody>
          <a:bodyPr>
            <a:normAutofit/>
          </a:bodyPr>
          <a:lstStyle/>
          <a:p>
            <a:endParaRPr lang="en-US" sz="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302" y="226423"/>
            <a:ext cx="11390812" cy="6368551"/>
          </a:xfrm>
        </p:spPr>
        <p:txBody>
          <a:bodyPr>
            <a:normAutofit fontScale="92500"/>
          </a:bodyPr>
          <a:lstStyle/>
          <a:p>
            <a:pPr lvl="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وجوب مطابقة التخصص المدرج ضمن عدم الممانعة الخاصة بالموظف المتقدم مع الاختصاص المتقدم اليه في الكلية, 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للتقديم والقبول وبخلافه يتحمل مخول الكلية بالتدقيق المسؤولية و </a:t>
            </a: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لا تستلم ملفات المتقدمين بدون عدم الممانعة الممنوحة من الوزاره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rtl="1">
              <a:lnSpc>
                <a:spcPct val="150000"/>
              </a:lnSpc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شهادة اجتياز دورة اللغة الانكليزية و الحاسوب و اللغة العربية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وتكون شهادة كفاءة اللغة الانكليزية سارية المفعول من تاريخ 2/5/2022 الى تاريخ 17/5/2023. </a:t>
            </a:r>
          </a:p>
          <a:p>
            <a:pPr marL="0" lvl="0" indent="0" algn="just" rtl="1">
              <a:lnSpc>
                <a:spcPct val="150000"/>
              </a:lnSpc>
              <a:spcAft>
                <a:spcPts val="0"/>
              </a:spcAft>
              <a:buNone/>
            </a:pPr>
            <a:endParaRPr lang="ar-IQ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شهادة الحصول على درجة (4) في امتحان (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IELTS</a:t>
            </a:r>
            <a:r>
              <a:rPr lang="ar-IQ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للمتقدمين للدراسات العليا في التخصصات (الطبية ,الهندسية, العلوم) او شهادة الحصول على درجة النجاح في امتحان اللغة الانكليزية  الوطني الموحد.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32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0492739" y="640081"/>
            <a:ext cx="589943" cy="45719"/>
          </a:xfrm>
        </p:spPr>
        <p:txBody>
          <a:bodyPr>
            <a:normAutofit fontScale="90000"/>
          </a:bodyPr>
          <a:lstStyle/>
          <a:p>
            <a:endParaRPr lang="en-GB" sz="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12192001" cy="5760719"/>
          </a:xfrm>
        </p:spPr>
        <p:txBody>
          <a:bodyPr>
            <a:noAutofit/>
          </a:bodyPr>
          <a:lstStyle/>
          <a:p>
            <a:pPr lvl="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ar-IQ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ملىء استمارتي التقديم ( نموذج 500) و صحيفة الاعمال ( نموذج 501) ولا يجوز الشطب والحك و الحبر الابيض للعام </a:t>
            </a:r>
            <a:r>
              <a:rPr lang="ar-IQ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2024-2025.</a:t>
            </a:r>
            <a:endParaRPr lang="en-GB" sz="2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IQ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ملىء الاستمارات الخاصة بالمتقدمين من ذوي الشهداء ( نموذج </a:t>
            </a:r>
            <a:r>
              <a:rPr lang="ar-SA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502/ أ و 502 / ب</a:t>
            </a:r>
            <a:r>
              <a:rPr lang="ar-IQ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للعام </a:t>
            </a:r>
            <a:r>
              <a:rPr lang="ar-IQ" sz="2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2024-2025.</a:t>
            </a:r>
            <a:endParaRPr lang="en-GB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IQ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ملىء </a:t>
            </a:r>
            <a:r>
              <a:rPr lang="ar-IQ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الاستمارات الخاصة بالمتقدمين من السجناء السياسيين (نموذج 503) للعام </a:t>
            </a:r>
            <a:r>
              <a:rPr lang="ar-IQ" sz="2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2024-2025.</a:t>
            </a:r>
            <a:endParaRPr lang="en-GB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IQ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ملىء </a:t>
            </a:r>
            <a:r>
              <a:rPr lang="ar-IQ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الاستمارات الخاصة بالمتقدمين من المشمولين بقانون تعويض المتضررين (نموذج 700) للعام </a:t>
            </a:r>
            <a:r>
              <a:rPr lang="ar-IQ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ar-IQ" sz="2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2024-2025</a:t>
            </a:r>
            <a:r>
              <a:rPr lang="ar-IQ" sz="2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IQ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ملئ </a:t>
            </a:r>
            <a:r>
              <a:rPr lang="ar-IQ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الاستمارة الخاصة بالمرشحين من المشمولين بقانون ذوي الاعاقة والاحتياجات الخاصة (نموذج 600) للعام </a:t>
            </a:r>
            <a:r>
              <a:rPr lang="ar-IQ" sz="2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2024-2025.</a:t>
            </a:r>
            <a:endParaRPr lang="en-GB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ar-IQ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التوقيع </a:t>
            </a:r>
            <a:r>
              <a:rPr lang="ar-IQ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على التعهد الخطي للمتقدم (نموذج 504).</a:t>
            </a:r>
            <a:endParaRPr lang="en-GB" sz="2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9"/>
            </a:pP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62784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ar-IQ" sz="4000" b="1" dirty="0" smtClean="0">
                <a:cs typeface="+mj-cs"/>
              </a:rPr>
              <a:t>1- للدخول الى ايميل و درايف الدراسات العليا عبر الايميل التالي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en-US" sz="40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  <a:hlinkClick r:id="rId2"/>
              </a:rPr>
              <a:t>pgdent@codental.uobaghdad.edu.iq</a:t>
            </a:r>
            <a:endParaRPr lang="ar-IQ" sz="4000" b="1" cap="none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en-GB" sz="4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Password: Application_202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ar-IQ" sz="4000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4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4278" y="457200"/>
            <a:ext cx="502921" cy="91441"/>
          </a:xfrm>
        </p:spPr>
        <p:txBody>
          <a:bodyPr>
            <a:normAutofit fontScale="90000"/>
          </a:bodyPr>
          <a:lstStyle/>
          <a:p>
            <a:endParaRPr lang="en-GB" sz="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11658599" cy="6057900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ar-IQ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نسـخة ملونة من المستمسكات(هوية الاحوال المدنية و شهادة الجنسية او نسخة من البطاقة الوطنية الموحدة.و بطاقة او تاييد السكن مع صورة ملونة.</a:t>
            </a:r>
            <a:endParaRPr lang="en-GB" sz="2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r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ar-SA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بعد </a:t>
            </a:r>
            <a:r>
              <a:rPr lang="ar-SA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الانتهاء من الامتحان التنافسي ... ضرورة المقابلة في نفس اليوم في الفرع المعني مع جلب الاستمارة نموذج 506.</a:t>
            </a:r>
            <a:endParaRPr lang="en-GB" sz="2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buFont typeface="Wingdings" panose="05000000000000000000" pitchFamily="2" charset="2"/>
              <a:buChar char="ü"/>
            </a:pP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514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47" t="20924" r="33680" b="9638"/>
          <a:stretch/>
        </p:blipFill>
        <p:spPr>
          <a:xfrm>
            <a:off x="6255189" y="0"/>
            <a:ext cx="5979459" cy="6771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641" t="19540" r="34249" b="5790"/>
          <a:stretch/>
        </p:blipFill>
        <p:spPr>
          <a:xfrm>
            <a:off x="116029" y="0"/>
            <a:ext cx="6096512" cy="684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6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933" t="12802" r="30712" b="4359"/>
          <a:stretch/>
        </p:blipFill>
        <p:spPr>
          <a:xfrm>
            <a:off x="6320117" y="32658"/>
            <a:ext cx="5620870" cy="6825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662" t="13708" r="30294" b="5272"/>
          <a:stretch/>
        </p:blipFill>
        <p:spPr>
          <a:xfrm>
            <a:off x="201706" y="32658"/>
            <a:ext cx="5903259" cy="68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5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43" t="23327" r="19780" b="4486"/>
          <a:stretch/>
        </p:blipFill>
        <p:spPr>
          <a:xfrm rot="5400000">
            <a:off x="6115059" y="873570"/>
            <a:ext cx="6950510" cy="520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339" t="21543" r="21124" b="6519"/>
          <a:stretch/>
        </p:blipFill>
        <p:spPr>
          <a:xfrm rot="5400000">
            <a:off x="-46767" y="732570"/>
            <a:ext cx="6950507" cy="548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1"/>
            <a:ext cx="6433457" cy="535577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ar-IQ" b="1" dirty="0">
                <a:solidFill>
                  <a:srgbClr val="FF0000"/>
                </a:solidFill>
              </a:rPr>
              <a:t>بعد </a:t>
            </a:r>
            <a:r>
              <a:rPr lang="ar-IQ" b="1" dirty="0" smtClean="0">
                <a:solidFill>
                  <a:srgbClr val="FF0000"/>
                </a:solidFill>
              </a:rPr>
              <a:t>ا</a:t>
            </a:r>
            <a:r>
              <a:rPr lang="ar-SA" b="1" dirty="0" smtClean="0">
                <a:solidFill>
                  <a:srgbClr val="FF0000"/>
                </a:solidFill>
              </a:rPr>
              <a:t>لا</a:t>
            </a:r>
            <a:r>
              <a:rPr lang="ar-IQ" b="1" dirty="0" smtClean="0">
                <a:solidFill>
                  <a:srgbClr val="FF0000"/>
                </a:solidFill>
              </a:rPr>
              <a:t>نتهاء </a:t>
            </a:r>
            <a:r>
              <a:rPr lang="ar-IQ" b="1" dirty="0">
                <a:solidFill>
                  <a:srgbClr val="FF0000"/>
                </a:solidFill>
              </a:rPr>
              <a:t>من </a:t>
            </a:r>
            <a:r>
              <a:rPr lang="ar-IQ" b="1" dirty="0" smtClean="0">
                <a:solidFill>
                  <a:srgbClr val="FF0000"/>
                </a:solidFill>
              </a:rPr>
              <a:t>ا</a:t>
            </a:r>
            <a:r>
              <a:rPr lang="ar-SA" b="1" dirty="0" smtClean="0">
                <a:solidFill>
                  <a:srgbClr val="FF0000"/>
                </a:solidFill>
              </a:rPr>
              <a:t>لا</a:t>
            </a:r>
            <a:r>
              <a:rPr lang="ar-IQ" b="1" dirty="0" smtClean="0">
                <a:solidFill>
                  <a:srgbClr val="FF0000"/>
                </a:solidFill>
              </a:rPr>
              <a:t>متحان </a:t>
            </a:r>
            <a:r>
              <a:rPr lang="ar-IQ" b="1" dirty="0">
                <a:solidFill>
                  <a:srgbClr val="FF0000"/>
                </a:solidFill>
              </a:rPr>
              <a:t>التنافسي ... ضرورة المقابلة </a:t>
            </a:r>
            <a:r>
              <a:rPr lang="ar-IQ" b="1" dirty="0" smtClean="0">
                <a:solidFill>
                  <a:srgbClr val="FF0000"/>
                </a:solidFill>
              </a:rPr>
              <a:t>اما في يوم الامتحان او اليومين اللاحقة في </a:t>
            </a:r>
            <a:r>
              <a:rPr lang="ar-IQ" b="1" dirty="0">
                <a:solidFill>
                  <a:srgbClr val="FF0000"/>
                </a:solidFill>
              </a:rPr>
              <a:t>الفرع المعني مع جلب </a:t>
            </a:r>
            <a:r>
              <a:rPr lang="ar-IQ" b="1" dirty="0" smtClean="0">
                <a:solidFill>
                  <a:srgbClr val="FF0000"/>
                </a:solidFill>
              </a:rPr>
              <a:t>الاستمارة نموذج 506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21" t="22490" r="20145" b="5519"/>
          <a:stretch/>
        </p:blipFill>
        <p:spPr>
          <a:xfrm rot="5400000">
            <a:off x="5897772" y="894914"/>
            <a:ext cx="6884340" cy="50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274" t="18894" r="34405" b="10693"/>
          <a:stretch/>
        </p:blipFill>
        <p:spPr>
          <a:xfrm>
            <a:off x="6769768" y="0"/>
            <a:ext cx="529389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605" t="20103" r="34606" b="8050"/>
          <a:stretch/>
        </p:blipFill>
        <p:spPr>
          <a:xfrm>
            <a:off x="978568" y="1"/>
            <a:ext cx="530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19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74" t="20034" r="23782" b="11178"/>
          <a:stretch/>
        </p:blipFill>
        <p:spPr>
          <a:xfrm>
            <a:off x="128337" y="149488"/>
            <a:ext cx="11790947" cy="650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1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49" t="21002" r="20787" b="5848"/>
          <a:stretch/>
        </p:blipFill>
        <p:spPr>
          <a:xfrm>
            <a:off x="685801" y="0"/>
            <a:ext cx="10010274" cy="680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13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94" t="21971" r="19697" b="3910"/>
          <a:stretch/>
        </p:blipFill>
        <p:spPr>
          <a:xfrm>
            <a:off x="685801" y="157985"/>
            <a:ext cx="10816388" cy="64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1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77" t="21971" r="19697" b="5848"/>
          <a:stretch/>
        </p:blipFill>
        <p:spPr>
          <a:xfrm rot="5400000">
            <a:off x="6212306" y="878305"/>
            <a:ext cx="6857999" cy="5101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395" t="18723" r="33947" b="7323"/>
          <a:stretch/>
        </p:blipFill>
        <p:spPr>
          <a:xfrm>
            <a:off x="1941096" y="0"/>
            <a:ext cx="4860758" cy="65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7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9" y="197034"/>
            <a:ext cx="11240429" cy="662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88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8816" y="296779"/>
            <a:ext cx="5033184" cy="656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64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02" t="23424" r="13160" b="7302"/>
          <a:stretch/>
        </p:blipFill>
        <p:spPr>
          <a:xfrm>
            <a:off x="0" y="0"/>
            <a:ext cx="6391041" cy="3384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18" y="0"/>
            <a:ext cx="5651482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29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6963" y="685800"/>
            <a:ext cx="45719" cy="52137"/>
          </a:xfrm>
        </p:spPr>
        <p:txBody>
          <a:bodyPr>
            <a:normAutofit fontScale="90000"/>
          </a:bodyPr>
          <a:lstStyle/>
          <a:p>
            <a:endParaRPr lang="en-GB" sz="1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 flipV="1">
            <a:off x="11454062" y="5374585"/>
            <a:ext cx="160421" cy="79731"/>
          </a:xfrm>
        </p:spPr>
        <p:txBody>
          <a:bodyPr>
            <a:normAutofit fontScale="25000" lnSpcReduction="20000"/>
          </a:bodyPr>
          <a:lstStyle/>
          <a:p>
            <a:endParaRPr lang="en-GB" sz="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000" t="32272" r="41052" b="18581"/>
          <a:stretch/>
        </p:blipFill>
        <p:spPr>
          <a:xfrm>
            <a:off x="6416842" y="0"/>
            <a:ext cx="46636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9474" t="33208" r="41052" b="15305"/>
          <a:stretch/>
        </p:blipFill>
        <p:spPr>
          <a:xfrm>
            <a:off x="1283368" y="1"/>
            <a:ext cx="43313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760" y="0"/>
            <a:ext cx="5181601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39" y="0"/>
            <a:ext cx="5348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31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3285" y="15172"/>
            <a:ext cx="5320972" cy="66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41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96850"/>
            <a:ext cx="12172950" cy="657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77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690" y="365126"/>
            <a:ext cx="10448109" cy="723446"/>
          </a:xfrm>
        </p:spPr>
        <p:txBody>
          <a:bodyPr/>
          <a:lstStyle/>
          <a:p>
            <a:pPr lvl="0" algn="r" rtl="1">
              <a:spcBef>
                <a:spcPts val="1000"/>
              </a:spcBef>
            </a:pPr>
            <a:r>
              <a:rPr lang="ar-SA" sz="2800" b="1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يتم الدخول الى الفورم لغرض معرفة الية التوزيع والتي تكون بالشكل </a:t>
            </a:r>
            <a:r>
              <a:rPr lang="ar-SA" sz="2800" b="1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الاتي</a:t>
            </a:r>
            <a:r>
              <a:rPr lang="ar-IQ" sz="2800" b="1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0490"/>
            <a:ext cx="10515599" cy="5529943"/>
          </a:xfrm>
        </p:spPr>
        <p:txBody>
          <a:bodyPr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ar-SA" b="1" dirty="0" smtClean="0"/>
              <a:t>1- يخصص عدد كبير من اعضاء اللجنة للتدقيق الاولي وعدد</a:t>
            </a:r>
            <a:r>
              <a:rPr lang="ar-IQ" b="1" dirty="0" smtClean="0"/>
              <a:t> اخرمنهم</a:t>
            </a:r>
            <a:r>
              <a:rPr lang="ar-SA" b="1" dirty="0" smtClean="0"/>
              <a:t> للتدقيق النهائي.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b="1" dirty="0" smtClean="0"/>
              <a:t>2- يتم تخصيص المدقق الاولي لكل من المتقدمين وحسب التسلسل اي يتم تسليم جميع اعضاء التدقيق الاولي بالتساوي ويعاد التسليم من جديد.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b="1" dirty="0" smtClean="0"/>
              <a:t>3- يتحمل كافة اعضاء اللجنة المسؤولية الكاملة لأي خطا يحدث وحسب مكان وجود الخطأ (اولي او نهائي).</a:t>
            </a:r>
            <a:endParaRPr lang="ar-IQ" b="1" dirty="0"/>
          </a:p>
          <a:p>
            <a:pPr marL="0" indent="0" algn="r" rtl="1">
              <a:lnSpc>
                <a:spcPct val="150000"/>
              </a:lnSpc>
              <a:buNone/>
            </a:pPr>
            <a:r>
              <a:rPr lang="ar-IQ" b="1" dirty="0" smtClean="0"/>
              <a:t>4- يتم اعتماد نظام الالوان لمعرفة مرحلة التدقيق.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571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695830"/>
              </p:ext>
            </p:extLst>
          </p:nvPr>
        </p:nvGraphicFramePr>
        <p:xfrm>
          <a:off x="1048214" y="278779"/>
          <a:ext cx="11006253" cy="64119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42300"/>
                <a:gridCol w="4163953"/>
              </a:tblGrid>
              <a:tr h="1155174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 smtClean="0"/>
                        <a:t>ما</a:t>
                      </a:r>
                      <a:r>
                        <a:rPr lang="ar-SA" sz="2800" b="1" baseline="0" dirty="0" smtClean="0"/>
                        <a:t> الذي يعنيه؟؟؟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IQ" sz="2800" b="1" dirty="0" smtClean="0"/>
                        <a:t>- يتم تلوين الاكسل حسب مراحل التدقيق</a:t>
                      </a:r>
                    </a:p>
                  </a:txBody>
                  <a:tcPr/>
                </a:tc>
              </a:tr>
              <a:tr h="1155174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 smtClean="0"/>
                        <a:t>تم استلام ملف</a:t>
                      </a:r>
                      <a:r>
                        <a:rPr lang="ar-SA" sz="2800" b="1" baseline="0" dirty="0" smtClean="0"/>
                        <a:t> المتقدم من قبل اللجنة </a:t>
                      </a:r>
                      <a:r>
                        <a:rPr lang="ar-IQ" sz="2800" b="1" dirty="0" smtClean="0"/>
                        <a:t>في مرحلة التدقيق ال</a:t>
                      </a:r>
                      <a:r>
                        <a:rPr lang="ar-SA" sz="2800" b="1" dirty="0" smtClean="0"/>
                        <a:t>اولي</a:t>
                      </a:r>
                      <a:r>
                        <a:rPr lang="ar-SA" sz="2800" b="1" baseline="0" dirty="0" smtClean="0"/>
                        <a:t> 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 smtClean="0"/>
                        <a:t>اللون الاصفر</a:t>
                      </a:r>
                      <a:endParaRPr lang="en-GB" sz="2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303623">
                <a:tc>
                  <a:txBody>
                    <a:bodyPr/>
                    <a:lstStyle/>
                    <a:p>
                      <a:pPr algn="ctr"/>
                      <a:r>
                        <a:rPr lang="ar-IQ" sz="2800" b="1" dirty="0" smtClean="0"/>
                        <a:t>المتقدم بأستمارة خطا ملغاة الي سبب سواء بالتكرار او بأيميل خطا تترك </a:t>
                      </a:r>
                      <a:r>
                        <a:rPr lang="ar-SA" sz="2800" b="1" dirty="0" smtClean="0"/>
                        <a:t>لا</a:t>
                      </a:r>
                      <a:r>
                        <a:rPr lang="ar-IQ" sz="2800" b="1" dirty="0" smtClean="0"/>
                        <a:t> تدق</a:t>
                      </a:r>
                      <a:r>
                        <a:rPr lang="ar-SA" sz="2800" b="1" dirty="0" smtClean="0"/>
                        <a:t>ق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 smtClean="0"/>
                        <a:t>اللون الاحمر</a:t>
                      </a:r>
                      <a:endParaRPr lang="en-GB" sz="2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932660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 smtClean="0"/>
                        <a:t>تم اكمال التدقيق الاولي وابتداء التدقيق النهائي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 smtClean="0"/>
                        <a:t>اللون الازرق</a:t>
                      </a:r>
                      <a:endParaRPr lang="en-GB" sz="2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932660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 smtClean="0"/>
                        <a:t>تم اكمال التدقيق النهائي 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 smtClean="0"/>
                        <a:t>اللون البنفسجي</a:t>
                      </a:r>
                      <a:endParaRPr lang="en-GB" sz="28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932660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 smtClean="0"/>
                        <a:t>استمارة</a:t>
                      </a:r>
                      <a:r>
                        <a:rPr lang="ar-SA" sz="2800" b="1" baseline="0" dirty="0" smtClean="0"/>
                        <a:t> مدققة و مختومة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اللون الاخضر</a:t>
                      </a:r>
                      <a:endParaRPr kumimoji="0" lang="en-GB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2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38" y="189571"/>
            <a:ext cx="10515600" cy="988161"/>
          </a:xfrm>
        </p:spPr>
        <p:txBody>
          <a:bodyPr/>
          <a:lstStyle/>
          <a:p>
            <a:r>
              <a:rPr lang="ar-IQ" dirty="0" smtClean="0"/>
              <a:t>يتم تضليل سطر من قبل عضو اللجنة حسب مرحلة التدقيق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4" y="1416205"/>
            <a:ext cx="11249187" cy="5218770"/>
          </a:xfrm>
        </p:spPr>
      </p:pic>
    </p:spTree>
    <p:extLst>
      <p:ext uri="{BB962C8B-B14F-4D97-AF65-F5344CB8AC3E}">
        <p14:creationId xmlns:p14="http://schemas.microsoft.com/office/powerpoint/2010/main" val="1159774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" y="-78057"/>
            <a:ext cx="12098376" cy="64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9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0" y="137160"/>
            <a:ext cx="12185929" cy="660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0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2381</TotalTime>
  <Words>857</Words>
  <Application>Microsoft Office PowerPoint</Application>
  <PresentationFormat>Widescreen</PresentationFormat>
  <Paragraphs>51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آلية التقديم للدراسات العليا للعام الدراسي 2024-2025</vt:lpstr>
      <vt:lpstr>PowerPoint Presentation</vt:lpstr>
      <vt:lpstr>PowerPoint Presentation</vt:lpstr>
      <vt:lpstr>PowerPoint Presentation</vt:lpstr>
      <vt:lpstr>يتم الدخول الى الفورم لغرض معرفة الية التوزيع والتي تكون بالشكل الاتي:</vt:lpstr>
      <vt:lpstr>PowerPoint Presentation</vt:lpstr>
      <vt:lpstr>يتم تضليل سطر من قبل عضو اللجنة حسب مرحلة التدقيق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بعد الانتهاء من الامتحان التنافسي ... ضرورة المقابلة اما في يوم الامتحان او اليومين اللاحقة في الفرع المعني مع جلب الاستمارة نموذج 506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(C)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آلية التقديم للدراسات العليا للعام الدراسي 2023-2024</dc:title>
  <dc:creator>DR.Ahmed Saker 2O14</dc:creator>
  <cp:lastModifiedBy>DELL</cp:lastModifiedBy>
  <cp:revision>62</cp:revision>
  <dcterms:created xsi:type="dcterms:W3CDTF">2023-04-28T22:40:31Z</dcterms:created>
  <dcterms:modified xsi:type="dcterms:W3CDTF">2024-04-29T06:54:46Z</dcterms:modified>
</cp:coreProperties>
</file>