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3" d="100"/>
          <a:sy n="83" d="100"/>
        </p:scale>
        <p:origin x="82" y="49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6FDE-4349-4F36-BAE4-F2F2FCF345A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D3524-C5B2-4D73-8FC1-47DE9AFB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5274EE-3028-46D7-8DA5-5CF5D71EA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lIns="109728" tIns="54864" rIns="109728" bIns="54864"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E1825D0-8636-49C4-8292-CC284D965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B4D3A7F-D648-4B04-BB00-46247066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AD1D1BB2-6984-4A27-BFB4-AF7B9A44C2DE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38A3C62-0ACB-4EA8-B721-30AE7314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5535CCD-1146-4D3C-BC1E-F695CAD4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87084" cy="83768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كفية التسجيل بالمواقع الاكاديمية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>
              <a:lnSpc>
                <a:spcPts val="2799"/>
              </a:lnSpc>
            </a:pPr>
            <a:r>
              <a:rPr lang="en-US" sz="2000" dirty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هذه الدورة ستغطي كيفية التسجيل في مواقع </a:t>
            </a:r>
            <a:r>
              <a:rPr lang="en-US" sz="2000" dirty="0" err="1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الاكاديمية</a:t>
            </a:r>
            <a:r>
              <a:rPr lang="en-US" sz="2000" dirty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مثلLinkedIn</a:t>
            </a:r>
            <a:r>
              <a:rPr lang="en-US" sz="2000" dirty="0" smtClean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والمستودع</a:t>
            </a:r>
            <a:r>
              <a:rPr lang="en-US" sz="2000" dirty="0" smtClean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2C3249"/>
                </a:solidFill>
                <a:latin typeface="Arial" pitchFamily="34" charset="0"/>
                <a:ea typeface="Martel Sans" pitchFamily="34" charset="-122"/>
                <a:cs typeface="Arial" pitchFamily="34" charset="0"/>
              </a:rPr>
              <a:t>الرقمي. سوف نستكشف الاجراءات الأساسية والفوائد للطلاب والخريجين، بالإضافة إلى كيفية تحسين ملف التعريف ورفع الأبحاث والمشاريع.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707880" y="5955982"/>
            <a:ext cx="11430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3062"/>
              </a:lnSpc>
            </a:pPr>
            <a:r>
              <a:rPr lang="ar-IQ" sz="2800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ea typeface="Martel Sans" pitchFamily="34" charset="-122"/>
                <a:cs typeface="Andalus" pitchFamily="18" charset="-78"/>
              </a:rPr>
              <a:t>المحاضرون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6626" y="6663690"/>
            <a:ext cx="251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 smtClean="0"/>
              <a:t>م.م.يسرى شاكر عجاج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12864" y="6663690"/>
            <a:ext cx="3366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 smtClean="0"/>
              <a:t>رئيس مبرمجين .سهاد محي هلال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FD0DDD1-0FE7-40C8-92AD-AB0056E2E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174" y="3824577"/>
            <a:ext cx="975362" cy="12793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81A731A-BFF8-4841-8A90-FEF4D22A0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722" y="2741629"/>
            <a:ext cx="1132838" cy="7012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AF05F90-2F4B-4895-A18D-031A3836C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744" y="2627449"/>
            <a:ext cx="1493520" cy="9296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A345A71-DD6A-4F6A-A7F8-257D321D84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7896" y="2993663"/>
            <a:ext cx="1280160" cy="12801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705E2F1-03D2-4F0C-8071-02EA83740A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893" y="5804990"/>
            <a:ext cx="822960" cy="7391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2AA0519D-A50C-4FD6-AA66-06E163056F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479" y="2669907"/>
            <a:ext cx="1906268" cy="118006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01CB8D36-5887-4BF2-8A90-17889F9D4C6D}"/>
              </a:ext>
            </a:extLst>
          </p:cNvPr>
          <p:cNvSpPr txBox="1"/>
          <p:nvPr/>
        </p:nvSpPr>
        <p:spPr>
          <a:xfrm>
            <a:off x="7681050" y="383542"/>
            <a:ext cx="818557" cy="37241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altLang="zh-CN" sz="1700" spc="120" dirty="0">
                <a:solidFill>
                  <a:schemeClr val="bg1"/>
                </a:solidFill>
                <a:cs typeface="+mn-ea"/>
                <a:sym typeface="+mn-lt"/>
              </a:rPr>
              <a:t>Home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16C18830-4915-42C8-A5A7-5523D460FC84}"/>
              </a:ext>
            </a:extLst>
          </p:cNvPr>
          <p:cNvSpPr txBox="1"/>
          <p:nvPr/>
        </p:nvSpPr>
        <p:spPr>
          <a:xfrm>
            <a:off x="10971063" y="383542"/>
            <a:ext cx="1125436" cy="37241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altLang="zh-CN" sz="1700" spc="120" dirty="0">
                <a:solidFill>
                  <a:schemeClr val="bg1"/>
                </a:solidFill>
                <a:cs typeface="+mn-ea"/>
                <a:sym typeface="+mn-lt"/>
              </a:rPr>
              <a:t>Portfolio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577076A-DF71-4338-B9F3-3562A415DE09}"/>
              </a:ext>
            </a:extLst>
          </p:cNvPr>
          <p:cNvSpPr txBox="1"/>
          <p:nvPr/>
        </p:nvSpPr>
        <p:spPr>
          <a:xfrm>
            <a:off x="12677626" y="383542"/>
            <a:ext cx="1080552" cy="37241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altLang="zh-CN" sz="1700" spc="120" dirty="0">
                <a:solidFill>
                  <a:schemeClr val="bg1"/>
                </a:solidFill>
                <a:cs typeface="+mn-ea"/>
                <a:sym typeface="+mn-lt"/>
              </a:rPr>
              <a:t>Contact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B2168ED9-A1D0-462B-ADA9-98ABFB363BDA}"/>
              </a:ext>
            </a:extLst>
          </p:cNvPr>
          <p:cNvSpPr txBox="1"/>
          <p:nvPr/>
        </p:nvSpPr>
        <p:spPr>
          <a:xfrm>
            <a:off x="9248532" y="2741630"/>
            <a:ext cx="3365921" cy="1218795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altLang="zh-CN" sz="7200" spc="120" dirty="0">
                <a:solidFill>
                  <a:srgbClr val="304086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0C6590D9-53BC-4EBB-895B-AF8F09CE1CBE}"/>
              </a:ext>
            </a:extLst>
          </p:cNvPr>
          <p:cNvSpPr txBox="1"/>
          <p:nvPr/>
        </p:nvSpPr>
        <p:spPr>
          <a:xfrm>
            <a:off x="9248532" y="3899494"/>
            <a:ext cx="4969792" cy="48013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r>
              <a:rPr lang="en-US" altLang="zh-CN" sz="2400" spc="120" dirty="0">
                <a:solidFill>
                  <a:schemeClr val="bg1"/>
                </a:solidFill>
                <a:cs typeface="+mn-ea"/>
                <a:sym typeface="+mn-lt"/>
              </a:rPr>
              <a:t>Business Power Point</a:t>
            </a:r>
            <a:endParaRPr lang="zh-CN" altLang="en-US" sz="2400" spc="12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9AAD98E-82C2-49BA-BEE2-1AC27CC52D22}"/>
              </a:ext>
            </a:extLst>
          </p:cNvPr>
          <p:cNvSpPr txBox="1"/>
          <p:nvPr/>
        </p:nvSpPr>
        <p:spPr>
          <a:xfrm>
            <a:off x="9248533" y="5185974"/>
            <a:ext cx="4285553" cy="80329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spc="120" dirty="0">
                <a:solidFill>
                  <a:schemeClr val="bg1"/>
                </a:solidFill>
                <a:cs typeface="+mn-ea"/>
                <a:sym typeface="+mn-lt"/>
              </a:rPr>
              <a:t>Work report refers to a comprehensive and systematic general inspection and evaluation of the work that has been done in a certain period of time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90A5EF50-B900-4869-9291-65F0F6761F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106" y="4648450"/>
            <a:ext cx="1537741" cy="323397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43F48DA3-29B2-4348-A36F-57CBCD500B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398" y="5312834"/>
            <a:ext cx="326129" cy="4277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BD85675-181D-441A-B53C-E539782A7A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957" y="3990627"/>
            <a:ext cx="1264967" cy="216006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01889ED0-6348-49C9-82BB-AC9731E7AD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1"/>
          <a:stretch/>
        </p:blipFill>
        <p:spPr>
          <a:xfrm>
            <a:off x="-484584" y="2236291"/>
            <a:ext cx="8417561" cy="5394960"/>
          </a:xfrm>
          <a:custGeom>
            <a:avLst/>
            <a:gdLst>
              <a:gd name="connsiteX0" fmla="*/ 531804 w 7014634"/>
              <a:gd name="connsiteY0" fmla="*/ 3061758 h 4495800"/>
              <a:gd name="connsiteX1" fmla="*/ 531804 w 7014634"/>
              <a:gd name="connsiteY1" fmla="*/ 3434292 h 4495800"/>
              <a:gd name="connsiteX2" fmla="*/ 1217604 w 7014634"/>
              <a:gd name="connsiteY2" fmla="*/ 3434292 h 4495800"/>
              <a:gd name="connsiteX3" fmla="*/ 1217604 w 7014634"/>
              <a:gd name="connsiteY3" fmla="*/ 3061758 h 4495800"/>
              <a:gd name="connsiteX4" fmla="*/ 1196381 w 7014634"/>
              <a:gd name="connsiteY4" fmla="*/ 1323439 h 4495800"/>
              <a:gd name="connsiteX5" fmla="*/ 1196381 w 7014634"/>
              <a:gd name="connsiteY5" fmla="*/ 2973916 h 4495800"/>
              <a:gd name="connsiteX6" fmla="*/ 1489309 w 7014634"/>
              <a:gd name="connsiteY6" fmla="*/ 2973916 h 4495800"/>
              <a:gd name="connsiteX7" fmla="*/ 1831310 w 7014634"/>
              <a:gd name="connsiteY7" fmla="*/ 3340655 h 4495800"/>
              <a:gd name="connsiteX8" fmla="*/ 2224575 w 7014634"/>
              <a:gd name="connsiteY8" fmla="*/ 2973916 h 4495800"/>
              <a:gd name="connsiteX9" fmla="*/ 2261109 w 7014634"/>
              <a:gd name="connsiteY9" fmla="*/ 2973916 h 4495800"/>
              <a:gd name="connsiteX10" fmla="*/ 2261109 w 7014634"/>
              <a:gd name="connsiteY10" fmla="*/ 2939847 h 4495800"/>
              <a:gd name="connsiteX11" fmla="*/ 2294678 w 7014634"/>
              <a:gd name="connsiteY11" fmla="*/ 2908542 h 4495800"/>
              <a:gd name="connsiteX12" fmla="*/ 2261109 w 7014634"/>
              <a:gd name="connsiteY12" fmla="*/ 2907844 h 4495800"/>
              <a:gd name="connsiteX13" fmla="*/ 2261109 w 7014634"/>
              <a:gd name="connsiteY13" fmla="*/ 1323439 h 4495800"/>
              <a:gd name="connsiteX14" fmla="*/ 5452534 w 7014634"/>
              <a:gd name="connsiteY14" fmla="*/ 995892 h 4495800"/>
              <a:gd name="connsiteX15" fmla="*/ 5452534 w 7014634"/>
              <a:gd name="connsiteY15" fmla="*/ 2278592 h 4495800"/>
              <a:gd name="connsiteX16" fmla="*/ 6223001 w 7014634"/>
              <a:gd name="connsiteY16" fmla="*/ 2278592 h 4495800"/>
              <a:gd name="connsiteX17" fmla="*/ 6223001 w 7014634"/>
              <a:gd name="connsiteY17" fmla="*/ 995892 h 4495800"/>
              <a:gd name="connsiteX18" fmla="*/ 2481648 w 7014634"/>
              <a:gd name="connsiteY18" fmla="*/ 0 h 4495800"/>
              <a:gd name="connsiteX19" fmla="*/ 7014634 w 7014634"/>
              <a:gd name="connsiteY19" fmla="*/ 0 h 4495800"/>
              <a:gd name="connsiteX20" fmla="*/ 7014634 w 7014634"/>
              <a:gd name="connsiteY20" fmla="*/ 101600 h 4495800"/>
              <a:gd name="connsiteX21" fmla="*/ 6337300 w 7014634"/>
              <a:gd name="connsiteY21" fmla="*/ 101600 h 4495800"/>
              <a:gd name="connsiteX22" fmla="*/ 6337300 w 7014634"/>
              <a:gd name="connsiteY22" fmla="*/ 1244600 h 4495800"/>
              <a:gd name="connsiteX23" fmla="*/ 7014634 w 7014634"/>
              <a:gd name="connsiteY23" fmla="*/ 1244600 h 4495800"/>
              <a:gd name="connsiteX24" fmla="*/ 7014634 w 7014634"/>
              <a:gd name="connsiteY24" fmla="*/ 4495800 h 4495800"/>
              <a:gd name="connsiteX25" fmla="*/ 0 w 7014634"/>
              <a:gd name="connsiteY25" fmla="*/ 4495800 h 4495800"/>
              <a:gd name="connsiteX26" fmla="*/ 0 w 7014634"/>
              <a:gd name="connsiteY26" fmla="*/ 2319458 h 4495800"/>
              <a:gd name="connsiteX27" fmla="*/ 926626 w 7014634"/>
              <a:gd name="connsiteY27" fmla="*/ 2319458 h 4495800"/>
              <a:gd name="connsiteX28" fmla="*/ 926626 w 7014634"/>
              <a:gd name="connsiteY28" fmla="*/ 1307780 h 4495800"/>
              <a:gd name="connsiteX29" fmla="*/ 1195087 w 7014634"/>
              <a:gd name="connsiteY29" fmla="*/ 1307780 h 4495800"/>
              <a:gd name="connsiteX30" fmla="*/ 1195087 w 7014634"/>
              <a:gd name="connsiteY30" fmla="*/ 646487 h 4495800"/>
              <a:gd name="connsiteX31" fmla="*/ 2481648 w 7014634"/>
              <a:gd name="connsiteY31" fmla="*/ 646487 h 4495800"/>
              <a:gd name="connsiteX32" fmla="*/ 0 w 7014634"/>
              <a:gd name="connsiteY32" fmla="*/ 0 h 4495800"/>
              <a:gd name="connsiteX33" fmla="*/ 1009441 w 7014634"/>
              <a:gd name="connsiteY33" fmla="*/ 0 h 4495800"/>
              <a:gd name="connsiteX34" fmla="*/ 1009441 w 7014634"/>
              <a:gd name="connsiteY34" fmla="*/ 577397 h 4495800"/>
              <a:gd name="connsiteX35" fmla="*/ 195396 w 7014634"/>
              <a:gd name="connsiteY35" fmla="*/ 577397 h 4495800"/>
              <a:gd name="connsiteX36" fmla="*/ 195396 w 7014634"/>
              <a:gd name="connsiteY36" fmla="*/ 1070899 h 4495800"/>
              <a:gd name="connsiteX37" fmla="*/ 0 w 7014634"/>
              <a:gd name="connsiteY37" fmla="*/ 1070899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14634" h="4495800">
                <a:moveTo>
                  <a:pt x="531804" y="3061758"/>
                </a:moveTo>
                <a:lnTo>
                  <a:pt x="531804" y="3434292"/>
                </a:lnTo>
                <a:lnTo>
                  <a:pt x="1217604" y="3434292"/>
                </a:lnTo>
                <a:lnTo>
                  <a:pt x="1217604" y="3061758"/>
                </a:lnTo>
                <a:close/>
                <a:moveTo>
                  <a:pt x="1196381" y="1323439"/>
                </a:moveTo>
                <a:lnTo>
                  <a:pt x="1196381" y="2973916"/>
                </a:lnTo>
                <a:lnTo>
                  <a:pt x="1489309" y="2973916"/>
                </a:lnTo>
                <a:lnTo>
                  <a:pt x="1831310" y="3340655"/>
                </a:lnTo>
                <a:lnTo>
                  <a:pt x="2224575" y="2973916"/>
                </a:lnTo>
                <a:lnTo>
                  <a:pt x="2261109" y="2973916"/>
                </a:lnTo>
                <a:lnTo>
                  <a:pt x="2261109" y="2939847"/>
                </a:lnTo>
                <a:lnTo>
                  <a:pt x="2294678" y="2908542"/>
                </a:lnTo>
                <a:lnTo>
                  <a:pt x="2261109" y="2907844"/>
                </a:lnTo>
                <a:lnTo>
                  <a:pt x="2261109" y="1323439"/>
                </a:lnTo>
                <a:close/>
                <a:moveTo>
                  <a:pt x="5452534" y="995892"/>
                </a:moveTo>
                <a:lnTo>
                  <a:pt x="5452534" y="2278592"/>
                </a:lnTo>
                <a:lnTo>
                  <a:pt x="6223001" y="2278592"/>
                </a:lnTo>
                <a:lnTo>
                  <a:pt x="6223001" y="995892"/>
                </a:lnTo>
                <a:close/>
                <a:moveTo>
                  <a:pt x="2481648" y="0"/>
                </a:moveTo>
                <a:lnTo>
                  <a:pt x="7014634" y="0"/>
                </a:lnTo>
                <a:lnTo>
                  <a:pt x="7014634" y="101600"/>
                </a:lnTo>
                <a:lnTo>
                  <a:pt x="6337300" y="101600"/>
                </a:lnTo>
                <a:lnTo>
                  <a:pt x="6337300" y="1244600"/>
                </a:lnTo>
                <a:lnTo>
                  <a:pt x="7014634" y="1244600"/>
                </a:lnTo>
                <a:lnTo>
                  <a:pt x="7014634" y="4495800"/>
                </a:lnTo>
                <a:lnTo>
                  <a:pt x="0" y="4495800"/>
                </a:lnTo>
                <a:lnTo>
                  <a:pt x="0" y="2319458"/>
                </a:lnTo>
                <a:lnTo>
                  <a:pt x="926626" y="2319458"/>
                </a:lnTo>
                <a:lnTo>
                  <a:pt x="926626" y="1307780"/>
                </a:lnTo>
                <a:lnTo>
                  <a:pt x="1195087" y="1307780"/>
                </a:lnTo>
                <a:lnTo>
                  <a:pt x="1195087" y="646487"/>
                </a:lnTo>
                <a:lnTo>
                  <a:pt x="2481648" y="646487"/>
                </a:lnTo>
                <a:close/>
                <a:moveTo>
                  <a:pt x="0" y="0"/>
                </a:moveTo>
                <a:lnTo>
                  <a:pt x="1009441" y="0"/>
                </a:lnTo>
                <a:lnTo>
                  <a:pt x="1009441" y="577397"/>
                </a:lnTo>
                <a:lnTo>
                  <a:pt x="195396" y="577397"/>
                </a:lnTo>
                <a:lnTo>
                  <a:pt x="195396" y="1070899"/>
                </a:lnTo>
                <a:lnTo>
                  <a:pt x="0" y="1070899"/>
                </a:lnTo>
                <a:close/>
              </a:path>
            </a:pathLst>
          </a:cu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69A65F3-8A51-4764-8784-9793B7D235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3664" y="5740613"/>
            <a:ext cx="987068" cy="133995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27BF523-3912-4305-912A-E98A96C13E5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74" y="5006966"/>
            <a:ext cx="1436269" cy="2160065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9FF43EBC-2EF8-4532-909C-C316C592B03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383" y="5804989"/>
            <a:ext cx="251980" cy="3305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6918081-A54A-4761-9810-38EFEF05A76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63" y="6101368"/>
            <a:ext cx="611018" cy="1781060"/>
          </a:xfrm>
          <a:prstGeom prst="rect">
            <a:avLst/>
          </a:prstGeom>
        </p:spPr>
      </p:pic>
      <p:sp>
        <p:nvSpPr>
          <p:cNvPr id="51" name="TextBox 3">
            <a:hlinkClick r:id="rId16"/>
            <a:extLst>
              <a:ext uri="{FF2B5EF4-FFF2-40B4-BE49-F238E27FC236}">
                <a16:creationId xmlns="" xmlns:a16="http://schemas.microsoft.com/office/drawing/2014/main" id="{C8F2DBA1-460A-49FB-BB3A-6CA653FBB0BC}"/>
              </a:ext>
            </a:extLst>
          </p:cNvPr>
          <p:cNvSpPr txBox="1"/>
          <p:nvPr/>
        </p:nvSpPr>
        <p:spPr>
          <a:xfrm>
            <a:off x="7079255" y="7734695"/>
            <a:ext cx="6203536" cy="33239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https://PPTXTemplates.in/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/>
        </p:spPr>
      </p:sp>
      <p:sp>
        <p:nvSpPr>
          <p:cNvPr id="4" name="Text 2"/>
          <p:cNvSpPr/>
          <p:nvPr/>
        </p:nvSpPr>
        <p:spPr>
          <a:xfrm>
            <a:off x="3261003" y="2114073"/>
            <a:ext cx="7825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ما هو Linkedin وكيفية التسجيل فيه</a:t>
            </a:r>
            <a:endParaRPr lang="en-US" sz="4374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60107" y="3502700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الشبكة الاجتماعية المهنية</a:t>
            </a:r>
            <a:endParaRPr lang="en-US" sz="2187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411480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LinkedIn هي منصة تواصل اجتماعي تستهدف المهنيين والشركات. يمكن للأعضاء بناء شبكاتهم المهنية والتواصل مع الزملاء وصناع القرار.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96320" y="346805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5027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التعريف الاحترافي</a:t>
            </a:r>
            <a:endParaRPr lang="en-US" sz="2187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52342" y="3983117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يمكن للمستخدمين عرض مهاراتهم وخبراتهم في ملفات تعريف شخصية احترافية، مما يساعدهم في البحث عن فرص عمل والتواصل مع الموارد البشرية.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84744" y="346805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ar-IQ" sz="2624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502700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البحث عن فرص العمل</a:t>
            </a:r>
            <a:endParaRPr lang="en-US" sz="2187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44576" y="3983117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يوفر LinkedIn فرصًا للمستخدمين المهتمين بالتوظيف والتوظيف ويساعدهم على العثور على وظائف مناسبة والتقدم لها.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286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4171949" y="2583894"/>
            <a:ext cx="893409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فوائد التسجيل في Linkedin للطلاب والخريجين</a:t>
            </a:r>
            <a:endParaRPr lang="en-US" sz="4374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4824591" y="38404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بناء شبكة مهنية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3806189" y="4381975"/>
            <a:ext cx="40919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يمكن للطلاب والخريجين بناء علاقات مهنية مع أشخاص من ميداناتهم والتواصل مع الخريجين السابقين المشاركين في المجتمع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258002" y="3840480"/>
            <a:ext cx="2689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فرص التدريب والتوظيف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 6"/>
          <p:cNvSpPr/>
          <p:nvPr/>
        </p:nvSpPr>
        <p:spPr>
          <a:xfrm>
            <a:off x="8638995" y="4391263"/>
            <a:ext cx="430494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يمكن الاستفادة من الفرص التدريبية والوظيفية والتفاعل مع الشركات والمؤسسات التي تقدم فرصًا للطلاب والخريجين.</a:t>
            </a:r>
            <a:endParaRPr lang="en-US" sz="17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0428" cy="81838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1132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كيفية تحسين ملف التعريف الخاص بك في Linkedin</a:t>
            </a:r>
            <a:endParaRPr lang="en-US" sz="4374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01910" y="2833330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323463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30069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74466" y="3048595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30555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صورة احترافية</a:t>
            </a:r>
            <a:endParaRPr lang="en-US" sz="2187" b="1" dirty="0"/>
          </a:p>
        </p:txBody>
      </p:sp>
      <p:sp>
        <p:nvSpPr>
          <p:cNvPr id="11" name="Text 8"/>
          <p:cNvSpPr/>
          <p:nvPr/>
        </p:nvSpPr>
        <p:spPr>
          <a:xfrm>
            <a:off x="6046113" y="3535918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قدم صورة شخصية احترافية وملائمة للأغراض المهنية.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73696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50925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40176" y="4550926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557832"/>
            <a:ext cx="2438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تحسين العنوان المهني</a:t>
            </a:r>
            <a:endParaRPr lang="en-US" sz="2187" b="1" dirty="0"/>
          </a:p>
        </p:txBody>
      </p:sp>
      <p:sp>
        <p:nvSpPr>
          <p:cNvPr id="16" name="Text 13"/>
          <p:cNvSpPr/>
          <p:nvPr/>
        </p:nvSpPr>
        <p:spPr>
          <a:xfrm>
            <a:off x="6046113" y="5038249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قم بتحديث عنوانك المهني بمعلومات دقيقة تعكس اهتماماتك وخبراتك.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23929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5D2CF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601158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C5D2C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36366" y="605325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60601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توسيع شبكتك</a:t>
            </a:r>
            <a:endParaRPr lang="en-US" sz="2187" b="1" dirty="0"/>
          </a:p>
        </p:txBody>
      </p:sp>
      <p:sp>
        <p:nvSpPr>
          <p:cNvPr id="21" name="Text 18"/>
          <p:cNvSpPr/>
          <p:nvPr/>
        </p:nvSpPr>
        <p:spPr>
          <a:xfrm>
            <a:off x="6046113" y="6540579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قم بمتابعة صناع قرار في ميدانك وتواصل معهم لزيادة فرص التوظيف والشبكة المهنية.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9144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2977" y="235553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ما هو المستودع الرقمي وكيفية التسجيل فيه</a:t>
            </a:r>
            <a:endParaRPr lang="en-US" sz="4374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76342" y="4285714"/>
            <a:ext cx="499943" cy="499943"/>
            <a:chOff x="833199" y="4251127"/>
            <a:chExt cx="499943" cy="499943"/>
          </a:xfrm>
        </p:grpSpPr>
        <p:sp>
          <p:nvSpPr>
            <p:cNvPr id="6" name="Shape 3"/>
            <p:cNvSpPr/>
            <p:nvPr/>
          </p:nvSpPr>
          <p:spPr>
            <a:xfrm>
              <a:off x="833199" y="4251127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C5D2CF"/>
              </a:solidFill>
              <a:prstDash val="solid"/>
            </a:ln>
          </p:spPr>
        </p:sp>
        <p:sp>
          <p:nvSpPr>
            <p:cNvPr id="7" name="Text 4"/>
            <p:cNvSpPr/>
            <p:nvPr/>
          </p:nvSpPr>
          <p:spPr>
            <a:xfrm>
              <a:off x="1033582" y="4292798"/>
              <a:ext cx="9906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en-US" sz="2624" dirty="0" smtClean="0">
                  <a:solidFill>
                    <a:srgbClr val="2C3249"/>
                  </a:solidFill>
                  <a:latin typeface="Kanit" pitchFamily="34" charset="0"/>
                  <a:ea typeface="Kanit" pitchFamily="34" charset="-122"/>
                  <a:cs typeface="Kanit" pitchFamily="34" charset="-120"/>
                </a:rPr>
                <a:t>2</a:t>
              </a:r>
              <a:endParaRPr lang="en-US" sz="2624" dirty="0"/>
            </a:p>
          </p:txBody>
        </p:sp>
      </p:grpSp>
      <p:sp>
        <p:nvSpPr>
          <p:cNvPr id="8" name="Text 5"/>
          <p:cNvSpPr/>
          <p:nvPr/>
        </p:nvSpPr>
        <p:spPr>
          <a:xfrm>
            <a:off x="6721673" y="4362093"/>
            <a:ext cx="2644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2C3249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مخزن الأبحاث والمشاريع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19599" y="480786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المستودع الرقمي هو نظام يستضيف الأبحاث والمشاريع المتعلقة بالمجالات الأكاديمية والعلمية.</a:t>
            </a:r>
            <a:endParaRPr lang="en-US" sz="175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9769435" y="4243923"/>
            <a:ext cx="499943" cy="499943"/>
            <a:chOff x="5597485" y="4251127"/>
            <a:chExt cx="499943" cy="499943"/>
          </a:xfrm>
        </p:grpSpPr>
        <p:sp>
          <p:nvSpPr>
            <p:cNvPr id="10" name="Shape 7"/>
            <p:cNvSpPr/>
            <p:nvPr/>
          </p:nvSpPr>
          <p:spPr>
            <a:xfrm>
              <a:off x="5597485" y="4251127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C5D2CF"/>
              </a:solidFill>
              <a:prstDash val="solid"/>
            </a:ln>
          </p:spPr>
        </p:sp>
        <p:sp>
          <p:nvSpPr>
            <p:cNvPr id="11" name="Text 8"/>
            <p:cNvSpPr/>
            <p:nvPr/>
          </p:nvSpPr>
          <p:spPr>
            <a:xfrm>
              <a:off x="5763578" y="4292798"/>
              <a:ext cx="16764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en-US" sz="2624" dirty="0" smtClean="0">
                  <a:solidFill>
                    <a:srgbClr val="2C3249"/>
                  </a:solidFill>
                  <a:latin typeface="Kanit" pitchFamily="34" charset="0"/>
                  <a:ea typeface="Kanit" pitchFamily="34" charset="-122"/>
                  <a:cs typeface="Kanit" pitchFamily="34" charset="-120"/>
                </a:rPr>
                <a:t>1</a:t>
              </a:r>
              <a:endParaRPr lang="en-US" sz="2624" dirty="0"/>
            </a:p>
          </p:txBody>
        </p:sp>
      </p:grpSp>
      <p:sp>
        <p:nvSpPr>
          <p:cNvPr id="12" name="Text 9"/>
          <p:cNvSpPr/>
          <p:nvPr/>
        </p:nvSpPr>
        <p:spPr>
          <a:xfrm>
            <a:off x="2354341" y="436935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2C3249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الوصول العام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494502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يسمح المستودع الرقمي بالوصول العام إلى المواد التي يتم تخزينها فيه، مما يجعلها مفيدة للباحثين والطلاب.</a:t>
            </a:r>
            <a:endParaRPr lang="en-US" sz="175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277749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2"/>
            <a:ext cx="14630400" cy="336621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37993" y="381095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فوائد التسجيل في </a:t>
            </a:r>
            <a:r>
              <a:rPr lang="en-US" sz="4374" b="1" dirty="0" err="1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المستودع</a:t>
            </a:r>
            <a:r>
              <a:rPr lang="en-US" sz="4374" b="1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 </a:t>
            </a:r>
            <a:r>
              <a:rPr lang="en-US" sz="4374" b="1" dirty="0" err="1" smtClean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الرقمي</a:t>
            </a:r>
            <a:endParaRPr lang="en-US" sz="4374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56259" y="5014079"/>
            <a:ext cx="9659541" cy="2575441"/>
            <a:chOff x="4490799" y="3774877"/>
            <a:chExt cx="9306401" cy="2575441"/>
          </a:xfrm>
        </p:grpSpPr>
        <p:sp>
          <p:nvSpPr>
            <p:cNvPr id="16" name="Shape 3"/>
            <p:cNvSpPr/>
            <p:nvPr/>
          </p:nvSpPr>
          <p:spPr>
            <a:xfrm>
              <a:off x="4490799" y="3774877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382748"/>
            </a:solidFill>
            <a:ln/>
          </p:spPr>
        </p:sp>
        <p:sp>
          <p:nvSpPr>
            <p:cNvPr id="17" name="Text 4"/>
            <p:cNvSpPr/>
            <p:nvPr/>
          </p:nvSpPr>
          <p:spPr>
            <a:xfrm>
              <a:off x="4656892" y="3816548"/>
              <a:ext cx="16764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 rtl="1">
                <a:lnSpc>
                  <a:spcPts val="3281"/>
                </a:lnSpc>
              </a:pPr>
              <a:r>
                <a:rPr lang="ar-IQ" sz="2624" b="1" dirty="0" smtClean="0">
                  <a:solidFill>
                    <a:srgbClr val="FF726D"/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2</a:t>
              </a:r>
              <a:endParaRPr lang="en-US" sz="2624" dirty="0">
                <a:solidFill>
                  <a:prstClr val="black"/>
                </a:solidFill>
              </a:endParaRPr>
            </a:p>
          </p:txBody>
        </p:sp>
        <p:sp>
          <p:nvSpPr>
            <p:cNvPr id="18" name="Text 5"/>
            <p:cNvSpPr/>
            <p:nvPr/>
          </p:nvSpPr>
          <p:spPr>
            <a:xfrm>
              <a:off x="5212913" y="3851196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r" rtl="1">
                <a:lnSpc>
                  <a:spcPts val="2734"/>
                </a:lnSpc>
              </a:pPr>
              <a:r>
                <a:rPr lang="en-US" sz="2187" b="1" dirty="0">
                  <a:solidFill>
                    <a:schemeClr val="accent1">
                      <a:lumMod val="75000"/>
                    </a:schemeClr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تنظيم المستندات</a:t>
              </a:r>
              <a:endParaRPr lang="en-US" sz="2187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Shape 7"/>
            <p:cNvSpPr/>
            <p:nvPr/>
          </p:nvSpPr>
          <p:spPr>
            <a:xfrm>
              <a:off x="9255085" y="3774877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382748"/>
            </a:solidFill>
            <a:ln/>
          </p:spPr>
        </p:sp>
        <p:sp>
          <p:nvSpPr>
            <p:cNvPr id="20" name="Text 8"/>
            <p:cNvSpPr/>
            <p:nvPr/>
          </p:nvSpPr>
          <p:spPr>
            <a:xfrm>
              <a:off x="9421178" y="3816548"/>
              <a:ext cx="16764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 rtl="1">
                <a:lnSpc>
                  <a:spcPts val="3281"/>
                </a:lnSpc>
              </a:pPr>
              <a:r>
                <a:rPr lang="ar-IQ" sz="2624" b="1" dirty="0" smtClean="0">
                  <a:solidFill>
                    <a:srgbClr val="FF726D"/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1</a:t>
              </a:r>
              <a:endParaRPr lang="en-US" sz="2624" dirty="0">
                <a:solidFill>
                  <a:prstClr val="black"/>
                </a:solidFill>
              </a:endParaRPr>
            </a:p>
          </p:txBody>
        </p:sp>
        <p:sp>
          <p:nvSpPr>
            <p:cNvPr id="21" name="Text 9"/>
            <p:cNvSpPr/>
            <p:nvPr/>
          </p:nvSpPr>
          <p:spPr>
            <a:xfrm>
              <a:off x="9977199" y="3851196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r" rtl="1">
                <a:lnSpc>
                  <a:spcPts val="2734"/>
                </a:lnSpc>
              </a:pPr>
              <a:r>
                <a:rPr lang="en-US" sz="2187" b="1" dirty="0">
                  <a:solidFill>
                    <a:schemeClr val="accent1">
                      <a:lumMod val="75000"/>
                    </a:schemeClr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مشاركة سهلة</a:t>
              </a:r>
              <a:endParaRPr lang="en-US" sz="2187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Text 10"/>
            <p:cNvSpPr/>
            <p:nvPr/>
          </p:nvSpPr>
          <p:spPr>
            <a:xfrm>
              <a:off x="9977199" y="4331613"/>
              <a:ext cx="3820001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algn="ctr" rtl="1">
                <a:lnSpc>
                  <a:spcPts val="2799"/>
                </a:lnSpc>
              </a:pPr>
              <a:r>
                <a:rPr lang="en-US" sz="1750" dirty="0">
                  <a:latin typeface="Fira Sans" pitchFamily="34" charset="0"/>
                  <a:ea typeface="Fira Sans" pitchFamily="34" charset="-122"/>
                  <a:cs typeface="Fira Sans" pitchFamily="34" charset="-120"/>
                </a:rPr>
                <a:t>تيسير عملية مشاركة المستندات مع الزملاء وفرق العمل بسرعة وسهولة.</a:t>
              </a:r>
              <a:endParaRPr lang="en-US" sz="1750" dirty="0"/>
            </a:p>
          </p:txBody>
        </p:sp>
        <p:sp>
          <p:nvSpPr>
            <p:cNvPr id="23" name="Shape 11"/>
            <p:cNvSpPr/>
            <p:nvPr/>
          </p:nvSpPr>
          <p:spPr>
            <a:xfrm>
              <a:off x="8060234" y="5479852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382748"/>
            </a:solidFill>
            <a:ln/>
          </p:spPr>
        </p:sp>
        <p:sp>
          <p:nvSpPr>
            <p:cNvPr id="24" name="Text 12"/>
            <p:cNvSpPr/>
            <p:nvPr/>
          </p:nvSpPr>
          <p:spPr>
            <a:xfrm>
              <a:off x="8226386" y="5550098"/>
              <a:ext cx="16764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 rtl="1">
                <a:lnSpc>
                  <a:spcPts val="3281"/>
                </a:lnSpc>
              </a:pPr>
              <a:r>
                <a:rPr lang="en-US" sz="2624" b="1" dirty="0">
                  <a:solidFill>
                    <a:srgbClr val="FF726D"/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3</a:t>
              </a:r>
              <a:endParaRPr lang="en-US" sz="2624" dirty="0">
                <a:solidFill>
                  <a:prstClr val="black"/>
                </a:solidFill>
              </a:endParaRPr>
            </a:p>
          </p:txBody>
        </p:sp>
        <p:sp>
          <p:nvSpPr>
            <p:cNvPr id="25" name="Text 13"/>
            <p:cNvSpPr/>
            <p:nvPr/>
          </p:nvSpPr>
          <p:spPr>
            <a:xfrm>
              <a:off x="8310206" y="5512713"/>
              <a:ext cx="2221944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 rtl="1">
                <a:lnSpc>
                  <a:spcPts val="2734"/>
                </a:lnSpc>
              </a:pPr>
              <a:r>
                <a:rPr lang="en-US" sz="2187" b="1" dirty="0">
                  <a:solidFill>
                    <a:schemeClr val="accent1">
                      <a:lumMod val="75000"/>
                    </a:schemeClr>
                  </a:solidFill>
                  <a:latin typeface="Inconsolata" pitchFamily="34" charset="0"/>
                  <a:ea typeface="Inconsolata" pitchFamily="34" charset="-122"/>
                  <a:cs typeface="Inconsolata" pitchFamily="34" charset="-120"/>
                </a:rPr>
                <a:t>سلامة البيانات</a:t>
              </a:r>
              <a:endParaRPr lang="en-US" sz="2187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Text 14"/>
            <p:cNvSpPr/>
            <p:nvPr/>
          </p:nvSpPr>
          <p:spPr>
            <a:xfrm>
              <a:off x="5212913" y="5994916"/>
              <a:ext cx="8584287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algn="ctr" rtl="1">
                <a:lnSpc>
                  <a:spcPts val="2799"/>
                </a:lnSpc>
              </a:pPr>
              <a:r>
                <a:rPr lang="en-US" sz="1750" dirty="0">
                  <a:latin typeface="Fira Sans" pitchFamily="34" charset="0"/>
                  <a:ea typeface="Fira Sans" pitchFamily="34" charset="-122"/>
                  <a:cs typeface="Fira Sans" pitchFamily="34" charset="-120"/>
                </a:rPr>
                <a:t>ضمان سلامة وأمان المستندات المخزنة في المستودع الرقمي.</a:t>
              </a:r>
              <a:endParaRPr lang="en-US" sz="1750" dirty="0"/>
            </a:p>
          </p:txBody>
        </p:sp>
      </p:grpSp>
      <p:sp>
        <p:nvSpPr>
          <p:cNvPr id="27" name="Text 6"/>
          <p:cNvSpPr/>
          <p:nvPr/>
        </p:nvSpPr>
        <p:spPr>
          <a:xfrm>
            <a:off x="3020893" y="5570815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799"/>
              </a:lnSpc>
            </a:pPr>
            <a:r>
              <a:rPr lang="en-US" sz="1750" dirty="0">
                <a:latin typeface="Fira Sans" pitchFamily="34" charset="0"/>
                <a:ea typeface="Fira Sans" pitchFamily="34" charset="-122"/>
                <a:cs typeface="Fira Sans" pitchFamily="34" charset="-120"/>
              </a:rPr>
              <a:t>إمكانية تنظيم المستندات بشكل منظم وآمن مما يجعل الوصول إليها سهلاً وفعالًا.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37"/>
              </a:lnSpc>
              <a:buNone/>
            </a:pPr>
            <a:r>
              <a:rPr lang="en-US" sz="4350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كيفية رفع الأبحاث والمشاريع في المستودع الرقمي</a:t>
            </a:r>
            <a:endParaRPr lang="en-US" sz="435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 3"/>
          <p:cNvSpPr/>
          <p:nvPr/>
        </p:nvSpPr>
        <p:spPr>
          <a:xfrm>
            <a:off x="5922288" y="2540913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اختيار الملف</a:t>
            </a:r>
            <a:endParaRPr lang="en-US" sz="2175" b="1" dirty="0"/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حدد الملفات التي ترغب في رفعها إلى المستودع الرقمي.</a:t>
            </a:r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 5"/>
          <p:cNvSpPr/>
          <p:nvPr/>
        </p:nvSpPr>
        <p:spPr>
          <a:xfrm>
            <a:off x="5922288" y="4308634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ملء البيانات</a:t>
            </a:r>
            <a:endParaRPr lang="en-US" sz="2175" b="1" dirty="0"/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املأ البيانات المطلوبة مثل العنوان والمؤلفين وتفاصيل النشر.</a:t>
            </a:r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Text 7"/>
          <p:cNvSpPr/>
          <p:nvPr/>
        </p:nvSpPr>
        <p:spPr>
          <a:xfrm>
            <a:off x="5922288" y="6076355"/>
            <a:ext cx="220968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تأكيد الرفع</a:t>
            </a:r>
            <a:endParaRPr lang="en-US" sz="2175" b="1" dirty="0"/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قم بتأكيد رفع الأبحاث والمشاريع وانتظر الموافقة عليها في بعض الأحيان.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"/>
            <a:ext cx="36576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77760"/>
            <a:ext cx="9517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نصائح للتسجيل الناجح في المواقع الاكاديمية</a:t>
            </a:r>
            <a:endParaRPr lang="en-US" sz="4374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9296519" y="3387566"/>
            <a:ext cx="3295888" cy="999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7873" dirty="0"/>
          </a:p>
        </p:txBody>
      </p:sp>
      <p:sp>
        <p:nvSpPr>
          <p:cNvPr id="6" name="Text 4"/>
          <p:cNvSpPr/>
          <p:nvPr/>
        </p:nvSpPr>
        <p:spPr>
          <a:xfrm>
            <a:off x="2428637" y="4605099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تحديث الملف باستمرار</a:t>
            </a:r>
            <a:endParaRPr lang="en-US" sz="2187" b="1" dirty="0"/>
          </a:p>
        </p:txBody>
      </p:sp>
      <p:sp>
        <p:nvSpPr>
          <p:cNvPr id="7" name="Text 5"/>
          <p:cNvSpPr/>
          <p:nvPr/>
        </p:nvSpPr>
        <p:spPr>
          <a:xfrm>
            <a:off x="2037993" y="5085517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ضع هدفًا لتحديث ملف LinkedIn والمستودع الرقمي بانتظام لتحافظ على جاذبيتهما.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667137" y="3327559"/>
            <a:ext cx="3296007" cy="999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7873" dirty="0"/>
          </a:p>
        </p:txBody>
      </p:sp>
      <p:sp>
        <p:nvSpPr>
          <p:cNvPr id="9" name="Text 7"/>
          <p:cNvSpPr/>
          <p:nvPr/>
        </p:nvSpPr>
        <p:spPr>
          <a:xfrm>
            <a:off x="5890141" y="4605099"/>
            <a:ext cx="2849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Algerian" pitchFamily="82" charset="0"/>
                <a:ea typeface="Kanit" pitchFamily="34" charset="-122"/>
                <a:cs typeface="Kanit" pitchFamily="34" charset="-120"/>
              </a:rPr>
              <a:t>مشاركة الأعمال والإنجازات</a:t>
            </a:r>
            <a:endParaRPr lang="en-US" sz="2187" b="1" dirty="0">
              <a:latin typeface="Algerian" pitchFamily="8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67137" y="5085517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قم بمشاركة الإنجازات الأكاديمية والمهنية لإبراز مهاراتك وخبراتك أمام الجمهور.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255520" y="3340418"/>
            <a:ext cx="3296007" cy="999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7873" dirty="0"/>
          </a:p>
        </p:txBody>
      </p:sp>
      <p:sp>
        <p:nvSpPr>
          <p:cNvPr id="12" name="Text 10"/>
          <p:cNvSpPr/>
          <p:nvPr/>
        </p:nvSpPr>
        <p:spPr>
          <a:xfrm>
            <a:off x="9833372" y="46050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تواصل مع المجتمع</a:t>
            </a:r>
            <a:endParaRPr lang="en-US" sz="2187" b="1" dirty="0"/>
          </a:p>
        </p:txBody>
      </p:sp>
      <p:sp>
        <p:nvSpPr>
          <p:cNvPr id="13" name="Text 11"/>
          <p:cNvSpPr/>
          <p:nvPr/>
        </p:nvSpPr>
        <p:spPr>
          <a:xfrm>
            <a:off x="9296400" y="5085517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كن جزءًا من المجتمع الأكاديمي والمهني وتواصل مع زملاء الدراسة والزملاء العمل.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/>
          <p:cNvSpPr/>
          <p:nvPr/>
        </p:nvSpPr>
        <p:spPr>
          <a:xfrm>
            <a:off x="2037993" y="3403640"/>
            <a:ext cx="9517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ar-IQ" sz="6600" dirty="0" smtClean="0">
                <a:solidFill>
                  <a:srgbClr val="272D45"/>
                </a:solidFill>
                <a:latin typeface="Andalus" pitchFamily="18" charset="-78"/>
                <a:ea typeface="Kanit" pitchFamily="34" charset="-122"/>
                <a:cs typeface="Andalus" pitchFamily="18" charset="-78"/>
              </a:rPr>
              <a:t>الجانب العملي ......</a:t>
            </a:r>
            <a:endParaRPr lang="en-US" sz="6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638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451</Words>
  <Application>Microsoft Office PowerPoint</Application>
  <PresentationFormat>Custom</PresentationFormat>
  <Paragraphs>79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10</cp:revision>
  <dcterms:created xsi:type="dcterms:W3CDTF">2024-01-20T14:29:15Z</dcterms:created>
  <dcterms:modified xsi:type="dcterms:W3CDTF">2024-04-22T09:01:06Z</dcterms:modified>
</cp:coreProperties>
</file>