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63" r:id="rId3"/>
    <p:sldId id="257" r:id="rId4"/>
    <p:sldId id="264" r:id="rId5"/>
    <p:sldId id="265" r:id="rId6"/>
    <p:sldId id="258" r:id="rId7"/>
    <p:sldId id="259" r:id="rId8"/>
    <p:sldId id="261" r:id="rId9"/>
    <p:sldId id="262" r:id="rId10"/>
    <p:sldId id="260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  <a:p>
            <a:pPr lvl="1" eaLnBrk="1" latinLnBrk="0" hangingPunct="1"/>
            <a:r>
              <a:rPr kumimoji="0" lang="ar-SA"/>
              <a:t>المستوى الثاني</a:t>
            </a:r>
          </a:p>
          <a:p>
            <a:pPr lvl="2" eaLnBrk="1" latinLnBrk="0" hangingPunct="1"/>
            <a:r>
              <a:rPr kumimoji="0" lang="ar-SA"/>
              <a:t>المستوى الثالث</a:t>
            </a:r>
          </a:p>
          <a:p>
            <a:pPr lvl="3" eaLnBrk="1" latinLnBrk="0" hangingPunct="1"/>
            <a:r>
              <a:rPr kumimoji="0" lang="ar-SA"/>
              <a:t>المستوى الرابع</a:t>
            </a:r>
          </a:p>
          <a:p>
            <a:pPr lvl="4" eaLnBrk="1" latinLnBrk="0" hangingPunct="1"/>
            <a:r>
              <a:rPr kumimoji="0" lang="ar-SA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7700" dirty="0">
                <a:solidFill>
                  <a:srgbClr val="FF0000"/>
                </a:solidFill>
              </a:rPr>
              <a:t>المنهج التجريبي</a:t>
            </a:r>
            <a:endParaRPr lang="en-US" sz="7700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ar-SA" dirty="0"/>
              <a:t>د. سالم العزاوي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650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r>
              <a:rPr lang="ar-SA" sz="3300" dirty="0"/>
              <a:t> 7.عدد المفحوصين</a:t>
            </a:r>
          </a:p>
          <a:p>
            <a:pPr algn="r"/>
            <a:r>
              <a:rPr lang="ar-SA" sz="3300" dirty="0"/>
              <a:t>8. التداخل</a:t>
            </a:r>
          </a:p>
          <a:p>
            <a:pPr algn="r"/>
            <a:r>
              <a:rPr lang="ar-SA" sz="3300" dirty="0"/>
              <a:t>9. النطاق</a:t>
            </a:r>
          </a:p>
          <a:p>
            <a:pPr algn="r"/>
            <a:r>
              <a:rPr lang="ar-SA" sz="3300" dirty="0"/>
              <a:t>10. بيئة التجربة</a:t>
            </a:r>
          </a:p>
          <a:p>
            <a:pPr algn="r"/>
            <a:r>
              <a:rPr lang="ar-SA" sz="3300" dirty="0"/>
              <a:t>11. </a:t>
            </a:r>
            <a:r>
              <a:rPr lang="ar-SA" sz="3300" dirty="0" err="1"/>
              <a:t>تاثير</a:t>
            </a:r>
            <a:r>
              <a:rPr lang="ar-SA" sz="3300" dirty="0"/>
              <a:t> الباحث</a:t>
            </a:r>
          </a:p>
          <a:p>
            <a:pPr algn="r"/>
            <a:r>
              <a:rPr lang="ar-SA" sz="3300" dirty="0"/>
              <a:t>12. ضبط المتغيرات</a:t>
            </a:r>
            <a:endParaRPr lang="en-US" sz="3300" dirty="0"/>
          </a:p>
          <a:p>
            <a:endParaRPr lang="en-US" sz="3300" dirty="0"/>
          </a:p>
        </p:txBody>
      </p:sp>
    </p:spTree>
    <p:extLst>
      <p:ext uri="{BB962C8B-B14F-4D97-AF65-F5344CB8AC3E}">
        <p14:creationId xmlns:p14="http://schemas.microsoft.com/office/powerpoint/2010/main" val="3937679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>
                <a:solidFill>
                  <a:srgbClr val="FF0000"/>
                </a:solidFill>
              </a:rPr>
              <a:t>تعريف المنهج التجريبي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r>
              <a:rPr lang="ar-SA" sz="3000" b="1" dirty="0"/>
              <a:t>المنهج التجريبي هو تغيير متعمد ومضبوط لرصد الشروط المحددة لحدوث سلوك او موقف او ظاهرة .. مع ملاحظة </a:t>
            </a:r>
          </a:p>
          <a:p>
            <a:pPr algn="r"/>
            <a:r>
              <a:rPr lang="ar-SA" sz="3000" b="1" dirty="0"/>
              <a:t>التغييرات الناتجة عن هذا التغيير لتحديد أسبابه .</a:t>
            </a:r>
          </a:p>
          <a:p>
            <a:pPr algn="r"/>
            <a:r>
              <a:rPr lang="ar-SA" sz="3000" b="1" dirty="0"/>
              <a:t>ومن الناحية التطبيقية هو تعريض مجموعة او اكثر من الافراد لمثير معين مع التحكم في العوامل التي تنعكس على فاعلية هذا المثير ، ومن ثم اجراء القياسات والمقارنات التي توضح </a:t>
            </a:r>
            <a:r>
              <a:rPr lang="ar-SA" sz="3000" b="1" dirty="0" err="1"/>
              <a:t>تاثير</a:t>
            </a:r>
            <a:r>
              <a:rPr lang="ar-SA" sz="3000" b="1" dirty="0"/>
              <a:t> هذا التعريض .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725993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4400" b="1" dirty="0">
                <a:solidFill>
                  <a:srgbClr val="FF0000"/>
                </a:solidFill>
              </a:rPr>
              <a:t>العناصر الأساسية في المنهج التجريبي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ar-SA" dirty="0"/>
              <a:t>المجموعة التجريبية</a:t>
            </a:r>
          </a:p>
          <a:p>
            <a:pPr algn="r"/>
            <a:r>
              <a:rPr lang="ar-SA" dirty="0"/>
              <a:t>المجموعة الضابطة</a:t>
            </a:r>
          </a:p>
          <a:p>
            <a:pPr algn="r"/>
            <a:r>
              <a:rPr lang="ar-SA" dirty="0"/>
              <a:t>مثير</a:t>
            </a:r>
          </a:p>
          <a:p>
            <a:pPr algn="r"/>
            <a:r>
              <a:rPr lang="ar-SA" dirty="0"/>
              <a:t>متغير تابع</a:t>
            </a:r>
          </a:p>
          <a:p>
            <a:pPr algn="r"/>
            <a:r>
              <a:rPr lang="ar-SA" dirty="0"/>
              <a:t>تعريض</a:t>
            </a:r>
          </a:p>
          <a:p>
            <a:pPr algn="r"/>
            <a:r>
              <a:rPr lang="ar-SA" dirty="0"/>
              <a:t>حجب او منع</a:t>
            </a:r>
          </a:p>
          <a:p>
            <a:pPr algn="r"/>
            <a:r>
              <a:rPr lang="ar-SA" dirty="0" err="1"/>
              <a:t>تاثير</a:t>
            </a:r>
            <a:endParaRPr lang="ar-SA" dirty="0"/>
          </a:p>
          <a:p>
            <a:pPr algn="r"/>
            <a:r>
              <a:rPr lang="ar-SA" dirty="0"/>
              <a:t>متغيرات دخيلة</a:t>
            </a:r>
          </a:p>
          <a:p>
            <a:pPr algn="r"/>
            <a:r>
              <a:rPr lang="ar-SA" dirty="0"/>
              <a:t>تحكم</a:t>
            </a:r>
          </a:p>
          <a:p>
            <a:pPr algn="r"/>
            <a:r>
              <a:rPr lang="ar-SA" dirty="0"/>
              <a:t>مقارنة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09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sz="4400" b="1" dirty="0">
                <a:solidFill>
                  <a:srgbClr val="FF0000"/>
                </a:solidFill>
              </a:rPr>
              <a:t>خطوات اجراء الدراسات التجريبية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ar-SA" dirty="0"/>
              <a:t>1. اختيار مكان اجراء التجربة</a:t>
            </a:r>
          </a:p>
          <a:p>
            <a:pPr algn="r"/>
            <a:r>
              <a:rPr lang="ar-SA" dirty="0"/>
              <a:t>2. اختيار التصميم التجريبي</a:t>
            </a:r>
          </a:p>
          <a:p>
            <a:pPr algn="r"/>
            <a:r>
              <a:rPr lang="ar-SA" dirty="0"/>
              <a:t>3. وضع تعريفات إجرائية للمتغيرات </a:t>
            </a:r>
          </a:p>
          <a:p>
            <a:pPr algn="r"/>
            <a:r>
              <a:rPr lang="ar-SA" dirty="0"/>
              <a:t>4. تحديد كيفية معالجة المتغير المستقل </a:t>
            </a:r>
          </a:p>
          <a:p>
            <a:pPr algn="r"/>
            <a:r>
              <a:rPr lang="ar-SA" dirty="0"/>
              <a:t>5. اختيار </a:t>
            </a:r>
            <a:r>
              <a:rPr lang="ar-SA" dirty="0" err="1"/>
              <a:t>المبحوثين</a:t>
            </a:r>
            <a:r>
              <a:rPr lang="ar-SA" dirty="0"/>
              <a:t> وتوزيعهم على المجموعات التجريبية والضابطة</a:t>
            </a:r>
          </a:p>
          <a:p>
            <a:pPr algn="r"/>
            <a:r>
              <a:rPr lang="ar-SA" dirty="0"/>
              <a:t>6. اجراء دراسة استطلاعية</a:t>
            </a:r>
          </a:p>
          <a:p>
            <a:pPr algn="r"/>
            <a:r>
              <a:rPr lang="ar-SA" dirty="0"/>
              <a:t>7. التطبيق الفعلي للتجربة</a:t>
            </a:r>
          </a:p>
          <a:p>
            <a:pPr algn="r"/>
            <a:r>
              <a:rPr lang="ar-SA" dirty="0"/>
              <a:t>8. تحليل النتائج وتفسيرها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629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sz="4000" b="1" dirty="0">
                <a:solidFill>
                  <a:srgbClr val="FF0000"/>
                </a:solidFill>
              </a:rPr>
              <a:t> أنواع التصميمات التجريبية حسب مكان اجرائها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endParaRPr lang="ar-SA" dirty="0"/>
          </a:p>
          <a:p>
            <a:pPr algn="r"/>
            <a:r>
              <a:rPr lang="ar-SA" dirty="0"/>
              <a:t>1. تصميمات تجريبية معملية</a:t>
            </a:r>
          </a:p>
          <a:p>
            <a:pPr algn="r"/>
            <a:endParaRPr lang="ar-SA" dirty="0"/>
          </a:p>
          <a:p>
            <a:pPr algn="r"/>
            <a:r>
              <a:rPr lang="ar-SA" dirty="0"/>
              <a:t>2. تصميمات تجريبية ميدانية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13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4000" b="1" dirty="0">
                <a:solidFill>
                  <a:srgbClr val="FF0000"/>
                </a:solidFill>
              </a:rPr>
              <a:t> أنواع التصميمات التجريبية حسب اسلوب اجرائها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r>
              <a:rPr lang="ar-SA" sz="3000" dirty="0"/>
              <a:t>1. التصميم البعدي</a:t>
            </a:r>
          </a:p>
          <a:p>
            <a:pPr algn="r"/>
            <a:endParaRPr lang="ar-SA" sz="3000" dirty="0"/>
          </a:p>
          <a:p>
            <a:pPr algn="r"/>
            <a:r>
              <a:rPr lang="ar-SA" sz="3000" dirty="0"/>
              <a:t>2. التصميم القبلي البعدي</a:t>
            </a:r>
          </a:p>
          <a:p>
            <a:pPr algn="r"/>
            <a:endParaRPr lang="ar-SA" sz="3000" dirty="0"/>
          </a:p>
          <a:p>
            <a:pPr algn="r"/>
            <a:r>
              <a:rPr lang="ar-SA" sz="3000" dirty="0"/>
              <a:t>أ. تصميم المجموعة الواحدة</a:t>
            </a:r>
          </a:p>
          <a:p>
            <a:pPr algn="r"/>
            <a:endParaRPr lang="ar-SA" sz="3000" dirty="0"/>
          </a:p>
          <a:p>
            <a:pPr algn="r"/>
            <a:r>
              <a:rPr lang="ar-SA" sz="3000" dirty="0"/>
              <a:t>ب. تصميم المجموعات المتكافئة</a:t>
            </a:r>
          </a:p>
          <a:p>
            <a:pPr algn="r"/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710742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>
                <a:solidFill>
                  <a:srgbClr val="FF0000"/>
                </a:solidFill>
              </a:rPr>
              <a:t>اختيار المجموعات في البحوث التجريبية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ar-SA" dirty="0"/>
              <a:t>1. التوزيع العشوائي</a:t>
            </a:r>
          </a:p>
          <a:p>
            <a:pPr algn="r"/>
            <a:endParaRPr lang="ar-SA" dirty="0"/>
          </a:p>
          <a:p>
            <a:pPr algn="r"/>
            <a:r>
              <a:rPr lang="ar-SA" dirty="0"/>
              <a:t>2. المناظرة بالتماثل ( بين الافراد / بين المجموعات )</a:t>
            </a:r>
          </a:p>
          <a:p>
            <a:pPr algn="r"/>
            <a:endParaRPr lang="ar-SA" dirty="0"/>
          </a:p>
          <a:p>
            <a:pPr algn="r"/>
            <a:r>
              <a:rPr lang="ar-SA" dirty="0"/>
              <a:t>3 . تدوير المجموعات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764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>
                <a:solidFill>
                  <a:srgbClr val="FF0000"/>
                </a:solidFill>
              </a:rPr>
              <a:t>ضبط متغيرات البحث </a:t>
            </a:r>
            <a:r>
              <a:rPr lang="ar-SA" b="1" dirty="0" err="1">
                <a:solidFill>
                  <a:srgbClr val="FF0000"/>
                </a:solidFill>
              </a:rPr>
              <a:t>التجريبيي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endParaRPr lang="ar-SA" dirty="0"/>
          </a:p>
          <a:p>
            <a:pPr algn="r"/>
            <a:r>
              <a:rPr lang="ar-SA" dirty="0"/>
              <a:t>1. الضبط الفيزيقي</a:t>
            </a:r>
          </a:p>
          <a:p>
            <a:pPr algn="r"/>
            <a:endParaRPr lang="ar-SA" dirty="0"/>
          </a:p>
          <a:p>
            <a:pPr algn="r"/>
            <a:r>
              <a:rPr lang="ar-SA" dirty="0"/>
              <a:t>2. الضبط الانتقائي</a:t>
            </a:r>
          </a:p>
          <a:p>
            <a:pPr algn="r"/>
            <a:endParaRPr lang="ar-SA" dirty="0"/>
          </a:p>
          <a:p>
            <a:pPr algn="r"/>
            <a:r>
              <a:rPr lang="ar-SA" dirty="0"/>
              <a:t>3. الضبط الاحصائي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835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>
                <a:solidFill>
                  <a:srgbClr val="FF0000"/>
                </a:solidFill>
              </a:rPr>
              <a:t>العوامل المؤثرة في نتائج البحوث التجريبية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r>
              <a:rPr lang="ar-SA" sz="3300" dirty="0"/>
              <a:t>1. الاحداث الخارجية</a:t>
            </a:r>
          </a:p>
          <a:p>
            <a:pPr algn="r"/>
            <a:r>
              <a:rPr lang="ar-SA" sz="3300" dirty="0"/>
              <a:t>2. التغير</a:t>
            </a:r>
          </a:p>
          <a:p>
            <a:pPr algn="r"/>
            <a:r>
              <a:rPr lang="ar-SA" sz="3300" dirty="0"/>
              <a:t>3. التجربة مع الاختبار</a:t>
            </a:r>
          </a:p>
          <a:p>
            <a:pPr algn="r"/>
            <a:r>
              <a:rPr lang="ar-SA" sz="3300" dirty="0"/>
              <a:t>4. تصميم الأدوات</a:t>
            </a:r>
          </a:p>
          <a:p>
            <a:pPr algn="r"/>
            <a:r>
              <a:rPr lang="ar-SA" sz="3300" dirty="0"/>
              <a:t>5؟ القيم المتطرفة</a:t>
            </a:r>
          </a:p>
          <a:p>
            <a:pPr algn="r"/>
            <a:r>
              <a:rPr lang="ar-SA" sz="3300" dirty="0"/>
              <a:t>6. خصائص المفحوصين </a:t>
            </a:r>
            <a:endParaRPr lang="en-US" sz="3300" dirty="0"/>
          </a:p>
        </p:txBody>
      </p:sp>
    </p:spTree>
    <p:extLst>
      <p:ext uri="{BB962C8B-B14F-4D97-AF65-F5344CB8AC3E}">
        <p14:creationId xmlns:p14="http://schemas.microsoft.com/office/powerpoint/2010/main" val="23478764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160</TotalTime>
  <Words>276</Words>
  <Application>Microsoft Office PowerPoint</Application>
  <PresentationFormat>عرض على الشاشة (4:3)</PresentationFormat>
  <Paragraphs>66</Paragraphs>
  <Slides>10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تدفق</vt:lpstr>
      <vt:lpstr>المنهج التجريبي</vt:lpstr>
      <vt:lpstr>تعريف المنهج التجريبي</vt:lpstr>
      <vt:lpstr>العناصر الأساسية في المنهج التجريبي</vt:lpstr>
      <vt:lpstr>خطوات اجراء الدراسات التجريبية</vt:lpstr>
      <vt:lpstr> أنواع التصميمات التجريبية حسب مكان اجرائها</vt:lpstr>
      <vt:lpstr> أنواع التصميمات التجريبية حسب اسلوب اجرائها</vt:lpstr>
      <vt:lpstr>اختيار المجموعات في البحوث التجريبية</vt:lpstr>
      <vt:lpstr>ضبط متغيرات البحث التجريبيي</vt:lpstr>
      <vt:lpstr>العوامل المؤثرة في نتائج البحوث التجريبية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المنهج التجريبي</dc:title>
  <dc:creator>salim alazzawi</dc:creator>
  <cp:lastModifiedBy>مستخدم غير معروف</cp:lastModifiedBy>
  <cp:revision>8</cp:revision>
  <dcterms:created xsi:type="dcterms:W3CDTF">2018-11-21T16:00:14Z</dcterms:created>
  <dcterms:modified xsi:type="dcterms:W3CDTF">2024-04-17T17:01:24Z</dcterms:modified>
</cp:coreProperties>
</file>