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32"/>
  </p:notesMasterIdLst>
  <p:sldIdLst>
    <p:sldId id="256" r:id="rId2"/>
    <p:sldId id="257" r:id="rId3"/>
    <p:sldId id="258" r:id="rId4"/>
    <p:sldId id="259" r:id="rId5"/>
    <p:sldId id="260"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7" r:id="rId29"/>
    <p:sldId id="286" r:id="rId30"/>
    <p:sldId id="288"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5E8C7C-07DE-4E1B-A0E1-686FBA9F069E}" type="datetimeFigureOut">
              <a:rPr lang="en-US" smtClean="0"/>
              <a:t>24/05/13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E0211-4884-4A20-90F7-BF3E3F05BCB1}" type="slidenum">
              <a:rPr lang="en-US" smtClean="0"/>
              <a:t>‹#›</a:t>
            </a:fld>
            <a:endParaRPr lang="en-US"/>
          </a:p>
        </p:txBody>
      </p:sp>
    </p:spTree>
    <p:extLst>
      <p:ext uri="{BB962C8B-B14F-4D97-AF65-F5344CB8AC3E}">
        <p14:creationId xmlns:p14="http://schemas.microsoft.com/office/powerpoint/2010/main" val="375386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E45E0211-4884-4A20-90F7-BF3E3F05BCB1}" type="slidenum">
              <a:rPr lang="en-US" smtClean="0"/>
              <a:t>22</a:t>
            </a:fld>
            <a:endParaRPr lang="en-US"/>
          </a:p>
        </p:txBody>
      </p:sp>
    </p:spTree>
    <p:extLst>
      <p:ext uri="{BB962C8B-B14F-4D97-AF65-F5344CB8AC3E}">
        <p14:creationId xmlns:p14="http://schemas.microsoft.com/office/powerpoint/2010/main" val="3852760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1B8ABB09-4A1D-463E-8065-109CC2B7EFAA}" type="datetimeFigureOut">
              <a:rPr lang="ar-SA" smtClean="0"/>
              <a:t>06/11/1445</a:t>
            </a:fld>
            <a:endParaRPr lang="ar-SA"/>
          </a:p>
        </p:txBody>
      </p:sp>
      <p:sp>
        <p:nvSpPr>
          <p:cNvPr id="5" name="Footer Placeholder 4"/>
          <p:cNvSpPr>
            <a:spLocks noGrp="1"/>
          </p:cNvSpPr>
          <p:nvPr>
            <p:ph type="ftr" sz="quarter" idx="11"/>
          </p:nvPr>
        </p:nvSpPr>
        <p:spPr bwMode="white"/>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06/11/1445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06/11/1445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06/11/1445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t>06/11/1445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06/11/1445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06/11/1445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06/11/1445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06/11/1445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06/11/1445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06/11/1445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B8ABB09-4A1D-463E-8065-109CC2B7EFAA}" type="datetimeFigureOut">
              <a:rPr lang="ar-SA" smtClean="0"/>
              <a:t>06/11/1445</a:t>
            </a:fld>
            <a:endParaRPr lang="ar-S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71600" y="1628800"/>
            <a:ext cx="6400800" cy="1440160"/>
          </a:xfrm>
        </p:spPr>
        <p:txBody>
          <a:bodyPr>
            <a:normAutofit/>
          </a:bodyPr>
          <a:lstStyle/>
          <a:p>
            <a:r>
              <a:rPr lang="ar-IQ" sz="4400" b="1" dirty="0" smtClean="0">
                <a:solidFill>
                  <a:srgbClr val="C00000"/>
                </a:solidFill>
              </a:rPr>
              <a:t>تجريم المخدرات في التشريع العراقي</a:t>
            </a:r>
            <a:endParaRPr lang="en-US" sz="4400" b="1" dirty="0">
              <a:solidFill>
                <a:srgbClr val="C00000"/>
              </a:solidFill>
            </a:endParaRPr>
          </a:p>
        </p:txBody>
      </p:sp>
      <p:sp>
        <p:nvSpPr>
          <p:cNvPr id="3" name="عنوان فرعي 2"/>
          <p:cNvSpPr>
            <a:spLocks noGrp="1"/>
          </p:cNvSpPr>
          <p:nvPr>
            <p:ph type="subTitle" idx="1"/>
          </p:nvPr>
        </p:nvSpPr>
        <p:spPr>
          <a:xfrm>
            <a:off x="1371600" y="4149080"/>
            <a:ext cx="6400800" cy="1152128"/>
          </a:xfrm>
        </p:spPr>
        <p:txBody>
          <a:bodyPr>
            <a:noAutofit/>
          </a:bodyPr>
          <a:lstStyle/>
          <a:p>
            <a:r>
              <a:rPr lang="ar-IQ" sz="2400" b="1" dirty="0" smtClean="0">
                <a:solidFill>
                  <a:schemeClr val="tx1"/>
                </a:solidFill>
              </a:rPr>
              <a:t>اعداد</a:t>
            </a:r>
          </a:p>
          <a:p>
            <a:r>
              <a:rPr lang="ar-IQ" sz="2400" b="1" dirty="0" smtClean="0">
                <a:solidFill>
                  <a:schemeClr val="tx1"/>
                </a:solidFill>
              </a:rPr>
              <a:t>المدرس الدكتور اخلاص حميد حمزه </a:t>
            </a:r>
          </a:p>
          <a:p>
            <a:endParaRPr lang="en-US" sz="2400" b="1" dirty="0">
              <a:solidFill>
                <a:schemeClr val="tx1"/>
              </a:solidFill>
            </a:endParaRPr>
          </a:p>
        </p:txBody>
      </p:sp>
    </p:spTree>
    <p:extLst>
      <p:ext uri="{BB962C8B-B14F-4D97-AF65-F5344CB8AC3E}">
        <p14:creationId xmlns:p14="http://schemas.microsoft.com/office/powerpoint/2010/main" val="89071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800" b="1" dirty="0" smtClean="0"/>
              <a:t>حكم الشريعة الاسلامية إزاء المخدرات</a:t>
            </a:r>
            <a:endParaRPr lang="en-US" sz="2800" b="1" dirty="0"/>
          </a:p>
        </p:txBody>
      </p:sp>
      <p:sp>
        <p:nvSpPr>
          <p:cNvPr id="3" name="عنصر نائب للمحتوى 2"/>
          <p:cNvSpPr>
            <a:spLocks noGrp="1"/>
          </p:cNvSpPr>
          <p:nvPr>
            <p:ph idx="1"/>
          </p:nvPr>
        </p:nvSpPr>
        <p:spPr/>
        <p:txBody>
          <a:bodyPr/>
          <a:lstStyle/>
          <a:p>
            <a:pPr algn="r"/>
            <a:r>
              <a:rPr lang="ar-IQ" dirty="0" smtClean="0"/>
              <a:t>يذهب البعض الى وصف المخدرات بأنها غير محرمه شرعاً وسندهم عدم ورود نص أو حديث نبوي بتحريمها ، وذهب الآخرون الى انها محرمه بالقياس على الخمر ،وان اشتراك المخدرات والمشروبات الكحولية في نفس الخصائص والاثار بأن    المخدرات تد</a:t>
            </a:r>
            <a:r>
              <a:rPr lang="ar-IQ" dirty="0"/>
              <a:t>خ</a:t>
            </a:r>
            <a:r>
              <a:rPr lang="ar-IQ" dirty="0" smtClean="0"/>
              <a:t>ل ضمن مفهوم الخمر، فالخمر يشمل المخدرات كما يشمل المشروبات الكحولية والقول بأن الشريعة الاسلامية لم تعالج </a:t>
            </a:r>
            <a:r>
              <a:rPr lang="ar-IQ" dirty="0" err="1" smtClean="0"/>
              <a:t>مشكلبة</a:t>
            </a:r>
            <a:r>
              <a:rPr lang="ar-IQ" dirty="0" smtClean="0"/>
              <a:t> المخدرات قول غير دقيق سيما وأن الشريعة الاسلامية كاملة غير ناقصة لان صانعها هو الله ، والله له الكمال المطلق الذي هو من لوازم ذاته ، كما ان القرآن الكريم حرم كل </a:t>
            </a:r>
            <a:r>
              <a:rPr lang="ar-IQ" dirty="0" err="1" smtClean="0"/>
              <a:t>ماهو</a:t>
            </a:r>
            <a:r>
              <a:rPr lang="ar-IQ" dirty="0" smtClean="0"/>
              <a:t> خبيث.</a:t>
            </a:r>
            <a:endParaRPr lang="en-US" dirty="0"/>
          </a:p>
        </p:txBody>
      </p:sp>
    </p:spTree>
    <p:extLst>
      <p:ext uri="{BB962C8B-B14F-4D97-AF65-F5344CB8AC3E}">
        <p14:creationId xmlns:p14="http://schemas.microsoft.com/office/powerpoint/2010/main" val="383093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295400"/>
            <a:ext cx="6400800" cy="4005808"/>
          </a:xfrm>
        </p:spPr>
        <p:txBody>
          <a:bodyPr>
            <a:normAutofit fontScale="90000"/>
          </a:bodyPr>
          <a:lstStyle/>
          <a:p>
            <a:r>
              <a:rPr lang="ar-IQ" dirty="0" smtClean="0"/>
              <a:t>وفي تحريم المسكرات قوله تعالى ((يا أيها الذين أمنوا انما الخمر والميسر والانصاب والازلام رجس من عمل الشيطان فاجتنبوه لعلكم تفلحون ، انما يريد الشيطان أن يوقع بينكم العداوة والبغضاء في الخمر والميسر ويصدكم عن الصلاة فهل انتم منتهون)) </a:t>
            </a:r>
            <a:r>
              <a:rPr lang="ar-IQ" sz="2000" dirty="0" smtClean="0"/>
              <a:t>(سورة المائدة: الآيتان 90-91)</a:t>
            </a:r>
            <a:r>
              <a:rPr lang="ar-IQ" dirty="0" smtClean="0"/>
              <a:t> </a:t>
            </a:r>
            <a:endParaRPr lang="en-US" dirty="0"/>
          </a:p>
        </p:txBody>
      </p:sp>
    </p:spTree>
    <p:extLst>
      <p:ext uri="{BB962C8B-B14F-4D97-AF65-F5344CB8AC3E}">
        <p14:creationId xmlns:p14="http://schemas.microsoft.com/office/powerpoint/2010/main" val="35393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295400"/>
            <a:ext cx="6400800" cy="4437856"/>
          </a:xfrm>
        </p:spPr>
        <p:txBody>
          <a:bodyPr>
            <a:normAutofit/>
          </a:bodyPr>
          <a:lstStyle/>
          <a:p>
            <a:r>
              <a:rPr lang="ar-IQ" dirty="0" smtClean="0"/>
              <a:t>وحرم الله كسب الاموال بطرق غير مشروعة والتعامل بالمخدرات من أبرز مصادر الاموال الغير  مشروعة وبقوله تعالى (( </a:t>
            </a:r>
            <a:r>
              <a:rPr lang="ar-IQ" dirty="0" err="1" smtClean="0"/>
              <a:t>ولاتأكلو</a:t>
            </a:r>
            <a:r>
              <a:rPr lang="ar-IQ" dirty="0" smtClean="0"/>
              <a:t> اموالكم بينكم بالباطل وتدلوا بها الى الحكام </a:t>
            </a:r>
            <a:r>
              <a:rPr lang="ar-IQ" dirty="0" err="1" smtClean="0"/>
              <a:t>لتأكلو</a:t>
            </a:r>
            <a:r>
              <a:rPr lang="ar-IQ" dirty="0" smtClean="0"/>
              <a:t> فريقاً من اموال الناس بالإثم وانتم تعلمون)) .</a:t>
            </a:r>
            <a:br>
              <a:rPr lang="ar-IQ" dirty="0" smtClean="0"/>
            </a:br>
            <a:r>
              <a:rPr lang="ar-IQ" sz="2000" dirty="0" smtClean="0"/>
              <a:t>( سورة البقرة : الآية 188)</a:t>
            </a:r>
            <a:endParaRPr lang="en-US" sz="2000" dirty="0"/>
          </a:p>
        </p:txBody>
      </p:sp>
    </p:spTree>
    <p:extLst>
      <p:ext uri="{BB962C8B-B14F-4D97-AF65-F5344CB8AC3E}">
        <p14:creationId xmlns:p14="http://schemas.microsoft.com/office/powerpoint/2010/main" val="48412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052736"/>
            <a:ext cx="6400800" cy="928464"/>
          </a:xfrm>
        </p:spPr>
        <p:txBody>
          <a:bodyPr>
            <a:normAutofit fontScale="90000"/>
          </a:bodyPr>
          <a:lstStyle/>
          <a:p>
            <a:r>
              <a:rPr lang="ar-IQ" b="1" dirty="0" smtClean="0"/>
              <a:t>عقوبة تعاطي المخدرات في الشريعة الاسلامية</a:t>
            </a:r>
            <a:endParaRPr lang="en-US" b="1" dirty="0"/>
          </a:p>
        </p:txBody>
      </p:sp>
      <p:sp>
        <p:nvSpPr>
          <p:cNvPr id="3" name="عنصر نائب للمحتوى 2"/>
          <p:cNvSpPr>
            <a:spLocks noGrp="1"/>
          </p:cNvSpPr>
          <p:nvPr>
            <p:ph idx="1"/>
          </p:nvPr>
        </p:nvSpPr>
        <p:spPr>
          <a:xfrm>
            <a:off x="1371600" y="2276872"/>
            <a:ext cx="6400800" cy="3456384"/>
          </a:xfrm>
        </p:spPr>
        <p:txBody>
          <a:bodyPr>
            <a:noAutofit/>
          </a:bodyPr>
          <a:lstStyle/>
          <a:p>
            <a:pPr algn="ctr"/>
            <a:r>
              <a:rPr lang="ar-IQ" sz="1600" b="1" dirty="0" smtClean="0"/>
              <a:t>لم تقتصر الشريعة الاسلامية على تحريم المخدرات في نص القرآن الكريم بل نصت على عقوبة تعاطي المخدرات والتعامل بها بأي شكل من الاشكال ، إذ لعن رسول الله صل الله عليه وسلم في الخمر عشرة (عاصرها وشاربها وساقيها وحاملها والمحمولة اليه </a:t>
            </a:r>
            <a:r>
              <a:rPr lang="ar-IQ" sz="1600" b="1" dirty="0" err="1" smtClean="0"/>
              <a:t>ومبتاعها</a:t>
            </a:r>
            <a:r>
              <a:rPr lang="ar-IQ" sz="1600" b="1" dirty="0" smtClean="0"/>
              <a:t> وواهبها وآكل ثمنها) ، وتجدر الاشارة بأن احكام الشريعة الاسلامية </a:t>
            </a:r>
            <a:r>
              <a:rPr lang="ar-IQ" sz="1600" b="1" dirty="0" err="1" smtClean="0"/>
              <a:t>أزاء</a:t>
            </a:r>
            <a:r>
              <a:rPr lang="ar-IQ" sz="1600" b="1" dirty="0" smtClean="0"/>
              <a:t> تحديد </a:t>
            </a:r>
            <a:r>
              <a:rPr lang="ar-IQ" sz="1600" b="1" dirty="0" err="1" smtClean="0"/>
              <a:t>مايعد</a:t>
            </a:r>
            <a:r>
              <a:rPr lang="ar-IQ" sz="1600" b="1" dirty="0" smtClean="0"/>
              <a:t> من قبيل المخدرات قد وضعت معياراً سهلاً وثابتاً يصلح لان يطبق في كل زمان ومكان في حين ان التشريعات عند تجريمها للمخدرات قد وضعت جداول لبيان انواع المخدرات تقدم على اجراء تعديل عليه من حين الى أخر لتضيف نوعاً أو تحذف نوعاً، مما يمكننا القول بأن الشريعة الاسلامية أكثر دقة في معالجة تحديد محل الجريمة مما عليه الحال في التشريعات الوضعية التي لازالت بشأن هذه المسألة غير مستقرة الاحكام.                                                                                                               </a:t>
            </a:r>
            <a:endParaRPr lang="en-US" sz="1600" b="1" dirty="0"/>
          </a:p>
        </p:txBody>
      </p:sp>
    </p:spTree>
    <p:extLst>
      <p:ext uri="{BB962C8B-B14F-4D97-AF65-F5344CB8AC3E}">
        <p14:creationId xmlns:p14="http://schemas.microsoft.com/office/powerpoint/2010/main" val="9597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3573016"/>
            <a:ext cx="6248400" cy="1080120"/>
          </a:xfrm>
        </p:spPr>
        <p:txBody>
          <a:bodyPr/>
          <a:lstStyle/>
          <a:p>
            <a:r>
              <a:rPr lang="ar-IQ" b="1" dirty="0" smtClean="0"/>
              <a:t>أركان جريمة الاتجار بالمخدرات</a:t>
            </a:r>
            <a:endParaRPr lang="en-US" b="1" dirty="0"/>
          </a:p>
        </p:txBody>
      </p:sp>
      <p:sp>
        <p:nvSpPr>
          <p:cNvPr id="3" name="عنصر نائب للنص 2"/>
          <p:cNvSpPr>
            <a:spLocks noGrp="1"/>
          </p:cNvSpPr>
          <p:nvPr>
            <p:ph type="body" idx="1"/>
          </p:nvPr>
        </p:nvSpPr>
        <p:spPr/>
        <p:txBody>
          <a:bodyPr>
            <a:normAutofit/>
          </a:bodyPr>
          <a:lstStyle/>
          <a:p>
            <a:r>
              <a:rPr lang="ar-IQ" sz="3200" b="1" spc="300" dirty="0" smtClean="0">
                <a:solidFill>
                  <a:schemeClr val="tx1"/>
                </a:solidFill>
              </a:rPr>
              <a:t>تجريم المخدرات في التشريع العراقي واختصاص النظر فيها</a:t>
            </a:r>
            <a:endParaRPr lang="en-US" sz="3200" b="1" spc="300" dirty="0">
              <a:solidFill>
                <a:schemeClr val="tx1"/>
              </a:solidFill>
            </a:endParaRPr>
          </a:p>
        </p:txBody>
      </p:sp>
    </p:spTree>
    <p:extLst>
      <p:ext uri="{BB962C8B-B14F-4D97-AF65-F5344CB8AC3E}">
        <p14:creationId xmlns:p14="http://schemas.microsoft.com/office/powerpoint/2010/main" val="297212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27584" y="2276872"/>
            <a:ext cx="7416824" cy="3456384"/>
          </a:xfrm>
        </p:spPr>
        <p:txBody>
          <a:bodyPr>
            <a:noAutofit/>
          </a:bodyPr>
          <a:lstStyle/>
          <a:p>
            <a:pPr algn="r"/>
            <a:r>
              <a:rPr lang="ar-IQ" b="1" dirty="0" smtClean="0"/>
              <a:t>من المفيد الاشارة هنا بأن المشرع العراقي لم يضع تعريفاً للمخدرات مكتفياً بتعيين أنواعها وفصائلها ومشتقاتها ومركباتها وفق قوائم ملحقة بقوانين تعالج جرائم المخدرات ، ولقيام المخدرات ينبغي توافر أركانها الثلاثة ، وهي كل من الركن المادي المتمثل بالفعل المجرم ، وحصر التشريع العراقي كغيره من التشريعات </a:t>
            </a:r>
            <a:r>
              <a:rPr lang="ar-IQ" b="1" dirty="0" err="1" smtClean="0"/>
              <a:t>الحدثية</a:t>
            </a:r>
            <a:r>
              <a:rPr lang="ar-IQ" b="1" dirty="0" smtClean="0"/>
              <a:t> الافعال المجرمة لعلاقتها بالمخدرات وفق قوائم وجداول تلحق بالقانون المعني بتجريم المخدرات ومكافحتها ، والركن الثاني هو الركن المعنوي المتمثل بالقصد الجنائي لدى الجاني ويختلف القصد في جرائم المخدرات من جريمة لأخرى وهذه الجرائم عمدية ويتخذ الركن المعنوي فيها صورة القصد الجنائي الذي ينبغي فيه بالإضافة الى نوافر القصد العام (اتجاه ارادة الجاني الى ارتكاب الفعل الجرمي مع علمه بذلك)</a:t>
            </a:r>
            <a:endParaRPr lang="en-US" b="1" dirty="0"/>
          </a:p>
        </p:txBody>
      </p:sp>
    </p:spTree>
    <p:extLst>
      <p:ext uri="{BB962C8B-B14F-4D97-AF65-F5344CB8AC3E}">
        <p14:creationId xmlns:p14="http://schemas.microsoft.com/office/powerpoint/2010/main" val="141593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a:r>
              <a:rPr lang="ar-IQ" sz="2000" b="1" dirty="0" smtClean="0"/>
              <a:t>وتوفر القصد الخاص وهو القصد الاتجار أو تعاطيه أو انتاجه أو زراعته أو صناعته وغيرها من الافعال المجرمة لعلاقتها بالمخدرات ، وتختلف العقوبة في جرائم المخدرات </a:t>
            </a:r>
            <a:r>
              <a:rPr lang="ar-IQ" sz="2000" b="1" dirty="0" err="1" smtClean="0"/>
              <a:t>بأختلاف</a:t>
            </a:r>
            <a:r>
              <a:rPr lang="ar-IQ" sz="2000" b="1" dirty="0" smtClean="0"/>
              <a:t> القصد الجنائي الخاص فيها فأحياناً ترتكب بقصد الاتجار واحياناً لقصد التعاطي واحياناً بقصد الاستعمال الشخصي ولكل حالة عقاب خاص بها، والركن الثالث هو الركن الشرعي ومفاده لزوم وجود نص تشريعي يجرم الفعل ويفرد له عقاباً</a:t>
            </a:r>
            <a:endParaRPr lang="en-US" sz="2000" b="1" dirty="0"/>
          </a:p>
        </p:txBody>
      </p:sp>
    </p:spTree>
    <p:extLst>
      <p:ext uri="{BB962C8B-B14F-4D97-AF65-F5344CB8AC3E}">
        <p14:creationId xmlns:p14="http://schemas.microsoft.com/office/powerpoint/2010/main" val="168120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124744"/>
            <a:ext cx="6400800" cy="856456"/>
          </a:xfrm>
        </p:spPr>
        <p:txBody>
          <a:bodyPr>
            <a:noAutofit/>
          </a:bodyPr>
          <a:lstStyle/>
          <a:p>
            <a:r>
              <a:rPr lang="ar-IQ" sz="2800" b="1" dirty="0" smtClean="0"/>
              <a:t>موقف المشرع العراقي من تجريم المخدرات والمواد </a:t>
            </a:r>
            <a:r>
              <a:rPr lang="ar-IQ" sz="2800" b="1" dirty="0" err="1" smtClean="0"/>
              <a:t>المؤثره</a:t>
            </a:r>
            <a:r>
              <a:rPr lang="ar-IQ" sz="2800" b="1" dirty="0" smtClean="0"/>
              <a:t> على العقل</a:t>
            </a:r>
            <a:endParaRPr lang="en-US" sz="2800" b="1" dirty="0"/>
          </a:p>
        </p:txBody>
      </p:sp>
      <p:sp>
        <p:nvSpPr>
          <p:cNvPr id="3" name="عنصر نائب للمحتوى 2"/>
          <p:cNvSpPr>
            <a:spLocks noGrp="1"/>
          </p:cNvSpPr>
          <p:nvPr>
            <p:ph idx="1"/>
          </p:nvPr>
        </p:nvSpPr>
        <p:spPr>
          <a:xfrm>
            <a:off x="1371600" y="2438400"/>
            <a:ext cx="6656784" cy="3048001"/>
          </a:xfrm>
        </p:spPr>
        <p:txBody>
          <a:bodyPr>
            <a:noAutofit/>
          </a:bodyPr>
          <a:lstStyle/>
          <a:p>
            <a:pPr algn="r"/>
            <a:r>
              <a:rPr lang="ar-IQ" b="1" dirty="0" smtClean="0"/>
              <a:t>جرى النص على تجريم اعمال المخدرات ومعاقبة مرتكبيها من التشريعات العراقية وكان أولها التشريع رقم (12) لسنة 1933 وقد اقتصرت احكامه على حظر زراعة نبات قنب الحشيشة على سبيل التحديد ولم يتطرق الى موضوع التهريب والاتجار والتعاطي ، ثم صدر تشريع (44) لسنة 1938 والذي وسع دائرة تجريم المواد المخدرة وشمل العقاقير الخطرة والنباتات التي يستخرج منها احد العقاقير المخدرة، وحصر القانون صنع واستيراد وتصدير المواد المخدرة والنباتات التي يستخرج منها احد العقاقير المخدرة وحصر القانون صنع واستيراد وتصدير المواد المخدرة بالحكومة </a:t>
            </a:r>
            <a:r>
              <a:rPr lang="ar-IQ" b="1" dirty="0" err="1" smtClean="0"/>
              <a:t>وللاغراض</a:t>
            </a:r>
            <a:r>
              <a:rPr lang="ar-IQ" b="1" dirty="0" smtClean="0"/>
              <a:t> الطبية والعمية.</a:t>
            </a:r>
            <a:endParaRPr lang="en-US" b="1" dirty="0"/>
          </a:p>
        </p:txBody>
      </p:sp>
    </p:spTree>
    <p:extLst>
      <p:ext uri="{BB962C8B-B14F-4D97-AF65-F5344CB8AC3E}">
        <p14:creationId xmlns:p14="http://schemas.microsoft.com/office/powerpoint/2010/main" val="18388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r"/>
            <a:r>
              <a:rPr lang="ar-IQ" b="1" dirty="0" smtClean="0"/>
              <a:t>ونصت المادة (13) على احقية المحكمة بمصادرة المواد المخدرة ومعاقبة من له علاقة بترويجها واستيرادها وزراعتها أو حيازتها، ثم صدر قانون المخدرات رقم (68) لسنة 1965 وبدأ القانون ببيان جميع المواد التي تعد من قبيل المخدرات وكذلك تعالج مسألة كيفية التصرف بالمواد المخدرة من قبل المجازين بالمتاجرة فيها واستحضار الوصفات الطبية الحاوية عليها من قبل الصيادلة ، وخول القانون وزير الصحة اصدار البيانات اللازمة لغرض تسهيل هذا القانون.</a:t>
            </a:r>
            <a:endParaRPr lang="en-US" b="1" dirty="0"/>
          </a:p>
        </p:txBody>
      </p:sp>
    </p:spTree>
    <p:extLst>
      <p:ext uri="{BB962C8B-B14F-4D97-AF65-F5344CB8AC3E}">
        <p14:creationId xmlns:p14="http://schemas.microsoft.com/office/powerpoint/2010/main" val="140179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187624" y="2438400"/>
            <a:ext cx="6984776" cy="3294856"/>
          </a:xfrm>
        </p:spPr>
        <p:txBody>
          <a:bodyPr>
            <a:noAutofit/>
          </a:bodyPr>
          <a:lstStyle/>
          <a:p>
            <a:pPr algn="r"/>
            <a:r>
              <a:rPr lang="ar-IQ" b="1" dirty="0" smtClean="0"/>
              <a:t>وعاقب المشرع بموجب احكام هذا القانون كل من علم بوجود نباتات القنب أو الخشخاش(الافيون) واحجم عن اخبار السلطات عنها بغرامة </a:t>
            </a:r>
            <a:r>
              <a:rPr lang="ar-IQ" b="1" dirty="0" err="1" smtClean="0"/>
              <a:t>لاتزيد</a:t>
            </a:r>
            <a:r>
              <a:rPr lang="ar-IQ" b="1" dirty="0" smtClean="0"/>
              <a:t> عن مائة دينار </a:t>
            </a:r>
            <a:r>
              <a:rPr lang="ar-IQ" b="1" dirty="0" err="1" smtClean="0"/>
              <a:t>واإذا</a:t>
            </a:r>
            <a:r>
              <a:rPr lang="ar-IQ" b="1" dirty="0" smtClean="0"/>
              <a:t> كان من المرخصين بالتعامل بها اجاز منعه من مزاولة مهنته لمدة </a:t>
            </a:r>
            <a:r>
              <a:rPr lang="ar-IQ" b="1" dirty="0" err="1" smtClean="0"/>
              <a:t>لاتزيد</a:t>
            </a:r>
            <a:r>
              <a:rPr lang="ar-IQ" b="1" dirty="0" smtClean="0"/>
              <a:t> على ثلاثة أشهر ، واجرى المشرع تعديلاً للقانون </a:t>
            </a:r>
            <a:r>
              <a:rPr lang="ar-IQ" b="1" dirty="0" err="1" smtClean="0"/>
              <a:t>بأصداره</a:t>
            </a:r>
            <a:r>
              <a:rPr lang="ar-IQ" b="1" dirty="0" smtClean="0"/>
              <a:t> قانون رقم (4) لسنة 1967 وبموجبه شدد عقوبة الاتجار بالمخدرات وزراعتها وتسليمها للغير ووصلت العقوبة الى حد الاشغال الشاقة </a:t>
            </a:r>
            <a:r>
              <a:rPr lang="ar-IQ" b="1" dirty="0" err="1" smtClean="0"/>
              <a:t>المؤقته</a:t>
            </a:r>
            <a:r>
              <a:rPr lang="ar-IQ" b="1" dirty="0" smtClean="0"/>
              <a:t> بشرط توافر القصد الجرمي لدى مرتكبها، واعد صفة الجاني ظرفاً مشدداً اذا كان من موظفي </a:t>
            </a:r>
            <a:r>
              <a:rPr lang="ar-IQ" b="1" dirty="0" err="1" smtClean="0"/>
              <a:t>الكمارك</a:t>
            </a:r>
            <a:r>
              <a:rPr lang="ar-IQ" b="1" dirty="0" smtClean="0"/>
              <a:t> أو من موظفي المنوط لهم مكافحة المخدرات أو </a:t>
            </a:r>
            <a:r>
              <a:rPr lang="ar-IQ" b="1" dirty="0" err="1" smtClean="0"/>
              <a:t>الرقابه</a:t>
            </a:r>
            <a:r>
              <a:rPr lang="ar-IQ" b="1" dirty="0" smtClean="0"/>
              <a:t> على تداولها ، وأوجبت العقاب </a:t>
            </a:r>
            <a:r>
              <a:rPr lang="ar-IQ" b="1" dirty="0" err="1" smtClean="0"/>
              <a:t>بالاشغال</a:t>
            </a:r>
            <a:r>
              <a:rPr lang="ar-IQ" b="1" dirty="0" smtClean="0"/>
              <a:t> الشاقة المؤبدة.</a:t>
            </a:r>
            <a:endParaRPr lang="en-US" b="1" dirty="0"/>
          </a:p>
        </p:txBody>
      </p:sp>
    </p:spTree>
    <p:extLst>
      <p:ext uri="{BB962C8B-B14F-4D97-AF65-F5344CB8AC3E}">
        <p14:creationId xmlns:p14="http://schemas.microsoft.com/office/powerpoint/2010/main" val="394965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مفهوم المخدرات</a:t>
            </a:r>
            <a:endParaRPr lang="en-US" dirty="0"/>
          </a:p>
        </p:txBody>
      </p:sp>
      <p:sp>
        <p:nvSpPr>
          <p:cNvPr id="3" name="عنصر نائب للمحتوى 2"/>
          <p:cNvSpPr>
            <a:spLocks noGrp="1"/>
          </p:cNvSpPr>
          <p:nvPr>
            <p:ph idx="1"/>
          </p:nvPr>
        </p:nvSpPr>
        <p:spPr>
          <a:xfrm>
            <a:off x="1371600" y="2348880"/>
            <a:ext cx="6400800" cy="3384376"/>
          </a:xfrm>
        </p:spPr>
        <p:txBody>
          <a:bodyPr>
            <a:noAutofit/>
          </a:bodyPr>
          <a:lstStyle/>
          <a:p>
            <a:pPr indent="0" algn="r">
              <a:buNone/>
            </a:pPr>
            <a:r>
              <a:rPr lang="ar-IQ" sz="2400" dirty="0" smtClean="0"/>
              <a:t> المخدر : مادة ذات خواص معينة يؤثر تعاطيها أو الادمان عليها في غير أعراض العلاج تأثيراً ضاراً بدنياً وذهنياً أو نفسياً سواء تم تعاطيها عن طريق البلع أو الشم أو الحقن أو أي طريق أخر ومنها ما يكون من مهبطات للذهن وللنشاط البدني  أو المنشطات للجهاز العصبي . </a:t>
            </a:r>
          </a:p>
          <a:p>
            <a:pPr indent="0" algn="r">
              <a:buNone/>
            </a:pPr>
            <a:r>
              <a:rPr lang="ar-IQ" sz="2400" dirty="0" smtClean="0"/>
              <a:t>الادمان : حالة دماغية تنتج نتيجة تعاطي المخدرات</a:t>
            </a:r>
            <a:endParaRPr lang="en-US" sz="2400" dirty="0"/>
          </a:p>
        </p:txBody>
      </p:sp>
    </p:spTree>
    <p:extLst>
      <p:ext uri="{BB962C8B-B14F-4D97-AF65-F5344CB8AC3E}">
        <p14:creationId xmlns:p14="http://schemas.microsoft.com/office/powerpoint/2010/main" val="2582006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a:r>
              <a:rPr lang="ar-IQ" sz="2000" b="1" dirty="0" smtClean="0"/>
              <a:t>كما عاقب متعاطي المخدرات بموجب المادة (14) منه بالحبس مدة </a:t>
            </a:r>
            <a:r>
              <a:rPr lang="ar-IQ" sz="2000" b="1" dirty="0" err="1" smtClean="0"/>
              <a:t>لاتزيد</a:t>
            </a:r>
            <a:r>
              <a:rPr lang="ar-IQ" sz="2000" b="1" dirty="0" smtClean="0"/>
              <a:t> عن خمس سنوات ولا تقل عن سنة واحدة وبالغرامة على من يثبت انه قد حاز احد المواد المخدرة، وسمح القانون بمصادرة المخدرات والادوات ووسائل النقل التي قد تكون قد استخدمت في ارتكاب الجريمة واتلاف النباتات التي زرعت خلافاً </a:t>
            </a:r>
            <a:r>
              <a:rPr lang="ar-IQ" sz="2000" b="1" dirty="0" err="1" smtClean="0"/>
              <a:t>لاحكام</a:t>
            </a:r>
            <a:r>
              <a:rPr lang="ar-IQ" sz="2000" b="1" dirty="0" smtClean="0"/>
              <a:t> هذا القانون، كما جاز للمحكمة ان تأمر </a:t>
            </a:r>
            <a:r>
              <a:rPr lang="ar-IQ" sz="2000" b="1" dirty="0" err="1" smtClean="0"/>
              <a:t>باغلاق</a:t>
            </a:r>
            <a:r>
              <a:rPr lang="ar-IQ" sz="2000" b="1" dirty="0" smtClean="0"/>
              <a:t> كل مكان أدير أو أعد أو هيأ لتعاطي المخدرات لمدة </a:t>
            </a:r>
            <a:r>
              <a:rPr lang="ar-IQ" sz="2000" b="1" dirty="0" err="1" smtClean="0"/>
              <a:t>لاتزيد</a:t>
            </a:r>
            <a:r>
              <a:rPr lang="ar-IQ" sz="2000" b="1" dirty="0" smtClean="0"/>
              <a:t> عن السنة.</a:t>
            </a:r>
            <a:endParaRPr lang="en-US" sz="2000" b="1" dirty="0"/>
          </a:p>
        </p:txBody>
      </p:sp>
    </p:spTree>
    <p:extLst>
      <p:ext uri="{BB962C8B-B14F-4D97-AF65-F5344CB8AC3E}">
        <p14:creationId xmlns:p14="http://schemas.microsoft.com/office/powerpoint/2010/main" val="20296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371600" y="2438400"/>
            <a:ext cx="6656784" cy="3294856"/>
          </a:xfrm>
        </p:spPr>
        <p:txBody>
          <a:bodyPr>
            <a:noAutofit/>
          </a:bodyPr>
          <a:lstStyle/>
          <a:p>
            <a:pPr algn="r"/>
            <a:r>
              <a:rPr lang="ar-IQ" b="1" dirty="0" smtClean="0"/>
              <a:t>ولعدم كفاية القوانين المشار اليها في معالجة الأوجه المختلفة لجرائم المخدرات ومنع وقوعها اصدر المشرع العراقي تعديلاً لقانون المخدرات رقم(68) لسنة  1965 بموجب القانون رقم (196) لسنة 1968 وهو المواد التي تعد من قبيل المخدرات على شكل جدول ملحق بالقانون وهي نفس المواد المشار اليها في القوانين السابقة واضاف اليها جلب المخدرات والاتجار ببذور النباتات التي ممكن ان تستخدم في زراعة وصناعة المخدرات المجرمة وايراد هذه المواد في جداول تلحق بالقانون يقيد القاضي بالحكم بموجب هذه الجداول إذ </a:t>
            </a:r>
            <a:r>
              <a:rPr lang="ar-IQ" b="1" dirty="0" err="1" smtClean="0"/>
              <a:t>لوعرضت</a:t>
            </a:r>
            <a:r>
              <a:rPr lang="ar-IQ" b="1" dirty="0" smtClean="0"/>
              <a:t> قضية فيها مادة مخدرة على القاضي ولم يجد لها ذكر في الجدول فيجب عليه الامتناع عن الحكم.</a:t>
            </a:r>
            <a:endParaRPr lang="en-US" b="1" dirty="0"/>
          </a:p>
        </p:txBody>
      </p:sp>
    </p:spTree>
    <p:extLst>
      <p:ext uri="{BB962C8B-B14F-4D97-AF65-F5344CB8AC3E}">
        <p14:creationId xmlns:p14="http://schemas.microsoft.com/office/powerpoint/2010/main" val="1700692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99592" y="2438400"/>
            <a:ext cx="7200800" cy="3366864"/>
          </a:xfrm>
        </p:spPr>
        <p:txBody>
          <a:bodyPr>
            <a:noAutofit/>
          </a:bodyPr>
          <a:lstStyle/>
          <a:p>
            <a:pPr algn="r"/>
            <a:r>
              <a:rPr lang="ar-IQ" b="1" dirty="0" smtClean="0"/>
              <a:t>وشدد القانون عقوبة من ي</a:t>
            </a:r>
            <a:r>
              <a:rPr lang="ar-IQ" b="1" dirty="0"/>
              <a:t>ر</a:t>
            </a:r>
            <a:r>
              <a:rPr lang="ar-IQ" b="1" dirty="0" smtClean="0"/>
              <a:t>تكب جرائم المخدرات إذا كان المتهم من الموظفين أو المستخدمين العموميين المنوط بهم مكافحة المواد المخدرة أو الرقابة على تداولها أو حيازتها وجعلها الاعدام أو الاشغال الشاقة المؤبدة والغرامة، وفي سنة 1970 صدر القانون رقم (11) وبموجبه شدد العقوبة بحق المتهم الذي عاد الى ارتكاب احدى جرائم المخدرات مثل انتاج موادها أو بيعها أو صنعها أو زرعها ، وفي سنة 1979 صدر قانون رقم (144) وشدد العقوبة في قفرته الثانية من المادة السابعة منه على مرتكبي جرائم المخدرات من المنتمين الى القوات المسلحة أو من يعملون معها أو لمصلحتها ووقعت الجريمة اثناء مجابهة العدو ورفعها الى عقوبة الاعدام أو الاشغال الشاقة وبالغرامة.</a:t>
            </a:r>
            <a:endParaRPr lang="en-US" b="1" dirty="0"/>
          </a:p>
        </p:txBody>
      </p:sp>
    </p:spTree>
    <p:extLst>
      <p:ext uri="{BB962C8B-B14F-4D97-AF65-F5344CB8AC3E}">
        <p14:creationId xmlns:p14="http://schemas.microsoft.com/office/powerpoint/2010/main" val="33782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99592" y="2438400"/>
            <a:ext cx="7344816" cy="3048001"/>
          </a:xfrm>
        </p:spPr>
        <p:txBody>
          <a:bodyPr>
            <a:noAutofit/>
          </a:bodyPr>
          <a:lstStyle/>
          <a:p>
            <a:pPr algn="r"/>
            <a:r>
              <a:rPr lang="ar-SA" sz="1600" b="1" dirty="0">
                <a:latin typeface="Calibri"/>
                <a:ea typeface="Calibri"/>
                <a:cs typeface="Arial"/>
              </a:rPr>
              <a:t>وعرفها القانون رقم (</a:t>
            </a:r>
            <a:r>
              <a:rPr lang="ar-SA" sz="1600" b="1" dirty="0" smtClean="0">
                <a:latin typeface="Calibri"/>
                <a:ea typeface="Calibri"/>
                <a:cs typeface="Arial"/>
              </a:rPr>
              <a:t>٥٠</a:t>
            </a:r>
            <a:r>
              <a:rPr lang="ar-IQ" sz="1600" b="1" dirty="0" smtClean="0">
                <a:latin typeface="Calibri"/>
                <a:ea typeface="Calibri"/>
                <a:cs typeface="Arial"/>
              </a:rPr>
              <a:t>)</a:t>
            </a:r>
            <a:r>
              <a:rPr lang="ar-SA" sz="1600" b="1" dirty="0" smtClean="0">
                <a:latin typeface="Calibri"/>
                <a:ea typeface="Calibri"/>
                <a:cs typeface="Arial"/>
              </a:rPr>
              <a:t> لسنة ٢٠١٧من </a:t>
            </a:r>
            <a:r>
              <a:rPr lang="ar-SA" sz="1600" b="1" dirty="0">
                <a:latin typeface="Calibri"/>
                <a:ea typeface="Calibri"/>
                <a:cs typeface="Arial"/>
              </a:rPr>
              <a:t>قانون المخدرات والمؤثرات العقلية وبموجب المادة 1</a:t>
            </a:r>
            <a:r>
              <a:rPr lang="en-US" sz="1600" b="1" dirty="0">
                <a:latin typeface="Calibri"/>
                <a:ea typeface="Calibri"/>
                <a:cs typeface="Arial"/>
              </a:rPr>
              <a:t/>
            </a:r>
            <a:br>
              <a:rPr lang="en-US" sz="1600" b="1" dirty="0">
                <a:latin typeface="Calibri"/>
                <a:ea typeface="Calibri"/>
                <a:cs typeface="Arial"/>
              </a:rPr>
            </a:br>
            <a:r>
              <a:rPr lang="ar-SA" sz="1600" b="1" dirty="0">
                <a:latin typeface="Calibri"/>
                <a:ea typeface="Calibri"/>
                <a:cs typeface="Arial"/>
              </a:rPr>
              <a:t>يقصد بالتعابير والمصطلحات التالية لأغراض هذا القانون المعاني المبينة إزاؤها</a:t>
            </a:r>
            <a:r>
              <a:rPr lang="en-US" sz="1600" b="1" dirty="0">
                <a:latin typeface="Calibri"/>
                <a:ea typeface="Calibri"/>
                <a:cs typeface="Arial"/>
              </a:rPr>
              <a:t>:</a:t>
            </a:r>
            <a:br>
              <a:rPr lang="en-US" sz="1600" b="1" dirty="0">
                <a:latin typeface="Calibri"/>
                <a:ea typeface="Calibri"/>
                <a:cs typeface="Arial"/>
              </a:rPr>
            </a:br>
            <a:r>
              <a:rPr lang="ar-SA" sz="1600" b="1" dirty="0">
                <a:latin typeface="Calibri"/>
                <a:ea typeface="Calibri"/>
                <a:cs typeface="Arial"/>
              </a:rPr>
              <a:t>أولا: المخدرات أو المواد المخدرة: كل مادة طبيعية أو تركيبة من المواد المدرجة في و(الثاني) و(الثالث) و(الرابع) الملحقة في هذا القانون (وهي قوائم المواد المخدرة التي اعتمدتها الاتفاقية الوحيدة للمخدرات لسنة 1961 وتعديلاتها</a:t>
            </a:r>
            <a:r>
              <a:rPr lang="en-US" sz="1600" b="1" dirty="0">
                <a:latin typeface="Calibri"/>
                <a:ea typeface="Calibri"/>
                <a:cs typeface="Arial"/>
              </a:rPr>
              <a:t>).</a:t>
            </a:r>
            <a:br>
              <a:rPr lang="en-US" sz="1600" b="1" dirty="0">
                <a:latin typeface="Calibri"/>
                <a:ea typeface="Calibri"/>
                <a:cs typeface="Arial"/>
              </a:rPr>
            </a:br>
            <a:r>
              <a:rPr lang="ar-SA" sz="1600" b="1" dirty="0">
                <a:latin typeface="Calibri"/>
                <a:ea typeface="Calibri"/>
                <a:cs typeface="Arial"/>
              </a:rPr>
              <a:t>ثانيا: المؤثرات العقلية: كل مادة طبيعية أو تركيبية من المواد المدرجة في الجداول (الخامس) و(السادس) و(السابع) و(الثامن) الملحقة في هذا القانون (وهي قوائم المؤثرات العقلية التي اعتمدتها اتفاقية الأمم المتحدة </a:t>
            </a:r>
            <a:r>
              <a:rPr lang="ar-SA" sz="1600" b="1" dirty="0" smtClean="0">
                <a:latin typeface="Calibri"/>
                <a:ea typeface="Calibri"/>
                <a:cs typeface="Arial"/>
              </a:rPr>
              <a:t>للمؤثرات </a:t>
            </a:r>
            <a:r>
              <a:rPr lang="ar-SA" sz="1600" b="1" dirty="0">
                <a:latin typeface="Calibri"/>
                <a:ea typeface="Calibri"/>
                <a:cs typeface="Arial"/>
              </a:rPr>
              <a:t>العقلية لسنة 1971 </a:t>
            </a:r>
            <a:r>
              <a:rPr lang="ar-SA" sz="1600" b="1" dirty="0" smtClean="0">
                <a:latin typeface="Calibri"/>
                <a:ea typeface="Calibri"/>
                <a:cs typeface="Arial"/>
              </a:rPr>
              <a:t>وتعديلاته</a:t>
            </a:r>
            <a:r>
              <a:rPr lang="ar-IQ" sz="1600" b="1" dirty="0" smtClean="0">
                <a:latin typeface="Calibri"/>
                <a:ea typeface="Calibri"/>
                <a:cs typeface="Arial"/>
              </a:rPr>
              <a:t>ا).</a:t>
            </a:r>
            <a:r>
              <a:rPr lang="en-US" sz="1600" b="1" dirty="0" smtClean="0">
                <a:latin typeface="Calibri"/>
                <a:ea typeface="Calibri"/>
                <a:cs typeface="Arial"/>
              </a:rPr>
              <a:t>)</a:t>
            </a:r>
            <a:r>
              <a:rPr lang="en-US" sz="1600" b="1" dirty="0">
                <a:latin typeface="Calibri"/>
                <a:ea typeface="Calibri"/>
                <a:cs typeface="Arial"/>
              </a:rPr>
              <a:t/>
            </a:r>
            <a:br>
              <a:rPr lang="en-US" sz="1600" b="1" dirty="0">
                <a:latin typeface="Calibri"/>
                <a:ea typeface="Calibri"/>
                <a:cs typeface="Arial"/>
              </a:rPr>
            </a:br>
            <a:endParaRPr lang="en-US" sz="1600" b="1" dirty="0"/>
          </a:p>
        </p:txBody>
      </p:sp>
    </p:spTree>
    <p:extLst>
      <p:ext uri="{BB962C8B-B14F-4D97-AF65-F5344CB8AC3E}">
        <p14:creationId xmlns:p14="http://schemas.microsoft.com/office/powerpoint/2010/main" val="1120179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99592" y="2438400"/>
            <a:ext cx="7200800" cy="3366864"/>
          </a:xfrm>
        </p:spPr>
        <p:txBody>
          <a:bodyPr>
            <a:noAutofit/>
          </a:bodyPr>
          <a:lstStyle/>
          <a:p>
            <a:pPr algn="r"/>
            <a:r>
              <a:rPr lang="ar-SA" b="1" dirty="0">
                <a:latin typeface="Calibri"/>
                <a:ea typeface="Calibri"/>
                <a:cs typeface="Arial"/>
              </a:rPr>
              <a:t>أما عقوبة المخدرات في القانون العراقي المركزي فقد نصت المادة 27 من قانون المخدرات في العراق رقم 50 لسنة 2017 على عقوبات قاسية تتعلق </a:t>
            </a:r>
            <a:r>
              <a:rPr lang="ar-SA" b="1" dirty="0" err="1">
                <a:latin typeface="Calibri"/>
                <a:ea typeface="Calibri"/>
                <a:cs typeface="Arial"/>
              </a:rPr>
              <a:t>بالاتجار</a:t>
            </a:r>
            <a:r>
              <a:rPr lang="ar-SA" b="1" dirty="0">
                <a:latin typeface="Calibri"/>
                <a:ea typeface="Calibri"/>
                <a:cs typeface="Arial"/>
              </a:rPr>
              <a:t> بالمخدرات وذكرت تلك المادة: (يعاقب بالإعدام أو السجن المؤبد كل من ارتكب أحد الأفعال الآتية: أولا: استورد أو جلب أو صدر مواد مخدرة أو مؤثرات عقلية أو سلائف كيميائية بقصد المتاجرة بها في غير الأحوال التي أجازها القانون. ثانيا: أنتج أو صنع موادا مخدرة أو مؤثرات عقلية بقصد المتاجرة بها في غير الأحوال التي أجازها القانون. ثالثا: زرع نباتا ينتج عنه مواد مخدرة أو مؤثرات عقلية أو استورد أو جلب أو صدر نباتا من هذه النباتات في أي طور من أطوار نموها بقصد المتاجرة بها أو المتاجرة ببذورها في غير الأحوال التي أجازها القانون).</a:t>
            </a:r>
            <a:endParaRPr lang="en-US" b="1" dirty="0"/>
          </a:p>
        </p:txBody>
      </p:sp>
    </p:spTree>
    <p:extLst>
      <p:ext uri="{BB962C8B-B14F-4D97-AF65-F5344CB8AC3E}">
        <p14:creationId xmlns:p14="http://schemas.microsoft.com/office/powerpoint/2010/main" val="2100600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99592" y="2438400"/>
            <a:ext cx="7272808" cy="3048001"/>
          </a:xfrm>
        </p:spPr>
        <p:txBody>
          <a:bodyPr>
            <a:noAutofit/>
          </a:bodyPr>
          <a:lstStyle/>
          <a:p>
            <a:pPr algn="r"/>
            <a:r>
              <a:rPr lang="ar-SA" b="1" dirty="0">
                <a:latin typeface="Calibri"/>
                <a:ea typeface="Calibri"/>
                <a:cs typeface="Arial"/>
              </a:rPr>
              <a:t>فيما نصت المادة (28) من ذات القانون على: (يعاقب بالسجن المؤبد أو المؤقت وبغرامة لا تقل عن (10000000) عشرة ملايين دينار ولا تزيد على (30000000) ثلاثين مليون دينار كل من ارتكب أحد الأفعال الآتية: أولا: حاز أو أحرز أو اشترى أو باع أو تملك موادا مخدرة أو مؤثرات عقلية أو سلائف كيميائية مدرجة ضمن جدول رقم (1) من هذا القانون أو نباتا من النباتات التي تنتج عنها مواد مخدرة أو مؤثرات عقلية أو سلمها أو تسلمها أو نقلها أو تنازل عنها أو تبادل فيها أو صرفها بأية صفة كانت أو توسط في شيء من ذلك، بقصد الاتجار فيها بأية صورة وذلك في غير الأحوال التي أجازها القانون.</a:t>
            </a:r>
            <a:endParaRPr lang="en-US" b="1" dirty="0"/>
          </a:p>
        </p:txBody>
      </p:sp>
    </p:spTree>
    <p:extLst>
      <p:ext uri="{BB962C8B-B14F-4D97-AF65-F5344CB8AC3E}">
        <p14:creationId xmlns:p14="http://schemas.microsoft.com/office/powerpoint/2010/main" val="1103127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10000"/>
          </a:bodyPr>
          <a:lstStyle/>
          <a:p>
            <a:pPr algn="r"/>
            <a:r>
              <a:rPr lang="ar-SA" sz="2000" b="1" dirty="0">
                <a:latin typeface="Calibri"/>
                <a:ea typeface="Calibri"/>
                <a:cs typeface="Arial"/>
              </a:rPr>
              <a:t>ثانيا: قدم للتعاطي مواد مخدرة أو مؤثرة عقليا أو أسهم أو شجع على تعاطيها في غير الأحوال التي أجازها القانون. ثالثا: أجيز له حيازة مواد مخدرة أو مؤثرات عقلية أو سلائف كيميائية مدرجة ضمن الجدول رقم (1، 2، 3) لاستعمالها في غرض معين وتصرف فيها خلافا لذلك الغرض. </a:t>
            </a:r>
            <a:r>
              <a:rPr lang="ar-SA" sz="2000" b="1" dirty="0" smtClean="0">
                <a:latin typeface="Calibri"/>
                <a:ea typeface="Calibri"/>
                <a:cs typeface="Arial"/>
              </a:rPr>
              <a:t>رابعا: أدار </a:t>
            </a:r>
            <a:r>
              <a:rPr lang="ar-SA" sz="2000" b="1" dirty="0">
                <a:latin typeface="Calibri"/>
                <a:ea typeface="Calibri"/>
                <a:cs typeface="Arial"/>
              </a:rPr>
              <a:t>أو أعد أو هيأ مكانا لتعاطي المخدرات أو </a:t>
            </a:r>
            <a:r>
              <a:rPr lang="ar-SA" sz="2000" b="1" dirty="0" smtClean="0">
                <a:latin typeface="Calibri"/>
                <a:ea typeface="Calibri"/>
                <a:cs typeface="Arial"/>
              </a:rPr>
              <a:t>المؤثرات العقلية. </a:t>
            </a:r>
            <a:r>
              <a:rPr lang="ar-IQ" sz="2000" b="1" dirty="0" smtClean="0">
                <a:latin typeface="Calibri"/>
                <a:ea typeface="Calibri"/>
                <a:cs typeface="Arial"/>
              </a:rPr>
              <a:t>خامساً : منً أغوى حدثاً أو شجع زوجاً أو اقارباً حتى الدرجة الرابعة على تعاطي المخدرات أو المؤثرات العقلية.</a:t>
            </a:r>
            <a:endParaRPr lang="en-US" sz="2000" b="1" dirty="0"/>
          </a:p>
        </p:txBody>
      </p:sp>
    </p:spTree>
    <p:extLst>
      <p:ext uri="{BB962C8B-B14F-4D97-AF65-F5344CB8AC3E}">
        <p14:creationId xmlns:p14="http://schemas.microsoft.com/office/powerpoint/2010/main" val="3019112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295400"/>
            <a:ext cx="6400800" cy="45719"/>
          </a:xfrm>
        </p:spPr>
        <p:txBody>
          <a:bodyPr>
            <a:normAutofit fontScale="90000"/>
          </a:bodyPr>
          <a:lstStyle/>
          <a:p>
            <a:endParaRPr lang="en-US" dirty="0"/>
          </a:p>
        </p:txBody>
      </p:sp>
      <p:sp>
        <p:nvSpPr>
          <p:cNvPr id="3" name="عنصر نائب للمحتوى 2"/>
          <p:cNvSpPr>
            <a:spLocks noGrp="1"/>
          </p:cNvSpPr>
          <p:nvPr>
            <p:ph idx="1"/>
          </p:nvPr>
        </p:nvSpPr>
        <p:spPr>
          <a:xfrm>
            <a:off x="755576" y="1484784"/>
            <a:ext cx="7488832" cy="4248472"/>
          </a:xfrm>
        </p:spPr>
        <p:txBody>
          <a:bodyPr>
            <a:noAutofit/>
          </a:bodyPr>
          <a:lstStyle/>
          <a:p>
            <a:pPr algn="r"/>
            <a:r>
              <a:rPr lang="ar-SA" sz="1600" b="1" dirty="0" smtClean="0">
                <a:latin typeface="Calibri"/>
                <a:ea typeface="Calibri"/>
                <a:cs typeface="Arial"/>
              </a:rPr>
              <a:t>سادسا</a:t>
            </a:r>
            <a:r>
              <a:rPr lang="ar-SA" sz="1600" b="1" dirty="0">
                <a:latin typeface="Calibri"/>
                <a:ea typeface="Calibri"/>
                <a:cs typeface="Arial"/>
              </a:rPr>
              <a:t>: يعاقب بالحبس الشديد وبغرامة لا تقل عن (5000000) خمسة ملايين دينار ولا يزيد عن (10000000) عشرة ملايين دينار كل من</a:t>
            </a:r>
            <a:r>
              <a:rPr lang="en-US" sz="1600" b="1" dirty="0">
                <a:latin typeface="Calibri"/>
                <a:ea typeface="Calibri"/>
                <a:cs typeface="Arial"/>
              </a:rPr>
              <a:t>:</a:t>
            </a:r>
            <a:br>
              <a:rPr lang="en-US" sz="1600" b="1" dirty="0">
                <a:latin typeface="Calibri"/>
                <a:ea typeface="Calibri"/>
                <a:cs typeface="Arial"/>
              </a:rPr>
            </a:br>
            <a:r>
              <a:rPr lang="en-US" sz="1600" b="1" dirty="0">
                <a:latin typeface="Calibri"/>
                <a:ea typeface="Calibri"/>
                <a:cs typeface="Arial"/>
              </a:rPr>
              <a:t>1- </a:t>
            </a:r>
            <a:r>
              <a:rPr lang="ar-SA" sz="1600" b="1" dirty="0">
                <a:latin typeface="Calibri"/>
                <a:ea typeface="Calibri"/>
                <a:cs typeface="Arial"/>
              </a:rPr>
              <a:t>حاز أو أحرز أو اشترى أو باع أو تملك موادا مخدرة أو مؤثرات عقلية أو سلائف كيميائية مدرجة ضمن الجدول رقم (2، 3، 4، 5) من هذا القانون أو سلمها أو تسلمها أو نقلها أو تنازل عنها أو تبادل فيها أو صرفها بأية صفة كانت أو توسط في شيء من ذلك، بقصد الاتجار فيها بأية صورة وذلك في غير الأحوال التي أجازها القانون</a:t>
            </a:r>
            <a:r>
              <a:rPr lang="en-US" sz="1600" b="1" dirty="0">
                <a:latin typeface="Calibri"/>
                <a:ea typeface="Calibri"/>
                <a:cs typeface="Arial"/>
              </a:rPr>
              <a:t>.</a:t>
            </a:r>
            <a:br>
              <a:rPr lang="en-US" sz="1600" b="1" dirty="0">
                <a:latin typeface="Calibri"/>
                <a:ea typeface="Calibri"/>
                <a:cs typeface="Arial"/>
              </a:rPr>
            </a:br>
            <a:r>
              <a:rPr lang="en-US" sz="1600" b="1" dirty="0">
                <a:latin typeface="Calibri"/>
                <a:ea typeface="Calibri"/>
                <a:cs typeface="Arial"/>
              </a:rPr>
              <a:t>2- </a:t>
            </a:r>
            <a:r>
              <a:rPr lang="ar-SA" sz="1600" b="1" dirty="0">
                <a:latin typeface="Calibri"/>
                <a:ea typeface="Calibri"/>
                <a:cs typeface="Arial"/>
              </a:rPr>
              <a:t>يعاقب بذات العقوبة المدرجة في الفقرة سادسا من هذه المادة كل من حاز أو أحرز أو اشترى أو باع أو تملك موادا مخدرة، أو مؤثرات عقلية، أو سلائف كيميائية ،أو نباتا من النباتات التي تنتج عنها مواد مخدرة أو مؤثرات عقلية أو سلمها أو تسلمها أو نقلها أو تنازل عنها أو تبادل فيها أو صرفها بأية صفة كانت أو توسط في شيء من ذلك بقصد الاتجار فيها بأية صورة وذلك في غير الأحوال التي أجازها القانون للمواد المدرجة ضمن الجداول المتبقية من هذا القانون وهي (9، 10، 4، 5، 6، 7، 8) المرفقة بهذا القانون). </a:t>
            </a:r>
            <a:r>
              <a:rPr lang="en-US" sz="1600" b="1" dirty="0">
                <a:latin typeface="Calibri"/>
                <a:ea typeface="Calibri"/>
                <a:cs typeface="Arial"/>
              </a:rPr>
              <a:t/>
            </a:r>
            <a:br>
              <a:rPr lang="en-US" sz="1600" b="1" dirty="0">
                <a:latin typeface="Calibri"/>
                <a:ea typeface="Calibri"/>
                <a:cs typeface="Arial"/>
              </a:rPr>
            </a:br>
            <a:endParaRPr lang="en-US" sz="1600" b="1" dirty="0"/>
          </a:p>
        </p:txBody>
      </p:sp>
    </p:spTree>
    <p:extLst>
      <p:ext uri="{BB962C8B-B14F-4D97-AF65-F5344CB8AC3E}">
        <p14:creationId xmlns:p14="http://schemas.microsoft.com/office/powerpoint/2010/main" val="26210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خاتمة</a:t>
            </a:r>
            <a:endParaRPr lang="en-US" dirty="0"/>
          </a:p>
        </p:txBody>
      </p:sp>
      <p:sp>
        <p:nvSpPr>
          <p:cNvPr id="3" name="عنصر نائب للمحتوى 2"/>
          <p:cNvSpPr>
            <a:spLocks noGrp="1"/>
          </p:cNvSpPr>
          <p:nvPr>
            <p:ph idx="1"/>
          </p:nvPr>
        </p:nvSpPr>
        <p:spPr/>
        <p:txBody>
          <a:bodyPr>
            <a:normAutofit/>
          </a:bodyPr>
          <a:lstStyle/>
          <a:p>
            <a:pPr algn="r"/>
            <a:r>
              <a:rPr lang="ar-IQ" sz="2400" b="1" smtClean="0"/>
              <a:t>مما سبق </a:t>
            </a:r>
            <a:r>
              <a:rPr lang="ar-IQ" sz="2400" b="1" dirty="0" smtClean="0"/>
              <a:t>يتضح لنا مدى خطورة تلك السموم وعواقبها الوخيمة على حياة الانسان في الدنيا والآخرة أيضاً ، وان الادمان من الآفات الاجتماعية الخطيرة، بل وربما يكون </a:t>
            </a:r>
            <a:r>
              <a:rPr lang="ar-IQ" sz="2400" b="1" dirty="0" err="1" smtClean="0"/>
              <a:t>أخطرها</a:t>
            </a:r>
            <a:r>
              <a:rPr lang="ar-IQ" sz="2400" b="1" dirty="0" smtClean="0"/>
              <a:t> على الاطلاق .</a:t>
            </a:r>
            <a:endParaRPr lang="en-US" sz="2400" b="1" dirty="0"/>
          </a:p>
        </p:txBody>
      </p:sp>
    </p:spTree>
    <p:extLst>
      <p:ext uri="{BB962C8B-B14F-4D97-AF65-F5344CB8AC3E}">
        <p14:creationId xmlns:p14="http://schemas.microsoft.com/office/powerpoint/2010/main" val="2043585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توصيات</a:t>
            </a:r>
            <a:endParaRPr lang="en-US" dirty="0"/>
          </a:p>
        </p:txBody>
      </p:sp>
      <p:sp>
        <p:nvSpPr>
          <p:cNvPr id="3" name="عنصر نائب للمحتوى 2"/>
          <p:cNvSpPr>
            <a:spLocks noGrp="1"/>
          </p:cNvSpPr>
          <p:nvPr>
            <p:ph idx="1"/>
          </p:nvPr>
        </p:nvSpPr>
        <p:spPr/>
        <p:txBody>
          <a:bodyPr>
            <a:normAutofit fontScale="85000" lnSpcReduction="20000"/>
          </a:bodyPr>
          <a:lstStyle/>
          <a:p>
            <a:pPr algn="r"/>
            <a:r>
              <a:rPr lang="ar-SA" sz="2400" b="1" dirty="0">
                <a:latin typeface="Calibri"/>
                <a:ea typeface="Calibri"/>
                <a:cs typeface="Arial"/>
              </a:rPr>
              <a:t>ورغم المواد القانونية القاسية التي تتناول عقوبة المخدرات يفترض أن تكون هنالك حزمة من التلاحم الرسمي والمجتمعي من أجل معالجة هذه الآفة قبل أن نجد هذه الآفة تأكل منازلنا </a:t>
            </a:r>
            <a:r>
              <a:rPr lang="ar-IQ" sz="2400" b="1" dirty="0" smtClean="0">
                <a:latin typeface="Calibri"/>
                <a:ea typeface="Calibri"/>
                <a:cs typeface="Arial"/>
              </a:rPr>
              <a:t> </a:t>
            </a:r>
            <a:r>
              <a:rPr lang="ar-SA" sz="2400" b="1" dirty="0" smtClean="0">
                <a:latin typeface="Calibri"/>
                <a:ea typeface="Calibri"/>
                <a:cs typeface="Arial"/>
              </a:rPr>
              <a:t>واحدا </a:t>
            </a:r>
            <a:r>
              <a:rPr lang="ar-SA" sz="2400" b="1" dirty="0">
                <a:latin typeface="Calibri"/>
                <a:ea typeface="Calibri"/>
                <a:cs typeface="Arial"/>
              </a:rPr>
              <a:t>تلو </a:t>
            </a:r>
            <a:r>
              <a:rPr lang="ar-IQ" sz="2400" b="1" dirty="0" smtClean="0">
                <a:latin typeface="Calibri"/>
                <a:ea typeface="Calibri"/>
                <a:cs typeface="Arial"/>
              </a:rPr>
              <a:t>الآخر ، يجب أن تحرص كل الحكومات والمنظمات الخاصة بمكافحة انتشار المخدرات ونشر وسائل الوقاية من اخطار السموم القاتلة، كما يجب أن تتكاتف الحكومة والمدرسة مع الاسرة من أجل تربية الابناء تربية صالحة حتى يبتعدوا عن مثل تلك العادات الخطيرة.</a:t>
            </a:r>
            <a:endParaRPr lang="en-US" sz="2400" b="1" dirty="0"/>
          </a:p>
        </p:txBody>
      </p:sp>
    </p:spTree>
    <p:extLst>
      <p:ext uri="{BB962C8B-B14F-4D97-AF65-F5344CB8AC3E}">
        <p14:creationId xmlns:p14="http://schemas.microsoft.com/office/powerpoint/2010/main" val="317604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أنواعها</a:t>
            </a:r>
            <a:endParaRPr lang="en-US" dirty="0"/>
          </a:p>
        </p:txBody>
      </p:sp>
      <p:sp>
        <p:nvSpPr>
          <p:cNvPr id="3" name="عنصر نائب للمحتوى 2"/>
          <p:cNvSpPr>
            <a:spLocks noGrp="1"/>
          </p:cNvSpPr>
          <p:nvPr>
            <p:ph idx="1"/>
          </p:nvPr>
        </p:nvSpPr>
        <p:spPr/>
        <p:txBody>
          <a:bodyPr>
            <a:normAutofit/>
          </a:bodyPr>
          <a:lstStyle/>
          <a:p>
            <a:pPr algn="r"/>
            <a:r>
              <a:rPr lang="ar-IQ" b="1" dirty="0">
                <a:solidFill>
                  <a:srgbClr val="1F1F1F"/>
                </a:solidFill>
                <a:latin typeface="Helvetica Neue"/>
              </a:rPr>
              <a:t>تتضمن أشهر أنواع المخدرات ما </a:t>
            </a:r>
            <a:r>
              <a:rPr lang="ar-IQ" b="1" dirty="0" smtClean="0">
                <a:solidFill>
                  <a:srgbClr val="1F1F1F"/>
                </a:solidFill>
                <a:latin typeface="Helvetica Neue"/>
              </a:rPr>
              <a:t>يلي</a:t>
            </a:r>
          </a:p>
          <a:p>
            <a:pPr algn="r"/>
            <a:r>
              <a:rPr lang="ar-IQ" b="1" dirty="0" smtClean="0">
                <a:solidFill>
                  <a:srgbClr val="1F1F1F"/>
                </a:solidFill>
                <a:latin typeface="Helvetica Neue"/>
              </a:rPr>
              <a:t>1- الهيروين         2- الكوكايين ( </a:t>
            </a:r>
            <a:r>
              <a:rPr lang="ar-IQ" b="1" dirty="0" err="1" smtClean="0">
                <a:solidFill>
                  <a:srgbClr val="1F1F1F"/>
                </a:solidFill>
                <a:latin typeface="Helvetica Neue"/>
              </a:rPr>
              <a:t>الكراك</a:t>
            </a:r>
            <a:r>
              <a:rPr lang="ar-IQ" b="1" dirty="0" smtClean="0">
                <a:solidFill>
                  <a:srgbClr val="1F1F1F"/>
                </a:solidFill>
                <a:latin typeface="Helvetica Neue"/>
              </a:rPr>
              <a:t> )            3- </a:t>
            </a:r>
            <a:r>
              <a:rPr lang="ar-IQ" b="1" dirty="0" err="1" smtClean="0">
                <a:solidFill>
                  <a:srgbClr val="1F1F1F"/>
                </a:solidFill>
                <a:latin typeface="Helvetica Neue"/>
              </a:rPr>
              <a:t>الكيتامين</a:t>
            </a:r>
            <a:endParaRPr lang="ar-IQ" b="1" dirty="0" smtClean="0">
              <a:solidFill>
                <a:srgbClr val="1F1F1F"/>
              </a:solidFill>
              <a:latin typeface="Helvetica Neue"/>
            </a:endParaRPr>
          </a:p>
          <a:p>
            <a:pPr algn="r"/>
            <a:r>
              <a:rPr lang="ar-IQ" b="1" dirty="0" smtClean="0">
                <a:solidFill>
                  <a:srgbClr val="1F1F1F"/>
                </a:solidFill>
                <a:latin typeface="Helvetica Neue"/>
              </a:rPr>
              <a:t>4-القنب الهندي (</a:t>
            </a:r>
            <a:r>
              <a:rPr lang="ar-IQ" b="1" dirty="0" err="1" smtClean="0">
                <a:solidFill>
                  <a:srgbClr val="1F1F1F"/>
                </a:solidFill>
                <a:latin typeface="Helvetica Neue"/>
              </a:rPr>
              <a:t>المارايجوانا</a:t>
            </a:r>
            <a:r>
              <a:rPr lang="ar-IQ" b="1" dirty="0" smtClean="0">
                <a:solidFill>
                  <a:srgbClr val="1F1F1F"/>
                </a:solidFill>
                <a:latin typeface="Helvetica Neue"/>
              </a:rPr>
              <a:t>   ، الحشيش ، ويد)</a:t>
            </a:r>
          </a:p>
          <a:p>
            <a:pPr algn="r"/>
            <a:r>
              <a:rPr lang="ar-IQ" b="1" dirty="0" smtClean="0">
                <a:solidFill>
                  <a:srgbClr val="1F1F1F"/>
                </a:solidFill>
                <a:latin typeface="Helvetica Neue"/>
              </a:rPr>
              <a:t>)</a:t>
            </a:r>
            <a:r>
              <a:rPr lang="en-US" b="1" dirty="0" smtClean="0">
                <a:solidFill>
                  <a:srgbClr val="1F1F1F"/>
                </a:solidFill>
                <a:latin typeface="Helvetica Neue"/>
              </a:rPr>
              <a:t>LSD</a:t>
            </a:r>
            <a:r>
              <a:rPr lang="ar-IQ" b="1" dirty="0" smtClean="0">
                <a:solidFill>
                  <a:srgbClr val="1F1F1F"/>
                </a:solidFill>
                <a:latin typeface="Helvetica Neue"/>
              </a:rPr>
              <a:t>5- المهدئات (</a:t>
            </a:r>
            <a:r>
              <a:rPr lang="ar-IQ" b="1" dirty="0" err="1" smtClean="0">
                <a:solidFill>
                  <a:srgbClr val="1F1F1F"/>
                </a:solidFill>
                <a:latin typeface="Helvetica Neue"/>
              </a:rPr>
              <a:t>البنزوديازيبيات</a:t>
            </a:r>
            <a:r>
              <a:rPr lang="ar-IQ" b="1" dirty="0" smtClean="0">
                <a:solidFill>
                  <a:srgbClr val="1F1F1F"/>
                </a:solidFill>
                <a:latin typeface="Helvetica Neue"/>
              </a:rPr>
              <a:t>)         6- حمض </a:t>
            </a:r>
            <a:r>
              <a:rPr lang="ar-IQ" b="1" dirty="0" err="1" smtClean="0">
                <a:solidFill>
                  <a:srgbClr val="1F1F1F"/>
                </a:solidFill>
                <a:latin typeface="Helvetica Neue"/>
              </a:rPr>
              <a:t>الليسرجيك</a:t>
            </a:r>
            <a:r>
              <a:rPr lang="ar-IQ" b="1" dirty="0" smtClean="0">
                <a:solidFill>
                  <a:srgbClr val="1F1F1F"/>
                </a:solidFill>
                <a:latin typeface="Helvetica Neue"/>
              </a:rPr>
              <a:t> ( </a:t>
            </a:r>
          </a:p>
          <a:p>
            <a:pPr algn="r"/>
            <a:r>
              <a:rPr lang="ar-IQ" b="1" dirty="0" smtClean="0"/>
              <a:t>7</a:t>
            </a:r>
            <a:r>
              <a:rPr lang="ar-IQ" sz="2000" b="1" dirty="0" smtClean="0"/>
              <a:t>- </a:t>
            </a:r>
            <a:r>
              <a:rPr lang="ar-IQ" sz="2000" dirty="0" err="1" smtClean="0"/>
              <a:t>الامفيتامين</a:t>
            </a:r>
            <a:r>
              <a:rPr lang="ar-IQ" sz="2000" dirty="0" smtClean="0"/>
              <a:t> </a:t>
            </a:r>
            <a:r>
              <a:rPr lang="ar-IQ" sz="2000" dirty="0" err="1" smtClean="0"/>
              <a:t>والمينامفيتامين</a:t>
            </a:r>
            <a:r>
              <a:rPr lang="ar-IQ" sz="2000" dirty="0" smtClean="0"/>
              <a:t> (الميث ،الكريستال ،ميت ، الشبو) </a:t>
            </a:r>
          </a:p>
          <a:p>
            <a:pPr algn="r"/>
            <a:r>
              <a:rPr lang="ar-IQ" sz="2000" dirty="0" smtClean="0"/>
              <a:t>8- حبوب </a:t>
            </a:r>
            <a:r>
              <a:rPr lang="ar-IQ" sz="2000" dirty="0" err="1" smtClean="0"/>
              <a:t>النشوه</a:t>
            </a:r>
            <a:endParaRPr lang="en-US" sz="2000" dirty="0"/>
          </a:p>
        </p:txBody>
      </p:sp>
    </p:spTree>
    <p:extLst>
      <p:ext uri="{BB962C8B-B14F-4D97-AF65-F5344CB8AC3E}">
        <p14:creationId xmlns:p14="http://schemas.microsoft.com/office/powerpoint/2010/main" val="325377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3429000"/>
            <a:ext cx="6400800" cy="864096"/>
          </a:xfrm>
        </p:spPr>
        <p:txBody>
          <a:bodyPr>
            <a:noAutofit/>
          </a:bodyPr>
          <a:lstStyle/>
          <a:p>
            <a:r>
              <a:rPr lang="ar-IQ" sz="6000" b="1" dirty="0" smtClean="0">
                <a:solidFill>
                  <a:srgbClr val="FF0000"/>
                </a:solidFill>
              </a:rPr>
              <a:t>شكراً لحسن إصغائكم</a:t>
            </a:r>
            <a:endParaRPr lang="en-US" sz="6000" b="1" dirty="0">
              <a:solidFill>
                <a:srgbClr val="FF0000"/>
              </a:solidFill>
            </a:endParaRPr>
          </a:p>
        </p:txBody>
      </p:sp>
    </p:spTree>
    <p:extLst>
      <p:ext uri="{BB962C8B-B14F-4D97-AF65-F5344CB8AC3E}">
        <p14:creationId xmlns:p14="http://schemas.microsoft.com/office/powerpoint/2010/main" val="265798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أسبابها</a:t>
            </a:r>
            <a:endParaRPr lang="en-US" dirty="0"/>
          </a:p>
        </p:txBody>
      </p:sp>
      <p:sp>
        <p:nvSpPr>
          <p:cNvPr id="3" name="عنصر نائب للمحتوى 2"/>
          <p:cNvSpPr>
            <a:spLocks noGrp="1"/>
          </p:cNvSpPr>
          <p:nvPr>
            <p:ph idx="1"/>
          </p:nvPr>
        </p:nvSpPr>
        <p:spPr/>
        <p:txBody>
          <a:bodyPr/>
          <a:lstStyle/>
          <a:p>
            <a:pPr algn="r"/>
            <a:r>
              <a:rPr lang="ar-IQ" dirty="0" smtClean="0"/>
              <a:t>اسباب تعاطي المخدرات بشكل عام </a:t>
            </a:r>
          </a:p>
          <a:p>
            <a:pPr algn="r"/>
            <a:r>
              <a:rPr lang="ar-IQ" dirty="0" smtClean="0"/>
              <a:t>1- الشعور بالرضا أو السعادة</a:t>
            </a:r>
          </a:p>
          <a:p>
            <a:pPr algn="r"/>
            <a:r>
              <a:rPr lang="ar-IQ" dirty="0" smtClean="0"/>
              <a:t>2- الشعور بتخفيف التوتر</a:t>
            </a:r>
          </a:p>
          <a:p>
            <a:pPr algn="r"/>
            <a:r>
              <a:rPr lang="ar-IQ" dirty="0" smtClean="0"/>
              <a:t>3- حتى يصبح أكثر نشاطاً ولديه قدرة أكبر على اداء الاعمال</a:t>
            </a:r>
          </a:p>
          <a:p>
            <a:pPr algn="r"/>
            <a:r>
              <a:rPr lang="ar-IQ" dirty="0" smtClean="0"/>
              <a:t>4- بسبب الفضول وتقليد الاصدقاء</a:t>
            </a:r>
          </a:p>
          <a:p>
            <a:pPr algn="r"/>
            <a:r>
              <a:rPr lang="ar-IQ" dirty="0" smtClean="0"/>
              <a:t>5- التفكك الاسري وبالذات في العوائل الفقيرة التي </a:t>
            </a:r>
            <a:r>
              <a:rPr lang="ar-IQ" dirty="0" err="1" smtClean="0"/>
              <a:t>لاتجد</a:t>
            </a:r>
            <a:r>
              <a:rPr lang="ar-IQ" dirty="0" smtClean="0"/>
              <a:t> قوت يومها</a:t>
            </a:r>
            <a:endParaRPr lang="en-US" dirty="0"/>
          </a:p>
        </p:txBody>
      </p:sp>
    </p:spTree>
    <p:extLst>
      <p:ext uri="{BB962C8B-B14F-4D97-AF65-F5344CB8AC3E}">
        <p14:creationId xmlns:p14="http://schemas.microsoft.com/office/powerpoint/2010/main" val="337118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الشبو</a:t>
            </a:r>
            <a:endParaRPr lang="en-US" dirty="0"/>
          </a:p>
        </p:txBody>
      </p:sp>
      <p:sp>
        <p:nvSpPr>
          <p:cNvPr id="3" name="عنصر نائب للمحتوى 2"/>
          <p:cNvSpPr>
            <a:spLocks noGrp="1"/>
          </p:cNvSpPr>
          <p:nvPr>
            <p:ph idx="1"/>
          </p:nvPr>
        </p:nvSpPr>
        <p:spPr/>
        <p:txBody>
          <a:bodyPr>
            <a:normAutofit/>
          </a:bodyPr>
          <a:lstStyle/>
          <a:p>
            <a:pPr algn="r"/>
            <a:r>
              <a:rPr lang="ar-IQ" sz="2000" dirty="0" smtClean="0"/>
              <a:t>اكثر المواد المخدرة شيوعاً بين فئة الشباب  وهي المادة المخدرة المعروفة علمياً </a:t>
            </a:r>
            <a:r>
              <a:rPr lang="ar-IQ" sz="2000" dirty="0" err="1" smtClean="0"/>
              <a:t>بأسم</a:t>
            </a:r>
            <a:r>
              <a:rPr lang="ar-IQ" sz="2000" dirty="0" smtClean="0"/>
              <a:t> </a:t>
            </a:r>
            <a:r>
              <a:rPr lang="ar-IQ" sz="2000" dirty="0" err="1" smtClean="0"/>
              <a:t>ميثامفيتامين</a:t>
            </a:r>
            <a:r>
              <a:rPr lang="ar-IQ" sz="2000" dirty="0" smtClean="0"/>
              <a:t> أو الكريستال وهذه المادة خطرة جداً وذات تأثير كبير على الجهاز العصبي المركزي وتسبب الادمان الجسدي والنفسي.</a:t>
            </a:r>
          </a:p>
          <a:p>
            <a:pPr algn="r"/>
            <a:r>
              <a:rPr lang="ar-IQ" sz="2000" dirty="0" smtClean="0"/>
              <a:t>وهو منبه قوي يسبب زيادة في النشاط والرغبة في الحديث والشعور بالنشوة  والراحة</a:t>
            </a:r>
            <a:endParaRPr lang="en-US" sz="2000" dirty="0"/>
          </a:p>
        </p:txBody>
      </p:sp>
    </p:spTree>
    <p:extLst>
      <p:ext uri="{BB962C8B-B14F-4D97-AF65-F5344CB8AC3E}">
        <p14:creationId xmlns:p14="http://schemas.microsoft.com/office/powerpoint/2010/main" val="63623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3"/>
          </p:nvPr>
        </p:nvSpPr>
        <p:spPr/>
        <p:txBody>
          <a:bodyPr/>
          <a:lstStyle/>
          <a:p>
            <a:pPr algn="r"/>
            <a:r>
              <a:rPr lang="ar-IQ" dirty="0" smtClean="0"/>
              <a:t>7- الشعور بالمتعة </a:t>
            </a:r>
            <a:r>
              <a:rPr lang="ar-IQ" dirty="0" err="1" smtClean="0"/>
              <a:t>والنشوه</a:t>
            </a:r>
            <a:endParaRPr lang="ar-IQ" dirty="0" smtClean="0"/>
          </a:p>
          <a:p>
            <a:pPr algn="r"/>
            <a:r>
              <a:rPr lang="ar-IQ" dirty="0" smtClean="0"/>
              <a:t>8- التنفس بشكل أسرع</a:t>
            </a:r>
          </a:p>
          <a:p>
            <a:pPr algn="r"/>
            <a:r>
              <a:rPr lang="ar-IQ" dirty="0" smtClean="0"/>
              <a:t>9-زيادة سرعة نبضات القلب وعدم انتظامها</a:t>
            </a:r>
          </a:p>
          <a:p>
            <a:pPr algn="r"/>
            <a:r>
              <a:rPr lang="ar-IQ" dirty="0" smtClean="0"/>
              <a:t>10- ارتفاع في ضغط الدم</a:t>
            </a:r>
          </a:p>
          <a:p>
            <a:pPr algn="r"/>
            <a:r>
              <a:rPr lang="ar-IQ" dirty="0" smtClean="0"/>
              <a:t>11- ارتفاع درجة حرارة الجسم</a:t>
            </a:r>
            <a:endParaRPr lang="en-US" dirty="0"/>
          </a:p>
        </p:txBody>
      </p:sp>
      <p:sp>
        <p:nvSpPr>
          <p:cNvPr id="3" name="عنوان 2"/>
          <p:cNvSpPr>
            <a:spLocks noGrp="1"/>
          </p:cNvSpPr>
          <p:nvPr>
            <p:ph type="title"/>
          </p:nvPr>
        </p:nvSpPr>
        <p:spPr/>
        <p:txBody>
          <a:bodyPr/>
          <a:lstStyle/>
          <a:p>
            <a:r>
              <a:rPr lang="ar-IQ" dirty="0" smtClean="0"/>
              <a:t>تأثير حبوب الشبو</a:t>
            </a:r>
            <a:endParaRPr lang="en-US" dirty="0"/>
          </a:p>
        </p:txBody>
      </p:sp>
      <p:sp>
        <p:nvSpPr>
          <p:cNvPr id="4" name="عنصر نائب للمحتوى 3"/>
          <p:cNvSpPr>
            <a:spLocks noGrp="1"/>
          </p:cNvSpPr>
          <p:nvPr>
            <p:ph sz="quarter" idx="14"/>
          </p:nvPr>
        </p:nvSpPr>
        <p:spPr/>
        <p:txBody>
          <a:bodyPr/>
          <a:lstStyle/>
          <a:p>
            <a:pPr lvl="0" algn="r"/>
            <a:r>
              <a:rPr lang="ar-IQ" dirty="0">
                <a:solidFill>
                  <a:prstClr val="black"/>
                </a:solidFill>
              </a:rPr>
              <a:t>1- زيادة مستوى الانتباه واليقظة</a:t>
            </a:r>
          </a:p>
          <a:p>
            <a:pPr lvl="0" algn="r"/>
            <a:r>
              <a:rPr lang="ar-IQ" dirty="0">
                <a:solidFill>
                  <a:prstClr val="black"/>
                </a:solidFill>
              </a:rPr>
              <a:t>2- زيادة النشاط والرغبة في الحديث</a:t>
            </a:r>
          </a:p>
          <a:p>
            <a:pPr lvl="0" algn="r"/>
            <a:r>
              <a:rPr lang="ar-IQ" dirty="0">
                <a:solidFill>
                  <a:prstClr val="black"/>
                </a:solidFill>
              </a:rPr>
              <a:t>3- انخفاض في الشهية</a:t>
            </a:r>
          </a:p>
          <a:p>
            <a:pPr lvl="0" algn="r"/>
            <a:r>
              <a:rPr lang="ar-IQ" dirty="0">
                <a:solidFill>
                  <a:prstClr val="black"/>
                </a:solidFill>
              </a:rPr>
              <a:t>4- عدم الشعور بالتعب والارهاق</a:t>
            </a:r>
          </a:p>
          <a:p>
            <a:pPr lvl="0" algn="r"/>
            <a:r>
              <a:rPr lang="ar-IQ" dirty="0">
                <a:solidFill>
                  <a:prstClr val="black"/>
                </a:solidFill>
              </a:rPr>
              <a:t>5- الشعور بالقوة والتملك</a:t>
            </a:r>
          </a:p>
          <a:p>
            <a:pPr lvl="0" algn="r"/>
            <a:r>
              <a:rPr lang="ar-IQ" dirty="0">
                <a:solidFill>
                  <a:prstClr val="black"/>
                </a:solidFill>
              </a:rPr>
              <a:t>6- الشعور بالتحكم بالنفس والثقة</a:t>
            </a:r>
            <a:endParaRPr lang="en-US" dirty="0">
              <a:solidFill>
                <a:prstClr val="black"/>
              </a:solidFill>
            </a:endParaRPr>
          </a:p>
        </p:txBody>
      </p:sp>
    </p:spTree>
    <p:extLst>
      <p:ext uri="{BB962C8B-B14F-4D97-AF65-F5344CB8AC3E}">
        <p14:creationId xmlns:p14="http://schemas.microsoft.com/office/powerpoint/2010/main" val="309196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3"/>
          </p:nvPr>
        </p:nvSpPr>
        <p:spPr/>
        <p:txBody>
          <a:bodyPr>
            <a:normAutofit fontScale="92500" lnSpcReduction="20000"/>
          </a:bodyPr>
          <a:lstStyle/>
          <a:p>
            <a:pPr algn="r"/>
            <a:r>
              <a:rPr lang="ar-IQ" dirty="0" smtClean="0"/>
              <a:t>17- نوبات غضب مفاجئة وتقلبات مزاجية قد تكون حادة</a:t>
            </a:r>
          </a:p>
          <a:p>
            <a:pPr algn="r"/>
            <a:r>
              <a:rPr lang="ar-IQ" dirty="0" smtClean="0"/>
              <a:t>18- بعض السلوك الذهني مثل الهلوسات أو الارتياب أو جنون العظمة</a:t>
            </a:r>
          </a:p>
          <a:p>
            <a:pPr algn="r"/>
            <a:r>
              <a:rPr lang="ar-IQ" dirty="0" smtClean="0"/>
              <a:t>19- مشاكل مالية والحاجة للاقتراض بشكل مستمر</a:t>
            </a:r>
          </a:p>
          <a:p>
            <a:pPr algn="r"/>
            <a:r>
              <a:rPr lang="ar-IQ" dirty="0" smtClean="0"/>
              <a:t>20-اتساع حدقة العين وتسارع حركة بؤبؤ العين</a:t>
            </a:r>
            <a:endParaRPr lang="en-US" dirty="0"/>
          </a:p>
        </p:txBody>
      </p:sp>
      <p:sp>
        <p:nvSpPr>
          <p:cNvPr id="3" name="عنوان 2"/>
          <p:cNvSpPr>
            <a:spLocks noGrp="1"/>
          </p:cNvSpPr>
          <p:nvPr>
            <p:ph type="title"/>
          </p:nvPr>
        </p:nvSpPr>
        <p:spPr/>
        <p:txBody>
          <a:bodyPr/>
          <a:lstStyle/>
          <a:p>
            <a:endParaRPr lang="en-US"/>
          </a:p>
        </p:txBody>
      </p:sp>
      <p:sp>
        <p:nvSpPr>
          <p:cNvPr id="4" name="عنصر نائب للمحتوى 3"/>
          <p:cNvSpPr>
            <a:spLocks noGrp="1"/>
          </p:cNvSpPr>
          <p:nvPr>
            <p:ph sz="quarter" idx="14"/>
          </p:nvPr>
        </p:nvSpPr>
        <p:spPr/>
        <p:txBody>
          <a:bodyPr>
            <a:normAutofit lnSpcReduction="10000"/>
          </a:bodyPr>
          <a:lstStyle/>
          <a:p>
            <a:pPr algn="r"/>
            <a:r>
              <a:rPr lang="ar-IQ" dirty="0" smtClean="0"/>
              <a:t>12- </a:t>
            </a:r>
            <a:r>
              <a:rPr lang="ar-IQ" dirty="0" err="1"/>
              <a:t>أ</a:t>
            </a:r>
            <a:r>
              <a:rPr lang="ar-IQ" dirty="0" err="1" smtClean="0"/>
              <a:t>ضطرابات</a:t>
            </a:r>
            <a:r>
              <a:rPr lang="ar-IQ" dirty="0" smtClean="0"/>
              <a:t> في النوم وتشمل البقاء مستيقظاً عدة ايام أو حتى اسابيع </a:t>
            </a:r>
          </a:p>
          <a:p>
            <a:pPr algn="r"/>
            <a:r>
              <a:rPr lang="ar-IQ" dirty="0" smtClean="0"/>
              <a:t>13- التشنج والرجفة واضطراب الحركة وعدم تناسقها</a:t>
            </a:r>
          </a:p>
          <a:p>
            <a:pPr algn="r"/>
            <a:r>
              <a:rPr lang="ar-IQ" dirty="0" smtClean="0"/>
              <a:t>14- التحدث بسرعة بشكل مستمر </a:t>
            </a:r>
          </a:p>
          <a:p>
            <a:pPr algn="r"/>
            <a:r>
              <a:rPr lang="ar-IQ" dirty="0" smtClean="0"/>
              <a:t>15-اهمال المظهر الشخصي</a:t>
            </a:r>
          </a:p>
          <a:p>
            <a:pPr algn="r"/>
            <a:r>
              <a:rPr lang="ar-IQ" dirty="0" smtClean="0"/>
              <a:t>16- فقدان الشهية ونقصا في الوزن</a:t>
            </a:r>
            <a:endParaRPr lang="en-US" dirty="0"/>
          </a:p>
        </p:txBody>
      </p:sp>
    </p:spTree>
    <p:extLst>
      <p:ext uri="{BB962C8B-B14F-4D97-AF65-F5344CB8AC3E}">
        <p14:creationId xmlns:p14="http://schemas.microsoft.com/office/powerpoint/2010/main" val="10125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التعريف </a:t>
            </a:r>
            <a:r>
              <a:rPr lang="ar-IQ" dirty="0" err="1" smtClean="0"/>
              <a:t>التأريخي</a:t>
            </a:r>
            <a:r>
              <a:rPr lang="ar-IQ" dirty="0" smtClean="0"/>
              <a:t> لجرائم المخدرات في بلاد وادي الرافدين</a:t>
            </a:r>
            <a:endParaRPr lang="en-US" dirty="0"/>
          </a:p>
        </p:txBody>
      </p:sp>
      <p:sp>
        <p:nvSpPr>
          <p:cNvPr id="3" name="عنصر نائب للمحتوى 2"/>
          <p:cNvSpPr>
            <a:spLocks noGrp="1"/>
          </p:cNvSpPr>
          <p:nvPr>
            <p:ph idx="1"/>
          </p:nvPr>
        </p:nvSpPr>
        <p:spPr/>
        <p:txBody>
          <a:bodyPr>
            <a:normAutofit/>
          </a:bodyPr>
          <a:lstStyle/>
          <a:p>
            <a:pPr algn="just"/>
            <a:r>
              <a:rPr lang="ar-IQ" sz="2000" dirty="0" smtClean="0"/>
              <a:t>من المفيد الاشارة بأن أنشطة الاتجار والتعامل بالمخدرات وتعاطيها ليست ظاهرة حديثة ، إذ ضرب جذورها في عمق التاريخ الذي يسجل بين دفتيه الكثير من قصص وروايات تخدير الافراد وزوال عقولهم والتلاعب بنفسيتهم وبطولات مدمنيها ومواجهتهم ، ويعد الافيون من اقدم المخدرات التي استخدمت في تاريخ الانسان فقد ذكر الافيون في </a:t>
            </a:r>
            <a:r>
              <a:rPr lang="ar-IQ" sz="2000" dirty="0" err="1" smtClean="0"/>
              <a:t>الاوديسا</a:t>
            </a:r>
            <a:r>
              <a:rPr lang="ar-IQ" sz="2000" dirty="0" smtClean="0"/>
              <a:t> والالياذة (800 عام قبل الميلاد)، وتظهر اشكال الخشخاش ( الافيون) على التماثيل والقبور الرومانية.</a:t>
            </a:r>
            <a:endParaRPr lang="en-US" sz="2000" dirty="0"/>
          </a:p>
        </p:txBody>
      </p:sp>
    </p:spTree>
    <p:extLst>
      <p:ext uri="{BB962C8B-B14F-4D97-AF65-F5344CB8AC3E}">
        <p14:creationId xmlns:p14="http://schemas.microsoft.com/office/powerpoint/2010/main" val="338507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295400"/>
            <a:ext cx="6400800" cy="4221832"/>
          </a:xfrm>
        </p:spPr>
        <p:txBody>
          <a:bodyPr>
            <a:normAutofit fontScale="90000"/>
          </a:bodyPr>
          <a:lstStyle/>
          <a:p>
            <a:pPr algn="r"/>
            <a:r>
              <a:rPr lang="ar-IQ" sz="2000" b="1" dirty="0" smtClean="0">
                <a:latin typeface="Arial" pitchFamily="34" charset="0"/>
                <a:cs typeface="Arial" pitchFamily="34" charset="0"/>
              </a:rPr>
              <a:t>وفي بلاد الرافدين عثرت جامعة بنسلفانيا على لوحة صغيرة من </a:t>
            </a:r>
            <a:r>
              <a:rPr lang="ar-IQ" sz="2000" b="1" dirty="0" err="1" smtClean="0">
                <a:latin typeface="Arial" pitchFamily="34" charset="0"/>
                <a:cs typeface="Arial" pitchFamily="34" charset="0"/>
              </a:rPr>
              <a:t>الطمى</a:t>
            </a:r>
            <a:r>
              <a:rPr lang="ar-IQ" sz="2000" b="1" dirty="0" smtClean="0">
                <a:latin typeface="Arial" pitchFamily="34" charset="0"/>
                <a:cs typeface="Arial" pitchFamily="34" charset="0"/>
              </a:rPr>
              <a:t> الابيض اثناء قيامها بالتنقيب في </a:t>
            </a:r>
            <a:r>
              <a:rPr lang="ar-IQ" sz="2000" b="1" dirty="0" err="1" smtClean="0">
                <a:latin typeface="Arial" pitchFamily="34" charset="0"/>
                <a:cs typeface="Arial" pitchFamily="34" charset="0"/>
              </a:rPr>
              <a:t>نيبر</a:t>
            </a:r>
            <a:r>
              <a:rPr lang="ar-IQ" sz="2000" b="1" dirty="0" smtClean="0">
                <a:latin typeface="Arial" pitchFamily="34" charset="0"/>
                <a:cs typeface="Arial" pitchFamily="34" charset="0"/>
              </a:rPr>
              <a:t> التي كانت تعد المركز الروحي للسومريين وتقع جنوب غرب بغداد ويعود تاريخ اللوحة الى الالف الرابع قبل الميلاد مما يدل على استعمال السومريون </a:t>
            </a:r>
            <a:r>
              <a:rPr lang="ar-IQ" sz="2000" b="1" dirty="0" err="1" smtClean="0">
                <a:latin typeface="Arial" pitchFamily="34" charset="0"/>
                <a:cs typeface="Arial" pitchFamily="34" charset="0"/>
              </a:rPr>
              <a:t>للافيون</a:t>
            </a:r>
            <a:r>
              <a:rPr lang="ar-IQ" sz="2000" b="1" dirty="0" smtClean="0">
                <a:latin typeface="Arial" pitchFamily="34" charset="0"/>
                <a:cs typeface="Arial" pitchFamily="34" charset="0"/>
              </a:rPr>
              <a:t> وكانوا يطلقون عليه نبات السعادة والنشوة وحينها كان نافذاً قانون </a:t>
            </a:r>
            <a:r>
              <a:rPr lang="ar-IQ" sz="2000" b="1" dirty="0" err="1" smtClean="0">
                <a:latin typeface="Arial" pitchFamily="34" charset="0"/>
                <a:cs typeface="Arial" pitchFamily="34" charset="0"/>
              </a:rPr>
              <a:t>أورنمو</a:t>
            </a:r>
            <a:r>
              <a:rPr lang="ar-IQ" sz="2000" b="1" dirty="0" smtClean="0">
                <a:latin typeface="Arial" pitchFamily="34" charset="0"/>
                <a:cs typeface="Arial" pitchFamily="34" charset="0"/>
              </a:rPr>
              <a:t> الذي يعد من </a:t>
            </a:r>
            <a:r>
              <a:rPr lang="ar-IQ" sz="2000" b="1" dirty="0" err="1" smtClean="0">
                <a:latin typeface="Arial" pitchFamily="34" charset="0"/>
                <a:cs typeface="Arial" pitchFamily="34" charset="0"/>
              </a:rPr>
              <a:t>اقثدم</a:t>
            </a:r>
            <a:r>
              <a:rPr lang="ar-IQ" sz="2000" b="1" dirty="0" smtClean="0">
                <a:latin typeface="Arial" pitchFamily="34" charset="0"/>
                <a:cs typeface="Arial" pitchFamily="34" charset="0"/>
              </a:rPr>
              <a:t> </a:t>
            </a:r>
            <a:r>
              <a:rPr lang="ar-IQ" sz="2000" b="1" dirty="0" err="1" smtClean="0">
                <a:latin typeface="Arial" pitchFamily="34" charset="0"/>
                <a:cs typeface="Arial" pitchFamily="34" charset="0"/>
              </a:rPr>
              <a:t>القوانيين</a:t>
            </a:r>
            <a:r>
              <a:rPr lang="ar-IQ" sz="2000" b="1" dirty="0" smtClean="0">
                <a:latin typeface="Arial" pitchFamily="34" charset="0"/>
                <a:cs typeface="Arial" pitchFamily="34" charset="0"/>
              </a:rPr>
              <a:t> المكتشفة حتى الآن في العالم ، والذي تم تدوينه على الواح من الطين باللغة السومرية وبالخط المسماري وينسب القانون الى الملك </a:t>
            </a:r>
            <a:r>
              <a:rPr lang="ar-IQ" sz="2000" b="1" dirty="0" err="1" smtClean="0">
                <a:latin typeface="Arial" pitchFamily="34" charset="0"/>
                <a:cs typeface="Arial" pitchFamily="34" charset="0"/>
              </a:rPr>
              <a:t>أورنمو</a:t>
            </a:r>
            <a:r>
              <a:rPr lang="ar-IQ" sz="2000" b="1" dirty="0" smtClean="0">
                <a:latin typeface="Arial" pitchFamily="34" charset="0"/>
                <a:cs typeface="Arial" pitchFamily="34" charset="0"/>
              </a:rPr>
              <a:t> (211-200).ويستعمل العرب المسلمون الافيون لعلاج بعض الامراض ووصفوه في كتاباتهم ومنهم ابو بكر الرازي وابن سينا وابن البيطار ، وارتبط تاريخ المخدرات بتاريخ زراعتها وصناعتها وتعاطيها وثبوت نتائجها واثارها    السلبية على البشر.</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777097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679</TotalTime>
  <Words>2036</Words>
  <Application>Microsoft Office PowerPoint</Application>
  <PresentationFormat>عرض على الشاشة (3:4)‏</PresentationFormat>
  <Paragraphs>75</Paragraphs>
  <Slides>30</Slides>
  <Notes>1</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فن الخياطه الرفيعة</vt:lpstr>
      <vt:lpstr>تجريم المخدرات في التشريع العراقي</vt:lpstr>
      <vt:lpstr>مفهوم المخدرات</vt:lpstr>
      <vt:lpstr>أنواعها</vt:lpstr>
      <vt:lpstr>أسبابها</vt:lpstr>
      <vt:lpstr>الشبو</vt:lpstr>
      <vt:lpstr>تأثير حبوب الشبو</vt:lpstr>
      <vt:lpstr>عرض تقديمي في PowerPoint</vt:lpstr>
      <vt:lpstr>التعريف التأريخي لجرائم المخدرات في بلاد وادي الرافدين</vt:lpstr>
      <vt:lpstr>وفي بلاد الرافدين عثرت جامعة بنسلفانيا على لوحة صغيرة من الطمى الابيض اثناء قيامها بالتنقيب في نيبر التي كانت تعد المركز الروحي للسومريين وتقع جنوب غرب بغداد ويعود تاريخ اللوحة الى الالف الرابع قبل الميلاد مما يدل على استعمال السومريون للافيون وكانوا يطلقون عليه نبات السعادة والنشوة وحينها كان نافذاً قانون أورنمو الذي يعد من اقثدم القوانيين المكتشفة حتى الآن في العالم ، والذي تم تدوينه على الواح من الطين باللغة السومرية وبالخط المسماري وينسب القانون الى الملك أورنمو (211-200).ويستعمل العرب المسلمون الافيون لعلاج بعض الامراض ووصفوه في كتاباتهم ومنهم ابو بكر الرازي وابن سينا وابن البيطار ، وارتبط تاريخ المخدرات بتاريخ زراعتها وصناعتها وتعاطيها وثبوت نتائجها واثارها    السلبية على البشر.</vt:lpstr>
      <vt:lpstr>حكم الشريعة الاسلامية إزاء المخدرات</vt:lpstr>
      <vt:lpstr>وفي تحريم المسكرات قوله تعالى ((يا أيها الذين أمنوا انما الخمر والميسر والانصاب والازلام رجس من عمل الشيطان فاجتنبوه لعلكم تفلحون ، انما يريد الشيطان أن يوقع بينكم العداوة والبغضاء في الخمر والميسر ويصدكم عن الصلاة فهل انتم منتهون)) (سورة المائدة: الآيتان 90-91) </vt:lpstr>
      <vt:lpstr>وحرم الله كسب الاموال بطرق غير مشروعة والتعامل بالمخدرات من أبرز مصادر الاموال الغير  مشروعة وبقوله تعالى (( ولاتأكلو اموالكم بينكم بالباطل وتدلوا بها الى الحكام لتأكلو فريقاً من اموال الناس بالإثم وانتم تعلمون)) . ( سورة البقرة : الآية 188)</vt:lpstr>
      <vt:lpstr>عقوبة تعاطي المخدرات في الشريعة الاسلامية</vt:lpstr>
      <vt:lpstr>أركان جريمة الاتجار بالمخدرات</vt:lpstr>
      <vt:lpstr>عرض تقديمي في PowerPoint</vt:lpstr>
      <vt:lpstr>عرض تقديمي في PowerPoint</vt:lpstr>
      <vt:lpstr>موقف المشرع العراقي من تجريم المخدرات والمواد المؤثره على العقل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خاتمة</vt:lpstr>
      <vt:lpstr>توصيات</vt:lpstr>
      <vt:lpstr>شكراً لحسن إصغائكم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تجريم المخدرات في التشريع العراقي</dc:title>
  <dc:creator>RS</dc:creator>
  <cp:lastModifiedBy>Maher</cp:lastModifiedBy>
  <cp:revision>33</cp:revision>
  <dcterms:created xsi:type="dcterms:W3CDTF">2024-04-15T07:59:12Z</dcterms:created>
  <dcterms:modified xsi:type="dcterms:W3CDTF">2024-05-13T10:34:30Z</dcterms:modified>
</cp:coreProperties>
</file>