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5"/>
  </p:notesMasterIdLst>
  <p:sldIdLst>
    <p:sldId id="256" r:id="rId2"/>
    <p:sldId id="283" r:id="rId3"/>
    <p:sldId id="267" r:id="rId4"/>
    <p:sldId id="268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5" r:id="rId17"/>
    <p:sldId id="294" r:id="rId18"/>
    <p:sldId id="296" r:id="rId19"/>
    <p:sldId id="278" r:id="rId20"/>
    <p:sldId id="297" r:id="rId21"/>
    <p:sldId id="269" r:id="rId22"/>
    <p:sldId id="298" r:id="rId23"/>
    <p:sldId id="277" r:id="rId24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230431-304D-42C5-8A66-1967DFD3A4D1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3E8511-D4D3-4D13-AD2C-E64B7DD115E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381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511-D4D3-4D13-AD2C-E64B7DD115EC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70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A3E3F9-CA2F-4B0A-B45D-2C96B099D15A}" type="datetimeFigureOut">
              <a:rPr lang="ar-IQ" smtClean="0"/>
              <a:t>15/10/1445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702522-1D9C-4B95-A52F-6734307E65C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ar-IQ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6000" dirty="0" smtClean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676400"/>
            <a:ext cx="7010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152400" y="2438400"/>
            <a:ext cx="8001000" cy="6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Rectangle 10"/>
          <p:cNvSpPr/>
          <p:nvPr/>
        </p:nvSpPr>
        <p:spPr>
          <a:xfrm>
            <a:off x="304800" y="2819400"/>
            <a:ext cx="42672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ectangle 14"/>
          <p:cNvSpPr/>
          <p:nvPr/>
        </p:nvSpPr>
        <p:spPr>
          <a:xfrm>
            <a:off x="1371600" y="3439886"/>
            <a:ext cx="7010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6000" dirty="0" smtClean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4419600"/>
            <a:ext cx="2895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6000" dirty="0" smtClean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" y="3846283"/>
            <a:ext cx="1371600" cy="609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6000" dirty="0" smtClean="0">
              <a:solidFill>
                <a:schemeClr val="tx1"/>
              </a:solidFill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262" y="3514327"/>
            <a:ext cx="7609114" cy="104995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latin typeface="(AH) Manal Bold" pitchFamily="2" charset="-78"/>
                <a:cs typeface="(AH) Manal Bold" pitchFamily="2" charset="-78"/>
              </a:rPr>
              <a:t>المعايير </a:t>
            </a:r>
            <a:r>
              <a:rPr lang="ar-SA" sz="3000" b="1" dirty="0">
                <a:latin typeface="(AH) Manal Bold" pitchFamily="2" charset="-78"/>
                <a:cs typeface="(AH) Manal Bold" pitchFamily="2" charset="-78"/>
              </a:rPr>
              <a:t>الشكلية لكتابة الرسائل والاطاريح </a:t>
            </a:r>
            <a:r>
              <a:rPr lang="ar-IQ" sz="3000" b="1" dirty="0" smtClean="0">
                <a:latin typeface="(AH) Manal Bold" pitchFamily="2" charset="-78"/>
                <a:cs typeface="(AH) Manal Bold" pitchFamily="2" charset="-78"/>
              </a:rPr>
              <a:t/>
            </a:r>
            <a:br>
              <a:rPr lang="ar-IQ" sz="3000" b="1" dirty="0" smtClean="0">
                <a:latin typeface="(AH) Manal Bold" pitchFamily="2" charset="-78"/>
                <a:cs typeface="(AH) Manal Bold" pitchFamily="2" charset="-78"/>
              </a:rPr>
            </a:br>
            <a:r>
              <a:rPr lang="ar-SA" sz="3000" b="1" dirty="0" smtClean="0">
                <a:latin typeface="(AH) Manal Bold" pitchFamily="2" charset="-78"/>
                <a:cs typeface="(AH) Manal Bold" pitchFamily="2" charset="-78"/>
              </a:rPr>
              <a:t>للتخصصات </a:t>
            </a:r>
            <a:r>
              <a:rPr lang="ar-SA" sz="3000" b="1" dirty="0" smtClean="0">
                <a:latin typeface="(AH) Manal Bold" pitchFamily="2" charset="-78"/>
                <a:cs typeface="(AH) Manal Bold" pitchFamily="2" charset="-78"/>
              </a:rPr>
              <a:t>الانسانية</a:t>
            </a:r>
            <a:r>
              <a:rPr lang="ar-IQ" sz="3000" b="1" dirty="0" smtClean="0">
                <a:latin typeface="(AH) Manal Bold" pitchFamily="2" charset="-78"/>
                <a:cs typeface="(AH) Manal Bold" pitchFamily="2" charset="-78"/>
              </a:rPr>
              <a:t> – الجزء الثاني</a:t>
            </a:r>
            <a:endParaRPr lang="ar-IQ" sz="3000" b="1" dirty="0">
              <a:latin typeface="(AH) Manal Bold" pitchFamily="2" charset="-78"/>
              <a:cs typeface="(AH) Manal Bold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7424" y="5558080"/>
            <a:ext cx="5546576" cy="129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TextBox 15"/>
          <p:cNvSpPr txBox="1"/>
          <p:nvPr/>
        </p:nvSpPr>
        <p:spPr>
          <a:xfrm>
            <a:off x="751114" y="5068341"/>
            <a:ext cx="7162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  <a:t>تقديم </a:t>
            </a:r>
          </a:p>
          <a:p>
            <a:pPr algn="ctr" rtl="1"/>
            <a: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  <a:t>م.م. احمد عامر عبد الامير</a:t>
            </a:r>
          </a:p>
          <a:p>
            <a:pPr algn="ctr"/>
            <a:endParaRPr lang="ar-IQ" sz="28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2319833"/>
            <a:ext cx="7162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  <a:t>تقيم وحدة التعليم المستمر بالتعاون مع </a:t>
            </a:r>
            <a:b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</a:br>
            <a: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  <a:t>شعبة شؤون الدراسات العليا في </a:t>
            </a:r>
            <a:r>
              <a:rPr lang="ar-IQ" sz="2800" dirty="0" smtClean="0">
                <a:solidFill>
                  <a:srgbClr val="002060"/>
                </a:solidFill>
                <a:latin typeface="(AH) Manal Bold" pitchFamily="2" charset="-78"/>
                <a:cs typeface="(AH) Manal Bold" pitchFamily="2" charset="-78"/>
              </a:rPr>
              <a:t>كليتنا ورشة عمل حول</a:t>
            </a:r>
          </a:p>
          <a:p>
            <a:pPr algn="ctr"/>
            <a:endParaRPr lang="ar-IQ" sz="2800" dirty="0">
              <a:solidFill>
                <a:srgbClr val="002060"/>
              </a:solidFill>
            </a:endParaRPr>
          </a:p>
        </p:txBody>
      </p:sp>
      <p:pic>
        <p:nvPicPr>
          <p:cNvPr id="1025" name="Picture 1" descr="D:\ملفة احمد\احمد عامر\7. صور\photo_2023-07-28_23-52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6" y="128659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ملفة احمد\احمد عامر\7. صور\photo_2023-07-28_23-52-44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674"/>
            <a:ext cx="1676399" cy="16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القسم الثاني: الصفحات الوسطى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وهي الصفحات الحاوية على </a:t>
            </a:r>
            <a:r>
              <a:rPr lang="ar-IQ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متن البحث </a:t>
            </a:r>
            <a:r>
              <a:rPr lang="ar-IQ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ويبدأ منها ترقيم صفحات البحث العلمي وتتمثل بالآتي : 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المقدمة.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الابواب ، الفصول ، المباحث ، المطالب ، الفروع.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النتائج أوالاستنتاجات، والتوصيات أوالمقترحات.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endParaRPr lang="ar-IQ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القسم الثالث: الصفحات الاخيرة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وهي الصفحات التي تكون في 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نهاية البحث</a:t>
            </a:r>
            <a:r>
              <a:rPr lang="ar-IQ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بعد الخاتمة وتدخل ضمن ترقيم الصفحات، وتشمل الآتي : </a:t>
            </a:r>
            <a:endParaRPr lang="ar-IQ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مصادر البحث ومراجعه.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الملاحق.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ملخص الرسالة أو الاطروحة باللغة الانكليزية.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800" b="1" dirty="0" smtClean="0">
                <a:latin typeface="Times New Roman" pitchFamily="18" charset="0"/>
                <a:cs typeface="Times New Roman" pitchFamily="18" charset="0"/>
              </a:rPr>
              <a:t>واجهة الرسالة او الاطروحة باللغة الانكليزية.</a:t>
            </a:r>
          </a:p>
        </p:txBody>
      </p:sp>
    </p:spTree>
    <p:extLst>
      <p:ext uri="{BB962C8B-B14F-4D97-AF65-F5344CB8AC3E}">
        <p14:creationId xmlns:p14="http://schemas.microsoft.com/office/powerpoint/2010/main" val="26672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المحور الثاني : القواعد الفنية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ويراد بالقواعد الفنية الأسس الواجب اتباعها في تصميم </a:t>
            </a:r>
            <a:b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صفحات الرسالة أو الأطروحة وآلية اخراجها على نحو فني سليم. </a:t>
            </a:r>
            <a:b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ويمكن إجمال هذه القواعد بالآتي :</a:t>
            </a: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عدد الصفحات ينبغي ان لا تتجاوز رسالة الماجستير في حدها الاقصى 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(200) صفحة 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واطاريح الدكتوراه عن 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(400) صفحة.</a:t>
            </a: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يكون شكل الخط المستخدم في الكتابة من نوع</a:t>
            </a:r>
            <a:br>
              <a:rPr lang="ar-IQ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او </a:t>
            </a:r>
            <a:r>
              <a:rPr lang="ar-IQ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Simplified Arabic" pitchFamily="2" charset="-78"/>
              </a:rPr>
              <a:t>Simplified Arabic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927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latin typeface="Times New Roman" pitchFamily="18" charset="0"/>
                <a:cs typeface="Times New Roman" pitchFamily="18" charset="0"/>
              </a:rPr>
              <a:t>المحور الثاني : القواعد الفنية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3. يكون حجم الخط المستخدم في العناوين الرئيسة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بخط غامق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)، وفي المتن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بخط اعتيادي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)، وفي الهوامش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بخط اعتيادي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4. تبلغ المسافة بين سطر وآخر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1.15 سم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 في المتن، اما في الهوامش فتكون المسافة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1سم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 بين سطر وآخر.</a:t>
            </a: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5. وجوب ترك مسافة في حواشي الصفحة بمقدار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سم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 من جهة ربط الاوراق، و (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2سم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 من الجهات الاخرى.</a:t>
            </a: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6. يكون جلد الرسالة أو الاطروحة بعد التجليد </a:t>
            </a: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بـ 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(اللون الاسود) </a:t>
            </a:r>
            <a:b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وتكون الكتابة على الواجهة بـ (</a:t>
            </a:r>
            <a:r>
              <a:rPr lang="ar-IQ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اللون الذهبي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848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المحور الثالث : الاطار المنهجي لتبويب الرسائل والاطاريح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endParaRPr lang="ar-IQ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ويقصد به الهيكل العام لمحتويات وتقسيمات البحث العلمي </a:t>
            </a:r>
            <a:b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والذي يقسم على النحو الآتي : </a:t>
            </a: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endParaRPr lang="ar-IQ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endParaRPr lang="ar-IQ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يتراوح حجم الملخص من </a:t>
            </a: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صفحة إلى صفحتين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يتضمن بشكل موجز مشكلة البحث والاهداف التي يسعى إلى تحقيقها من خلال الدراسة، فضلاً عن توضيح منهجية البحث وعينته </a:t>
            </a:r>
            <a:br>
              <a:rPr lang="ar-IQ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واهم النتائج التي تم التوصل إليها.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ar-IQ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83968" y="2924944"/>
            <a:ext cx="4104456" cy="720080"/>
          </a:xfrm>
          <a:prstGeom prst="wedgeRoundRectCallout">
            <a:avLst>
              <a:gd name="adj1" fmla="val -41255"/>
              <a:gd name="adj2" fmla="val 730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ar-IQ" sz="2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أولاً : ملخص الرسالة أو الاطروحة  :</a:t>
            </a:r>
          </a:p>
        </p:txBody>
      </p:sp>
    </p:spTree>
    <p:extLst>
      <p:ext uri="{BB962C8B-B14F-4D97-AF65-F5344CB8AC3E}">
        <p14:creationId xmlns:p14="http://schemas.microsoft.com/office/powerpoint/2010/main" val="39154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latin typeface="Times New Roman" pitchFamily="18" charset="0"/>
                <a:cs typeface="Times New Roman" pitchFamily="18" charset="0"/>
              </a:rPr>
              <a:t>المحور الثالث : الاطار المنهجي لتبويب الرسائل والاطاريح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ar-IQ" sz="2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endParaRPr lang="ar-IQ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فكرة عامة او تمهيد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تنطلق عن طريقها إلى موضوع الدراسة.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مشكلة البحث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ومايثيره </a:t>
            </a:r>
            <a:r>
              <a:rPr lang="ar-IQ" sz="2400" b="1" dirty="0">
                <a:latin typeface="Times New Roman" pitchFamily="18" charset="0"/>
                <a:cs typeface="Times New Roman" pitchFamily="18" charset="0"/>
              </a:rPr>
              <a:t>من تساؤلات يجب حلها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اهمية البحث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 وما يتضمنه من اضافة علمية ومعرفية للمجتمع.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اهداف البحث </a:t>
            </a:r>
            <a:r>
              <a:rPr lang="ar-IQ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المراد</a:t>
            </a: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تحقيقها من خلال الدراسة.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منهجية البحث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التي سيتبعها الباحث في انجاز بحثه.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هيكلية البحث </a:t>
            </a:r>
            <a:r>
              <a:rPr lang="ar-IQ" sz="2400" b="1" dirty="0" smtClean="0">
                <a:latin typeface="Times New Roman" pitchFamily="18" charset="0"/>
                <a:cs typeface="Times New Roman" pitchFamily="18" charset="0"/>
              </a:rPr>
              <a:t>وتقسيمات الدراسة.</a:t>
            </a: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وقد تتضمن المقدمة  في بعض التخصصات الانسانية ايضاً على (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فرضيات البحث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الدراسات السابقة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عينة البحث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وسائل جمع المعلومات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1412776"/>
            <a:ext cx="4104456" cy="720080"/>
          </a:xfrm>
          <a:prstGeom prst="wedgeRoundRectCallout">
            <a:avLst>
              <a:gd name="adj1" fmla="val -41255"/>
              <a:gd name="adj2" fmla="val 730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ar-IQ" sz="2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ثانياً : مقدمة الرسالة أو الاطروحة : </a:t>
            </a:r>
          </a:p>
        </p:txBody>
      </p:sp>
    </p:spTree>
    <p:extLst>
      <p:ext uri="{BB962C8B-B14F-4D97-AF65-F5344CB8AC3E}">
        <p14:creationId xmlns:p14="http://schemas.microsoft.com/office/powerpoint/2010/main" val="36988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latin typeface="Times New Roman" pitchFamily="18" charset="0"/>
                <a:cs typeface="Times New Roman" pitchFamily="18" charset="0"/>
              </a:rPr>
              <a:t>المحور الثالث : الاطار المنهجي لتبويب الرسائل والاطاريح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endParaRPr lang="ar-IQ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الابواب .</a:t>
            </a:r>
            <a:endParaRPr lang="ar-IQ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الفصول.</a:t>
            </a:r>
            <a:endParaRPr lang="ar-IQ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المباحث.</a:t>
            </a:r>
            <a:endParaRPr lang="ar-IQ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المطالب.</a:t>
            </a:r>
            <a:endParaRPr lang="ar-IQ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الفروع.</a:t>
            </a:r>
            <a:endParaRPr lang="ar-IQ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الغصون :</a:t>
            </a:r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 ويليها ( بند ، اولاً، ثانياً .... ، 1، 2، ....)</a:t>
            </a:r>
            <a:endParaRPr lang="ar-IQ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1628800"/>
            <a:ext cx="4104456" cy="720080"/>
          </a:xfrm>
          <a:prstGeom prst="wedgeRoundRectCallout">
            <a:avLst>
              <a:gd name="adj1" fmla="val -41255"/>
              <a:gd name="adj2" fmla="val 730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ar-IQ" sz="2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ثالثاً: متن الرسالة أو الاطروحة :</a:t>
            </a:r>
          </a:p>
        </p:txBody>
      </p:sp>
    </p:spTree>
    <p:extLst>
      <p:ext uri="{BB962C8B-B14F-4D97-AF65-F5344CB8AC3E}">
        <p14:creationId xmlns:p14="http://schemas.microsoft.com/office/powerpoint/2010/main" val="20263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المحور الرابع: الاقتباس والتوثيق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endParaRPr lang="ar-IQ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هو عملية نقل المعلومة من مصدر او مرجع معين،  وهو على نوعين :</a:t>
            </a:r>
            <a:endParaRPr lang="ar-IQ" sz="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الاقتباس المباشر او النصي : </a:t>
            </a: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اي ما يقوم الباحث بنقله من المرجع كما هو بالكلمات والصياغة نفسها وعادة يوضع بين علامتي تنصيص   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ar-IQ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الاقتباس غير المباشر: </a:t>
            </a: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اي ما يخرج به الباحث من إعادة صياغة </a:t>
            </a:r>
            <a:b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لما مكتوب في المرجع بلغته وكلماته مع المحافظة على المعنى نفسه.</a:t>
            </a:r>
          </a:p>
          <a:p>
            <a:pPr marL="514350" indent="-514350" algn="justLow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endParaRPr lang="ar-IQ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1412776"/>
            <a:ext cx="4104456" cy="720080"/>
          </a:xfrm>
          <a:prstGeom prst="wedgeRoundRectCallout">
            <a:avLst>
              <a:gd name="adj1" fmla="val -41255"/>
              <a:gd name="adj2" fmla="val 730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ar-IQ" sz="2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أولاً : الاقتباس</a:t>
            </a:r>
            <a:endParaRPr lang="ar-IQ" sz="25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69" y="1268760"/>
            <a:ext cx="1696194" cy="169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0510" r="15277" b="9266"/>
          <a:stretch/>
        </p:blipFill>
        <p:spPr>
          <a:xfrm>
            <a:off x="3365913" y="1844824"/>
            <a:ext cx="630023" cy="610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2336" r="3973" b="8102"/>
          <a:stretch/>
        </p:blipFill>
        <p:spPr>
          <a:xfrm>
            <a:off x="971600" y="1324954"/>
            <a:ext cx="1286897" cy="1004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2" y="2041550"/>
            <a:ext cx="597374" cy="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المحور الرابع: الاقتباس والتوثيق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يراد بها الطريقة التي يقوم من خلالها الباحث باثبات المراجع </a:t>
            </a:r>
            <a:b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التي استفاد منها في بحثه بطريقة مباشرة أو غير مباشرة. </a:t>
            </a:r>
            <a:b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وهنالك اكثر من اسلوب في توثيق المصادر.</a:t>
            </a:r>
            <a:endParaRPr lang="ar-IQ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1628800"/>
            <a:ext cx="4104456" cy="720080"/>
          </a:xfrm>
          <a:prstGeom prst="wedgeRoundRectCallout">
            <a:avLst>
              <a:gd name="adj1" fmla="val -41255"/>
              <a:gd name="adj2" fmla="val 730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ar-IQ" sz="2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ثانياً : التوثيق</a:t>
            </a:r>
            <a:endParaRPr lang="ar-IQ" sz="25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latin typeface="Times New Roman" pitchFamily="18" charset="0"/>
                <a:cs typeface="Times New Roman" pitchFamily="18" charset="0"/>
              </a:rPr>
              <a:t>توثيق المراجع والمصادر بطريقة </a:t>
            </a:r>
            <a:r>
              <a:rPr lang="en-US" sz="3200" b="1" dirty="0" smtClean="0"/>
              <a:t>APA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1340768"/>
            <a:ext cx="8424936" cy="51845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وهي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طريقة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لكتابة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المراجع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وفقاً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لجمعية علم النفس الامريكية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، وتعتمد اسلوب توثيق المراجع بشكل مباشر في المتن بعد كتابة النص سواء اكان في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بدايته او في نهايته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وفقاً للاسلوب الآتي : </a:t>
            </a:r>
          </a:p>
          <a:p>
            <a:pPr algn="justLow">
              <a:lnSpc>
                <a:spcPct val="150000"/>
              </a:lnSpc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الكتب :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اسم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العائلة، الاسم الأول. (التاريخ). </a:t>
            </a:r>
            <a:r>
              <a:rPr lang="ar-IQ" sz="2200" b="1" i="1" dirty="0">
                <a:latin typeface="Times New Roman" pitchFamily="18" charset="0"/>
                <a:cs typeface="Times New Roman" pitchFamily="18" charset="0"/>
              </a:rPr>
              <a:t>اسم الكتاب بالخط المائل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. رقم الطبعة إن وجدت ط6، مكان النشر: دار النشر.</a:t>
            </a:r>
          </a:p>
          <a:p>
            <a:pPr algn="justLow">
              <a:lnSpc>
                <a:spcPct val="150000"/>
              </a:lnSpc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الرسائل : </a:t>
            </a:r>
            <a:r>
              <a:rPr lang="ar-IQ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اسم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العائلة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، الاسم الأول. (التاريخ). </a:t>
            </a:r>
            <a:r>
              <a:rPr lang="ar-IQ" sz="2200" b="1" i="1" dirty="0">
                <a:latin typeface="Times New Roman" pitchFamily="18" charset="0"/>
                <a:cs typeface="Times New Roman" pitchFamily="18" charset="0"/>
              </a:rPr>
              <a:t>عنوان الرسالة بخط المائل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رسالة ماجستير أو دكتوراه غير منشورة)، اسم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الجامعة.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المجلات :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اسم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العائلة، الاسم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الأول.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(التاريخ). </a:t>
            </a:r>
            <a:r>
              <a:rPr lang="ar-IQ" sz="2200" b="1" i="1" dirty="0" smtClean="0">
                <a:latin typeface="Times New Roman" pitchFamily="18" charset="0"/>
                <a:cs typeface="Times New Roman" pitchFamily="18" charset="0"/>
              </a:rPr>
              <a:t>عنوان البحث بخط م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ائل . اسم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المجلة، المجلد أو جزء (العدد)، أرقام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الصفحات.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2145774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6998225" y="0"/>
            <a:ext cx="21822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0363"/>
          <a:stretch/>
        </p:blipFill>
        <p:spPr>
          <a:xfrm>
            <a:off x="2145774" y="0"/>
            <a:ext cx="485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b="40190"/>
          <a:stretch/>
        </p:blipFill>
        <p:spPr>
          <a:xfrm>
            <a:off x="36512" y="692696"/>
            <a:ext cx="8927976" cy="281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2618" r="-297" b="41059"/>
          <a:stretch/>
        </p:blipFill>
        <p:spPr>
          <a:xfrm>
            <a:off x="378372" y="4187354"/>
            <a:ext cx="8586116" cy="25540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75738" y="188640"/>
            <a:ext cx="5992523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/>
              <a:t>الاشارة في متن البحث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5738" y="3564616"/>
            <a:ext cx="5992523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/>
              <a:t>الاشارة في </a:t>
            </a:r>
            <a:r>
              <a:rPr lang="ar-IQ" b="1" dirty="0" smtClean="0"/>
              <a:t>قائمة المراجع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7606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>
                <a:latin typeface="Times New Roman" pitchFamily="18" charset="0"/>
                <a:cs typeface="Times New Roman" pitchFamily="18" charset="0"/>
              </a:rPr>
              <a:t>توثيق المراجع والمصادر بطريقة </a:t>
            </a:r>
            <a:r>
              <a:rPr lang="en-US" sz="3200" b="1" dirty="0" smtClean="0"/>
              <a:t>MLA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1340768"/>
            <a:ext cx="8784976" cy="53285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اُعتُمِدت هذه الطريقة من قبل </a:t>
            </a:r>
            <a:r>
              <a:rPr lang="ar-IQ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جمعية اللغات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الحديثة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كطريقة لكتابة المراجع والمصادر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البحث العلمي في الدراسات والأبحاث الانسانية، ويعتمد هذا الاسلوب توثيقها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الحاشية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(الهامش اسفل الصفحة)، وفقاً للاسلوب الآتي : </a:t>
            </a:r>
          </a:p>
          <a:p>
            <a:pPr algn="justLow">
              <a:lnSpc>
                <a:spcPct val="150000"/>
              </a:lnSpc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الكتب </a:t>
            </a:r>
            <a:r>
              <a:rPr lang="ar-IQ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اسم العائلة، الاسم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الأول، اسم الكتاب،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رقم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الطبعة، مكان النشر، دار النشر، </a:t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سنة الطباعة.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>
              <a:lnSpc>
                <a:spcPct val="150000"/>
              </a:lnSpc>
              <a:buFontTx/>
              <a:buChar char="-"/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الرسائل </a:t>
            </a:r>
            <a:r>
              <a:rPr lang="ar-IQ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اسم العائلة، الاسم الأول،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عنوان الرسالة او الاطروحة، الجامعة، </a:t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الكلية، السنة. </a:t>
            </a:r>
          </a:p>
          <a:p>
            <a:pPr algn="justLow">
              <a:lnSpc>
                <a:spcPct val="150000"/>
              </a:lnSpc>
            </a:pPr>
            <a:r>
              <a:rPr lang="ar-IQ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IQ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المجلات :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اسم العائلة، الاسم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الأول، عنوان البحث، اسم 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المجلة، المجلد أو جزء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IQ" sz="2200" b="1" dirty="0">
                <a:latin typeface="Times New Roman" pitchFamily="18" charset="0"/>
                <a:cs typeface="Times New Roman" pitchFamily="18" charset="0"/>
              </a:rPr>
              <a:t>العدد)، </a:t>
            </a:r>
            <a:r>
              <a:rPr lang="ar-IQ" sz="2200" b="1" dirty="0" smtClean="0">
                <a:latin typeface="Times New Roman" pitchFamily="18" charset="0"/>
                <a:cs typeface="Times New Roman" pitchFamily="18" charset="0"/>
              </a:rPr>
              <a:t>السنة.</a:t>
            </a:r>
            <a:endParaRPr lang="ar-IQ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8"/>
          <a:stretch/>
        </p:blipFill>
        <p:spPr>
          <a:xfrm>
            <a:off x="1" y="855408"/>
            <a:ext cx="9144000" cy="3096344"/>
          </a:xfrm>
        </p:spPr>
      </p:pic>
      <p:sp>
        <p:nvSpPr>
          <p:cNvPr id="5" name="Rounded Rectangle 4"/>
          <p:cNvSpPr/>
          <p:nvPr/>
        </p:nvSpPr>
        <p:spPr>
          <a:xfrm>
            <a:off x="1575738" y="310329"/>
            <a:ext cx="5992523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/>
              <a:t>الاشارة في متن البحث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75738" y="4167776"/>
            <a:ext cx="5992523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/>
              <a:t>الاشارة في </a:t>
            </a:r>
            <a:r>
              <a:rPr lang="ar-IQ" b="1" dirty="0" smtClean="0"/>
              <a:t>قائمة المراجع</a:t>
            </a:r>
            <a:endParaRPr lang="ar-IQ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24362"/>
          <a:stretch/>
        </p:blipFill>
        <p:spPr>
          <a:xfrm>
            <a:off x="0" y="4995905"/>
            <a:ext cx="9020175" cy="18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912632" y="2062868"/>
            <a:ext cx="7175395" cy="2446252"/>
          </a:xfrm>
          <a:prstGeom prst="ribbon">
            <a:avLst>
              <a:gd name="adj1" fmla="val 12815"/>
              <a:gd name="adj2" fmla="val 671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شكرا لحسن الاصغاء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9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محاور رئيسية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412896"/>
            <a:ext cx="8064896" cy="1116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المحور الاول : القواعد التنظيمية الشكلية.</a:t>
            </a:r>
            <a:endParaRPr lang="ar-IQ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4149200"/>
            <a:ext cx="8064896" cy="1116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المحور الثالث : الاطار المنهجي لتبويب الرسائل والاطاريح</a:t>
            </a:r>
            <a:endParaRPr lang="ar-IQ" sz="2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2817056"/>
            <a:ext cx="7992888" cy="1116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المحور الثاني : القواعد الفنية.</a:t>
            </a:r>
            <a:endParaRPr lang="ar-IQ" sz="2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23528" y="5445344"/>
            <a:ext cx="8064896" cy="111600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/>
            <a:r>
              <a:rPr lang="ar-IQ" sz="2600" b="1" dirty="0" smtClean="0">
                <a:latin typeface="Times New Roman" pitchFamily="18" charset="0"/>
                <a:cs typeface="Times New Roman" pitchFamily="18" charset="0"/>
              </a:rPr>
              <a:t>المحور الرابع : الاقتباس والتوثيق</a:t>
            </a:r>
            <a:endParaRPr lang="ar-IQ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2440" y="1772936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Oval 11"/>
          <p:cNvSpPr/>
          <p:nvPr/>
        </p:nvSpPr>
        <p:spPr>
          <a:xfrm>
            <a:off x="8532440" y="3212976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Oval 12"/>
          <p:cNvSpPr/>
          <p:nvPr/>
        </p:nvSpPr>
        <p:spPr>
          <a:xfrm>
            <a:off x="8532440" y="4509180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Oval 13"/>
          <p:cNvSpPr/>
          <p:nvPr/>
        </p:nvSpPr>
        <p:spPr>
          <a:xfrm>
            <a:off x="8532440" y="5805324"/>
            <a:ext cx="360040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40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المحور الاول : القواعد التنظيمية الشكلية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ويراد بها الأسس الواجب اتباعها في تحرير ما تحتويه الرسالة أو الاطروحة من صفحات تخص الجانب الشكلي والتنظيمي، وترتيب هذه الصفحات على نحو موضوعي سليم. ويمكن </a:t>
            </a:r>
            <a:r>
              <a:rPr lang="ar-IQ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تصنيف صفحات البحث العلمي إلى ثلاث </a:t>
            </a:r>
            <a:r>
              <a:rPr lang="ar-IQ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اقسام: </a:t>
            </a:r>
            <a:endParaRPr lang="ar-IQ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260648"/>
            <a:ext cx="7920880" cy="79208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القسم الاول : الصفحات الاولى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196752"/>
            <a:ext cx="8424936" cy="5472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  <a:buClr>
                <a:schemeClr val="tx1"/>
              </a:buClr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وتشمل الصفحات التي </a:t>
            </a:r>
            <a:r>
              <a:rPr lang="ar-IQ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تسبق متن البحث </a:t>
            </a:r>
            <a:r>
              <a:rPr lang="ar-IQ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وهي لا تدخل في ترقيم صفحات البحث وتتمثل بالآتي : 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واجهة الرسالة أو الاطروحة.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الآية القرانية.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اقرار المشرف ورئيس القسم.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اقرار المقوم اللغوي.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اقرار لجنة المناقشة.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الشكر والتقدير.</a:t>
            </a:r>
          </a:p>
          <a:p>
            <a:pPr marL="457200" indent="-457200" algn="justLow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ar-IQ" sz="2500" b="1" dirty="0" smtClean="0">
                <a:latin typeface="Times New Roman" pitchFamily="18" charset="0"/>
                <a:cs typeface="Times New Roman" pitchFamily="18" charset="0"/>
              </a:rPr>
              <a:t>ملخص الرسالة أو الأطروحة.</a:t>
            </a:r>
          </a:p>
        </p:txBody>
      </p:sp>
    </p:spTree>
    <p:extLst>
      <p:ext uri="{BB962C8B-B14F-4D97-AF65-F5344CB8AC3E}">
        <p14:creationId xmlns:p14="http://schemas.microsoft.com/office/powerpoint/2010/main" val="16186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3056"/>
          <a:stretch/>
        </p:blipFill>
        <p:spPr>
          <a:xfrm>
            <a:off x="2145774" y="0"/>
            <a:ext cx="4852451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36512" y="-27384"/>
            <a:ext cx="2145774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998225" y="0"/>
            <a:ext cx="21822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11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7384"/>
            <a:ext cx="2145774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998225" y="0"/>
            <a:ext cx="21822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4444"/>
          <a:stretch/>
        </p:blipFill>
        <p:spPr>
          <a:xfrm>
            <a:off x="2145774" y="-27384"/>
            <a:ext cx="485245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7384"/>
            <a:ext cx="2145774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998225" y="0"/>
            <a:ext cx="21822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3888"/>
          <a:stretch/>
        </p:blipFill>
        <p:spPr>
          <a:xfrm>
            <a:off x="2145774" y="0"/>
            <a:ext cx="485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-27384"/>
            <a:ext cx="2145774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998225" y="0"/>
            <a:ext cx="218228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3889"/>
          <a:stretch/>
        </p:blipFill>
        <p:spPr>
          <a:xfrm>
            <a:off x="2145774" y="0"/>
            <a:ext cx="485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918</TotalTime>
  <Words>627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71</cp:revision>
  <dcterms:created xsi:type="dcterms:W3CDTF">2024-02-17T08:33:27Z</dcterms:created>
  <dcterms:modified xsi:type="dcterms:W3CDTF">2024-04-23T08:22:38Z</dcterms:modified>
</cp:coreProperties>
</file>