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1BC7B9C-725A-440B-9F26-E3BF9A6519F0}"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323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051C80-49B0-45E3-81DA-928974ED1CA8}"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7B9C-725A-440B-9F26-E3BF9A6519F0}" type="slidenum">
              <a:rPr lang="en-US" smtClean="0"/>
              <a:t>‹#›</a:t>
            </a:fld>
            <a:endParaRPr lang="en-US"/>
          </a:p>
        </p:txBody>
      </p:sp>
    </p:spTree>
    <p:extLst>
      <p:ext uri="{BB962C8B-B14F-4D97-AF65-F5344CB8AC3E}">
        <p14:creationId xmlns:p14="http://schemas.microsoft.com/office/powerpoint/2010/main" val="401713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814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928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spTree>
    <p:extLst>
      <p:ext uri="{BB962C8B-B14F-4D97-AF65-F5344CB8AC3E}">
        <p14:creationId xmlns:p14="http://schemas.microsoft.com/office/powerpoint/2010/main" val="1456858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0208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2143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7071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673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spTree>
    <p:extLst>
      <p:ext uri="{BB962C8B-B14F-4D97-AF65-F5344CB8AC3E}">
        <p14:creationId xmlns:p14="http://schemas.microsoft.com/office/powerpoint/2010/main" val="49045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F051C80-49B0-45E3-81DA-928974ED1CA8}"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C7B9C-725A-440B-9F26-E3BF9A6519F0}"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500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F051C80-49B0-45E3-81DA-928974ED1CA8}"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7B9C-725A-440B-9F26-E3BF9A6519F0}" type="slidenum">
              <a:rPr lang="en-US" smtClean="0"/>
              <a:t>‹#›</a:t>
            </a:fld>
            <a:endParaRPr lang="en-US"/>
          </a:p>
        </p:txBody>
      </p:sp>
    </p:spTree>
    <p:extLst>
      <p:ext uri="{BB962C8B-B14F-4D97-AF65-F5344CB8AC3E}">
        <p14:creationId xmlns:p14="http://schemas.microsoft.com/office/powerpoint/2010/main" val="216921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051C80-49B0-45E3-81DA-928974ED1CA8}"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C7B9C-725A-440B-9F26-E3BF9A6519F0}"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28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051C80-49B0-45E3-81DA-928974ED1CA8}"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C7B9C-725A-440B-9F26-E3BF9A6519F0}"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573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51C80-49B0-45E3-81DA-928974ED1CA8}"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C7B9C-725A-440B-9F26-E3BF9A6519F0}" type="slidenum">
              <a:rPr lang="en-US" smtClean="0"/>
              <a:t>‹#›</a:t>
            </a:fld>
            <a:endParaRPr lang="en-US"/>
          </a:p>
        </p:txBody>
      </p:sp>
    </p:spTree>
    <p:extLst>
      <p:ext uri="{BB962C8B-B14F-4D97-AF65-F5344CB8AC3E}">
        <p14:creationId xmlns:p14="http://schemas.microsoft.com/office/powerpoint/2010/main" val="1167534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051C80-49B0-45E3-81DA-928974ED1CA8}"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7B9C-725A-440B-9F26-E3BF9A6519F0}"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429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F051C80-49B0-45E3-81DA-928974ED1CA8}"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C7B9C-725A-440B-9F26-E3BF9A6519F0}" type="slidenum">
              <a:rPr lang="en-US" smtClean="0"/>
              <a:t>‹#›</a:t>
            </a:fld>
            <a:endParaRPr lang="en-US"/>
          </a:p>
        </p:txBody>
      </p:sp>
    </p:spTree>
    <p:extLst>
      <p:ext uri="{BB962C8B-B14F-4D97-AF65-F5344CB8AC3E}">
        <p14:creationId xmlns:p14="http://schemas.microsoft.com/office/powerpoint/2010/main" val="1992052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051C80-49B0-45E3-81DA-928974ED1CA8}" type="datetimeFigureOut">
              <a:rPr lang="en-US" smtClean="0"/>
              <a:t>4/14/2024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1BC7B9C-725A-440B-9F26-E3BF9A6519F0}" type="slidenum">
              <a:rPr lang="en-US" smtClean="0"/>
              <a:t>‹#›</a:t>
            </a:fld>
            <a:endParaRPr lang="en-US"/>
          </a:p>
        </p:txBody>
      </p:sp>
    </p:spTree>
    <p:extLst>
      <p:ext uri="{BB962C8B-B14F-4D97-AF65-F5344CB8AC3E}">
        <p14:creationId xmlns:p14="http://schemas.microsoft.com/office/powerpoint/2010/main" val="684321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0709"/>
            <a:ext cx="10515600" cy="1567542"/>
          </a:xfrm>
        </p:spPr>
        <p:txBody>
          <a:bodyPr>
            <a:normAutofit fontScale="90000"/>
          </a:bodyPr>
          <a:lstStyle/>
          <a:p>
            <a:pPr marL="0" marR="0" algn="just" rtl="1" fontAlgn="base">
              <a:spcBef>
                <a:spcPts val="0"/>
              </a:spcBef>
              <a:spcAft>
                <a:spcPts val="0"/>
              </a:spcAft>
            </a:pPr>
            <a:r>
              <a:rPr lang="ar-SA" b="1" dirty="0">
                <a:solidFill>
                  <a:srgbClr val="555555"/>
                </a:solidFill>
                <a:latin typeface="tajawal"/>
                <a:ea typeface="Times New Roman" panose="02020603050405020304" pitchFamily="18" charset="0"/>
              </a:rPr>
              <a:t>اهمية التماسك الاسري والاسباب الحقيقية لانتشار معدلات الطلاق واقتراح الحلول المناسبة للحد من هذه الظاهرة</a:t>
            </a:r>
            <a:r>
              <a:rPr lang="en-US" sz="2800" dirty="0" smtClean="0">
                <a:effectLst/>
                <a:latin typeface="Times New Roman" panose="02020603050405020304" pitchFamily="18" charset="0"/>
                <a:ea typeface="Times New Roman" panose="02020603050405020304" pitchFamily="18" charset="0"/>
              </a:rPr>
              <a:t/>
            </a:r>
            <a:br>
              <a:rPr lang="en-US" sz="2800" dirty="0" smtClean="0">
                <a:effectLst/>
                <a:latin typeface="Times New Roman" panose="02020603050405020304" pitchFamily="18" charset="0"/>
                <a:ea typeface="Times New Roman" panose="02020603050405020304" pitchFamily="18" charset="0"/>
              </a:rPr>
            </a:br>
            <a:endParaRPr lang="en-US" dirty="0"/>
          </a:p>
        </p:txBody>
      </p:sp>
      <p:sp>
        <p:nvSpPr>
          <p:cNvPr id="3" name="Content Placeholder 2"/>
          <p:cNvSpPr>
            <a:spLocks noGrp="1"/>
          </p:cNvSpPr>
          <p:nvPr>
            <p:ph idx="1"/>
          </p:nvPr>
        </p:nvSpPr>
        <p:spPr/>
        <p:txBody>
          <a:bodyPr>
            <a:normAutofit/>
          </a:bodyPr>
          <a:lstStyle/>
          <a:p>
            <a:pPr algn="just" rtl="1"/>
            <a:r>
              <a:rPr lang="ar-IQ" sz="2400" dirty="0" smtClean="0"/>
              <a:t>قال عنه سبحانه: ﴿ وَمِنْ آيَاتِهِ أَنْ خَلَقَ لَكُمْ مِنْ أَنْفُسِكُمْ أَزْوَاجًا لِتَسْكُنُوا إِلَيْهَا وَجَعَلَ بَيْنَكُمْ مَوَدَّةً وَرَحْمَةً ﴾</a:t>
            </a:r>
          </a:p>
          <a:p>
            <a:pPr algn="just" rtl="1"/>
            <a:endParaRPr lang="ar-IQ" sz="2400" dirty="0" smtClean="0"/>
          </a:p>
          <a:p>
            <a:pPr algn="just" rtl="1"/>
            <a:endParaRPr lang="ar-IQ" sz="2400" dirty="0" smtClean="0"/>
          </a:p>
          <a:p>
            <a:pPr algn="just" rtl="1"/>
            <a:r>
              <a:rPr lang="ar-IQ" sz="2400" dirty="0" smtClean="0"/>
              <a:t>وقد وصف النبي صلى الله عليه وسلم الزوجة الصالحة من السعادة، ففي الحديث: ((أربع من السعادة: المرأة الصالحة، والمَسكَن الواسع، والجار الصالح، والمركَب الهنيء، وأربع من الشقاوة: الجار السوء، والمرأة السوء، والمسكن الضيق، والمركب السوء))</a:t>
            </a:r>
          </a:p>
          <a:p>
            <a:pPr algn="just" rtl="1"/>
            <a:endParaRPr lang="en-US" sz="2400" dirty="0"/>
          </a:p>
        </p:txBody>
      </p:sp>
    </p:spTree>
    <p:extLst>
      <p:ext uri="{BB962C8B-B14F-4D97-AF65-F5344CB8AC3E}">
        <p14:creationId xmlns:p14="http://schemas.microsoft.com/office/powerpoint/2010/main" val="2524836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وظائف الاسرة</a:t>
            </a:r>
            <a:endParaRPr lang="en-US" b="1" dirty="0"/>
          </a:p>
        </p:txBody>
      </p:sp>
      <p:sp>
        <p:nvSpPr>
          <p:cNvPr id="3" name="Content Placeholder 2"/>
          <p:cNvSpPr>
            <a:spLocks noGrp="1"/>
          </p:cNvSpPr>
          <p:nvPr>
            <p:ph idx="1"/>
          </p:nvPr>
        </p:nvSpPr>
        <p:spPr/>
        <p:txBody>
          <a:bodyPr/>
          <a:lstStyle/>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7. </a:t>
            </a:r>
            <a:r>
              <a:rPr lang="ar-SA" b="1" dirty="0" smtClean="0">
                <a:latin typeface="Calibri" panose="020F0502020204030204" pitchFamily="34" charset="0"/>
                <a:ea typeface="Calibri" panose="020F0502020204030204" pitchFamily="34" charset="0"/>
                <a:cs typeface="Arial" panose="020B0604020202020204" pitchFamily="34" charset="0"/>
              </a:rPr>
              <a:t>الوظيفة </a:t>
            </a:r>
            <a:r>
              <a:rPr lang="ar-SA" b="1" dirty="0">
                <a:latin typeface="Calibri" panose="020F0502020204030204" pitchFamily="34" charset="0"/>
                <a:ea typeface="Calibri" panose="020F0502020204030204" pitchFamily="34" charset="0"/>
                <a:cs typeface="Arial" panose="020B0604020202020204" pitchFamily="34" charset="0"/>
              </a:rPr>
              <a:t>الإبداعية: يُقصد بذلك قيام الأسرة بتكوين الذوق الجمالي للطفل، وتنمية الحس الإبداعي لديه، فالطفل الذي يعيش في أسرة ذات منزل مرتب متناسق نظيف يتعلّم تقدير الجمال، وإدراك التناسق والتناغم، وينشأ مُحبّاً للنظام والترتيب، على خلاف الطفل الذي يعيش في منزل تسوده الفوضى ويعمّه الاضطراب، فمثل هذا المنزل ينعكس في سلوك الطفل قلقاً وعدم استقرار، وفقدان تركيز، وسوء اتزان.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80535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وظائف الاسرة</a:t>
            </a:r>
            <a:endParaRPr lang="en-US" b="1" dirty="0"/>
          </a:p>
        </p:txBody>
      </p:sp>
      <p:sp>
        <p:nvSpPr>
          <p:cNvPr id="3" name="Content Placeholder 2"/>
          <p:cNvSpPr>
            <a:spLocks noGrp="1"/>
          </p:cNvSpPr>
          <p:nvPr>
            <p:ph idx="1"/>
          </p:nvPr>
        </p:nvSpPr>
        <p:spPr/>
        <p:txBody>
          <a:bodyPr/>
          <a:lstStyle/>
          <a:p>
            <a:pPr marL="0" indent="0" algn="just" rtl="1">
              <a:buNone/>
            </a:pPr>
            <a:r>
              <a:rPr lang="ar-IQ" b="1" dirty="0" smtClean="0">
                <a:latin typeface="Calibri" panose="020F0502020204030204" pitchFamily="34" charset="0"/>
                <a:ea typeface="Calibri" panose="020F0502020204030204" pitchFamily="34" charset="0"/>
                <a:cs typeface="Arial" panose="020B0604020202020204" pitchFamily="34" charset="0"/>
              </a:rPr>
              <a:t>8. </a:t>
            </a:r>
            <a:r>
              <a:rPr lang="ar-SA" b="1" dirty="0" smtClean="0">
                <a:latin typeface="Calibri" panose="020F0502020204030204" pitchFamily="34" charset="0"/>
                <a:ea typeface="Calibri" panose="020F0502020204030204" pitchFamily="34" charset="0"/>
                <a:cs typeface="Arial" panose="020B0604020202020204" pitchFamily="34" charset="0"/>
              </a:rPr>
              <a:t>الوظيفة </a:t>
            </a:r>
            <a:r>
              <a:rPr lang="ar-SA" b="1" dirty="0">
                <a:latin typeface="Calibri" panose="020F0502020204030204" pitchFamily="34" charset="0"/>
                <a:ea typeface="Calibri" panose="020F0502020204030204" pitchFamily="34" charset="0"/>
                <a:cs typeface="Arial" panose="020B0604020202020204" pitchFamily="34" charset="0"/>
              </a:rPr>
              <a:t>العاطفية: ويُقصد بها التفاعل المتعمّق بين جميع أفراد الأسرة في ظلّ مشاعر العاطفة بين الوالدين والأطفال، عندما يعملون جميعاً من أجل مصلحة الحياة الأسرية، وحفاظاً على كيانها ووحدتها، وهذه الوظيفة تُحدّد الملامح الرئيسية المميزة للأسرة الحديثة.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0" indent="0" algn="just" rtl="1">
              <a:buNone/>
            </a:pPr>
            <a:r>
              <a:rPr lang="ar-IQ" b="1" dirty="0" smtClean="0">
                <a:latin typeface="Calibri" panose="020F0502020204030204" pitchFamily="34" charset="0"/>
                <a:ea typeface="Calibri" panose="020F0502020204030204" pitchFamily="34" charset="0"/>
                <a:cs typeface="Arial" panose="020B0604020202020204" pitchFamily="34" charset="0"/>
              </a:rPr>
              <a:t>9. </a:t>
            </a:r>
            <a:r>
              <a:rPr lang="ar-SA" b="1" dirty="0" smtClean="0">
                <a:latin typeface="Calibri" panose="020F0502020204030204" pitchFamily="34" charset="0"/>
                <a:ea typeface="Calibri" panose="020F0502020204030204" pitchFamily="34" charset="0"/>
                <a:cs typeface="Arial" panose="020B0604020202020204" pitchFamily="34" charset="0"/>
              </a:rPr>
              <a:t>وظيفة </a:t>
            </a:r>
            <a:r>
              <a:rPr lang="ar-SA" b="1" dirty="0">
                <a:latin typeface="Calibri" panose="020F0502020204030204" pitchFamily="34" charset="0"/>
                <a:ea typeface="Calibri" panose="020F0502020204030204" pitchFamily="34" charset="0"/>
                <a:cs typeface="Arial" panose="020B0604020202020204" pitchFamily="34" charset="0"/>
              </a:rPr>
              <a:t>الحماية: تحمي الأسرة أفرادها من الاعتداءات الخارجية التي قد تقع عليهم من الأسر الأخرى في المجتمع المحلي، كما أنّها تحميهم جميعاً وتُزوّدهم بكلّ ما يحتاجونه من عون مادي ومعنوي، بل أنّ حماية الأسرة لأفرادها تمتد حتّى بعد زواجهم وانفصالهم عن الأسرة الأصلية، وتتمثّل هذه الحماية في تقديم الدعم المالي والمعنوي.</a:t>
            </a:r>
            <a:r>
              <a:rPr lang="ar-SA" b="1" dirty="0">
                <a:ea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3678740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اسباب ارتفاع حالات الطلاق</a:t>
            </a:r>
            <a:endParaRPr lang="en-US" b="1" dirty="0"/>
          </a:p>
        </p:txBody>
      </p:sp>
      <p:sp>
        <p:nvSpPr>
          <p:cNvPr id="3" name="Content Placeholder 2"/>
          <p:cNvSpPr>
            <a:spLocks noGrp="1"/>
          </p:cNvSpPr>
          <p:nvPr>
            <p:ph idx="1"/>
          </p:nvPr>
        </p:nvSpPr>
        <p:spPr/>
        <p:txBody>
          <a:bodyPr>
            <a:normAutofit lnSpcReduction="10000"/>
          </a:bodyPr>
          <a:lstStyle/>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لا تمس آثار الطلاق الزوجين والأبناء فقط، بل تمتد إلى المجتمع عامة، وفكرة الطلاق لا تتولد فجأة لدى الأزواج الا وقد سبق هذه المرحلة خطوات تمهيدية للاصلاح بينهما ويأتي الطلاق بعدها كحل نهائي بعد فشل كل المساعي</a:t>
            </a:r>
            <a:r>
              <a:rPr lang="en-US" b="1" dirty="0">
                <a:latin typeface="Calibri" panose="020F0502020204030204" pitchFamily="34" charset="0"/>
                <a:ea typeface="Calibri" panose="020F0502020204030204" pitchFamily="34" charset="0"/>
                <a:cs typeface="Arial" panose="020B0604020202020204" pitchFamily="34" charset="0"/>
              </a:rPr>
              <a:t>.</a:t>
            </a:r>
            <a:br>
              <a:rPr lang="en-US" b="1" dirty="0">
                <a:latin typeface="Calibri" panose="020F0502020204030204" pitchFamily="34" charset="0"/>
                <a:ea typeface="Calibri" panose="020F0502020204030204" pitchFamily="34" charset="0"/>
                <a:cs typeface="Arial" panose="020B0604020202020204" pitchFamily="34" charset="0"/>
              </a:rPr>
            </a:b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r>
              <a:rPr lang="ar-SA" b="1" dirty="0">
                <a:latin typeface="Calibri" panose="020F0502020204030204" pitchFamily="34" charset="0"/>
                <a:ea typeface="Calibri" panose="020F0502020204030204" pitchFamily="34" charset="0"/>
                <a:cs typeface="Arial" panose="020B0604020202020204" pitchFamily="34" charset="0"/>
              </a:rPr>
              <a:t>يتخذ الزوجان قرار الطلاق نتيجة لعدم الانسجام بينهما وكثرة الخلافات وعدم تفهم كل من الزوجين لعقلية الاخر وعدم احترام آرائه، وقد تحكمها الامزجة وتتحكم فيهما الطباع ويولد التنافر بين الزوجين وتنهض بعد ذلك عوامل الفشل واعراض الفرقة وقد تكون هذه العوامل نفسية او مادية</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217670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dirty="0" smtClean="0"/>
              <a:t>آراء القضاة</a:t>
            </a:r>
            <a:endParaRPr lang="en-US" b="1" dirty="0"/>
          </a:p>
        </p:txBody>
      </p:sp>
      <p:sp>
        <p:nvSpPr>
          <p:cNvPr id="3" name="Content Placeholder 2"/>
          <p:cNvSpPr>
            <a:spLocks noGrp="1"/>
          </p:cNvSpPr>
          <p:nvPr>
            <p:ph idx="1"/>
          </p:nvPr>
        </p:nvSpPr>
        <p:spPr/>
        <p:txBody>
          <a:bodyPr/>
          <a:lstStyle/>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وبحسب القضاة فأن في مقدمة الأسباب لحالات الطلاق مؤخرا استخدام الموبايل ومواقع التواصل الاجتماعي بصورة سلبية، وحصول الخيانة الزوجية وهجر الزوج لزوجته أو الحكم عليه لمدة طويلة بالسجن أو إدمانه الزوج على الخمور والمخدرات</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وأضاف القضاة لهذه الأسباب تفاقم الزواج المبكر واختلاف المستوى الثقافي والعلمي بين الزوجين، وتدخل الأهل في حياة الأزواج وعدم الإنفاق والعمل من قبل الزوج</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607526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أسبابا عدة أدت إلى ارتفاع نسب الطلاق، منها مسألة الاختيار غير المناسب والاعتماد على الشكل وعدم التكافؤ بين الزوجين في الجانب الثقافي، فضلا عن جهل الازواج لطريقة التعامل فيما بينهم وعدم فهم نفسية الزوج للآخر وهو ما يمكن ان نسميه (الامية الاسرية).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وقد يكون الزوجان أو أحدهما صغيرا في السن، فضلا عن سوء التنشئة الاجتماعية إذ الكثير منهم تكون لديه صفة اللامبالاة والاهمال وعدم تقديس الحياة الزوجية، وكذلك دور الاهل السلبي وتدخلهم في حياة الزوجين بعد اختيارهم لزوجة الابن بغض النظر عن رأيه أو رغبته وكذلك بالنسبة للبنت</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8548806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اسباب ازدياد حالات الطلاق</a:t>
            </a:r>
            <a:endParaRPr lang="en-US" b="1" dirty="0"/>
          </a:p>
        </p:txBody>
      </p:sp>
      <p:sp>
        <p:nvSpPr>
          <p:cNvPr id="3" name="Content Placeholder 2"/>
          <p:cNvSpPr>
            <a:spLocks noGrp="1"/>
          </p:cNvSpPr>
          <p:nvPr>
            <p:ph idx="1"/>
          </p:nvPr>
        </p:nvSpPr>
        <p:spPr/>
        <p:txBody>
          <a:bodyPr>
            <a:normAutofit fontScale="92500" lnSpcReduction="10000"/>
          </a:bodyPr>
          <a:lstStyle/>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الزواج المبكر كون الزوجة القاصرة أو الزوج القاصر لم يكتمل لديهم النضوج العقلي في تحمل أعباء الزواج وتكوين أسرة،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smtClean="0">
                <a:latin typeface="Calibri" panose="020F0502020204030204" pitchFamily="34"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cs typeface="Arial" panose="020B0604020202020204" pitchFamily="34" charset="0"/>
              </a:rPr>
              <a:t>البطالة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smtClean="0">
                <a:latin typeface="Calibri" panose="020F0502020204030204" pitchFamily="34" charset="0"/>
                <a:ea typeface="Calibri" panose="020F0502020204030204" pitchFamily="34" charset="0"/>
                <a:cs typeface="Arial" panose="020B0604020202020204" pitchFamily="34" charset="0"/>
              </a:rPr>
              <a:t>تفاوت </a:t>
            </a:r>
            <a:r>
              <a:rPr lang="ar-SA" b="1" dirty="0">
                <a:latin typeface="Calibri" panose="020F0502020204030204" pitchFamily="34" charset="0"/>
                <a:ea typeface="Calibri" panose="020F0502020204030204" pitchFamily="34" charset="0"/>
                <a:cs typeface="Arial" panose="020B0604020202020204" pitchFamily="34" charset="0"/>
              </a:rPr>
              <a:t>المستوى الثقافي والعلمي بين </a:t>
            </a:r>
            <a:r>
              <a:rPr lang="ar-SA" b="1" dirty="0" smtClean="0">
                <a:latin typeface="Calibri" panose="020F0502020204030204" pitchFamily="34" charset="0"/>
                <a:ea typeface="Calibri" panose="020F0502020204030204" pitchFamily="34" charset="0"/>
                <a:cs typeface="Arial" panose="020B0604020202020204" pitchFamily="34" charset="0"/>
              </a:rPr>
              <a:t>الزوجين</a:t>
            </a:r>
            <a:r>
              <a:rPr lang="en-US" b="1" dirty="0" smtClean="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عدم الإنفاق وعدم العمل من قبل الزوج والأمور التي نهت عليها الشريعة الإسلامية مثل السحر والشعوذة وغيرها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smtClean="0">
                <a:latin typeface="Calibri" panose="020F0502020204030204" pitchFamily="34" charset="0"/>
                <a:ea typeface="Calibri" panose="020F0502020204030204" pitchFamily="34" charset="0"/>
                <a:cs typeface="Arial" panose="020B0604020202020204" pitchFamily="34" charset="0"/>
              </a:rPr>
              <a:t>العلاقات </a:t>
            </a:r>
            <a:r>
              <a:rPr lang="ar-SA" b="1" dirty="0">
                <a:latin typeface="Calibri" panose="020F0502020204030204" pitchFamily="34" charset="0"/>
                <a:ea typeface="Calibri" panose="020F0502020204030204" pitchFamily="34" charset="0"/>
                <a:cs typeface="Arial" panose="020B0604020202020204" pitchFamily="34" charset="0"/>
              </a:rPr>
              <a:t>غير الشرعية بسبب وسائل التواصل الاجتماعي ونشر الافلام والمسلسلات التي تروج للخيانة الزوجية ومتابعة هذه المسلسلات من قبل الزوجين</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96727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a:solidFill>
                  <a:prstClr val="black">
                    <a:lumMod val="85000"/>
                    <a:lumOff val="15000"/>
                  </a:prstClr>
                </a:solidFill>
              </a:rPr>
              <a:t>اسباب ازدياد حالات الطلاق</a:t>
            </a:r>
            <a:endParaRPr lang="en-US" b="1" dirty="0"/>
          </a:p>
        </p:txBody>
      </p:sp>
      <p:sp>
        <p:nvSpPr>
          <p:cNvPr id="3" name="Content Placeholder 2"/>
          <p:cNvSpPr>
            <a:spLocks noGrp="1"/>
          </p:cNvSpPr>
          <p:nvPr>
            <p:ph idx="1"/>
          </p:nvPr>
        </p:nvSpPr>
        <p:spPr/>
        <p:txBody>
          <a:bodyPr>
            <a:normAutofit fontScale="92500" lnSpcReduction="10000"/>
          </a:bodyPr>
          <a:lstStyle/>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6. </a:t>
            </a:r>
            <a:r>
              <a:rPr lang="ar-SA" b="1" dirty="0" smtClean="0">
                <a:latin typeface="Calibri" panose="020F0502020204030204" pitchFamily="34" charset="0"/>
                <a:ea typeface="Calibri" panose="020F0502020204030204" pitchFamily="34" charset="0"/>
                <a:cs typeface="Arial" panose="020B0604020202020204" pitchFamily="34" charset="0"/>
              </a:rPr>
              <a:t>ضعف </a:t>
            </a:r>
            <a:r>
              <a:rPr lang="ar-SA" b="1" dirty="0">
                <a:latin typeface="Calibri" panose="020F0502020204030204" pitchFamily="34" charset="0"/>
                <a:ea typeface="Calibri" panose="020F0502020204030204" pitchFamily="34" charset="0"/>
                <a:cs typeface="Arial" panose="020B0604020202020204" pitchFamily="34" charset="0"/>
              </a:rPr>
              <a:t>الحالة المادية للزوج تؤثر سلبا على العلاقة </a:t>
            </a:r>
            <a:r>
              <a:rPr lang="ar-SA" b="1" dirty="0" smtClean="0">
                <a:latin typeface="Calibri" panose="020F0502020204030204" pitchFamily="34" charset="0"/>
                <a:ea typeface="Calibri" panose="020F0502020204030204" pitchFamily="34" charset="0"/>
                <a:cs typeface="Arial" panose="020B0604020202020204" pitchFamily="34" charset="0"/>
              </a:rPr>
              <a:t>الزوجية</a:t>
            </a:r>
            <a:r>
              <a:rPr lang="ar-IQ" b="1" dirty="0" smtClean="0">
                <a:latin typeface="Calibri" panose="020F0502020204030204" pitchFamily="34" charset="0"/>
                <a:ea typeface="Calibri" panose="020F0502020204030204" pitchFamily="34" charset="0"/>
                <a:cs typeface="Arial" panose="020B0604020202020204" pitchFamily="34" charset="0"/>
              </a:rPr>
              <a:t>.</a:t>
            </a:r>
          </a:p>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7.</a:t>
            </a:r>
            <a:r>
              <a:rPr lang="ar-SA" b="1" dirty="0" smtClean="0">
                <a:latin typeface="Calibri" panose="020F0502020204030204" pitchFamily="34" charset="0"/>
                <a:ea typeface="Calibri" panose="020F0502020204030204" pitchFamily="34" charset="0"/>
                <a:cs typeface="Arial" panose="020B0604020202020204" pitchFamily="34" charset="0"/>
              </a:rPr>
              <a:t> فارق </a:t>
            </a:r>
            <a:r>
              <a:rPr lang="ar-SA" b="1" dirty="0">
                <a:latin typeface="Calibri" panose="020F0502020204030204" pitchFamily="34" charset="0"/>
                <a:ea typeface="Calibri" panose="020F0502020204030204" pitchFamily="34" charset="0"/>
                <a:cs typeface="Arial" panose="020B0604020202020204" pitchFamily="34" charset="0"/>
              </a:rPr>
              <a:t>العمر بين الزوجين بما يزيد عن عشر سنوات أو اكثر وبالتالي يولد عدم </a:t>
            </a:r>
            <a:r>
              <a:rPr lang="ar-SA" b="1" dirty="0" smtClean="0">
                <a:latin typeface="Calibri" panose="020F0502020204030204" pitchFamily="34" charset="0"/>
                <a:ea typeface="Calibri" panose="020F0502020204030204" pitchFamily="34" charset="0"/>
                <a:cs typeface="Arial" panose="020B0604020202020204" pitchFamily="34" charset="0"/>
              </a:rPr>
              <a:t>الانسجام</a:t>
            </a:r>
            <a:r>
              <a:rPr lang="en-US" b="1" dirty="0" smtClean="0">
                <a:latin typeface="Calibri" panose="020F0502020204030204" pitchFamily="34" charset="0"/>
                <a:ea typeface="Calibri" panose="020F0502020204030204" pitchFamily="34" charset="0"/>
                <a:cs typeface="Arial" panose="020B0604020202020204" pitchFamily="34" charset="0"/>
              </a:rPr>
              <a:t>.</a:t>
            </a:r>
            <a:r>
              <a:rPr lang="en-US" b="1" dirty="0">
                <a:latin typeface="Calibri" panose="020F0502020204030204" pitchFamily="34" charset="0"/>
                <a:ea typeface="Calibri" panose="020F0502020204030204" pitchFamily="34" charset="0"/>
                <a:cs typeface="Arial" panose="020B0604020202020204" pitchFamily="34" charset="0"/>
              </a:rPr>
              <a:t/>
            </a:r>
            <a:br>
              <a:rPr lang="en-US" b="1" dirty="0">
                <a:latin typeface="Calibri" panose="020F0502020204030204" pitchFamily="34" charset="0"/>
                <a:ea typeface="Calibri" panose="020F0502020204030204" pitchFamily="34" charset="0"/>
                <a:cs typeface="Arial" panose="020B0604020202020204" pitchFamily="34" charset="0"/>
              </a:rPr>
            </a:b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8. </a:t>
            </a:r>
            <a:r>
              <a:rPr lang="ar-SA" b="1" dirty="0" smtClean="0">
                <a:latin typeface="Calibri" panose="020F0502020204030204" pitchFamily="34" charset="0"/>
                <a:ea typeface="Calibri" panose="020F0502020204030204" pitchFamily="34" charset="0"/>
                <a:cs typeface="Arial" panose="020B0604020202020204" pitchFamily="34" charset="0"/>
              </a:rPr>
              <a:t>قلة </a:t>
            </a:r>
            <a:r>
              <a:rPr lang="ar-SA" b="1" dirty="0">
                <a:latin typeface="Calibri" panose="020F0502020204030204" pitchFamily="34" charset="0"/>
                <a:ea typeface="Calibri" panose="020F0502020204030204" pitchFamily="34" charset="0"/>
                <a:cs typeface="Arial" panose="020B0604020202020204" pitchFamily="34" charset="0"/>
              </a:rPr>
              <a:t>الوعي وعدم وجود لغة تفاهم بين </a:t>
            </a:r>
            <a:r>
              <a:rPr lang="ar-SA" b="1" dirty="0" smtClean="0">
                <a:latin typeface="Calibri" panose="020F0502020204030204" pitchFamily="34" charset="0"/>
                <a:ea typeface="Calibri" panose="020F0502020204030204" pitchFamily="34" charset="0"/>
                <a:cs typeface="Arial" panose="020B0604020202020204" pitchFamily="34" charset="0"/>
              </a:rPr>
              <a:t>الطرفين</a:t>
            </a:r>
            <a:r>
              <a:rPr lang="ar-IQ" b="1" dirty="0" smtClean="0">
                <a:latin typeface="Calibri" panose="020F0502020204030204" pitchFamily="34" charset="0"/>
                <a:ea typeface="Calibri" panose="020F0502020204030204" pitchFamily="34" charset="0"/>
                <a:cs typeface="Arial" panose="020B0604020202020204" pitchFamily="34" charset="0"/>
              </a:rPr>
              <a:t>.</a:t>
            </a:r>
          </a:p>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9.</a:t>
            </a:r>
            <a:r>
              <a:rPr lang="ar-SA" b="1" dirty="0" smtClean="0">
                <a:latin typeface="Calibri" panose="020F0502020204030204" pitchFamily="34"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cs typeface="Arial" panose="020B0604020202020204" pitchFamily="34" charset="0"/>
              </a:rPr>
              <a:t>عدم تحمل </a:t>
            </a:r>
            <a:r>
              <a:rPr lang="ar-SA" b="1" dirty="0" smtClean="0">
                <a:latin typeface="Calibri" panose="020F0502020204030204" pitchFamily="34" charset="0"/>
                <a:ea typeface="Calibri" panose="020F0502020204030204" pitchFamily="34" charset="0"/>
                <a:cs typeface="Arial" panose="020B0604020202020204" pitchFamily="34" charset="0"/>
              </a:rPr>
              <a:t>مسؤولية الحياة </a:t>
            </a:r>
            <a:r>
              <a:rPr lang="ar-SA" b="1" dirty="0">
                <a:latin typeface="Calibri" panose="020F0502020204030204" pitchFamily="34" charset="0"/>
                <a:ea typeface="Calibri" panose="020F0502020204030204" pitchFamily="34" charset="0"/>
                <a:cs typeface="Arial" panose="020B0604020202020204" pitchFamily="34" charset="0"/>
              </a:rPr>
              <a:t>الزوجية</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10.</a:t>
            </a:r>
            <a:r>
              <a:rPr lang="ar-IQ" b="1" dirty="0" smtClean="0">
                <a:latin typeface="Calibri" panose="020F0502020204030204" pitchFamily="34" charset="0"/>
                <a:ea typeface="Calibri" panose="020F0502020204030204" pitchFamily="34" charset="0"/>
                <a:cs typeface="Arial" panose="020B0604020202020204" pitchFamily="34" charset="0"/>
              </a:rPr>
              <a:t> </a:t>
            </a:r>
            <a:r>
              <a:rPr lang="ar-SA" b="1" dirty="0" smtClean="0">
                <a:latin typeface="Calibri" panose="020F0502020204030204" pitchFamily="34" charset="0"/>
                <a:ea typeface="Calibri" panose="020F0502020204030204" pitchFamily="34" charset="0"/>
                <a:cs typeface="Arial" panose="020B0604020202020204" pitchFamily="34" charset="0"/>
              </a:rPr>
              <a:t>تعرض </a:t>
            </a:r>
            <a:r>
              <a:rPr lang="ar-SA" b="1" dirty="0">
                <a:latin typeface="Calibri" panose="020F0502020204030204" pitchFamily="34" charset="0"/>
                <a:ea typeface="Calibri" panose="020F0502020204030204" pitchFamily="34" charset="0"/>
                <a:cs typeface="Arial" panose="020B0604020202020204" pitchFamily="34" charset="0"/>
              </a:rPr>
              <a:t>منظومة القيم الاجتماعية والدينية إلى تحد كبير جراء الانفتاح على قيم جديدة من خلال وسائل التواصل الاجتماعي وتصدع هذه القيم واستسهال حالات الطلاق واعتباره حالة عادية في المجتمع بعد ان كان يعتبر لعقود مضت انه حالة مرفوضة.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256024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a:solidFill>
                  <a:prstClr val="black">
                    <a:lumMod val="85000"/>
                    <a:lumOff val="15000"/>
                  </a:prstClr>
                </a:solidFill>
              </a:rPr>
              <a:t>اسباب ازدياد حالات الطلاق</a:t>
            </a:r>
            <a:endParaRPr lang="en-US" b="1" dirty="0"/>
          </a:p>
        </p:txBody>
      </p:sp>
      <p:sp>
        <p:nvSpPr>
          <p:cNvPr id="3" name="Content Placeholder 2"/>
          <p:cNvSpPr>
            <a:spLocks noGrp="1"/>
          </p:cNvSpPr>
          <p:nvPr>
            <p:ph idx="1"/>
          </p:nvPr>
        </p:nvSpPr>
        <p:spPr/>
        <p:txBody>
          <a:bodyPr/>
          <a:lstStyle/>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11.</a:t>
            </a:r>
            <a:r>
              <a:rPr lang="ar-IQ" b="1" dirty="0" smtClean="0">
                <a:latin typeface="Calibri" panose="020F0502020204030204" pitchFamily="34" charset="0"/>
                <a:ea typeface="Calibri" panose="020F0502020204030204" pitchFamily="34" charset="0"/>
                <a:cs typeface="Arial" panose="020B0604020202020204" pitchFamily="34" charset="0"/>
              </a:rPr>
              <a:t> ال</a:t>
            </a:r>
            <a:r>
              <a:rPr lang="ar-SA" b="1" dirty="0" smtClean="0">
                <a:latin typeface="Calibri" panose="020F0502020204030204" pitchFamily="34" charset="0"/>
                <a:ea typeface="Calibri" panose="020F0502020204030204" pitchFamily="34" charset="0"/>
                <a:cs typeface="Arial" panose="020B0604020202020204" pitchFamily="34" charset="0"/>
              </a:rPr>
              <a:t>فشل</a:t>
            </a:r>
            <a:r>
              <a:rPr lang="ar-IQ" b="1" dirty="0" smtClean="0">
                <a:latin typeface="Calibri" panose="020F0502020204030204" pitchFamily="34" charset="0"/>
                <a:ea typeface="Calibri" panose="020F0502020204030204" pitchFamily="34" charset="0"/>
                <a:cs typeface="Arial" panose="020B0604020202020204" pitchFamily="34" charset="0"/>
              </a:rPr>
              <a:t> في </a:t>
            </a:r>
            <a:r>
              <a:rPr lang="ar-SA" b="1" dirty="0" smtClean="0">
                <a:latin typeface="Calibri" panose="020F0502020204030204" pitchFamily="34" charset="0"/>
                <a:ea typeface="Calibri" panose="020F0502020204030204" pitchFamily="34" charset="0"/>
                <a:cs typeface="Arial" panose="020B0604020202020204" pitchFamily="34" charset="0"/>
              </a:rPr>
              <a:t>تحمل </a:t>
            </a:r>
            <a:r>
              <a:rPr lang="ar-SA" b="1" dirty="0">
                <a:latin typeface="Calibri" panose="020F0502020204030204" pitchFamily="34" charset="0"/>
                <a:ea typeface="Calibri" panose="020F0502020204030204" pitchFamily="34" charset="0"/>
                <a:cs typeface="Arial" panose="020B0604020202020204" pitchFamily="34" charset="0"/>
              </a:rPr>
              <a:t>أعباء </a:t>
            </a:r>
            <a:r>
              <a:rPr lang="ar-IQ" b="1" dirty="0" smtClean="0">
                <a:latin typeface="Calibri" panose="020F0502020204030204" pitchFamily="34" charset="0"/>
                <a:ea typeface="Calibri" panose="020F0502020204030204" pitchFamily="34" charset="0"/>
                <a:cs typeface="Arial" panose="020B0604020202020204" pitchFamily="34" charset="0"/>
              </a:rPr>
              <a:t>ال</a:t>
            </a:r>
            <a:r>
              <a:rPr lang="ar-SA" b="1" dirty="0" smtClean="0">
                <a:latin typeface="Calibri" panose="020F0502020204030204" pitchFamily="34" charset="0"/>
                <a:ea typeface="Calibri" panose="020F0502020204030204" pitchFamily="34" charset="0"/>
                <a:cs typeface="Arial" panose="020B0604020202020204" pitchFamily="34" charset="0"/>
              </a:rPr>
              <a:t>منزل و</a:t>
            </a:r>
            <a:r>
              <a:rPr lang="ar-IQ" b="1" dirty="0" smtClean="0">
                <a:latin typeface="Calibri" panose="020F0502020204030204" pitchFamily="34" charset="0"/>
                <a:ea typeface="Calibri" panose="020F0502020204030204" pitchFamily="34" charset="0"/>
                <a:cs typeface="Arial" panose="020B0604020202020204" pitchFamily="34" charset="0"/>
              </a:rPr>
              <a:t>ال</a:t>
            </a:r>
            <a:r>
              <a:rPr lang="ar-SA" b="1" dirty="0" smtClean="0">
                <a:latin typeface="Calibri" panose="020F0502020204030204" pitchFamily="34" charset="0"/>
                <a:ea typeface="Calibri" panose="020F0502020204030204" pitchFamily="34" charset="0"/>
                <a:cs typeface="Arial" panose="020B0604020202020204" pitchFamily="34" charset="0"/>
              </a:rPr>
              <a:t>حمل و</a:t>
            </a:r>
            <a:r>
              <a:rPr lang="ar-IQ" b="1" dirty="0" smtClean="0">
                <a:latin typeface="Calibri" panose="020F0502020204030204" pitchFamily="34" charset="0"/>
                <a:ea typeface="Calibri" panose="020F0502020204030204" pitchFamily="34" charset="0"/>
                <a:cs typeface="Arial" panose="020B0604020202020204" pitchFamily="34" charset="0"/>
              </a:rPr>
              <a:t>ال</a:t>
            </a:r>
            <a:r>
              <a:rPr lang="ar-SA" b="1" dirty="0" smtClean="0">
                <a:latin typeface="Calibri" panose="020F0502020204030204" pitchFamily="34" charset="0"/>
                <a:ea typeface="Calibri" panose="020F0502020204030204" pitchFamily="34" charset="0"/>
                <a:cs typeface="Arial" panose="020B0604020202020204" pitchFamily="34" charset="0"/>
              </a:rPr>
              <a:t>أمومة و</a:t>
            </a:r>
            <a:r>
              <a:rPr lang="ar-IQ" b="1" dirty="0" smtClean="0">
                <a:latin typeface="Calibri" panose="020F0502020204030204" pitchFamily="34" charset="0"/>
                <a:ea typeface="Calibri" panose="020F0502020204030204" pitchFamily="34" charset="0"/>
                <a:cs typeface="Arial" panose="020B0604020202020204" pitchFamily="34" charset="0"/>
              </a:rPr>
              <a:t>ال</a:t>
            </a:r>
            <a:r>
              <a:rPr lang="ar-SA" b="1" dirty="0" smtClean="0">
                <a:latin typeface="Calibri" panose="020F0502020204030204" pitchFamily="34" charset="0"/>
                <a:ea typeface="Calibri" panose="020F0502020204030204" pitchFamily="34" charset="0"/>
                <a:cs typeface="Arial" panose="020B0604020202020204" pitchFamily="34" charset="0"/>
              </a:rPr>
              <a:t>تربية، </a:t>
            </a:r>
            <a:r>
              <a:rPr lang="ar-SA" b="1" dirty="0">
                <a:latin typeface="Calibri" panose="020F0502020204030204" pitchFamily="34" charset="0"/>
                <a:ea typeface="Calibri" panose="020F0502020204030204" pitchFamily="34" charset="0"/>
                <a:cs typeface="Arial" panose="020B0604020202020204" pitchFamily="34" charset="0"/>
              </a:rPr>
              <a:t>في حين تحتاج الكثيرات منهن للتثقيف والتعرف على تجارب اجتماعية تساعدهن على تحمل مسؤولية كهذه</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وعلى الرغم من أن 70% من دعاوى الطلاق أمام المحاكم العراقية ترفعها نساء بحسب إحصائيات السلطة القضائية فإنهن يصبحن "الخاسر الأكبر" في معركة الطلاق بمجتمع شرقي تحكمه الأعراف والتقاليد، بالإضافة إلى عدم استقلالية أغلب هؤلاء النسوة ماديا واجتماعيا، مما قد يعرضهن لضغوط كثيرة قد تفوق الضغوط التي عشنها مع أزواجهن، خاصة في المناطق التي تحكمها التقاليد العشائرية.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1754393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latin typeface="Calibri" panose="020F0502020204030204" pitchFamily="34" charset="0"/>
                <a:ea typeface="Calibri" panose="020F0502020204030204" pitchFamily="34" charset="0"/>
              </a:rPr>
              <a:t>معالجات وحلول للحد من ظاهرة حالات الطلاق </a:t>
            </a:r>
            <a:endParaRPr lang="en-US" dirty="0"/>
          </a:p>
        </p:txBody>
      </p:sp>
      <p:sp>
        <p:nvSpPr>
          <p:cNvPr id="3" name="Content Placeholder 2"/>
          <p:cNvSpPr>
            <a:spLocks noGrp="1"/>
          </p:cNvSpPr>
          <p:nvPr>
            <p:ph idx="1"/>
          </p:nvPr>
        </p:nvSpPr>
        <p:spPr/>
        <p:txBody>
          <a:bodyPr/>
          <a:lstStyle/>
          <a:p>
            <a:pPr marL="0" marR="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1- </a:t>
            </a:r>
            <a:r>
              <a:rPr lang="ar-SA" b="1" dirty="0" smtClean="0">
                <a:latin typeface="Calibri" panose="020F0502020204030204" pitchFamily="34" charset="0"/>
                <a:ea typeface="Calibri" panose="020F0502020204030204" pitchFamily="34" charset="0"/>
                <a:cs typeface="Arial" panose="020B0604020202020204" pitchFamily="34" charset="0"/>
              </a:rPr>
              <a:t>السماح </a:t>
            </a:r>
            <a:r>
              <a:rPr lang="ar-SA" b="1" dirty="0">
                <a:latin typeface="Calibri" panose="020F0502020204030204" pitchFamily="34" charset="0"/>
                <a:ea typeface="Calibri" panose="020F0502020204030204" pitchFamily="34" charset="0"/>
                <a:cs typeface="Arial" panose="020B0604020202020204" pitchFamily="34" charset="0"/>
              </a:rPr>
              <a:t>للقضاء بأخذ الوقت الكافي في دعوى الطلاق لإصلاح ذات البين بين الزوجين والتأني وعدم الاستعجال في اصدار قرار الطلاق وبذل الجهود من قبل الباحث الاجتماعي وتحديد سن قانوني للزواج وهو ثمانية عشر عاما والعمل على زيادة الرسوم على الزواج خارج المحكمة وتوجيه وتقديم النصائح من قبل الاهل الى ابنائهم المتزوجين في سن مبكرة واعطاء الشاب والفتاة الحرية في اختيار الزوج وعقد مؤتمرات وندوات تثقيفية</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193469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prstClr val="black">
                    <a:lumMod val="85000"/>
                    <a:lumOff val="15000"/>
                  </a:prstClr>
                </a:solidFill>
                <a:latin typeface="Calibri" panose="020F0502020204030204" pitchFamily="34" charset="0"/>
                <a:ea typeface="Calibri" panose="020F0502020204030204" pitchFamily="34" charset="0"/>
              </a:rPr>
              <a:t>معالجات وحلول للحد من ظاهرة حالات الطلاق </a:t>
            </a:r>
            <a:endParaRPr lang="en-US" dirty="0"/>
          </a:p>
        </p:txBody>
      </p:sp>
      <p:sp>
        <p:nvSpPr>
          <p:cNvPr id="3" name="Content Placeholder 2"/>
          <p:cNvSpPr>
            <a:spLocks noGrp="1"/>
          </p:cNvSpPr>
          <p:nvPr>
            <p:ph idx="1"/>
          </p:nvPr>
        </p:nvSpPr>
        <p:spPr/>
        <p:txBody>
          <a:bodyPr/>
          <a:lstStyle/>
          <a:p>
            <a:pPr marL="0" marR="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2- </a:t>
            </a:r>
            <a:r>
              <a:rPr lang="ar-SA" b="1" dirty="0" smtClean="0">
                <a:latin typeface="Calibri" panose="020F0502020204030204" pitchFamily="34" charset="0"/>
                <a:ea typeface="Calibri" panose="020F0502020204030204" pitchFamily="34" charset="0"/>
                <a:cs typeface="Arial" panose="020B0604020202020204" pitchFamily="34" charset="0"/>
              </a:rPr>
              <a:t>اهمية </a:t>
            </a:r>
            <a:r>
              <a:rPr lang="ar-SA" b="1" dirty="0">
                <a:latin typeface="Calibri" panose="020F0502020204030204" pitchFamily="34" charset="0"/>
                <a:ea typeface="Calibri" panose="020F0502020204030204" pitchFamily="34" charset="0"/>
                <a:cs typeface="Arial" panose="020B0604020202020204" pitchFamily="34" charset="0"/>
              </a:rPr>
              <a:t>اطلاق حملة وطنية من كافة الجهات ذات العلاقة من إعلام وجامعات ومؤسسات دينية وثقافية وتشريعات للتنبيه بمخاطر هذه الظاهرة وضرورة إصدار تشريع </a:t>
            </a:r>
            <a:r>
              <a:rPr lang="ar-IQ" b="1" dirty="0" smtClean="0">
                <a:latin typeface="Calibri" panose="020F0502020204030204" pitchFamily="34" charset="0"/>
                <a:ea typeface="Calibri" panose="020F0502020204030204" pitchFamily="34" charset="0"/>
                <a:cs typeface="Arial" panose="020B0604020202020204" pitchFamily="34" charset="0"/>
              </a:rPr>
              <a:t>يمنع</a:t>
            </a:r>
            <a:r>
              <a:rPr lang="ar-SA" b="1" dirty="0" smtClean="0">
                <a:latin typeface="Calibri" panose="020F0502020204030204" pitchFamily="34" charset="0"/>
                <a:ea typeface="Calibri" panose="020F0502020204030204" pitchFamily="34" charset="0"/>
                <a:cs typeface="Arial" panose="020B0604020202020204" pitchFamily="34" charset="0"/>
              </a:rPr>
              <a:t> </a:t>
            </a:r>
            <a:r>
              <a:rPr lang="ar-SA" b="1" dirty="0">
                <a:latin typeface="Calibri" panose="020F0502020204030204" pitchFamily="34" charset="0"/>
                <a:ea typeface="Calibri" panose="020F0502020204030204" pitchFamily="34" charset="0"/>
                <a:cs typeface="Arial" panose="020B0604020202020204" pitchFamily="34" charset="0"/>
              </a:rPr>
              <a:t>الطلاق خارج </a:t>
            </a:r>
            <a:r>
              <a:rPr lang="ar-SA" b="1" dirty="0" smtClean="0">
                <a:latin typeface="Calibri" panose="020F0502020204030204" pitchFamily="34" charset="0"/>
                <a:ea typeface="Calibri" panose="020F0502020204030204" pitchFamily="34" charset="0"/>
                <a:cs typeface="Arial" panose="020B0604020202020204" pitchFamily="34" charset="0"/>
              </a:rPr>
              <a:t>المحكمة،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0" marR="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3- </a:t>
            </a:r>
            <a:r>
              <a:rPr lang="ar-SA" b="1" dirty="0" smtClean="0">
                <a:latin typeface="Calibri" panose="020F0502020204030204" pitchFamily="34" charset="0"/>
                <a:ea typeface="Calibri" panose="020F0502020204030204" pitchFamily="34" charset="0"/>
                <a:cs typeface="Arial" panose="020B0604020202020204" pitchFamily="34" charset="0"/>
              </a:rPr>
              <a:t>أن </a:t>
            </a:r>
            <a:r>
              <a:rPr lang="ar-SA" b="1" dirty="0">
                <a:latin typeface="Calibri" panose="020F0502020204030204" pitchFamily="34" charset="0"/>
                <a:ea typeface="Calibri" panose="020F0502020204030204" pitchFamily="34" charset="0"/>
                <a:cs typeface="Arial" panose="020B0604020202020204" pitchFamily="34" charset="0"/>
              </a:rPr>
              <a:t>القوانين بحاجة دائمة لمعالجة نواقصها التشريعية ويمكن اعتبار تعديل بعض النصوص القانونية سيساهم في حل جزء من مشكلة الطلاق وتجريمه خارج المحكمة والذي اصبح ضرورة ملحة للحد منها</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1494844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t>الترابط </a:t>
            </a:r>
            <a:r>
              <a:rPr lang="ar-SA" b="1" dirty="0" smtClean="0"/>
              <a:t>الاسري</a:t>
            </a:r>
            <a:endParaRPr lang="en-US" dirty="0"/>
          </a:p>
        </p:txBody>
      </p:sp>
      <p:sp>
        <p:nvSpPr>
          <p:cNvPr id="3" name="Content Placeholder 2"/>
          <p:cNvSpPr>
            <a:spLocks noGrp="1"/>
          </p:cNvSpPr>
          <p:nvPr>
            <p:ph idx="1"/>
          </p:nvPr>
        </p:nvSpPr>
        <p:spPr/>
        <p:txBody>
          <a:bodyPr>
            <a:normAutofit fontScale="92500" lnSpcReduction="10000"/>
          </a:bodyPr>
          <a:lstStyle/>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الترابط الأسري للأسف قيمة باتت مفقودة في كثير من مجتمعاتنا العربية، بعد أن كانت تلك المجتمعات مضرب المثل في هذه القيمة الرائعة. ولعلَّ من أخطر الظواهر والمشكلات التي نراها، المتغيرات في الأمة و ما يتعلَّق بالأوضاع الاجتماعية، وما جد عليها من مظاهر سلبية، توشك  أن تعصف بالكيان الأسري، وتهدِّد التماسكَ </a:t>
            </a:r>
            <a:r>
              <a:rPr lang="ar-SA" b="1" dirty="0" smtClean="0">
                <a:latin typeface="Calibri" panose="020F0502020204030204" pitchFamily="34" charset="0"/>
                <a:ea typeface="Calibri" panose="020F0502020204030204" pitchFamily="34" charset="0"/>
                <a:cs typeface="Arial" panose="020B0604020202020204" pitchFamily="34" charset="0"/>
              </a:rPr>
              <a:t>الاجتماعي</a:t>
            </a:r>
            <a:r>
              <a:rPr lang="ar-IQ"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التربية في المنزل هي أساس إرساء وغرس قيمة الترابط الأسري، الذي لا يقتصر مفهوم الأسرة فيه على الأفراد المُرتبطين بالدم فالأسرة هي مجموعة أشخاص مُتقاربين بكلّ شيء، وهيكل الأسرة هو العنصر الأكثر حيوية في المُجتمع والأهم للصحة العقلية للأطفال، فعندما يكبر الأطفال يضعون الأسرة على مستوى عالٍ من الأولوية ويميلون إلى أن يكونوا أكثر رعاية وتعاطفًا في المستقبل، فالترابط العائلي ليس مجرد كلمة، بل هو تشارك الوقت ومُناقشة القضايا والاهتمامات والأهداف بين </a:t>
            </a:r>
            <a:r>
              <a:rPr lang="ar-SA" b="1" dirty="0" smtClean="0">
                <a:latin typeface="Calibri" panose="020F0502020204030204" pitchFamily="34" charset="0"/>
                <a:ea typeface="Calibri" panose="020F0502020204030204" pitchFamily="34" charset="0"/>
                <a:cs typeface="Arial" panose="020B0604020202020204" pitchFamily="34" charset="0"/>
              </a:rPr>
              <a:t>الأفراد</a:t>
            </a:r>
            <a:r>
              <a:rPr lang="ar-IQ"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535458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prstClr val="black">
                    <a:lumMod val="85000"/>
                    <a:lumOff val="15000"/>
                  </a:prstClr>
                </a:solidFill>
                <a:latin typeface="Calibri" panose="020F0502020204030204" pitchFamily="34" charset="0"/>
                <a:ea typeface="Calibri" panose="020F0502020204030204" pitchFamily="34" charset="0"/>
              </a:rPr>
              <a:t>معالجات وحلول للحد من ظاهرة حالات الطلاق </a:t>
            </a:r>
            <a:endParaRPr lang="en-US" dirty="0"/>
          </a:p>
        </p:txBody>
      </p:sp>
      <p:sp>
        <p:nvSpPr>
          <p:cNvPr id="3" name="Content Placeholder 2"/>
          <p:cNvSpPr>
            <a:spLocks noGrp="1"/>
          </p:cNvSpPr>
          <p:nvPr>
            <p:ph idx="1"/>
          </p:nvPr>
        </p:nvSpPr>
        <p:spPr/>
        <p:txBody>
          <a:bodyPr>
            <a:normAutofit fontScale="92500" lnSpcReduction="10000"/>
          </a:bodyPr>
          <a:lstStyle/>
          <a:p>
            <a:pPr marL="0" indent="0" algn="just" rtl="1">
              <a:buNone/>
            </a:pPr>
            <a:r>
              <a:rPr lang="ar-IQ" b="1" dirty="0" smtClean="0">
                <a:solidFill>
                  <a:srgbClr val="000000"/>
                </a:solidFill>
                <a:latin typeface="Amiri"/>
                <a:ea typeface="Calibri" panose="020F0502020204030204" pitchFamily="34" charset="0"/>
                <a:cs typeface="Arial" panose="020B0604020202020204" pitchFamily="34" charset="0"/>
              </a:rPr>
              <a:t>4- </a:t>
            </a:r>
            <a:r>
              <a:rPr lang="ar-SA" b="1" dirty="0" smtClean="0">
                <a:solidFill>
                  <a:srgbClr val="000000"/>
                </a:solidFill>
                <a:latin typeface="Amiri"/>
                <a:ea typeface="Calibri" panose="020F0502020204030204" pitchFamily="34" charset="0"/>
                <a:cs typeface="Arial" panose="020B0604020202020204" pitchFamily="34" charset="0"/>
              </a:rPr>
              <a:t>التواصل </a:t>
            </a:r>
            <a:r>
              <a:rPr lang="ar-SA" b="1" dirty="0">
                <a:solidFill>
                  <a:srgbClr val="000000"/>
                </a:solidFill>
                <a:latin typeface="Amiri"/>
                <a:ea typeface="Calibri" panose="020F0502020204030204" pitchFamily="34" charset="0"/>
                <a:cs typeface="Arial" panose="020B0604020202020204" pitchFamily="34" charset="0"/>
              </a:rPr>
              <a:t>الفعال: الحفاظ على التواصل الجيد والصحي بين الشريكين، والاستماع الجيد لاحتياجات ومشاعر الآخر، والتفاهم المتبادل يساهم في بناء علاقة أكثر استقرارًا</a:t>
            </a:r>
            <a:r>
              <a:rPr lang="en-US" b="1" dirty="0">
                <a:solidFill>
                  <a:srgbClr val="000000"/>
                </a:solidFill>
                <a:latin typeface="Amiri"/>
                <a:ea typeface="Calibri" panose="020F0502020204030204" pitchFamily="34" charset="0"/>
                <a:cs typeface="Arial" panose="020B0604020202020204" pitchFamily="34" charset="0"/>
              </a:rPr>
              <a:t>.</a:t>
            </a:r>
            <a:br>
              <a:rPr lang="en-US" b="1" dirty="0">
                <a:solidFill>
                  <a:srgbClr val="000000"/>
                </a:solidFill>
                <a:latin typeface="Amiri"/>
                <a:ea typeface="Calibri" panose="020F0502020204030204" pitchFamily="34" charset="0"/>
                <a:cs typeface="Arial" panose="020B0604020202020204" pitchFamily="34" charset="0"/>
              </a:rPr>
            </a:br>
            <a:r>
              <a:rPr lang="en-US" b="1" dirty="0">
                <a:solidFill>
                  <a:srgbClr val="000000"/>
                </a:solidFill>
                <a:latin typeface="Amiri"/>
                <a:ea typeface="Calibri" panose="020F0502020204030204" pitchFamily="34" charset="0"/>
                <a:cs typeface="Arial" panose="020B0604020202020204" pitchFamily="34" charset="0"/>
              </a:rPr>
              <a:t/>
            </a:r>
            <a:br>
              <a:rPr lang="en-US" b="1" dirty="0">
                <a:solidFill>
                  <a:srgbClr val="000000"/>
                </a:solidFill>
                <a:latin typeface="Amiri"/>
                <a:ea typeface="Calibri" panose="020F0502020204030204" pitchFamily="34" charset="0"/>
                <a:cs typeface="Arial" panose="020B0604020202020204" pitchFamily="34" charset="0"/>
              </a:rPr>
            </a:br>
            <a:r>
              <a:rPr lang="ar-IQ" b="1" dirty="0" smtClean="0">
                <a:solidFill>
                  <a:srgbClr val="000000"/>
                </a:solidFill>
                <a:latin typeface="Amiri"/>
                <a:ea typeface="Calibri" panose="020F0502020204030204" pitchFamily="34" charset="0"/>
                <a:cs typeface="Arial" panose="020B0604020202020204" pitchFamily="34" charset="0"/>
              </a:rPr>
              <a:t>5- </a:t>
            </a:r>
            <a:r>
              <a:rPr lang="ar-SA" b="1" dirty="0" smtClean="0">
                <a:solidFill>
                  <a:srgbClr val="000000"/>
                </a:solidFill>
                <a:latin typeface="Amiri"/>
                <a:ea typeface="Calibri" panose="020F0502020204030204" pitchFamily="34" charset="0"/>
                <a:cs typeface="Arial" panose="020B0604020202020204" pitchFamily="34" charset="0"/>
              </a:rPr>
              <a:t>الاستشارة </a:t>
            </a:r>
            <a:r>
              <a:rPr lang="ar-SA" b="1" dirty="0">
                <a:solidFill>
                  <a:srgbClr val="000000"/>
                </a:solidFill>
                <a:latin typeface="Amiri"/>
                <a:ea typeface="Calibri" panose="020F0502020204030204" pitchFamily="34" charset="0"/>
                <a:cs typeface="Arial" panose="020B0604020202020204" pitchFamily="34" charset="0"/>
              </a:rPr>
              <a:t>الزوجية: اللجوء إلى الاستشارة الزوجية والمساعدة الاجتماعية والنفسية المتخصصة يمكن أن يساعد في التعامل مع الصعوبات وحل المشكلات وتعزيز الاتصال العاطفي</a:t>
            </a:r>
            <a:r>
              <a:rPr lang="en-US" b="1" dirty="0">
                <a:solidFill>
                  <a:srgbClr val="000000"/>
                </a:solidFill>
                <a:latin typeface="Amiri"/>
                <a:ea typeface="Calibri" panose="020F0502020204030204" pitchFamily="34" charset="0"/>
                <a:cs typeface="Arial" panose="020B0604020202020204" pitchFamily="34" charset="0"/>
              </a:rPr>
              <a:t>.</a:t>
            </a:r>
            <a:br>
              <a:rPr lang="en-US" b="1" dirty="0">
                <a:solidFill>
                  <a:srgbClr val="000000"/>
                </a:solidFill>
                <a:latin typeface="Amiri"/>
                <a:ea typeface="Calibri" panose="020F0502020204030204" pitchFamily="34" charset="0"/>
                <a:cs typeface="Arial" panose="020B0604020202020204" pitchFamily="34" charset="0"/>
              </a:rPr>
            </a:br>
            <a:r>
              <a:rPr lang="en-US" b="1" dirty="0">
                <a:solidFill>
                  <a:srgbClr val="000000"/>
                </a:solidFill>
                <a:latin typeface="Amiri"/>
                <a:ea typeface="Calibri" panose="020F0502020204030204" pitchFamily="34" charset="0"/>
                <a:cs typeface="Arial" panose="020B0604020202020204" pitchFamily="34" charset="0"/>
              </a:rPr>
              <a:t/>
            </a:r>
            <a:br>
              <a:rPr lang="en-US" b="1" dirty="0">
                <a:solidFill>
                  <a:srgbClr val="000000"/>
                </a:solidFill>
                <a:latin typeface="Amiri"/>
                <a:ea typeface="Calibri" panose="020F0502020204030204" pitchFamily="34" charset="0"/>
                <a:cs typeface="Arial" panose="020B0604020202020204" pitchFamily="34" charset="0"/>
              </a:rPr>
            </a:br>
            <a:r>
              <a:rPr lang="ar-IQ" b="1" dirty="0" smtClean="0">
                <a:solidFill>
                  <a:srgbClr val="000000"/>
                </a:solidFill>
                <a:latin typeface="Amiri"/>
                <a:ea typeface="Calibri" panose="020F0502020204030204" pitchFamily="34" charset="0"/>
                <a:cs typeface="Arial" panose="020B0604020202020204" pitchFamily="34" charset="0"/>
              </a:rPr>
              <a:t>6- </a:t>
            </a:r>
            <a:r>
              <a:rPr lang="ar-SA" b="1" dirty="0" smtClean="0">
                <a:solidFill>
                  <a:srgbClr val="000000"/>
                </a:solidFill>
                <a:latin typeface="Amiri"/>
                <a:ea typeface="Calibri" panose="020F0502020204030204" pitchFamily="34" charset="0"/>
                <a:cs typeface="Arial" panose="020B0604020202020204" pitchFamily="34" charset="0"/>
              </a:rPr>
              <a:t>التعلم </a:t>
            </a:r>
            <a:r>
              <a:rPr lang="ar-SA" b="1" dirty="0">
                <a:solidFill>
                  <a:srgbClr val="000000"/>
                </a:solidFill>
                <a:latin typeface="Amiri"/>
                <a:ea typeface="Calibri" panose="020F0502020204030204" pitchFamily="34" charset="0"/>
                <a:cs typeface="Arial" panose="020B0604020202020204" pitchFamily="34" charset="0"/>
              </a:rPr>
              <a:t>والتطوير الشخصي: العمل على تطوير الذات واكتساب المهارات اللازمة للتعامل مع التحديات الزوجية يمكن أن يساهم في تقوية العلاقة وحل المشاكل</a:t>
            </a:r>
            <a:r>
              <a:rPr lang="en-US" b="1" dirty="0">
                <a:solidFill>
                  <a:srgbClr val="000000"/>
                </a:solidFill>
                <a:latin typeface="Amiri"/>
                <a:ea typeface="Calibri" panose="020F0502020204030204" pitchFamily="34" charset="0"/>
                <a:cs typeface="Arial" panose="020B0604020202020204" pitchFamily="34" charset="0"/>
              </a:rPr>
              <a:t>.</a:t>
            </a:r>
            <a:br>
              <a:rPr lang="en-US" b="1" dirty="0">
                <a:solidFill>
                  <a:srgbClr val="000000"/>
                </a:solidFill>
                <a:latin typeface="Amiri"/>
                <a:ea typeface="Calibri" panose="020F0502020204030204" pitchFamily="34" charset="0"/>
                <a:cs typeface="Arial" panose="020B0604020202020204" pitchFamily="34" charset="0"/>
              </a:rPr>
            </a:br>
            <a:r>
              <a:rPr lang="en-US" b="1" dirty="0">
                <a:solidFill>
                  <a:srgbClr val="000000"/>
                </a:solidFill>
                <a:latin typeface="Amiri"/>
                <a:ea typeface="Calibri" panose="020F0502020204030204" pitchFamily="34" charset="0"/>
                <a:cs typeface="Arial" panose="020B0604020202020204" pitchFamily="34" charset="0"/>
              </a:rPr>
              <a:t/>
            </a:r>
            <a:br>
              <a:rPr lang="en-US" b="1" dirty="0">
                <a:solidFill>
                  <a:srgbClr val="000000"/>
                </a:solidFill>
                <a:latin typeface="Amiri"/>
                <a:ea typeface="Calibri" panose="020F0502020204030204" pitchFamily="34" charset="0"/>
                <a:cs typeface="Arial" panose="020B0604020202020204" pitchFamily="34" charset="0"/>
              </a:rPr>
            </a:br>
            <a:endParaRPr lang="en-US" dirty="0"/>
          </a:p>
        </p:txBody>
      </p:sp>
    </p:spTree>
    <p:extLst>
      <p:ext uri="{BB962C8B-B14F-4D97-AF65-F5344CB8AC3E}">
        <p14:creationId xmlns:p14="http://schemas.microsoft.com/office/powerpoint/2010/main" val="1395410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solidFill>
                  <a:prstClr val="black">
                    <a:lumMod val="85000"/>
                    <a:lumOff val="15000"/>
                  </a:prstClr>
                </a:solidFill>
                <a:latin typeface="Calibri" panose="020F0502020204030204" pitchFamily="34" charset="0"/>
                <a:ea typeface="Calibri" panose="020F0502020204030204" pitchFamily="34" charset="0"/>
              </a:rPr>
              <a:t>معالجات وحلول للحد من ظاهرة حالات الطلاق </a:t>
            </a:r>
            <a:endParaRPr lang="en-US" dirty="0"/>
          </a:p>
        </p:txBody>
      </p:sp>
      <p:sp>
        <p:nvSpPr>
          <p:cNvPr id="3" name="Content Placeholder 2"/>
          <p:cNvSpPr>
            <a:spLocks noGrp="1"/>
          </p:cNvSpPr>
          <p:nvPr>
            <p:ph idx="1"/>
          </p:nvPr>
        </p:nvSpPr>
        <p:spPr/>
        <p:txBody>
          <a:bodyPr>
            <a:normAutofit/>
          </a:bodyPr>
          <a:lstStyle/>
          <a:p>
            <a:pPr marL="0" marR="0" indent="0" algn="just" rtl="1">
              <a:lnSpc>
                <a:spcPct val="107000"/>
              </a:lnSpc>
              <a:spcBef>
                <a:spcPts val="0"/>
              </a:spcBef>
              <a:spcAft>
                <a:spcPts val="800"/>
              </a:spcAft>
              <a:buNone/>
            </a:pPr>
            <a:r>
              <a:rPr lang="ar-IQ" b="1" dirty="0" smtClean="0">
                <a:solidFill>
                  <a:srgbClr val="000000"/>
                </a:solidFill>
                <a:latin typeface="Amiri"/>
                <a:ea typeface="Calibri" panose="020F0502020204030204" pitchFamily="34" charset="0"/>
                <a:cs typeface="Arial" panose="020B0604020202020204" pitchFamily="34" charset="0"/>
              </a:rPr>
              <a:t>7- </a:t>
            </a:r>
            <a:r>
              <a:rPr lang="ar-SA" b="1" dirty="0" smtClean="0">
                <a:solidFill>
                  <a:srgbClr val="000000"/>
                </a:solidFill>
                <a:latin typeface="Amiri"/>
                <a:ea typeface="Calibri" panose="020F0502020204030204" pitchFamily="34" charset="0"/>
                <a:cs typeface="Arial" panose="020B0604020202020204" pitchFamily="34" charset="0"/>
              </a:rPr>
              <a:t>تقديم </a:t>
            </a:r>
            <a:r>
              <a:rPr lang="ar-SA" b="1" dirty="0">
                <a:solidFill>
                  <a:srgbClr val="000000"/>
                </a:solidFill>
                <a:latin typeface="Amiri"/>
                <a:ea typeface="Calibri" panose="020F0502020204030204" pitchFamily="34" charset="0"/>
                <a:cs typeface="Arial" panose="020B0604020202020204" pitchFamily="34" charset="0"/>
              </a:rPr>
              <a:t>الدعم المجتمعي: توفير برامج الدعم الزوجي والأسري في المجتمع، مثل ورش العمل والمحاضرات والاستشارة الأسرية، يمكن أن يكون لها دور في توعية الأزواج وتقديم المساعدة والنصائح</a:t>
            </a:r>
            <a:r>
              <a:rPr lang="en-US" b="1" dirty="0">
                <a:solidFill>
                  <a:srgbClr val="000000"/>
                </a:solidFill>
                <a:latin typeface="Amiri"/>
                <a:ea typeface="Calibri" panose="020F0502020204030204" pitchFamily="34" charset="0"/>
                <a:cs typeface="Arial" panose="020B0604020202020204" pitchFamily="34" charset="0"/>
              </a:rPr>
              <a:t>.</a:t>
            </a:r>
            <a:br>
              <a:rPr lang="en-US" b="1" dirty="0">
                <a:solidFill>
                  <a:srgbClr val="000000"/>
                </a:solidFill>
                <a:latin typeface="Amiri"/>
                <a:ea typeface="Calibri" panose="020F0502020204030204" pitchFamily="34" charset="0"/>
                <a:cs typeface="Arial" panose="020B0604020202020204" pitchFamily="34" charset="0"/>
              </a:rPr>
            </a:br>
            <a:r>
              <a:rPr lang="en-US" b="1" dirty="0">
                <a:solidFill>
                  <a:srgbClr val="000000"/>
                </a:solidFill>
                <a:latin typeface="Amiri"/>
                <a:ea typeface="Calibri" panose="020F0502020204030204" pitchFamily="34" charset="0"/>
                <a:cs typeface="Arial" panose="020B0604020202020204" pitchFamily="34" charset="0"/>
              </a:rPr>
              <a:t/>
            </a:r>
            <a:br>
              <a:rPr lang="en-US" b="1" dirty="0">
                <a:solidFill>
                  <a:srgbClr val="000000"/>
                </a:solidFill>
                <a:latin typeface="Amiri"/>
                <a:ea typeface="Calibri" panose="020F0502020204030204" pitchFamily="34" charset="0"/>
                <a:cs typeface="Arial" panose="020B0604020202020204" pitchFamily="34" charset="0"/>
              </a:rPr>
            </a:br>
            <a:r>
              <a:rPr lang="ar-IQ" b="1" dirty="0" smtClean="0">
                <a:solidFill>
                  <a:srgbClr val="000000"/>
                </a:solidFill>
                <a:latin typeface="Amiri"/>
                <a:ea typeface="Calibri" panose="020F0502020204030204" pitchFamily="34" charset="0"/>
                <a:cs typeface="Arial" panose="020B0604020202020204" pitchFamily="34" charset="0"/>
              </a:rPr>
              <a:t>8- </a:t>
            </a:r>
            <a:r>
              <a:rPr lang="ar-SA" b="1" dirty="0" smtClean="0">
                <a:solidFill>
                  <a:srgbClr val="000000"/>
                </a:solidFill>
                <a:latin typeface="Amiri"/>
                <a:ea typeface="Calibri" panose="020F0502020204030204" pitchFamily="34" charset="0"/>
                <a:cs typeface="Arial" panose="020B0604020202020204" pitchFamily="34" charset="0"/>
              </a:rPr>
              <a:t>التربية </a:t>
            </a:r>
            <a:r>
              <a:rPr lang="ar-SA" b="1" dirty="0">
                <a:solidFill>
                  <a:srgbClr val="000000"/>
                </a:solidFill>
                <a:latin typeface="Amiri"/>
                <a:ea typeface="Calibri" panose="020F0502020204030204" pitchFamily="34" charset="0"/>
                <a:cs typeface="Arial" panose="020B0604020202020204" pitchFamily="34" charset="0"/>
              </a:rPr>
              <a:t>والتوعية الزوجية: توفير التربية والتوعية الزوجية المبكرة، سواء عبر البرامج المدرسية أو الجلسات التوجيهية، يمكن أن يساعد في تنمية المهارات العاطفية والتواصل الفعال</a:t>
            </a:r>
            <a:r>
              <a:rPr lang="en-US" b="1" dirty="0">
                <a:solidFill>
                  <a:srgbClr val="000000"/>
                </a:solidFill>
                <a:latin typeface="Amiri"/>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246786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الترابط الاسري</a:t>
            </a:r>
            <a:endParaRPr lang="en-US" b="1" dirty="0"/>
          </a:p>
        </p:txBody>
      </p:sp>
      <p:sp>
        <p:nvSpPr>
          <p:cNvPr id="3" name="Content Placeholder 2"/>
          <p:cNvSpPr>
            <a:spLocks noGrp="1"/>
          </p:cNvSpPr>
          <p:nvPr>
            <p:ph idx="1"/>
          </p:nvPr>
        </p:nvSpPr>
        <p:spPr/>
        <p:txBody>
          <a:bodyPr>
            <a:normAutofit fontScale="85000" lnSpcReduction="20000"/>
          </a:bodyPr>
          <a:lstStyle/>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وتقوم الأسرة المترابطة على بناء الثقة في نفس كل فرد من أفراد هذه الأسرة، استنادًا إلى مجموعة من الأساسات التي تتمثل في:</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أن يلتزم كل من الأم والأب بكافة واجباتهما تجاه الأسرة.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تحكيم العقل واتباع الطرق الصحيحة والعادلة في حل أي خلافات داخل الاسرة</a:t>
            </a:r>
            <a:r>
              <a:rPr lang="en-US" b="1" dirty="0">
                <a:latin typeface="Calibri" panose="020F0502020204030204" pitchFamily="34" charset="0"/>
                <a:ea typeface="Calibri" panose="020F0502020204030204" pitchFamily="34" charset="0"/>
                <a:cs typeface="Arial" panose="020B060402020202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التكاتف في وجه ما تتعرض له الأسرة من ظروف أو  مشاكل.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smtClean="0">
                <a:latin typeface="Calibri" panose="020F0502020204030204" pitchFamily="34" charset="0"/>
                <a:ea typeface="Calibri" panose="020F0502020204030204" pitchFamily="34" charset="0"/>
                <a:cs typeface="Arial" panose="020B0604020202020204" pitchFamily="34" charset="0"/>
              </a:rPr>
              <a:t>أن </a:t>
            </a:r>
            <a:r>
              <a:rPr lang="ar-SA" b="1" dirty="0">
                <a:latin typeface="Calibri" panose="020F0502020204030204" pitchFamily="34" charset="0"/>
                <a:ea typeface="Calibri" panose="020F0502020204030204" pitchFamily="34" charset="0"/>
                <a:cs typeface="Arial" panose="020B0604020202020204" pitchFamily="34" charset="0"/>
              </a:rPr>
              <a:t>يسود الود والرحمة داخل الأسرة وتكون هي الأساس الذي تقوم عليه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تفعيل دور جميع الأفراد في أعمال الأسرة</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تبرز أهمية الترابط الأسري في حماية أفراد المجتمع من الوقوع فريسة للأمراض النفسية وبالتالي مرض المجتمع بأكمله.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2520484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الترابط الاسري</a:t>
            </a:r>
            <a:endParaRPr lang="en-US" b="1" dirty="0"/>
          </a:p>
        </p:txBody>
      </p:sp>
      <p:sp>
        <p:nvSpPr>
          <p:cNvPr id="3" name="Content Placeholder 2"/>
          <p:cNvSpPr>
            <a:spLocks noGrp="1"/>
          </p:cNvSpPr>
          <p:nvPr>
            <p:ph idx="1"/>
          </p:nvPr>
        </p:nvSpPr>
        <p:spPr/>
        <p:txBody>
          <a:bodyPr>
            <a:normAutofit lnSpcReduction="10000"/>
          </a:bodyPr>
          <a:lstStyle/>
          <a:p>
            <a:pPr marL="45720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وعلى هذا الأساس تظهر أهمية كشف العلاقة بين الترابط الأسري والاستقرار النفسي للأبناء، حيث تتمثل أهمية الترابط الأسري في تأثيرها على المجتمع بأنها تؤسس لوجود أفراد فاعلين، مما يعمل على زيادة إنتاجيتهم ، و إنشاء أفراد ذو مستويات عالية من الثقة بالنفس والتي اكتسبوها من تأثير الأسرة على صحتهم النفسية والتي تميزت بسلامتها ومناعتها ضد ما يواجهها من مشاكل، الترابط الأسري يؤسس لإنشاء مجتمع تسوده أجواء المحبة والطمأنينة والسلام، نتيجة القيم التي غرسها هذا الترابط، والتي ستؤدي إلى نهضة المجتمع وتقدمه، و خلق أفراد واعيين ومدركين لأسس التعامل السليم بينهم، وبين الآخرين في كل مجتمع يتواجدون فيه</a:t>
            </a:r>
            <a:r>
              <a:rPr lang="en-US" b="1"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marL="0" indent="0" algn="just" rtl="1">
              <a:buNone/>
            </a:pPr>
            <a:endParaRPr lang="en-US" dirty="0"/>
          </a:p>
        </p:txBody>
      </p:sp>
    </p:spTree>
    <p:extLst>
      <p:ext uri="{BB962C8B-B14F-4D97-AF65-F5344CB8AC3E}">
        <p14:creationId xmlns:p14="http://schemas.microsoft.com/office/powerpoint/2010/main" val="2310366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b="1" dirty="0">
                <a:latin typeface="Calibri" panose="020F0502020204030204" pitchFamily="34" charset="0"/>
                <a:ea typeface="Calibri" panose="020F0502020204030204" pitchFamily="34" charset="0"/>
              </a:rPr>
              <a:t>أهمية الأسرة في </a:t>
            </a:r>
            <a:r>
              <a:rPr lang="ar-SA" b="1" dirty="0" smtClean="0">
                <a:latin typeface="Calibri" panose="020F0502020204030204" pitchFamily="34" charset="0"/>
                <a:ea typeface="Calibri" panose="020F0502020204030204" pitchFamily="34" charset="0"/>
              </a:rPr>
              <a:t>المجتمع</a:t>
            </a:r>
            <a:endParaRPr lang="en-US" dirty="0"/>
          </a:p>
        </p:txBody>
      </p:sp>
      <p:sp>
        <p:nvSpPr>
          <p:cNvPr id="3" name="Content Placeholder 2"/>
          <p:cNvSpPr>
            <a:spLocks noGrp="1"/>
          </p:cNvSpPr>
          <p:nvPr>
            <p:ph idx="1"/>
          </p:nvPr>
        </p:nvSpPr>
        <p:spPr/>
        <p:txBody>
          <a:bodyPr>
            <a:normAutofit fontScale="70000" lnSpcReduction="20000"/>
          </a:bodyPr>
          <a:lstStyle/>
          <a:p>
            <a:pPr marL="0" marR="0" algn="just" rtl="1">
              <a:lnSpc>
                <a:spcPct val="107000"/>
              </a:lnSpc>
              <a:spcBef>
                <a:spcPts val="0"/>
              </a:spcBef>
              <a:spcAft>
                <a:spcPts val="800"/>
              </a:spcAft>
            </a:pPr>
            <a:r>
              <a:rPr lang="ar-SA" b="1" dirty="0">
                <a:latin typeface="Calibri" panose="020F0502020204030204" pitchFamily="34" charset="0"/>
                <a:ea typeface="Calibri" panose="020F0502020204030204" pitchFamily="34" charset="0"/>
                <a:cs typeface="Arial" panose="020B0604020202020204" pitchFamily="34" charset="0"/>
              </a:rPr>
              <a:t>تنبثق أهمية الأسرة في المجتمع من كونها مؤسسة اجتماعية، فتكوين الأسرة ضرورة حتمية لبقاء الجنس البشري ودوام الوجود الاجتماعي، وتتجلّى أهمية النظام الأسري في المجتمع في النقاط الآتية: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تُعتبر الأسرة الخلية الأولى التي يتكوّن منها المجتمع، وهي أساس الاستقرار في الحياة الاجتماعية.</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تُعتبر نشأة الأسرة وتطورها ثمرة من ثمرات الحياة الاجتماعية.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تُعتبر الأسرة الإطار العام الذي يُحدّد تصرفات أفرادها فهي التي تُشكّل حياتهم، فهي مصدر العادات، والأعراف، والتقاليد، وقواعد السلوك، وعليها تقوم عملية التنشئة الاجتماعية، ولكلّ أسرة بعض الخصائص الثقافية الخاصة.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تؤثّر الأسرة فيما عداها من النظم الاجتماعية الأخرى وتتأثر فيها؛ فإن صلحت صلح المجتمع ككلّ وإن فسدت فسد المجتمع ككلّ.  </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تُعتبر الأسرة وحدةً اقتصاديةً، واجتماعيةً، ونفسيةً؛ لما توفّره لأفرادها من مستلزمات الحياة اليومية واحتياجاتها.</a:t>
            </a:r>
            <a:endParaRPr lang="en-US" sz="16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يُمكن اعتبار الأسرة وحدةً إحصائية؛ أيّ يُمكن اتخاذها أساساً لإجراء الإحصاءات المتعلقة بعدد السكان ومستوى  المعيشة والنظام الطبقي.</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15030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133350" marR="0" rtl="1">
              <a:lnSpc>
                <a:spcPct val="107000"/>
              </a:lnSpc>
              <a:spcBef>
                <a:spcPts val="0"/>
              </a:spcBef>
              <a:spcAft>
                <a:spcPts val="800"/>
              </a:spcAft>
            </a:pPr>
            <a:r>
              <a:rPr lang="ar-SA" b="1" dirty="0">
                <a:latin typeface="Calibri" panose="020F0502020204030204" pitchFamily="34" charset="0"/>
                <a:ea typeface="Calibri" panose="020F0502020204030204" pitchFamily="34" charset="0"/>
              </a:rPr>
              <a:t>وظائف </a:t>
            </a:r>
            <a:r>
              <a:rPr lang="ar-SA" b="1" dirty="0" smtClean="0">
                <a:latin typeface="Calibri" panose="020F0502020204030204" pitchFamily="34" charset="0"/>
                <a:ea typeface="Calibri" panose="020F0502020204030204" pitchFamily="34" charset="0"/>
              </a:rPr>
              <a:t>الاسرة</a:t>
            </a:r>
            <a:r>
              <a:rPr lang="en-US" sz="2400" dirty="0">
                <a:latin typeface="Calibri" panose="020F0502020204030204" pitchFamily="34" charset="0"/>
                <a:ea typeface="Calibri" panose="020F0502020204030204" pitchFamily="34" charset="0"/>
                <a:cs typeface="Arial" panose="020B0604020202020204" pitchFamily="34" charset="0"/>
              </a:rPr>
              <a:t/>
            </a:r>
            <a:br>
              <a:rPr lang="en-US" sz="2400" dirty="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lnSpcReduction="10000"/>
          </a:bodyPr>
          <a:lstStyle/>
          <a:p>
            <a:pPr marL="342900" marR="0" lvl="0" indent="-342900" algn="just" rtl="1">
              <a:lnSpc>
                <a:spcPct val="107000"/>
              </a:lnSpc>
              <a:spcBef>
                <a:spcPts val="0"/>
              </a:spcBef>
              <a:spcAft>
                <a:spcPts val="800"/>
              </a:spcAft>
              <a:buFont typeface="+mj-lt"/>
              <a:buAutoNum type="arabicPeriod"/>
            </a:pPr>
            <a:r>
              <a:rPr lang="ar-SA" b="1" dirty="0">
                <a:latin typeface="Calibri" panose="020F0502020204030204" pitchFamily="34" charset="0"/>
                <a:ea typeface="Calibri" panose="020F0502020204030204" pitchFamily="34" charset="0"/>
                <a:cs typeface="Arial" panose="020B0604020202020204" pitchFamily="34" charset="0"/>
              </a:rPr>
              <a:t>إشباع الحاجات الأساسية: وتكون إمّا لاستقرار الحياة نفسها وهي الحاجات الفسيولوجية مثل الحاجة إلى الغذاء، والملبس، والمسكن، والرعاية الصحية، أو لعيش حياة بأسلوب أفضل بإشباع الحاجات النفسية والمعنوية، مثل: الحاجة إلى شعور الفرد بالأمان، وأنه شخص محبوب ومقبول من الآخرين، كما أنّه في حاجة إلى الشعور بالانتماء إلى جماعة تمنحه الثقة والتجاوب.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342900" marR="0" lvl="0" indent="-342900" algn="just" rtl="1">
              <a:lnSpc>
                <a:spcPct val="107000"/>
              </a:lnSpc>
              <a:spcBef>
                <a:spcPts val="0"/>
              </a:spcBef>
              <a:spcAft>
                <a:spcPts val="800"/>
              </a:spcAft>
              <a:buFont typeface="+mj-lt"/>
              <a:buAutoNum type="arabicPeriod"/>
            </a:pPr>
            <a:r>
              <a:rPr lang="ar-SA" b="1" dirty="0" smtClean="0">
                <a:latin typeface="Calibri" panose="020F0502020204030204" pitchFamily="34" charset="0"/>
                <a:ea typeface="Calibri" panose="020F0502020204030204" pitchFamily="34" charset="0"/>
                <a:cs typeface="Arial" panose="020B0604020202020204" pitchFamily="34" charset="0"/>
              </a:rPr>
              <a:t>الوظيفة </a:t>
            </a:r>
            <a:r>
              <a:rPr lang="ar-SA" b="1" dirty="0">
                <a:latin typeface="Calibri" panose="020F0502020204030204" pitchFamily="34" charset="0"/>
                <a:ea typeface="Calibri" panose="020F0502020204030204" pitchFamily="34" charset="0"/>
                <a:cs typeface="Arial" panose="020B0604020202020204" pitchFamily="34" charset="0"/>
              </a:rPr>
              <a:t>الاقتصادية: تُشارك الأسرة عن طريق أفرادها في عمليات الإنتاج الكلي في المجتمع، حيث أصبح الأبناء والزوجات يُشاركون في العمل وزيادة دخل الأسرة، كما أصبح للمرأة دور بارز في اتخاذ القرارات الاقتصادية المتعلقة بالشراء وفي ضبط ميزانية الأسرة.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165726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b="1" dirty="0" smtClean="0"/>
              <a:t>وظائف الاسرة</a:t>
            </a:r>
            <a:endParaRPr lang="en-US" b="1" dirty="0"/>
          </a:p>
        </p:txBody>
      </p:sp>
      <p:sp>
        <p:nvSpPr>
          <p:cNvPr id="3" name="Content Placeholder 2"/>
          <p:cNvSpPr>
            <a:spLocks noGrp="1"/>
          </p:cNvSpPr>
          <p:nvPr>
            <p:ph idx="1"/>
          </p:nvPr>
        </p:nvSpPr>
        <p:spPr/>
        <p:txBody>
          <a:bodyPr>
            <a:normAutofit fontScale="92500"/>
          </a:bodyPr>
          <a:lstStyle/>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3.  </a:t>
            </a:r>
            <a:r>
              <a:rPr lang="ar-SA" b="1" dirty="0" smtClean="0">
                <a:latin typeface="Calibri" panose="020F0502020204030204" pitchFamily="34" charset="0"/>
                <a:ea typeface="Calibri" panose="020F0502020204030204" pitchFamily="34" charset="0"/>
                <a:cs typeface="Arial" panose="020B0604020202020204" pitchFamily="34" charset="0"/>
              </a:rPr>
              <a:t>الوظيفة </a:t>
            </a:r>
            <a:r>
              <a:rPr lang="ar-SA" b="1" dirty="0">
                <a:latin typeface="Calibri" panose="020F0502020204030204" pitchFamily="34" charset="0"/>
                <a:ea typeface="Calibri" panose="020F0502020204030204" pitchFamily="34" charset="0"/>
                <a:cs typeface="Arial" panose="020B0604020202020204" pitchFamily="34" charset="0"/>
              </a:rPr>
              <a:t>التربوية: تُعتبر الأسرة البيئة الاجتماعية الأولى التي يبدأ فيها الطفل بتكوين ذاته والتعرف على نفسه عن طريق التفاعل مع أعضائها الذين ينقلون إليه ثقافة المجتمع، وبالرغم من انتقال جزء من وظيفة التربية والتعليم إلى مؤسسات نظامية في المجتمع تخضع لتخطيط وتنفيذ برامج موحّدة مثل المدرسة، إلّا أنّه ما زال للأسرة تأثيرات على التعليم والتنشئة الاجتماعية وخاصة تأثيرها كنظام تُعنى به المجتمعات الحديثة في تربية النشء وتوجيه الشباب، بالإضافة إلى أثر ثقافة الوالدين وإشرافهما المباشر وتعاونهما مع المدرسة وتفهمهما لأصول التربية في بناء شخصية الأبناء. </a:t>
            </a:r>
            <a:endParaRPr lang="ar-IQ" b="1" dirty="0" smtClean="0">
              <a:latin typeface="Calibri" panose="020F0502020204030204" pitchFamily="34" charset="0"/>
              <a:ea typeface="Calibri" panose="020F0502020204030204" pitchFamily="34" charset="0"/>
              <a:cs typeface="Arial" panose="020B0604020202020204" pitchFamily="34" charset="0"/>
            </a:endParaRPr>
          </a:p>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4. </a:t>
            </a:r>
            <a:r>
              <a:rPr lang="ar-SA" b="1" dirty="0" smtClean="0">
                <a:latin typeface="Calibri" panose="020F0502020204030204" pitchFamily="34" charset="0"/>
                <a:ea typeface="Calibri" panose="020F0502020204030204" pitchFamily="34" charset="0"/>
                <a:cs typeface="Arial" panose="020B0604020202020204" pitchFamily="34" charset="0"/>
              </a:rPr>
              <a:t>الوظيفة </a:t>
            </a:r>
            <a:r>
              <a:rPr lang="ar-SA" b="1" dirty="0">
                <a:latin typeface="Calibri" panose="020F0502020204030204" pitchFamily="34" charset="0"/>
                <a:ea typeface="Calibri" panose="020F0502020204030204" pitchFamily="34" charset="0"/>
                <a:cs typeface="Arial" panose="020B0604020202020204" pitchFamily="34" charset="0"/>
              </a:rPr>
              <a:t>الدينية والأخلاقية: تُعتبر الأسرة البيئة الأساسية التي يتمّ فيها غرس المعتقدات الدينية والطقوس والشعائر المختلفة والمبادئ الأخلاقية لدى أفرادها.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1352558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dirty="0" smtClean="0"/>
              <a:t>وظائف الاسرة</a:t>
            </a:r>
            <a:endParaRPr lang="en-US" b="1" dirty="0"/>
          </a:p>
        </p:txBody>
      </p:sp>
      <p:sp>
        <p:nvSpPr>
          <p:cNvPr id="3" name="Content Placeholder 2"/>
          <p:cNvSpPr>
            <a:spLocks noGrp="1"/>
          </p:cNvSpPr>
          <p:nvPr>
            <p:ph idx="1"/>
          </p:nvPr>
        </p:nvSpPr>
        <p:spPr/>
        <p:txBody>
          <a:bodyPr/>
          <a:lstStyle/>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5. </a:t>
            </a:r>
            <a:r>
              <a:rPr lang="ar-SA" b="1" dirty="0" smtClean="0">
                <a:latin typeface="Calibri" panose="020F0502020204030204" pitchFamily="34" charset="0"/>
                <a:ea typeface="Calibri" panose="020F0502020204030204" pitchFamily="34" charset="0"/>
                <a:cs typeface="Arial" panose="020B0604020202020204" pitchFamily="34" charset="0"/>
              </a:rPr>
              <a:t>الوظيفة </a:t>
            </a:r>
            <a:r>
              <a:rPr lang="ar-SA" b="1" dirty="0">
                <a:latin typeface="Calibri" panose="020F0502020204030204" pitchFamily="34" charset="0"/>
                <a:ea typeface="Calibri" panose="020F0502020204030204" pitchFamily="34" charset="0"/>
                <a:cs typeface="Arial" panose="020B0604020202020204" pitchFamily="34" charset="0"/>
              </a:rPr>
              <a:t>الثقافية: تتمثّل الوظيفة الثقافية للأسرة في نقل التراث الحضاري، حيث تظلّ الأسرة المجال الذي يتعلّم فيه الطفل الأساليب العامّة للحياة والأعراف والأنماط السلوكية السائدة في المجتمع، وكلّما كانت الأسرة متعلمةً ساعدتها خبرتها ووعيها وعلمها على تحقيق هذه الوظيفة الثقافية بشكل متكامل حيث تنتقي الطيب من التراث وتنقله، ولا تنقل البالي والضار من التراث مثل الثأر والسحر وغير ذلك من الأمور.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2613477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IQ" b="1" dirty="0" smtClean="0"/>
              <a:t>وظائف الاسرة</a:t>
            </a:r>
            <a:endParaRPr lang="en-US" b="1" dirty="0"/>
          </a:p>
        </p:txBody>
      </p:sp>
      <p:sp>
        <p:nvSpPr>
          <p:cNvPr id="3" name="Content Placeholder 2"/>
          <p:cNvSpPr>
            <a:spLocks noGrp="1"/>
          </p:cNvSpPr>
          <p:nvPr>
            <p:ph idx="1"/>
          </p:nvPr>
        </p:nvSpPr>
        <p:spPr/>
        <p:txBody>
          <a:bodyPr/>
          <a:lstStyle/>
          <a:p>
            <a:pPr marL="0" marR="0" lvl="0" indent="0" algn="just" rtl="1">
              <a:lnSpc>
                <a:spcPct val="107000"/>
              </a:lnSpc>
              <a:spcBef>
                <a:spcPts val="0"/>
              </a:spcBef>
              <a:spcAft>
                <a:spcPts val="800"/>
              </a:spcAft>
              <a:buNone/>
            </a:pPr>
            <a:r>
              <a:rPr lang="ar-IQ" b="1" dirty="0" smtClean="0">
                <a:latin typeface="Calibri" panose="020F0502020204030204" pitchFamily="34" charset="0"/>
                <a:ea typeface="Calibri" panose="020F0502020204030204" pitchFamily="34" charset="0"/>
                <a:cs typeface="Arial" panose="020B0604020202020204" pitchFamily="34" charset="0"/>
              </a:rPr>
              <a:t>6. </a:t>
            </a:r>
            <a:r>
              <a:rPr lang="ar-SA" b="1" dirty="0" smtClean="0">
                <a:latin typeface="Calibri" panose="020F0502020204030204" pitchFamily="34" charset="0"/>
                <a:ea typeface="Calibri" panose="020F0502020204030204" pitchFamily="34" charset="0"/>
                <a:cs typeface="Arial" panose="020B0604020202020204" pitchFamily="34" charset="0"/>
              </a:rPr>
              <a:t>الوظيفة </a:t>
            </a:r>
            <a:r>
              <a:rPr lang="ar-SA" b="1" dirty="0">
                <a:latin typeface="Calibri" panose="020F0502020204030204" pitchFamily="34" charset="0"/>
                <a:ea typeface="Calibri" panose="020F0502020204030204" pitchFamily="34" charset="0"/>
                <a:cs typeface="Arial" panose="020B0604020202020204" pitchFamily="34" charset="0"/>
              </a:rPr>
              <a:t>النفسية: وهي الوظيفة التي تبث في أفراد الأسرة الراحة النفسية والإحساس بالأمان والاستقرار الاجتماعي بالتالي يُصبحون ذوي شخصيات مُتّزنة، وذلك من خلال إعطاء الأبناء الاحترام والتقدير وتنمية الثقة بالنفس في داخلهم، كما تُعزّز من قيمتهم داخل الأسرة ممّا يجعلهم أشخاصاً ناجحين متفوقين، وتُعتبر مرحلة المراهقة من أهم المراحل التي يتمّ فيها إرساء قواعد البناء النفسي والوجداني، وللآباء في هذه المرحلة الأثرالأكبر في تشكيل تلك النفسية من خلال توجيهاتهم وأساليبهم في التواصل مع أبنائهم، كما يُمكن للأسرة أن تُكسب أبناءها الشخصية السوية وذلك عندما يُحاطون بجوٍّ من الثقة والاهتمام والحب داخل الأسرة.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endParaRPr lang="en-US" dirty="0"/>
          </a:p>
        </p:txBody>
      </p:sp>
    </p:spTree>
    <p:extLst>
      <p:ext uri="{BB962C8B-B14F-4D97-AF65-F5344CB8AC3E}">
        <p14:creationId xmlns:p14="http://schemas.microsoft.com/office/powerpoint/2010/main" val="378159388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108</TotalTime>
  <Words>1989</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Amiri</vt:lpstr>
      <vt:lpstr>Arial</vt:lpstr>
      <vt:lpstr>Calibri</vt:lpstr>
      <vt:lpstr>Garamond</vt:lpstr>
      <vt:lpstr>tajawal</vt:lpstr>
      <vt:lpstr>Times New Roman</vt:lpstr>
      <vt:lpstr>Organic</vt:lpstr>
      <vt:lpstr>اهمية التماسك الاسري والاسباب الحقيقية لانتشار معدلات الطلاق واقتراح الحلول المناسبة للحد من هذه الظاهرة </vt:lpstr>
      <vt:lpstr>الترابط الاسري</vt:lpstr>
      <vt:lpstr>الترابط الاسري</vt:lpstr>
      <vt:lpstr>الترابط الاسري</vt:lpstr>
      <vt:lpstr>أهمية الأسرة في المجتمع</vt:lpstr>
      <vt:lpstr>وظائف الاسرة </vt:lpstr>
      <vt:lpstr>وظائف الاسرة</vt:lpstr>
      <vt:lpstr>وظائف الاسرة</vt:lpstr>
      <vt:lpstr>وظائف الاسرة</vt:lpstr>
      <vt:lpstr>وظائف الاسرة</vt:lpstr>
      <vt:lpstr>وظائف الاسرة</vt:lpstr>
      <vt:lpstr>اسباب ارتفاع حالات الطلاق</vt:lpstr>
      <vt:lpstr>آراء القضاة</vt:lpstr>
      <vt:lpstr>PowerPoint Presentation</vt:lpstr>
      <vt:lpstr>اسباب ازدياد حالات الطلاق</vt:lpstr>
      <vt:lpstr>اسباب ازدياد حالات الطلاق</vt:lpstr>
      <vt:lpstr>اسباب ازدياد حالات الطلاق</vt:lpstr>
      <vt:lpstr>معالجات وحلول للحد من ظاهرة حالات الطلاق </vt:lpstr>
      <vt:lpstr>معالجات وحلول للحد من ظاهرة حالات الطلاق </vt:lpstr>
      <vt:lpstr>معالجات وحلول للحد من ظاهرة حالات الطلاق </vt:lpstr>
      <vt:lpstr>معالجات وحلول للحد من ظاهرة حالات الطلاق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اهمية التماسك الاسري والاسباب الحقيقية لانتشار معدلات الطلاق واقتراح الحلول المناسبة للحد من هذه الظاهرة</dc:title>
  <dc:creator>al-kanz</dc:creator>
  <cp:lastModifiedBy>al-kanz</cp:lastModifiedBy>
  <cp:revision>12</cp:revision>
  <dcterms:created xsi:type="dcterms:W3CDTF">2024-04-14T17:58:03Z</dcterms:created>
  <dcterms:modified xsi:type="dcterms:W3CDTF">2024-04-14T21:07:55Z</dcterms:modified>
</cp:coreProperties>
</file>