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6" r:id="rId2"/>
    <p:sldId id="256" r:id="rId3"/>
    <p:sldId id="258" r:id="rId4"/>
    <p:sldId id="259" r:id="rId5"/>
    <p:sldId id="260" r:id="rId6"/>
    <p:sldId id="261" r:id="rId7"/>
    <p:sldId id="262" r:id="rId8"/>
    <p:sldId id="263" r:id="rId9"/>
    <p:sldId id="265" r:id="rId1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4610"/>
  </p:normalViewPr>
  <p:slideViewPr>
    <p:cSldViewPr snapToGrid="0" snapToObjects="1">
      <p:cViewPr varScale="1">
        <p:scale>
          <a:sx n="42" d="100"/>
          <a:sy n="42" d="100"/>
        </p:scale>
        <p:origin x="4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289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07584D-597B-468F-AD48-A0C5A782891A}"/>
              </a:ext>
            </a:extLst>
          </p:cNvPr>
          <p:cNvPicPr>
            <a:picLocks noChangeAspect="1"/>
          </p:cNvPicPr>
          <p:nvPr/>
        </p:nvPicPr>
        <p:blipFill>
          <a:blip r:embed="rId2"/>
          <a:stretch>
            <a:fillRect/>
          </a:stretch>
        </p:blipFill>
        <p:spPr>
          <a:xfrm>
            <a:off x="8642195" y="0"/>
            <a:ext cx="5843239" cy="8229600"/>
          </a:xfrm>
          <a:prstGeom prst="rect">
            <a:avLst/>
          </a:prstGeom>
        </p:spPr>
      </p:pic>
      <p:sp>
        <p:nvSpPr>
          <p:cNvPr id="3" name="Rectangle 2">
            <a:extLst>
              <a:ext uri="{FF2B5EF4-FFF2-40B4-BE49-F238E27FC236}">
                <a16:creationId xmlns:a16="http://schemas.microsoft.com/office/drawing/2014/main" id="{2AC491F3-840B-4E8E-A9A0-7D1D577EA86E}"/>
              </a:ext>
            </a:extLst>
          </p:cNvPr>
          <p:cNvSpPr/>
          <p:nvPr/>
        </p:nvSpPr>
        <p:spPr>
          <a:xfrm>
            <a:off x="669073" y="323386"/>
            <a:ext cx="7973122" cy="727059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5400" b="1" dirty="0">
                <a:solidFill>
                  <a:schemeClr val="tx1"/>
                </a:solidFill>
              </a:rPr>
              <a:t>Subluxation of TMJ</a:t>
            </a:r>
          </a:p>
          <a:p>
            <a:pPr algn="ctr"/>
            <a:r>
              <a:rPr lang="en-US" sz="5400" b="1" dirty="0">
                <a:solidFill>
                  <a:schemeClr val="tx1"/>
                </a:solidFill>
              </a:rPr>
              <a:t>By</a:t>
            </a:r>
          </a:p>
          <a:p>
            <a:pPr algn="ctr"/>
            <a:r>
              <a:rPr lang="en-US" sz="5400" b="1" dirty="0">
                <a:solidFill>
                  <a:schemeClr val="tx1"/>
                </a:solidFill>
              </a:rPr>
              <a:t>Asst. </a:t>
            </a:r>
            <a:r>
              <a:rPr lang="en-US" sz="5400" b="1" dirty="0" err="1">
                <a:solidFill>
                  <a:schemeClr val="tx1"/>
                </a:solidFill>
              </a:rPr>
              <a:t>Lec</a:t>
            </a:r>
            <a:r>
              <a:rPr lang="en-US" sz="5400" b="1" dirty="0">
                <a:solidFill>
                  <a:schemeClr val="tx1"/>
                </a:solidFill>
              </a:rPr>
              <a:t>. Rana </a:t>
            </a:r>
            <a:r>
              <a:rPr lang="en-US" sz="5400" b="1" dirty="0" err="1">
                <a:solidFill>
                  <a:schemeClr val="tx1"/>
                </a:solidFill>
              </a:rPr>
              <a:t>Murtadha</a:t>
            </a:r>
            <a:endParaRPr lang="en-US" sz="5400" b="1" dirty="0">
              <a:solidFill>
                <a:schemeClr val="tx1"/>
              </a:solidFill>
            </a:endParaRPr>
          </a:p>
        </p:txBody>
      </p:sp>
    </p:spTree>
    <p:extLst>
      <p:ext uri="{BB962C8B-B14F-4D97-AF65-F5344CB8AC3E}">
        <p14:creationId xmlns:p14="http://schemas.microsoft.com/office/powerpoint/2010/main" val="1089783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794861" y="751999"/>
            <a:ext cx="7554278" cy="1828324"/>
          </a:xfrm>
          <a:prstGeom prst="rect">
            <a:avLst/>
          </a:prstGeom>
          <a:noFill/>
          <a:ln/>
        </p:spPr>
        <p:txBody>
          <a:bodyPr wrap="square" rtlCol="0" anchor="t"/>
          <a:lstStyle/>
          <a:p>
            <a:pPr marL="0" indent="0">
              <a:lnSpc>
                <a:spcPts val="7199"/>
              </a:lnSpc>
              <a:buNone/>
            </a:pPr>
            <a:r>
              <a:rPr lang="en-US" sz="5759" b="1" dirty="0">
                <a:solidFill>
                  <a:srgbClr val="443728"/>
                </a:solidFill>
                <a:latin typeface="Crimson Pro" pitchFamily="34" charset="0"/>
                <a:ea typeface="Crimson Pro" pitchFamily="34" charset="-122"/>
                <a:cs typeface="Crimson Pro" pitchFamily="34" charset="-120"/>
              </a:rPr>
              <a:t>Introduction to TMJ Subluxation</a:t>
            </a:r>
            <a:endParaRPr lang="en-US" sz="5759" dirty="0"/>
          </a:p>
        </p:txBody>
      </p:sp>
      <p:sp>
        <p:nvSpPr>
          <p:cNvPr id="6" name="Text 3"/>
          <p:cNvSpPr/>
          <p:nvPr/>
        </p:nvSpPr>
        <p:spPr>
          <a:xfrm>
            <a:off x="794861" y="2898219"/>
            <a:ext cx="7554278" cy="2035254"/>
          </a:xfrm>
          <a:prstGeom prst="rect">
            <a:avLst/>
          </a:prstGeom>
          <a:noFill/>
          <a:ln/>
        </p:spPr>
        <p:txBody>
          <a:bodyPr wrap="square" rtlCol="0" anchor="t"/>
          <a:lstStyle/>
          <a:p>
            <a:pPr marL="0" indent="0">
              <a:lnSpc>
                <a:spcPts val="2671"/>
              </a:lnSpc>
              <a:buNone/>
            </a:pPr>
            <a:r>
              <a:rPr lang="en-US" sz="1669" dirty="0">
                <a:solidFill>
                  <a:srgbClr val="443728"/>
                </a:solidFill>
                <a:latin typeface="Open Sans" pitchFamily="34" charset="0"/>
                <a:ea typeface="Open Sans" pitchFamily="34" charset="-122"/>
                <a:cs typeface="Open Sans" pitchFamily="34" charset="-120"/>
              </a:rPr>
              <a:t>Temporomandibular joint (TMJ) subluxation is a condition where the lower jaw, or mandible, partially dislocates from the temporomandibular joint. This can occur due to excessive opening of the mouth, such as during yawning, laughing, or eating hard or chewy foods. TMJ subluxation is a common occurrence, affecting up to 7% of the population, and is more prevalent in women than men.</a:t>
            </a:r>
            <a:endParaRPr lang="en-US" sz="1669" dirty="0"/>
          </a:p>
        </p:txBody>
      </p:sp>
      <p:sp>
        <p:nvSpPr>
          <p:cNvPr id="7" name="Text 4"/>
          <p:cNvSpPr/>
          <p:nvPr/>
        </p:nvSpPr>
        <p:spPr>
          <a:xfrm>
            <a:off x="794861" y="5171956"/>
            <a:ext cx="7554278" cy="1696045"/>
          </a:xfrm>
          <a:prstGeom prst="rect">
            <a:avLst/>
          </a:prstGeom>
          <a:noFill/>
          <a:ln/>
        </p:spPr>
        <p:txBody>
          <a:bodyPr wrap="square" rtlCol="0" anchor="t"/>
          <a:lstStyle/>
          <a:p>
            <a:pPr marL="0" indent="0">
              <a:lnSpc>
                <a:spcPts val="2671"/>
              </a:lnSpc>
              <a:buNone/>
            </a:pPr>
            <a:r>
              <a:rPr lang="en-US" sz="1669" dirty="0">
                <a:solidFill>
                  <a:srgbClr val="443728"/>
                </a:solidFill>
                <a:latin typeface="Open Sans" pitchFamily="34" charset="0"/>
                <a:ea typeface="Open Sans" pitchFamily="34" charset="-122"/>
                <a:cs typeface="Open Sans" pitchFamily="34" charset="-120"/>
              </a:rPr>
              <a:t>The temporomandibular joint is a complex hinge joint that connects the mandible to the temporal bone of the skull. In a TMJ subluxation, the condyle of the mandible slips forward and out of its normal position in the joint, causing a partial dislocation. This can result in pain, difficulty closing the mouth, and a sensation of the jaw "locking".</a:t>
            </a:r>
            <a:endParaRPr lang="en-US" sz="1669" dirty="0"/>
          </a:p>
        </p:txBody>
      </p:sp>
      <p:sp>
        <p:nvSpPr>
          <p:cNvPr id="8" name="Shape 5"/>
          <p:cNvSpPr/>
          <p:nvPr/>
        </p:nvSpPr>
        <p:spPr>
          <a:xfrm>
            <a:off x="794861" y="7122319"/>
            <a:ext cx="339090" cy="339090"/>
          </a:xfrm>
          <a:prstGeom prst="roundRect">
            <a:avLst>
              <a:gd name="adj" fmla="val 26963596"/>
            </a:avLst>
          </a:prstGeom>
          <a:noFill/>
          <a:ln w="7620">
            <a:solidFill>
              <a:srgbClr val="FFFFFF"/>
            </a:solidFill>
            <a:prstDash val="solid"/>
          </a:ln>
        </p:spPr>
      </p:sp>
      <p:pic>
        <p:nvPicPr>
          <p:cNvPr id="12" name="Picture 11">
            <a:extLst>
              <a:ext uri="{FF2B5EF4-FFF2-40B4-BE49-F238E27FC236}">
                <a16:creationId xmlns:a16="http://schemas.microsoft.com/office/drawing/2014/main" id="{261F44EC-0517-49E0-A11C-294773EE49C7}"/>
              </a:ext>
            </a:extLst>
          </p:cNvPr>
          <p:cNvPicPr>
            <a:picLocks noChangeAspect="1"/>
          </p:cNvPicPr>
          <p:nvPr/>
        </p:nvPicPr>
        <p:blipFill>
          <a:blip r:embed="rId4"/>
          <a:stretch>
            <a:fillRect/>
          </a:stretch>
        </p:blipFill>
        <p:spPr>
          <a:xfrm>
            <a:off x="8690517" y="1"/>
            <a:ext cx="5939883" cy="81515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31386"/>
          </a:xfrm>
          <a:prstGeom prst="rect">
            <a:avLst/>
          </a:prstGeom>
          <a:solidFill>
            <a:srgbClr val="FFFCFA"/>
          </a:solidFill>
          <a:ln/>
        </p:spPr>
      </p:sp>
      <p:sp>
        <p:nvSpPr>
          <p:cNvPr id="4" name="Text 2"/>
          <p:cNvSpPr/>
          <p:nvPr/>
        </p:nvSpPr>
        <p:spPr>
          <a:xfrm>
            <a:off x="3379113" y="455652"/>
            <a:ext cx="4704517" cy="517922"/>
          </a:xfrm>
          <a:prstGeom prst="rect">
            <a:avLst/>
          </a:prstGeom>
          <a:noFill/>
          <a:ln/>
        </p:spPr>
        <p:txBody>
          <a:bodyPr wrap="none" rtlCol="0" anchor="t"/>
          <a:lstStyle/>
          <a:p>
            <a:pPr marL="0" indent="0">
              <a:lnSpc>
                <a:spcPts val="4078"/>
              </a:lnSpc>
              <a:buNone/>
            </a:pPr>
            <a:r>
              <a:rPr lang="en-US" sz="3262" b="1" dirty="0">
                <a:solidFill>
                  <a:srgbClr val="443728"/>
                </a:solidFill>
                <a:latin typeface="Crimson Pro" pitchFamily="34" charset="0"/>
                <a:ea typeface="Crimson Pro" pitchFamily="34" charset="-122"/>
                <a:cs typeface="Crimson Pro" pitchFamily="34" charset="-120"/>
              </a:rPr>
              <a:t>Causes of TMJ Subluxation</a:t>
            </a:r>
            <a:endParaRPr lang="en-US" sz="3262" dirty="0"/>
          </a:p>
        </p:txBody>
      </p:sp>
      <p:sp>
        <p:nvSpPr>
          <p:cNvPr id="5" name="Text 3"/>
          <p:cNvSpPr/>
          <p:nvPr/>
        </p:nvSpPr>
        <p:spPr>
          <a:xfrm>
            <a:off x="3379113" y="1304925"/>
            <a:ext cx="7872055" cy="1060609"/>
          </a:xfrm>
          <a:prstGeom prst="rect">
            <a:avLst/>
          </a:prstGeom>
          <a:noFill/>
          <a:ln/>
        </p:spPr>
        <p:txBody>
          <a:bodyPr wrap="square" rtlCol="0" anchor="t"/>
          <a:lstStyle/>
          <a:p>
            <a:pPr marL="0" indent="0">
              <a:lnSpc>
                <a:spcPts val="2088"/>
              </a:lnSpc>
              <a:buNone/>
            </a:pPr>
            <a:r>
              <a:rPr lang="en-US" sz="1305" dirty="0">
                <a:solidFill>
                  <a:srgbClr val="443728"/>
                </a:solidFill>
                <a:latin typeface="Open Sans" pitchFamily="34" charset="0"/>
                <a:ea typeface="Open Sans" pitchFamily="34" charset="-122"/>
                <a:cs typeface="Open Sans" pitchFamily="34" charset="-120"/>
              </a:rPr>
              <a:t>There are several potential causes that can lead to this condition.</a:t>
            </a:r>
            <a:endParaRPr lang="en-US" sz="1305" dirty="0"/>
          </a:p>
        </p:txBody>
      </p:sp>
      <p:sp>
        <p:nvSpPr>
          <p:cNvPr id="6" name="Text 4"/>
          <p:cNvSpPr/>
          <p:nvPr/>
        </p:nvSpPr>
        <p:spPr>
          <a:xfrm>
            <a:off x="3644265" y="1644254"/>
            <a:ext cx="7606903" cy="1238963"/>
          </a:xfrm>
          <a:prstGeom prst="rect">
            <a:avLst/>
          </a:prstGeom>
          <a:noFill/>
          <a:ln/>
        </p:spPr>
        <p:txBody>
          <a:bodyPr wrap="square" rtlCol="0" anchor="t"/>
          <a:lstStyle/>
          <a:p>
            <a:pPr marL="342900" indent="-342900" algn="l">
              <a:lnSpc>
                <a:spcPts val="2088"/>
              </a:lnSpc>
              <a:buSzPct val="100000"/>
              <a:buFont typeface="+mj-lt"/>
              <a:buAutoNum type="arabicPeriod"/>
            </a:pPr>
            <a:r>
              <a:rPr lang="en-US" sz="1305" dirty="0">
                <a:solidFill>
                  <a:srgbClr val="443728"/>
                </a:solidFill>
                <a:highlight>
                  <a:srgbClr val="FFFF00"/>
                </a:highlight>
                <a:latin typeface="Open Sans" pitchFamily="34" charset="0"/>
                <a:ea typeface="Open Sans" pitchFamily="34" charset="-122"/>
                <a:cs typeface="Open Sans" pitchFamily="34" charset="-120"/>
              </a:rPr>
              <a:t>Trauma or Injury</a:t>
            </a:r>
            <a:r>
              <a:rPr lang="en-US" sz="1305" dirty="0">
                <a:solidFill>
                  <a:srgbClr val="443728"/>
                </a:solidFill>
                <a:latin typeface="Open Sans" pitchFamily="34" charset="0"/>
                <a:ea typeface="Open Sans" pitchFamily="34" charset="-122"/>
                <a:cs typeface="Open Sans" pitchFamily="34" charset="-120"/>
              </a:rPr>
              <a:t>: Sudden impact or blows to the jaw, such as from a car accident, sports injury, or physical altercation, can cause the TMJ to become dislocated. This sudden force can displace the condylar head of the mandible from its normal position.</a:t>
            </a:r>
            <a:endParaRPr lang="en-US" sz="1305" dirty="0"/>
          </a:p>
        </p:txBody>
      </p:sp>
      <p:sp>
        <p:nvSpPr>
          <p:cNvPr id="7" name="Text 5"/>
          <p:cNvSpPr/>
          <p:nvPr/>
        </p:nvSpPr>
        <p:spPr>
          <a:xfrm>
            <a:off x="3644265" y="2949416"/>
            <a:ext cx="7606903" cy="981788"/>
          </a:xfrm>
          <a:prstGeom prst="rect">
            <a:avLst/>
          </a:prstGeom>
          <a:noFill/>
          <a:ln/>
        </p:spPr>
        <p:txBody>
          <a:bodyPr wrap="square" rtlCol="0" anchor="t"/>
          <a:lstStyle/>
          <a:p>
            <a:pPr marL="342900" indent="-342900" algn="l">
              <a:lnSpc>
                <a:spcPts val="2088"/>
              </a:lnSpc>
              <a:buSzPct val="100000"/>
              <a:buFont typeface="+mj-lt"/>
              <a:buAutoNum type="arabicPeriod" startAt="2"/>
            </a:pPr>
            <a:r>
              <a:rPr lang="en-US" sz="1305" dirty="0">
                <a:solidFill>
                  <a:srgbClr val="443728"/>
                </a:solidFill>
                <a:highlight>
                  <a:srgbClr val="FFFF00"/>
                </a:highlight>
                <a:latin typeface="Open Sans" pitchFamily="34" charset="0"/>
                <a:ea typeface="Open Sans" pitchFamily="34" charset="-122"/>
                <a:cs typeface="Open Sans" pitchFamily="34" charset="-120"/>
              </a:rPr>
              <a:t>Excessive Mouth Opening</a:t>
            </a:r>
            <a:r>
              <a:rPr lang="en-US" sz="1305" dirty="0">
                <a:solidFill>
                  <a:srgbClr val="443728"/>
                </a:solidFill>
                <a:latin typeface="Open Sans" pitchFamily="34" charset="0"/>
                <a:ea typeface="Open Sans" pitchFamily="34" charset="-122"/>
                <a:cs typeface="Open Sans" pitchFamily="34" charset="-120"/>
              </a:rPr>
              <a:t>: Excessive jaw opening during activities like yawning, laughing, or dental procedures can overstress the TMJ, leading to subluxation. This is more common in individuals with loose or lax ligaments supporting the joint.</a:t>
            </a:r>
            <a:endParaRPr lang="en-US" sz="1305" dirty="0"/>
          </a:p>
        </p:txBody>
      </p:sp>
      <p:sp>
        <p:nvSpPr>
          <p:cNvPr id="8" name="Text 6"/>
          <p:cNvSpPr/>
          <p:nvPr/>
        </p:nvSpPr>
        <p:spPr>
          <a:xfrm>
            <a:off x="3644265" y="3931205"/>
            <a:ext cx="7606903" cy="1139430"/>
          </a:xfrm>
          <a:prstGeom prst="rect">
            <a:avLst/>
          </a:prstGeom>
          <a:noFill/>
          <a:ln/>
        </p:spPr>
        <p:txBody>
          <a:bodyPr wrap="square" rtlCol="0" anchor="t"/>
          <a:lstStyle/>
          <a:p>
            <a:pPr marL="342900" indent="-342900" algn="l">
              <a:lnSpc>
                <a:spcPts val="2088"/>
              </a:lnSpc>
              <a:buSzPct val="100000"/>
              <a:buFont typeface="+mj-lt"/>
              <a:buAutoNum type="arabicPeriod" startAt="3"/>
            </a:pPr>
            <a:r>
              <a:rPr lang="en-US" sz="1305" dirty="0">
                <a:solidFill>
                  <a:srgbClr val="443728"/>
                </a:solidFill>
                <a:highlight>
                  <a:srgbClr val="FFFF00"/>
                </a:highlight>
                <a:latin typeface="Open Sans" pitchFamily="34" charset="0"/>
                <a:ea typeface="Open Sans" pitchFamily="34" charset="-122"/>
                <a:cs typeface="Open Sans" pitchFamily="34" charset="-120"/>
              </a:rPr>
              <a:t>Underlying Connective Tissue Disorders: </a:t>
            </a:r>
            <a:r>
              <a:rPr lang="en-US" sz="1305" dirty="0">
                <a:solidFill>
                  <a:srgbClr val="443728"/>
                </a:solidFill>
                <a:latin typeface="Open Sans" pitchFamily="34" charset="0"/>
                <a:ea typeface="Open Sans" pitchFamily="34" charset="-122"/>
                <a:cs typeface="Open Sans" pitchFamily="34" charset="-120"/>
              </a:rPr>
              <a:t>Conditions that affect the integrity of the connective tissues, such as Ehlers-Danlos syndrome or Marfan syndrome, can predispose individuals to TMJ subluxation due to increased joint laxity and instability.</a:t>
            </a:r>
            <a:endParaRPr lang="en-US" sz="1305" dirty="0"/>
          </a:p>
        </p:txBody>
      </p:sp>
      <p:sp>
        <p:nvSpPr>
          <p:cNvPr id="9" name="Text 7"/>
          <p:cNvSpPr/>
          <p:nvPr/>
        </p:nvSpPr>
        <p:spPr>
          <a:xfrm>
            <a:off x="3644265" y="5136833"/>
            <a:ext cx="7606903" cy="795457"/>
          </a:xfrm>
          <a:prstGeom prst="rect">
            <a:avLst/>
          </a:prstGeom>
          <a:noFill/>
          <a:ln/>
        </p:spPr>
        <p:txBody>
          <a:bodyPr wrap="square" rtlCol="0" anchor="t"/>
          <a:lstStyle/>
          <a:p>
            <a:pPr marL="342900" indent="-342900" algn="l">
              <a:lnSpc>
                <a:spcPts val="2088"/>
              </a:lnSpc>
              <a:buSzPct val="100000"/>
              <a:buFont typeface="+mj-lt"/>
              <a:buAutoNum type="arabicPeriod" startAt="4"/>
            </a:pPr>
            <a:r>
              <a:rPr lang="en-US" sz="1305" dirty="0">
                <a:solidFill>
                  <a:srgbClr val="443728"/>
                </a:solidFill>
                <a:highlight>
                  <a:srgbClr val="FFFF00"/>
                </a:highlight>
                <a:latin typeface="Open Sans" pitchFamily="34" charset="0"/>
                <a:ea typeface="Open Sans" pitchFamily="34" charset="-122"/>
                <a:cs typeface="Open Sans" pitchFamily="34" charset="-120"/>
              </a:rPr>
              <a:t>Oral Parafunctional Habits</a:t>
            </a:r>
            <a:r>
              <a:rPr lang="en-US" sz="1305" dirty="0">
                <a:solidFill>
                  <a:srgbClr val="443728"/>
                </a:solidFill>
                <a:latin typeface="Open Sans" pitchFamily="34" charset="0"/>
                <a:ea typeface="Open Sans" pitchFamily="34" charset="-122"/>
                <a:cs typeface="Open Sans" pitchFamily="34" charset="-120"/>
              </a:rPr>
              <a:t>: Grinding, clenching, or bruxism (teeth grinding) can gradually wear down the joint surfaces and weaken the supporting structures, making the TMJ more prone to dislocation.</a:t>
            </a:r>
            <a:endParaRPr lang="en-US" sz="1305" dirty="0"/>
          </a:p>
        </p:txBody>
      </p:sp>
      <p:sp>
        <p:nvSpPr>
          <p:cNvPr id="10" name="Text 8"/>
          <p:cNvSpPr/>
          <p:nvPr/>
        </p:nvSpPr>
        <p:spPr>
          <a:xfrm>
            <a:off x="3644265" y="5998488"/>
            <a:ext cx="7606903" cy="795457"/>
          </a:xfrm>
          <a:prstGeom prst="rect">
            <a:avLst/>
          </a:prstGeom>
          <a:noFill/>
          <a:ln/>
        </p:spPr>
        <p:txBody>
          <a:bodyPr wrap="square" rtlCol="0" anchor="t"/>
          <a:lstStyle/>
          <a:p>
            <a:pPr marL="342900" indent="-342900" algn="l">
              <a:lnSpc>
                <a:spcPts val="2088"/>
              </a:lnSpc>
              <a:buSzPct val="100000"/>
              <a:buFont typeface="+mj-lt"/>
              <a:buAutoNum type="arabicPeriod" startAt="5"/>
            </a:pPr>
            <a:r>
              <a:rPr lang="en-US" sz="1305" dirty="0">
                <a:solidFill>
                  <a:srgbClr val="443728"/>
                </a:solidFill>
                <a:highlight>
                  <a:srgbClr val="FFFF00"/>
                </a:highlight>
                <a:latin typeface="Open Sans" pitchFamily="34" charset="0"/>
                <a:ea typeface="Open Sans" pitchFamily="34" charset="-122"/>
                <a:cs typeface="Open Sans" pitchFamily="34" charset="-120"/>
              </a:rPr>
              <a:t>Anatomical Variations</a:t>
            </a:r>
            <a:r>
              <a:rPr lang="en-US" sz="1305" dirty="0">
                <a:solidFill>
                  <a:srgbClr val="443728"/>
                </a:solidFill>
                <a:latin typeface="Open Sans" pitchFamily="34" charset="0"/>
                <a:ea typeface="Open Sans" pitchFamily="34" charset="-122"/>
                <a:cs typeface="Open Sans" pitchFamily="34" charset="-120"/>
              </a:rPr>
              <a:t>: Some individuals may have a naturally shallow or malformed glenoid fossa, which can increase the risk of TMJ subluxation, as the joint is less stable and more prone to dislocation.</a:t>
            </a:r>
            <a:endParaRPr lang="en-US" sz="1305" dirty="0"/>
          </a:p>
        </p:txBody>
      </p:sp>
      <p:sp>
        <p:nvSpPr>
          <p:cNvPr id="11" name="Text 9"/>
          <p:cNvSpPr/>
          <p:nvPr/>
        </p:nvSpPr>
        <p:spPr>
          <a:xfrm>
            <a:off x="3379113" y="6980277"/>
            <a:ext cx="7872055" cy="795457"/>
          </a:xfrm>
          <a:prstGeom prst="rect">
            <a:avLst/>
          </a:prstGeom>
          <a:noFill/>
          <a:ln/>
        </p:spPr>
        <p:txBody>
          <a:bodyPr wrap="square" rtlCol="0" anchor="t"/>
          <a:lstStyle/>
          <a:p>
            <a:pPr marL="0" indent="0">
              <a:lnSpc>
                <a:spcPts val="2088"/>
              </a:lnSpc>
              <a:buNone/>
            </a:pPr>
            <a:r>
              <a:rPr lang="en-US" sz="1305" dirty="0">
                <a:solidFill>
                  <a:srgbClr val="443728"/>
                </a:solidFill>
                <a:latin typeface="Open Sans" pitchFamily="34" charset="0"/>
                <a:ea typeface="Open Sans" pitchFamily="34" charset="-122"/>
                <a:cs typeface="Open Sans" pitchFamily="34" charset="-120"/>
              </a:rPr>
              <a:t>Understanding the underlying causes of TMJ subluxation is essential for developing effective prevention and management strategies. </a:t>
            </a:r>
            <a:endParaRPr lang="en-US" sz="130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568452"/>
          </a:xfrm>
          <a:prstGeom prst="rect">
            <a:avLst/>
          </a:prstGeom>
          <a:solidFill>
            <a:srgbClr val="FFFCFA"/>
          </a:solidFill>
          <a:ln/>
        </p:spPr>
      </p:sp>
      <p:sp>
        <p:nvSpPr>
          <p:cNvPr id="4" name="Text 2"/>
          <p:cNvSpPr/>
          <p:nvPr/>
        </p:nvSpPr>
        <p:spPr>
          <a:xfrm>
            <a:off x="3621167" y="427673"/>
            <a:ext cx="5021818" cy="486013"/>
          </a:xfrm>
          <a:prstGeom prst="rect">
            <a:avLst/>
          </a:prstGeom>
          <a:noFill/>
          <a:ln/>
        </p:spPr>
        <p:txBody>
          <a:bodyPr wrap="none" rtlCol="0" anchor="t"/>
          <a:lstStyle/>
          <a:p>
            <a:pPr marL="0" indent="0">
              <a:lnSpc>
                <a:spcPts val="3827"/>
              </a:lnSpc>
              <a:buNone/>
            </a:pPr>
            <a:r>
              <a:rPr lang="en-US" sz="3062" b="1" dirty="0">
                <a:solidFill>
                  <a:srgbClr val="443728"/>
                </a:solidFill>
                <a:latin typeface="Crimson Pro" pitchFamily="34" charset="0"/>
                <a:ea typeface="Crimson Pro" pitchFamily="34" charset="-122"/>
                <a:cs typeface="Crimson Pro" pitchFamily="34" charset="-120"/>
              </a:rPr>
              <a:t>Symptoms of TMJ Subluxation</a:t>
            </a:r>
            <a:endParaRPr lang="en-US" sz="3062" dirty="0"/>
          </a:p>
        </p:txBody>
      </p:sp>
      <p:sp>
        <p:nvSpPr>
          <p:cNvPr id="5" name="Shape 3"/>
          <p:cNvSpPr/>
          <p:nvPr/>
        </p:nvSpPr>
        <p:spPr>
          <a:xfrm>
            <a:off x="7299722" y="1224677"/>
            <a:ext cx="31075" cy="6916103"/>
          </a:xfrm>
          <a:prstGeom prst="roundRect">
            <a:avLst>
              <a:gd name="adj" fmla="val 225238"/>
            </a:avLst>
          </a:prstGeom>
          <a:solidFill>
            <a:srgbClr val="D1C8C6"/>
          </a:solidFill>
          <a:ln/>
        </p:spPr>
      </p:sp>
      <p:sp>
        <p:nvSpPr>
          <p:cNvPr id="6" name="Shape 4"/>
          <p:cNvSpPr/>
          <p:nvPr/>
        </p:nvSpPr>
        <p:spPr>
          <a:xfrm>
            <a:off x="6595884" y="1505486"/>
            <a:ext cx="544354" cy="31075"/>
          </a:xfrm>
          <a:prstGeom prst="roundRect">
            <a:avLst>
              <a:gd name="adj" fmla="val 225238"/>
            </a:avLst>
          </a:prstGeom>
          <a:solidFill>
            <a:srgbClr val="D1C8C6"/>
          </a:solidFill>
          <a:ln/>
        </p:spPr>
      </p:sp>
      <p:sp>
        <p:nvSpPr>
          <p:cNvPr id="7" name="Shape 5"/>
          <p:cNvSpPr/>
          <p:nvPr/>
        </p:nvSpPr>
        <p:spPr>
          <a:xfrm>
            <a:off x="7140238" y="1346121"/>
            <a:ext cx="349925" cy="349925"/>
          </a:xfrm>
          <a:prstGeom prst="roundRect">
            <a:avLst>
              <a:gd name="adj" fmla="val 20002"/>
            </a:avLst>
          </a:prstGeom>
          <a:solidFill>
            <a:srgbClr val="EBE2E0"/>
          </a:solidFill>
          <a:ln w="7620">
            <a:solidFill>
              <a:srgbClr val="D1C8C6"/>
            </a:solidFill>
            <a:prstDash val="solid"/>
          </a:ln>
        </p:spPr>
      </p:sp>
      <p:sp>
        <p:nvSpPr>
          <p:cNvPr id="8" name="Text 6"/>
          <p:cNvSpPr/>
          <p:nvPr/>
        </p:nvSpPr>
        <p:spPr>
          <a:xfrm>
            <a:off x="7271564" y="1375172"/>
            <a:ext cx="87273" cy="291703"/>
          </a:xfrm>
          <a:prstGeom prst="rect">
            <a:avLst/>
          </a:prstGeom>
          <a:noFill/>
          <a:ln/>
        </p:spPr>
        <p:txBody>
          <a:bodyPr wrap="none" rtlCol="0" anchor="t"/>
          <a:lstStyle/>
          <a:p>
            <a:pPr marL="0" indent="0" algn="ctr">
              <a:lnSpc>
                <a:spcPts val="2296"/>
              </a:lnSpc>
              <a:buNone/>
            </a:pPr>
            <a:r>
              <a:rPr lang="en-US" sz="1837" b="1" dirty="0">
                <a:solidFill>
                  <a:srgbClr val="443728"/>
                </a:solidFill>
                <a:latin typeface="Crimson Pro" pitchFamily="34" charset="0"/>
                <a:ea typeface="Crimson Pro" pitchFamily="34" charset="-122"/>
                <a:cs typeface="Crimson Pro" pitchFamily="34" charset="-120"/>
              </a:rPr>
              <a:t>1</a:t>
            </a:r>
            <a:endParaRPr lang="en-US" sz="1837" dirty="0"/>
          </a:p>
        </p:txBody>
      </p:sp>
      <p:sp>
        <p:nvSpPr>
          <p:cNvPr id="9" name="Text 7"/>
          <p:cNvSpPr/>
          <p:nvPr/>
        </p:nvSpPr>
        <p:spPr>
          <a:xfrm>
            <a:off x="4515564" y="1380173"/>
            <a:ext cx="1944172" cy="243007"/>
          </a:xfrm>
          <a:prstGeom prst="rect">
            <a:avLst/>
          </a:prstGeom>
          <a:noFill/>
          <a:ln/>
        </p:spPr>
        <p:txBody>
          <a:bodyPr wrap="none" rtlCol="0" anchor="t"/>
          <a:lstStyle/>
          <a:p>
            <a:pPr marL="0" indent="0" algn="r">
              <a:lnSpc>
                <a:spcPts val="1914"/>
              </a:lnSpc>
              <a:buNone/>
            </a:pPr>
            <a:r>
              <a:rPr lang="en-US" sz="1531" b="1" dirty="0">
                <a:solidFill>
                  <a:srgbClr val="443728"/>
                </a:solidFill>
                <a:highlight>
                  <a:srgbClr val="FF0000"/>
                </a:highlight>
                <a:latin typeface="Crimson Pro" pitchFamily="34" charset="0"/>
                <a:ea typeface="Crimson Pro" pitchFamily="34" charset="-122"/>
                <a:cs typeface="Crimson Pro" pitchFamily="34" charset="-120"/>
              </a:rPr>
              <a:t>Pain and Discomfort</a:t>
            </a:r>
            <a:endParaRPr lang="en-US" sz="1531" dirty="0">
              <a:highlight>
                <a:srgbClr val="FF0000"/>
              </a:highlight>
            </a:endParaRPr>
          </a:p>
        </p:txBody>
      </p:sp>
      <p:sp>
        <p:nvSpPr>
          <p:cNvPr id="10" name="Text 8"/>
          <p:cNvSpPr/>
          <p:nvPr/>
        </p:nvSpPr>
        <p:spPr>
          <a:xfrm>
            <a:off x="3621167" y="1716405"/>
            <a:ext cx="2838569" cy="2735937"/>
          </a:xfrm>
          <a:prstGeom prst="rect">
            <a:avLst/>
          </a:prstGeom>
          <a:noFill/>
          <a:ln/>
        </p:spPr>
        <p:txBody>
          <a:bodyPr wrap="square" rtlCol="0" anchor="t"/>
          <a:lstStyle/>
          <a:p>
            <a:pPr marL="0" indent="0" algn="r">
              <a:lnSpc>
                <a:spcPts val="1960"/>
              </a:lnSpc>
              <a:buNone/>
            </a:pPr>
            <a:r>
              <a:rPr lang="en-US" sz="1225" dirty="0">
                <a:solidFill>
                  <a:srgbClr val="443728"/>
                </a:solidFill>
                <a:latin typeface="Open Sans" pitchFamily="34" charset="0"/>
                <a:ea typeface="Open Sans" pitchFamily="34" charset="-122"/>
                <a:cs typeface="Open Sans" pitchFamily="34" charset="-120"/>
              </a:rPr>
              <a:t>One of the primary symptoms of TMJ subluxation is pain and discomfort in the temporomandibular joint. Patients often experience a dull, aching pain in the area around the jaw, temple, or ear. The pain may worsen with chewing, yawning, or other jaw movements. In some cases, the pain can radiate to the shoulders, neck, or back, leading to headaches and general discomfort.</a:t>
            </a:r>
            <a:endParaRPr lang="en-US" sz="1225" dirty="0"/>
          </a:p>
        </p:txBody>
      </p:sp>
      <p:sp>
        <p:nvSpPr>
          <p:cNvPr id="11" name="Shape 9"/>
          <p:cNvSpPr/>
          <p:nvPr/>
        </p:nvSpPr>
        <p:spPr>
          <a:xfrm>
            <a:off x="7490162" y="2283083"/>
            <a:ext cx="544354" cy="31075"/>
          </a:xfrm>
          <a:prstGeom prst="roundRect">
            <a:avLst>
              <a:gd name="adj" fmla="val 225238"/>
            </a:avLst>
          </a:prstGeom>
          <a:solidFill>
            <a:srgbClr val="D1C8C6"/>
          </a:solidFill>
          <a:ln/>
        </p:spPr>
      </p:sp>
      <p:sp>
        <p:nvSpPr>
          <p:cNvPr id="12" name="Shape 10"/>
          <p:cNvSpPr/>
          <p:nvPr/>
        </p:nvSpPr>
        <p:spPr>
          <a:xfrm>
            <a:off x="7140238" y="2123718"/>
            <a:ext cx="349925" cy="349925"/>
          </a:xfrm>
          <a:prstGeom prst="roundRect">
            <a:avLst>
              <a:gd name="adj" fmla="val 20002"/>
            </a:avLst>
          </a:prstGeom>
          <a:solidFill>
            <a:srgbClr val="EBE2E0"/>
          </a:solidFill>
          <a:ln w="7620">
            <a:solidFill>
              <a:srgbClr val="D1C8C6"/>
            </a:solidFill>
            <a:prstDash val="solid"/>
          </a:ln>
        </p:spPr>
      </p:sp>
      <p:sp>
        <p:nvSpPr>
          <p:cNvPr id="13" name="Text 11"/>
          <p:cNvSpPr/>
          <p:nvPr/>
        </p:nvSpPr>
        <p:spPr>
          <a:xfrm>
            <a:off x="7255728" y="2152769"/>
            <a:ext cx="118943" cy="291703"/>
          </a:xfrm>
          <a:prstGeom prst="rect">
            <a:avLst/>
          </a:prstGeom>
          <a:noFill/>
          <a:ln/>
        </p:spPr>
        <p:txBody>
          <a:bodyPr wrap="none" rtlCol="0" anchor="t"/>
          <a:lstStyle/>
          <a:p>
            <a:pPr marL="0" indent="0" algn="ctr">
              <a:lnSpc>
                <a:spcPts val="2296"/>
              </a:lnSpc>
              <a:buNone/>
            </a:pPr>
            <a:r>
              <a:rPr lang="en-US" sz="1837" b="1" dirty="0">
                <a:solidFill>
                  <a:srgbClr val="443728"/>
                </a:solidFill>
                <a:latin typeface="Crimson Pro" pitchFamily="34" charset="0"/>
                <a:ea typeface="Crimson Pro" pitchFamily="34" charset="-122"/>
                <a:cs typeface="Crimson Pro" pitchFamily="34" charset="-120"/>
              </a:rPr>
              <a:t>2</a:t>
            </a:r>
            <a:endParaRPr lang="en-US" sz="1837" dirty="0"/>
          </a:p>
        </p:txBody>
      </p:sp>
      <p:sp>
        <p:nvSpPr>
          <p:cNvPr id="14" name="Text 12"/>
          <p:cNvSpPr/>
          <p:nvPr/>
        </p:nvSpPr>
        <p:spPr>
          <a:xfrm>
            <a:off x="8170664" y="2157770"/>
            <a:ext cx="2443401" cy="243007"/>
          </a:xfrm>
          <a:prstGeom prst="rect">
            <a:avLst/>
          </a:prstGeom>
          <a:noFill/>
          <a:ln/>
        </p:spPr>
        <p:txBody>
          <a:bodyPr wrap="none" rtlCol="0" anchor="t"/>
          <a:lstStyle/>
          <a:p>
            <a:pPr marL="0" indent="0" algn="l">
              <a:lnSpc>
                <a:spcPts val="1914"/>
              </a:lnSpc>
              <a:buNone/>
            </a:pPr>
            <a:r>
              <a:rPr lang="en-US" sz="1531" b="1" dirty="0">
                <a:solidFill>
                  <a:srgbClr val="443728"/>
                </a:solidFill>
                <a:highlight>
                  <a:srgbClr val="FF0000"/>
                </a:highlight>
                <a:latin typeface="Crimson Pro" pitchFamily="34" charset="0"/>
                <a:ea typeface="Crimson Pro" pitchFamily="34" charset="-122"/>
                <a:cs typeface="Crimson Pro" pitchFamily="34" charset="-120"/>
              </a:rPr>
              <a:t>Difficulty Opening the Mouth</a:t>
            </a:r>
            <a:endParaRPr lang="en-US" sz="1531" dirty="0">
              <a:highlight>
                <a:srgbClr val="FF0000"/>
              </a:highlight>
            </a:endParaRPr>
          </a:p>
        </p:txBody>
      </p:sp>
      <p:sp>
        <p:nvSpPr>
          <p:cNvPr id="15" name="Text 13"/>
          <p:cNvSpPr/>
          <p:nvPr/>
        </p:nvSpPr>
        <p:spPr>
          <a:xfrm>
            <a:off x="8170664" y="2494002"/>
            <a:ext cx="2838569" cy="2487216"/>
          </a:xfrm>
          <a:prstGeom prst="rect">
            <a:avLst/>
          </a:prstGeom>
          <a:noFill/>
          <a:ln/>
        </p:spPr>
        <p:txBody>
          <a:bodyPr wrap="square" rtlCol="0" anchor="t"/>
          <a:lstStyle/>
          <a:p>
            <a:pPr marL="0" indent="0" algn="l">
              <a:lnSpc>
                <a:spcPts val="1960"/>
              </a:lnSpc>
              <a:buNone/>
            </a:pPr>
            <a:r>
              <a:rPr lang="en-US" sz="1225" dirty="0">
                <a:solidFill>
                  <a:srgbClr val="443728"/>
                </a:solidFill>
                <a:latin typeface="Open Sans" pitchFamily="34" charset="0"/>
                <a:ea typeface="Open Sans" pitchFamily="34" charset="-122"/>
                <a:cs typeface="Open Sans" pitchFamily="34" charset="-120"/>
              </a:rPr>
              <a:t>TMJ subluxation can also cause limited range of motion in the jaw, making it difficult for patients to open their mouths wide. This is often described as a "locked" jaw, and it can interfere with basic daily activities such as eating, speaking, and brushing teeth. In severe cases, the jaw may become completely immobilized, requiring immediate medical attention.</a:t>
            </a:r>
            <a:endParaRPr lang="en-US" sz="1225" dirty="0"/>
          </a:p>
        </p:txBody>
      </p:sp>
      <p:sp>
        <p:nvSpPr>
          <p:cNvPr id="16" name="Shape 14"/>
          <p:cNvSpPr/>
          <p:nvPr/>
        </p:nvSpPr>
        <p:spPr>
          <a:xfrm>
            <a:off x="6595884" y="5044142"/>
            <a:ext cx="544354" cy="31075"/>
          </a:xfrm>
          <a:prstGeom prst="roundRect">
            <a:avLst>
              <a:gd name="adj" fmla="val 225238"/>
            </a:avLst>
          </a:prstGeom>
          <a:solidFill>
            <a:srgbClr val="D1C8C6"/>
          </a:solidFill>
          <a:ln/>
        </p:spPr>
      </p:sp>
      <p:sp>
        <p:nvSpPr>
          <p:cNvPr id="17" name="Shape 15"/>
          <p:cNvSpPr/>
          <p:nvPr/>
        </p:nvSpPr>
        <p:spPr>
          <a:xfrm>
            <a:off x="7140238" y="4884777"/>
            <a:ext cx="349925" cy="349925"/>
          </a:xfrm>
          <a:prstGeom prst="roundRect">
            <a:avLst>
              <a:gd name="adj" fmla="val 20002"/>
            </a:avLst>
          </a:prstGeom>
          <a:solidFill>
            <a:srgbClr val="EBE2E0"/>
          </a:solidFill>
          <a:ln w="7620">
            <a:solidFill>
              <a:srgbClr val="D1C8C6"/>
            </a:solidFill>
            <a:prstDash val="solid"/>
          </a:ln>
        </p:spPr>
      </p:sp>
      <p:sp>
        <p:nvSpPr>
          <p:cNvPr id="18" name="Text 16"/>
          <p:cNvSpPr/>
          <p:nvPr/>
        </p:nvSpPr>
        <p:spPr>
          <a:xfrm>
            <a:off x="7258229" y="4913828"/>
            <a:ext cx="113943" cy="291703"/>
          </a:xfrm>
          <a:prstGeom prst="rect">
            <a:avLst/>
          </a:prstGeom>
          <a:noFill/>
          <a:ln/>
        </p:spPr>
        <p:txBody>
          <a:bodyPr wrap="none" rtlCol="0" anchor="t"/>
          <a:lstStyle/>
          <a:p>
            <a:pPr marL="0" indent="0" algn="ctr">
              <a:lnSpc>
                <a:spcPts val="2296"/>
              </a:lnSpc>
              <a:buNone/>
            </a:pPr>
            <a:r>
              <a:rPr lang="en-US" sz="1837" b="1" dirty="0">
                <a:solidFill>
                  <a:srgbClr val="443728"/>
                </a:solidFill>
                <a:latin typeface="Crimson Pro" pitchFamily="34" charset="0"/>
                <a:ea typeface="Crimson Pro" pitchFamily="34" charset="-122"/>
                <a:cs typeface="Crimson Pro" pitchFamily="34" charset="-120"/>
              </a:rPr>
              <a:t>3</a:t>
            </a:r>
            <a:endParaRPr lang="en-US" sz="1837" dirty="0"/>
          </a:p>
        </p:txBody>
      </p:sp>
      <p:sp>
        <p:nvSpPr>
          <p:cNvPr id="19" name="Text 17"/>
          <p:cNvSpPr/>
          <p:nvPr/>
        </p:nvSpPr>
        <p:spPr>
          <a:xfrm>
            <a:off x="3621167" y="4918829"/>
            <a:ext cx="2838569" cy="486013"/>
          </a:xfrm>
          <a:prstGeom prst="rect">
            <a:avLst/>
          </a:prstGeom>
          <a:noFill/>
          <a:ln/>
        </p:spPr>
        <p:txBody>
          <a:bodyPr wrap="square" rtlCol="0" anchor="t"/>
          <a:lstStyle/>
          <a:p>
            <a:pPr marL="0" indent="0" algn="r">
              <a:lnSpc>
                <a:spcPts val="1914"/>
              </a:lnSpc>
              <a:buNone/>
            </a:pPr>
            <a:r>
              <a:rPr lang="en-US" sz="1531" b="1" dirty="0">
                <a:solidFill>
                  <a:srgbClr val="443728"/>
                </a:solidFill>
                <a:highlight>
                  <a:srgbClr val="FF0000"/>
                </a:highlight>
                <a:latin typeface="Crimson Pro" pitchFamily="34" charset="0"/>
                <a:ea typeface="Crimson Pro" pitchFamily="34" charset="-122"/>
                <a:cs typeface="Crimson Pro" pitchFamily="34" charset="-120"/>
              </a:rPr>
              <a:t>Clicking, Popping, or Grinding Sounds</a:t>
            </a:r>
            <a:endParaRPr lang="en-US" sz="1531" dirty="0">
              <a:highlight>
                <a:srgbClr val="FF0000"/>
              </a:highlight>
            </a:endParaRPr>
          </a:p>
        </p:txBody>
      </p:sp>
      <p:sp>
        <p:nvSpPr>
          <p:cNvPr id="20" name="Text 18"/>
          <p:cNvSpPr/>
          <p:nvPr/>
        </p:nvSpPr>
        <p:spPr>
          <a:xfrm>
            <a:off x="3621167" y="5498068"/>
            <a:ext cx="2838569" cy="2487216"/>
          </a:xfrm>
          <a:prstGeom prst="rect">
            <a:avLst/>
          </a:prstGeom>
          <a:noFill/>
          <a:ln/>
        </p:spPr>
        <p:txBody>
          <a:bodyPr wrap="square" rtlCol="0" anchor="t"/>
          <a:lstStyle/>
          <a:p>
            <a:pPr marL="0" indent="0" algn="r">
              <a:lnSpc>
                <a:spcPts val="1960"/>
              </a:lnSpc>
              <a:buNone/>
            </a:pPr>
            <a:r>
              <a:rPr lang="en-US" sz="1225" dirty="0">
                <a:solidFill>
                  <a:srgbClr val="443728"/>
                </a:solidFill>
                <a:latin typeface="Open Sans" pitchFamily="34" charset="0"/>
                <a:ea typeface="Open Sans" pitchFamily="34" charset="-122"/>
                <a:cs typeface="Open Sans" pitchFamily="34" charset="-120"/>
              </a:rPr>
              <a:t>Another common symptom of TMJ subluxation is the presence of unusual joint sounds. Patients may have clicking, popping, or grinding noises when opening or closing their mouth. These sounds are often caused by the displacement of the joint, which can lead to the irregular movement of the bones and cartilage within the TMJ.</a:t>
            </a:r>
            <a:endParaRPr lang="en-US" sz="12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
        <p:nvSpPr>
          <p:cNvPr id="5" name="Text 2"/>
          <p:cNvSpPr/>
          <p:nvPr/>
        </p:nvSpPr>
        <p:spPr>
          <a:xfrm>
            <a:off x="695444" y="1103709"/>
            <a:ext cx="5837396" cy="579477"/>
          </a:xfrm>
          <a:prstGeom prst="rect">
            <a:avLst/>
          </a:prstGeom>
          <a:noFill/>
          <a:ln/>
        </p:spPr>
        <p:txBody>
          <a:bodyPr wrap="none" rtlCol="0" anchor="t"/>
          <a:lstStyle/>
          <a:p>
            <a:pPr marL="0" indent="0">
              <a:lnSpc>
                <a:spcPts val="4563"/>
              </a:lnSpc>
              <a:buNone/>
            </a:pPr>
            <a:r>
              <a:rPr lang="en-US" sz="3651" b="1" dirty="0">
                <a:solidFill>
                  <a:srgbClr val="443728"/>
                </a:solidFill>
                <a:latin typeface="Crimson Pro" pitchFamily="34" charset="0"/>
                <a:ea typeface="Crimson Pro" pitchFamily="34" charset="-122"/>
                <a:cs typeface="Crimson Pro" pitchFamily="34" charset="-120"/>
              </a:rPr>
              <a:t>Diagnosis of TMJ Subluxation</a:t>
            </a:r>
            <a:endParaRPr lang="en-US" sz="3651" dirty="0"/>
          </a:p>
        </p:txBody>
      </p:sp>
      <p:sp>
        <p:nvSpPr>
          <p:cNvPr id="6" name="Text 3"/>
          <p:cNvSpPr/>
          <p:nvPr/>
        </p:nvSpPr>
        <p:spPr>
          <a:xfrm>
            <a:off x="695444" y="1961317"/>
            <a:ext cx="7753112" cy="1483519"/>
          </a:xfrm>
          <a:prstGeom prst="rect">
            <a:avLst/>
          </a:prstGeom>
          <a:noFill/>
          <a:ln/>
        </p:spPr>
        <p:txBody>
          <a:bodyPr wrap="square" rtlCol="0" anchor="t"/>
          <a:lstStyle/>
          <a:p>
            <a:pPr marL="0" indent="0">
              <a:lnSpc>
                <a:spcPts val="2336"/>
              </a:lnSpc>
              <a:buNone/>
            </a:pPr>
            <a:r>
              <a:rPr lang="en-US" sz="1460" dirty="0">
                <a:solidFill>
                  <a:srgbClr val="443728"/>
                </a:solidFill>
                <a:latin typeface="Open Sans" pitchFamily="34" charset="0"/>
                <a:ea typeface="Open Sans" pitchFamily="34" charset="-122"/>
                <a:cs typeface="Open Sans" pitchFamily="34" charset="-120"/>
              </a:rPr>
              <a:t>Diagnosing TMJ subluxation typically involves a comprehensive physical examination and imaging studies. A detailed medical history, asking about the patient's symptoms, onset, and any precipitating factors. Examination of the jaw, head, and neck, assessing range of motion, joint stability, and any tenderness or clicking sounds.</a:t>
            </a:r>
            <a:endParaRPr lang="en-US" sz="1460" dirty="0"/>
          </a:p>
        </p:txBody>
      </p:sp>
      <p:sp>
        <p:nvSpPr>
          <p:cNvPr id="7" name="Text 4"/>
          <p:cNvSpPr/>
          <p:nvPr/>
        </p:nvSpPr>
        <p:spPr>
          <a:xfrm>
            <a:off x="695444" y="3653433"/>
            <a:ext cx="7753112" cy="1780222"/>
          </a:xfrm>
          <a:prstGeom prst="rect">
            <a:avLst/>
          </a:prstGeom>
          <a:noFill/>
          <a:ln/>
        </p:spPr>
        <p:txBody>
          <a:bodyPr wrap="square" rtlCol="0" anchor="t"/>
          <a:lstStyle/>
          <a:p>
            <a:pPr marL="0" indent="0">
              <a:lnSpc>
                <a:spcPts val="2336"/>
              </a:lnSpc>
              <a:buNone/>
            </a:pPr>
            <a:r>
              <a:rPr lang="en-US" sz="1460" dirty="0">
                <a:solidFill>
                  <a:srgbClr val="443728"/>
                </a:solidFill>
                <a:latin typeface="Open Sans" pitchFamily="34" charset="0"/>
                <a:ea typeface="Open Sans" pitchFamily="34" charset="-122"/>
                <a:cs typeface="Open Sans" pitchFamily="34" charset="-120"/>
              </a:rPr>
              <a:t>Imaging tests are often crucial in confirming the diagnosis of TMJ subluxation. Plain X-rays can help visualize the joint and identify any structural abnormalities or misalignment. More advanced imaging techniques, such as magnetic resonance imaging (MRI) or computed tomography (CT) scans, may be ordered to obtain a more detailed view of the joint and surrounding soft tissues. These tests can help differentiate TMJ subluxation from other conditions, such as osteoarthritis or disc displacement.</a:t>
            </a:r>
            <a:endParaRPr lang="en-US" sz="1460" dirty="0"/>
          </a:p>
        </p:txBody>
      </p:sp>
      <p:sp>
        <p:nvSpPr>
          <p:cNvPr id="8" name="Text 5"/>
          <p:cNvSpPr/>
          <p:nvPr/>
        </p:nvSpPr>
        <p:spPr>
          <a:xfrm>
            <a:off x="695444" y="5642253"/>
            <a:ext cx="7753112" cy="1483519"/>
          </a:xfrm>
          <a:prstGeom prst="rect">
            <a:avLst/>
          </a:prstGeom>
          <a:noFill/>
          <a:ln/>
        </p:spPr>
        <p:txBody>
          <a:bodyPr wrap="square" rtlCol="0" anchor="t"/>
          <a:lstStyle/>
          <a:p>
            <a:pPr marL="0" indent="0">
              <a:lnSpc>
                <a:spcPts val="2336"/>
              </a:lnSpc>
              <a:buNone/>
            </a:pPr>
            <a:r>
              <a:rPr lang="en-US" sz="1460" dirty="0">
                <a:solidFill>
                  <a:srgbClr val="443728"/>
                </a:solidFill>
                <a:latin typeface="Open Sans" pitchFamily="34" charset="0"/>
                <a:ea typeface="Open Sans" pitchFamily="34" charset="-122"/>
                <a:cs typeface="Open Sans" pitchFamily="34" charset="-120"/>
              </a:rPr>
              <a:t>In some cases,  specialized tests, such as joint aspiration or electromyography (EMG), to further evaluate the extent of the TMJ dysfunction and rule out other potential causes of the patient's symptoms. A thorough diagnostic process is essential to develop an effective treatment plan and manage the condition effectively.</a:t>
            </a:r>
            <a:endParaRPr lang="en-US" sz="1460" dirty="0"/>
          </a:p>
        </p:txBody>
      </p:sp>
      <p:pic>
        <p:nvPicPr>
          <p:cNvPr id="9" name="Picture 8">
            <a:extLst>
              <a:ext uri="{FF2B5EF4-FFF2-40B4-BE49-F238E27FC236}">
                <a16:creationId xmlns:a16="http://schemas.microsoft.com/office/drawing/2014/main" id="{B808E0F8-86FC-4EE2-B486-92188DC66E80}"/>
              </a:ext>
            </a:extLst>
          </p:cNvPr>
          <p:cNvPicPr>
            <a:picLocks noChangeAspect="1"/>
          </p:cNvPicPr>
          <p:nvPr/>
        </p:nvPicPr>
        <p:blipFill>
          <a:blip r:embed="rId3"/>
          <a:stretch>
            <a:fillRect/>
          </a:stretch>
        </p:blipFill>
        <p:spPr>
          <a:xfrm>
            <a:off x="8909539" y="1875693"/>
            <a:ext cx="3630856" cy="42359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853368"/>
          </a:xfrm>
          <a:prstGeom prst="rect">
            <a:avLst/>
          </a:prstGeom>
          <a:solidFill>
            <a:srgbClr val="FFFCFA"/>
          </a:solidFill>
          <a:ln/>
        </p:spPr>
      </p:sp>
      <p:sp>
        <p:nvSpPr>
          <p:cNvPr id="4" name="Text 2"/>
          <p:cNvSpPr/>
          <p:nvPr/>
        </p:nvSpPr>
        <p:spPr>
          <a:xfrm>
            <a:off x="3621167" y="427673"/>
            <a:ext cx="5377101" cy="486013"/>
          </a:xfrm>
          <a:prstGeom prst="rect">
            <a:avLst/>
          </a:prstGeom>
          <a:noFill/>
          <a:ln/>
        </p:spPr>
        <p:txBody>
          <a:bodyPr wrap="none" rtlCol="0" anchor="t"/>
          <a:lstStyle/>
          <a:p>
            <a:pPr marL="0" indent="0">
              <a:lnSpc>
                <a:spcPts val="3827"/>
              </a:lnSpc>
              <a:buNone/>
            </a:pPr>
            <a:r>
              <a:rPr lang="en-US" sz="3062" b="1" dirty="0">
                <a:solidFill>
                  <a:srgbClr val="443728"/>
                </a:solidFill>
                <a:latin typeface="Crimson Pro" pitchFamily="34" charset="0"/>
                <a:ea typeface="Crimson Pro" pitchFamily="34" charset="-122"/>
                <a:cs typeface="Crimson Pro" pitchFamily="34" charset="-120"/>
              </a:rPr>
              <a:t>Conservative Treatment Options</a:t>
            </a:r>
            <a:endParaRPr lang="en-US" sz="3062" dirty="0"/>
          </a:p>
        </p:txBody>
      </p:sp>
      <p:sp>
        <p:nvSpPr>
          <p:cNvPr id="5" name="Shape 3"/>
          <p:cNvSpPr/>
          <p:nvPr/>
        </p:nvSpPr>
        <p:spPr>
          <a:xfrm>
            <a:off x="3621167" y="1224677"/>
            <a:ext cx="3616285" cy="3398401"/>
          </a:xfrm>
          <a:prstGeom prst="roundRect">
            <a:avLst>
              <a:gd name="adj" fmla="val 2060"/>
            </a:avLst>
          </a:prstGeom>
          <a:solidFill>
            <a:srgbClr val="EBE2E0"/>
          </a:solidFill>
          <a:ln w="7620">
            <a:solidFill>
              <a:srgbClr val="D1C8C6"/>
            </a:solidFill>
            <a:prstDash val="solid"/>
          </a:ln>
        </p:spPr>
      </p:sp>
      <p:sp>
        <p:nvSpPr>
          <p:cNvPr id="6" name="Text 4"/>
          <p:cNvSpPr/>
          <p:nvPr/>
        </p:nvSpPr>
        <p:spPr>
          <a:xfrm>
            <a:off x="3784283" y="1387793"/>
            <a:ext cx="2099667" cy="243007"/>
          </a:xfrm>
          <a:prstGeom prst="rect">
            <a:avLst/>
          </a:prstGeom>
          <a:noFill/>
          <a:ln/>
        </p:spPr>
        <p:txBody>
          <a:bodyPr wrap="none" rtlCol="0" anchor="t"/>
          <a:lstStyle/>
          <a:p>
            <a:pPr marL="0" indent="0">
              <a:lnSpc>
                <a:spcPts val="1914"/>
              </a:lnSpc>
              <a:buNone/>
            </a:pPr>
            <a:r>
              <a:rPr lang="en-US" sz="1531" b="1" dirty="0">
                <a:solidFill>
                  <a:srgbClr val="443728"/>
                </a:solidFill>
                <a:highlight>
                  <a:srgbClr val="00FFFF"/>
                </a:highlight>
                <a:latin typeface="Crimson Pro" pitchFamily="34" charset="0"/>
                <a:ea typeface="Crimson Pro" pitchFamily="34" charset="-122"/>
                <a:cs typeface="Crimson Pro" pitchFamily="34" charset="-120"/>
              </a:rPr>
              <a:t>Medication Management</a:t>
            </a:r>
            <a:endParaRPr lang="en-US" sz="1531" dirty="0">
              <a:highlight>
                <a:srgbClr val="00FFFF"/>
              </a:highlight>
            </a:endParaRPr>
          </a:p>
        </p:txBody>
      </p:sp>
      <p:sp>
        <p:nvSpPr>
          <p:cNvPr id="7" name="Text 5"/>
          <p:cNvSpPr/>
          <p:nvPr/>
        </p:nvSpPr>
        <p:spPr>
          <a:xfrm>
            <a:off x="3784283" y="1724025"/>
            <a:ext cx="3290054" cy="2735937"/>
          </a:xfrm>
          <a:prstGeom prst="rect">
            <a:avLst/>
          </a:prstGeom>
          <a:noFill/>
          <a:ln/>
        </p:spPr>
        <p:txBody>
          <a:bodyPr wrap="square" rtlCol="0" anchor="t"/>
          <a:lstStyle/>
          <a:p>
            <a:pPr marL="0" indent="0">
              <a:lnSpc>
                <a:spcPts val="1960"/>
              </a:lnSpc>
              <a:buNone/>
            </a:pPr>
            <a:r>
              <a:rPr lang="en-US" sz="1225" dirty="0">
                <a:solidFill>
                  <a:srgbClr val="443728"/>
                </a:solidFill>
                <a:latin typeface="Open Sans" pitchFamily="34" charset="0"/>
                <a:ea typeface="Open Sans" pitchFamily="34" charset="-122"/>
                <a:cs typeface="Open Sans" pitchFamily="34" charset="-120"/>
              </a:rPr>
              <a:t>One of the first lines of conservative treatment for TMJ subluxation often involves the use of over-the-counter or prescription medications to manage pain and inflammation. This may include nonsteroidal anti-inflammatory drugs (NSAIDs) like ibuprofen or naproxen, as well as muscle relaxants or other analgesics. The goal of medication management is to provide short-term relief</a:t>
            </a:r>
            <a:endParaRPr lang="en-US" sz="1225" dirty="0"/>
          </a:p>
        </p:txBody>
      </p:sp>
      <p:sp>
        <p:nvSpPr>
          <p:cNvPr id="8" name="Shape 6"/>
          <p:cNvSpPr/>
          <p:nvPr/>
        </p:nvSpPr>
        <p:spPr>
          <a:xfrm>
            <a:off x="7392948" y="1224677"/>
            <a:ext cx="3616285" cy="3398401"/>
          </a:xfrm>
          <a:prstGeom prst="roundRect">
            <a:avLst>
              <a:gd name="adj" fmla="val 2060"/>
            </a:avLst>
          </a:prstGeom>
          <a:solidFill>
            <a:srgbClr val="EBE2E0"/>
          </a:solidFill>
          <a:ln w="7620">
            <a:solidFill>
              <a:srgbClr val="D1C8C6"/>
            </a:solidFill>
            <a:prstDash val="solid"/>
          </a:ln>
        </p:spPr>
      </p:sp>
      <p:sp>
        <p:nvSpPr>
          <p:cNvPr id="9" name="Text 7"/>
          <p:cNvSpPr/>
          <p:nvPr/>
        </p:nvSpPr>
        <p:spPr>
          <a:xfrm>
            <a:off x="7556063" y="1387793"/>
            <a:ext cx="1944172" cy="243007"/>
          </a:xfrm>
          <a:prstGeom prst="rect">
            <a:avLst/>
          </a:prstGeom>
          <a:noFill/>
          <a:ln/>
        </p:spPr>
        <p:txBody>
          <a:bodyPr wrap="none" rtlCol="0" anchor="t"/>
          <a:lstStyle/>
          <a:p>
            <a:pPr marL="0" indent="0">
              <a:lnSpc>
                <a:spcPts val="1914"/>
              </a:lnSpc>
              <a:buNone/>
            </a:pPr>
            <a:r>
              <a:rPr lang="en-US" sz="1531" b="1" dirty="0">
                <a:solidFill>
                  <a:srgbClr val="443728"/>
                </a:solidFill>
                <a:highlight>
                  <a:srgbClr val="00FFFF"/>
                </a:highlight>
                <a:latin typeface="Crimson Pro" pitchFamily="34" charset="0"/>
                <a:ea typeface="Crimson Pro" pitchFamily="34" charset="-122"/>
                <a:cs typeface="Crimson Pro" pitchFamily="34" charset="-120"/>
              </a:rPr>
              <a:t>Physical Therapy</a:t>
            </a:r>
            <a:endParaRPr lang="en-US" sz="1531" dirty="0">
              <a:highlight>
                <a:srgbClr val="00FFFF"/>
              </a:highlight>
            </a:endParaRPr>
          </a:p>
        </p:txBody>
      </p:sp>
      <p:sp>
        <p:nvSpPr>
          <p:cNvPr id="10" name="Text 8"/>
          <p:cNvSpPr/>
          <p:nvPr/>
        </p:nvSpPr>
        <p:spPr>
          <a:xfrm>
            <a:off x="7556063" y="1724025"/>
            <a:ext cx="3290054" cy="2735937"/>
          </a:xfrm>
          <a:prstGeom prst="rect">
            <a:avLst/>
          </a:prstGeom>
          <a:noFill/>
          <a:ln/>
        </p:spPr>
        <p:txBody>
          <a:bodyPr wrap="square" rtlCol="0" anchor="t"/>
          <a:lstStyle/>
          <a:p>
            <a:pPr marL="0" indent="0">
              <a:lnSpc>
                <a:spcPts val="1960"/>
              </a:lnSpc>
              <a:buNone/>
            </a:pPr>
            <a:r>
              <a:rPr lang="en-US" sz="1225" dirty="0">
                <a:solidFill>
                  <a:srgbClr val="443728"/>
                </a:solidFill>
                <a:latin typeface="Open Sans" pitchFamily="34" charset="0"/>
                <a:ea typeface="Open Sans" pitchFamily="34" charset="-122"/>
                <a:cs typeface="Open Sans" pitchFamily="34" charset="-120"/>
              </a:rPr>
              <a:t>A comprehensive physical therapy program can be highly effective in addressing the symptoms of TMJ subluxation. Physical therapists may employ a variety of techniques, such as manual manipulation, exercise therapy, ultrasound, and electrical stimulation, to reduce pain, improve joint mobility, and strengthen the surrounding musculature. This helps to restore proper joint function and prevent further subluxation episodes.</a:t>
            </a:r>
            <a:endParaRPr lang="en-US" sz="1225" dirty="0"/>
          </a:p>
        </p:txBody>
      </p:sp>
      <p:sp>
        <p:nvSpPr>
          <p:cNvPr id="11" name="Shape 9"/>
          <p:cNvSpPr/>
          <p:nvPr/>
        </p:nvSpPr>
        <p:spPr>
          <a:xfrm>
            <a:off x="3621167" y="4778573"/>
            <a:ext cx="3616285" cy="3647122"/>
          </a:xfrm>
          <a:prstGeom prst="roundRect">
            <a:avLst>
              <a:gd name="adj" fmla="val 1935"/>
            </a:avLst>
          </a:prstGeom>
          <a:solidFill>
            <a:srgbClr val="EBE2E0"/>
          </a:solidFill>
          <a:ln w="7620">
            <a:solidFill>
              <a:srgbClr val="D1C8C6"/>
            </a:solidFill>
            <a:prstDash val="solid"/>
          </a:ln>
        </p:spPr>
      </p:sp>
      <p:sp>
        <p:nvSpPr>
          <p:cNvPr id="12" name="Text 10"/>
          <p:cNvSpPr/>
          <p:nvPr/>
        </p:nvSpPr>
        <p:spPr>
          <a:xfrm>
            <a:off x="3784283" y="4941689"/>
            <a:ext cx="1944172" cy="243007"/>
          </a:xfrm>
          <a:prstGeom prst="rect">
            <a:avLst/>
          </a:prstGeom>
          <a:noFill/>
          <a:ln/>
        </p:spPr>
        <p:txBody>
          <a:bodyPr wrap="none" rtlCol="0" anchor="t"/>
          <a:lstStyle/>
          <a:p>
            <a:pPr marL="0" indent="0">
              <a:lnSpc>
                <a:spcPts val="1914"/>
              </a:lnSpc>
              <a:buNone/>
            </a:pPr>
            <a:r>
              <a:rPr lang="en-US" sz="1531" b="1" dirty="0">
                <a:solidFill>
                  <a:srgbClr val="443728"/>
                </a:solidFill>
                <a:highlight>
                  <a:srgbClr val="00FFFF"/>
                </a:highlight>
                <a:latin typeface="Crimson Pro" pitchFamily="34" charset="0"/>
                <a:ea typeface="Crimson Pro" pitchFamily="34" charset="-122"/>
                <a:cs typeface="Crimson Pro" pitchFamily="34" charset="-120"/>
              </a:rPr>
              <a:t>Splint Therapy</a:t>
            </a:r>
            <a:endParaRPr lang="en-US" sz="1531" dirty="0">
              <a:highlight>
                <a:srgbClr val="00FFFF"/>
              </a:highlight>
            </a:endParaRPr>
          </a:p>
        </p:txBody>
      </p:sp>
      <p:sp>
        <p:nvSpPr>
          <p:cNvPr id="13" name="Text 11"/>
          <p:cNvSpPr/>
          <p:nvPr/>
        </p:nvSpPr>
        <p:spPr>
          <a:xfrm>
            <a:off x="3784283" y="5277922"/>
            <a:ext cx="3290054" cy="2487216"/>
          </a:xfrm>
          <a:prstGeom prst="rect">
            <a:avLst/>
          </a:prstGeom>
          <a:noFill/>
          <a:ln/>
        </p:spPr>
        <p:txBody>
          <a:bodyPr wrap="square" rtlCol="0" anchor="t"/>
          <a:lstStyle/>
          <a:p>
            <a:pPr marL="0" indent="0">
              <a:lnSpc>
                <a:spcPts val="1960"/>
              </a:lnSpc>
              <a:buNone/>
            </a:pPr>
            <a:r>
              <a:rPr lang="en-US" sz="1225" dirty="0">
                <a:solidFill>
                  <a:srgbClr val="443728"/>
                </a:solidFill>
                <a:latin typeface="Open Sans" pitchFamily="34" charset="0"/>
                <a:ea typeface="Open Sans" pitchFamily="34" charset="-122"/>
                <a:cs typeface="Open Sans" pitchFamily="34" charset="-120"/>
              </a:rPr>
              <a:t>Occlusal splints or nightguards, are a common conservative treatment for TMJ subluxation. These devices are designed to fit over the teeth and prevent excessive grinding or clenching, which can contribute to joint instability and subluxation. Splint therapy can help to alleviate pain, reduce muscle tension, and protect the joint from further damage.</a:t>
            </a:r>
            <a:endParaRPr lang="en-US" sz="1225" dirty="0"/>
          </a:p>
        </p:txBody>
      </p:sp>
      <p:sp>
        <p:nvSpPr>
          <p:cNvPr id="14" name="Shape 12"/>
          <p:cNvSpPr/>
          <p:nvPr/>
        </p:nvSpPr>
        <p:spPr>
          <a:xfrm>
            <a:off x="7392948" y="4778573"/>
            <a:ext cx="3616285" cy="3647122"/>
          </a:xfrm>
          <a:prstGeom prst="roundRect">
            <a:avLst>
              <a:gd name="adj" fmla="val 1935"/>
            </a:avLst>
          </a:prstGeom>
          <a:solidFill>
            <a:srgbClr val="EBE2E0"/>
          </a:solidFill>
          <a:ln w="7620">
            <a:solidFill>
              <a:srgbClr val="D1C8C6"/>
            </a:solidFill>
            <a:prstDash val="solid"/>
          </a:ln>
        </p:spPr>
      </p:sp>
      <p:sp>
        <p:nvSpPr>
          <p:cNvPr id="15" name="Text 13"/>
          <p:cNvSpPr/>
          <p:nvPr/>
        </p:nvSpPr>
        <p:spPr>
          <a:xfrm>
            <a:off x="7556063" y="4941689"/>
            <a:ext cx="1944172" cy="243007"/>
          </a:xfrm>
          <a:prstGeom prst="rect">
            <a:avLst/>
          </a:prstGeom>
          <a:noFill/>
          <a:ln/>
        </p:spPr>
        <p:txBody>
          <a:bodyPr wrap="none" rtlCol="0" anchor="t"/>
          <a:lstStyle/>
          <a:p>
            <a:pPr marL="0" indent="0">
              <a:lnSpc>
                <a:spcPts val="1914"/>
              </a:lnSpc>
              <a:buNone/>
            </a:pPr>
            <a:r>
              <a:rPr lang="en-US" sz="1531" b="1" dirty="0">
                <a:solidFill>
                  <a:srgbClr val="443728"/>
                </a:solidFill>
                <a:highlight>
                  <a:srgbClr val="00FFFF"/>
                </a:highlight>
                <a:latin typeface="Crimson Pro" pitchFamily="34" charset="0"/>
                <a:ea typeface="Crimson Pro" pitchFamily="34" charset="-122"/>
                <a:cs typeface="Crimson Pro" pitchFamily="34" charset="-120"/>
              </a:rPr>
              <a:t>Lifestyle Modifications</a:t>
            </a:r>
            <a:endParaRPr lang="en-US" sz="1531" dirty="0">
              <a:highlight>
                <a:srgbClr val="00FFFF"/>
              </a:highlight>
            </a:endParaRPr>
          </a:p>
        </p:txBody>
      </p:sp>
      <p:sp>
        <p:nvSpPr>
          <p:cNvPr id="16" name="Text 14"/>
          <p:cNvSpPr/>
          <p:nvPr/>
        </p:nvSpPr>
        <p:spPr>
          <a:xfrm>
            <a:off x="7556063" y="5277922"/>
            <a:ext cx="3290054" cy="2984659"/>
          </a:xfrm>
          <a:prstGeom prst="rect">
            <a:avLst/>
          </a:prstGeom>
          <a:noFill/>
          <a:ln/>
        </p:spPr>
        <p:txBody>
          <a:bodyPr wrap="square" rtlCol="0" anchor="t"/>
          <a:lstStyle/>
          <a:p>
            <a:pPr marL="0" indent="0">
              <a:lnSpc>
                <a:spcPts val="1960"/>
              </a:lnSpc>
              <a:buNone/>
            </a:pPr>
            <a:r>
              <a:rPr lang="en-US" sz="1225" dirty="0">
                <a:solidFill>
                  <a:srgbClr val="443728"/>
                </a:solidFill>
                <a:latin typeface="Open Sans" pitchFamily="34" charset="0"/>
                <a:ea typeface="Open Sans" pitchFamily="34" charset="-122"/>
                <a:cs typeface="Open Sans" pitchFamily="34" charset="-120"/>
              </a:rPr>
              <a:t>In addition to medical and therapeutic interventions, patients with TMJ subluxation may benefit from making lifestyle changes to reduce stress on the joint. This may include practicing stress management techniques, such as meditation or relaxation exercises, avoiding chewing hard or crunchy foods, and using heat or cold therapy to manage pain and inflammation. These simple adjustments can help to prevent future subluxation episodes.</a:t>
            </a:r>
            <a:endParaRPr lang="en-US" sz="122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978741"/>
          </a:xfrm>
          <a:prstGeom prst="rect">
            <a:avLst/>
          </a:prstGeom>
          <a:solidFill>
            <a:srgbClr val="FFFCFA"/>
          </a:solidFill>
          <a:ln/>
        </p:spPr>
      </p:sp>
      <p:sp>
        <p:nvSpPr>
          <p:cNvPr id="4" name="Text 2"/>
          <p:cNvSpPr/>
          <p:nvPr/>
        </p:nvSpPr>
        <p:spPr>
          <a:xfrm>
            <a:off x="3621167" y="427673"/>
            <a:ext cx="5191839" cy="486013"/>
          </a:xfrm>
          <a:prstGeom prst="rect">
            <a:avLst/>
          </a:prstGeom>
          <a:noFill/>
          <a:ln/>
        </p:spPr>
        <p:txBody>
          <a:bodyPr wrap="none" rtlCol="0" anchor="t"/>
          <a:lstStyle/>
          <a:p>
            <a:pPr marL="0" indent="0">
              <a:lnSpc>
                <a:spcPts val="3827"/>
              </a:lnSpc>
              <a:buNone/>
            </a:pPr>
            <a:r>
              <a:rPr lang="en-US" sz="3062" b="1" dirty="0">
                <a:solidFill>
                  <a:srgbClr val="443728"/>
                </a:solidFill>
                <a:latin typeface="Crimson Pro" pitchFamily="34" charset="0"/>
                <a:ea typeface="Crimson Pro" pitchFamily="34" charset="-122"/>
                <a:cs typeface="Crimson Pro" pitchFamily="34" charset="-120"/>
              </a:rPr>
              <a:t>Surgical Treatment Approaches</a:t>
            </a:r>
            <a:endParaRPr lang="en-US" sz="3062" dirty="0"/>
          </a:p>
        </p:txBody>
      </p:sp>
      <p:sp>
        <p:nvSpPr>
          <p:cNvPr id="5" name="Text 3"/>
          <p:cNvSpPr/>
          <p:nvPr/>
        </p:nvSpPr>
        <p:spPr>
          <a:xfrm>
            <a:off x="3621167" y="1302425"/>
            <a:ext cx="3504367" cy="583406"/>
          </a:xfrm>
          <a:prstGeom prst="rect">
            <a:avLst/>
          </a:prstGeom>
          <a:noFill/>
          <a:ln/>
        </p:spPr>
        <p:txBody>
          <a:bodyPr wrap="square" rtlCol="0" anchor="t"/>
          <a:lstStyle/>
          <a:p>
            <a:pPr marL="0" indent="0">
              <a:lnSpc>
                <a:spcPts val="2296"/>
              </a:lnSpc>
              <a:buNone/>
            </a:pPr>
            <a:r>
              <a:rPr lang="en-US" sz="1837" b="1" dirty="0">
                <a:solidFill>
                  <a:srgbClr val="443728"/>
                </a:solidFill>
                <a:latin typeface="Crimson Pro" pitchFamily="34" charset="0"/>
                <a:ea typeface="Crimson Pro" pitchFamily="34" charset="-122"/>
                <a:cs typeface="Crimson Pro" pitchFamily="34" charset="-120"/>
              </a:rPr>
              <a:t>When Conservative Treatments Fail</a:t>
            </a:r>
            <a:endParaRPr lang="en-US" sz="1837" dirty="0"/>
          </a:p>
        </p:txBody>
      </p:sp>
      <p:sp>
        <p:nvSpPr>
          <p:cNvPr id="6" name="Text 4"/>
          <p:cNvSpPr/>
          <p:nvPr/>
        </p:nvSpPr>
        <p:spPr>
          <a:xfrm>
            <a:off x="3621167" y="2041327"/>
            <a:ext cx="3504367" cy="1421844"/>
          </a:xfrm>
          <a:prstGeom prst="rect">
            <a:avLst/>
          </a:prstGeom>
          <a:noFill/>
          <a:ln/>
        </p:spPr>
        <p:txBody>
          <a:bodyPr wrap="square" rtlCol="0" anchor="t"/>
          <a:lstStyle/>
          <a:p>
            <a:pPr marL="0" indent="0">
              <a:lnSpc>
                <a:spcPts val="1960"/>
              </a:lnSpc>
              <a:buNone/>
            </a:pPr>
            <a:r>
              <a:rPr lang="en-US" sz="1225" dirty="0">
                <a:solidFill>
                  <a:srgbClr val="443728"/>
                </a:solidFill>
                <a:latin typeface="Open Sans" pitchFamily="34" charset="0"/>
                <a:ea typeface="Open Sans" pitchFamily="34" charset="-122"/>
                <a:cs typeface="Open Sans" pitchFamily="34" charset="-120"/>
              </a:rPr>
              <a:t>Surgical intervention may recommend . Surgical procedures for TMJ subluxation aim to address the underlying structural or functional issues causing joint instability and dislocation.</a:t>
            </a:r>
            <a:endParaRPr lang="en-US" sz="1225" dirty="0"/>
          </a:p>
        </p:txBody>
      </p:sp>
      <p:sp>
        <p:nvSpPr>
          <p:cNvPr id="7" name="Text 5"/>
          <p:cNvSpPr/>
          <p:nvPr/>
        </p:nvSpPr>
        <p:spPr>
          <a:xfrm>
            <a:off x="3621167" y="3463172"/>
            <a:ext cx="2970728" cy="478908"/>
          </a:xfrm>
          <a:prstGeom prst="rect">
            <a:avLst/>
          </a:prstGeom>
          <a:noFill/>
          <a:ln/>
        </p:spPr>
        <p:txBody>
          <a:bodyPr wrap="none" rtlCol="0" anchor="t"/>
          <a:lstStyle/>
          <a:p>
            <a:pPr marL="0" indent="0">
              <a:lnSpc>
                <a:spcPts val="2296"/>
              </a:lnSpc>
              <a:buNone/>
            </a:pPr>
            <a:r>
              <a:rPr lang="en-US" sz="1837" b="1" dirty="0">
                <a:solidFill>
                  <a:srgbClr val="443728"/>
                </a:solidFill>
                <a:latin typeface="Crimson Pro" pitchFamily="34" charset="0"/>
                <a:ea typeface="Crimson Pro" pitchFamily="34" charset="-122"/>
                <a:cs typeface="Crimson Pro" pitchFamily="34" charset="-120"/>
              </a:rPr>
              <a:t>Common Surgical Approaches</a:t>
            </a:r>
            <a:endParaRPr lang="en-US" sz="1837" dirty="0"/>
          </a:p>
        </p:txBody>
      </p:sp>
      <p:sp>
        <p:nvSpPr>
          <p:cNvPr id="8" name="Text 6"/>
          <p:cNvSpPr/>
          <p:nvPr/>
        </p:nvSpPr>
        <p:spPr>
          <a:xfrm>
            <a:off x="3870008" y="3942080"/>
            <a:ext cx="3255526" cy="884119"/>
          </a:xfrm>
          <a:prstGeom prst="rect">
            <a:avLst/>
          </a:prstGeom>
          <a:noFill/>
          <a:ln/>
        </p:spPr>
        <p:txBody>
          <a:bodyPr wrap="square" rtlCol="0" anchor="t"/>
          <a:lstStyle/>
          <a:p>
            <a:pPr marL="342900" indent="-342900" algn="l">
              <a:lnSpc>
                <a:spcPts val="1960"/>
              </a:lnSpc>
              <a:buSzPct val="100000"/>
              <a:buFont typeface="+mj-lt"/>
              <a:buAutoNum type="arabicPeriod"/>
            </a:pPr>
            <a:r>
              <a:rPr lang="en-US" sz="1225" dirty="0">
                <a:solidFill>
                  <a:srgbClr val="443728"/>
                </a:solidFill>
                <a:highlight>
                  <a:srgbClr val="FF0000"/>
                </a:highlight>
                <a:latin typeface="Open Sans" pitchFamily="34" charset="0"/>
                <a:ea typeface="Open Sans" pitchFamily="34" charset="-122"/>
                <a:cs typeface="Open Sans" pitchFamily="34" charset="-120"/>
              </a:rPr>
              <a:t>Arthrocentesis</a:t>
            </a:r>
            <a:r>
              <a:rPr lang="en-US" sz="1225" dirty="0">
                <a:solidFill>
                  <a:srgbClr val="443728"/>
                </a:solidFill>
                <a:latin typeface="Open Sans" pitchFamily="34" charset="0"/>
                <a:ea typeface="Open Sans" pitchFamily="34" charset="-122"/>
                <a:cs typeface="Open Sans" pitchFamily="34" charset="-120"/>
              </a:rPr>
              <a:t>: This minimally invasive procedure involves injecting fluid into the TMJ joint to flush out any debris or inflammatory byproducts that may be hampering joint mobility.</a:t>
            </a:r>
            <a:endParaRPr lang="en-US" sz="1225" dirty="0"/>
          </a:p>
        </p:txBody>
      </p:sp>
      <p:sp>
        <p:nvSpPr>
          <p:cNvPr id="9" name="Text 7"/>
          <p:cNvSpPr/>
          <p:nvPr/>
        </p:nvSpPr>
        <p:spPr>
          <a:xfrm>
            <a:off x="3870008" y="5628641"/>
            <a:ext cx="3255526" cy="1243608"/>
          </a:xfrm>
          <a:prstGeom prst="rect">
            <a:avLst/>
          </a:prstGeom>
          <a:noFill/>
          <a:ln/>
        </p:spPr>
        <p:txBody>
          <a:bodyPr wrap="square" rtlCol="0" anchor="t"/>
          <a:lstStyle/>
          <a:p>
            <a:pPr marL="342900" indent="-342900" algn="l">
              <a:lnSpc>
                <a:spcPts val="1960"/>
              </a:lnSpc>
              <a:buSzPct val="100000"/>
              <a:buFont typeface="+mj-lt"/>
              <a:buAutoNum type="arabicPeriod" startAt="2"/>
            </a:pPr>
            <a:r>
              <a:rPr lang="en-US" sz="1225" dirty="0">
                <a:solidFill>
                  <a:srgbClr val="443728"/>
                </a:solidFill>
                <a:highlight>
                  <a:srgbClr val="FF0000"/>
                </a:highlight>
                <a:latin typeface="Open Sans" pitchFamily="34" charset="0"/>
                <a:ea typeface="Open Sans" pitchFamily="34" charset="-122"/>
                <a:cs typeface="Open Sans" pitchFamily="34" charset="-120"/>
              </a:rPr>
              <a:t>Arthroscopy</a:t>
            </a:r>
            <a:r>
              <a:rPr lang="en-US" sz="1225" dirty="0">
                <a:solidFill>
                  <a:srgbClr val="443728"/>
                </a:solidFill>
                <a:latin typeface="Open Sans" pitchFamily="34" charset="0"/>
                <a:ea typeface="Open Sans" pitchFamily="34" charset="-122"/>
                <a:cs typeface="Open Sans" pitchFamily="34" charset="-120"/>
              </a:rPr>
              <a:t>: Using small incisions and a tiny camera, the surgeon can visually inspect the joint and perform minor repairs or debridement to restore proper function.</a:t>
            </a:r>
            <a:endParaRPr lang="en-US" sz="1225" dirty="0"/>
          </a:p>
        </p:txBody>
      </p:sp>
      <p:sp>
        <p:nvSpPr>
          <p:cNvPr id="10" name="Text 8"/>
          <p:cNvSpPr/>
          <p:nvPr/>
        </p:nvSpPr>
        <p:spPr>
          <a:xfrm>
            <a:off x="3870008" y="6927175"/>
            <a:ext cx="3255526" cy="1561743"/>
          </a:xfrm>
          <a:prstGeom prst="rect">
            <a:avLst/>
          </a:prstGeom>
          <a:noFill/>
          <a:ln/>
        </p:spPr>
        <p:txBody>
          <a:bodyPr wrap="square" rtlCol="0" anchor="t"/>
          <a:lstStyle/>
          <a:p>
            <a:pPr marL="342900" indent="-342900" algn="l">
              <a:lnSpc>
                <a:spcPts val="1960"/>
              </a:lnSpc>
              <a:buSzPct val="100000"/>
              <a:buFont typeface="+mj-lt"/>
              <a:buAutoNum type="arabicPeriod" startAt="3"/>
            </a:pPr>
            <a:r>
              <a:rPr lang="en-US" sz="1225" dirty="0">
                <a:solidFill>
                  <a:srgbClr val="443728"/>
                </a:solidFill>
                <a:highlight>
                  <a:srgbClr val="FF0000"/>
                </a:highlight>
                <a:latin typeface="Open Sans" pitchFamily="34" charset="0"/>
                <a:ea typeface="Open Sans" pitchFamily="34" charset="-122"/>
                <a:cs typeface="Open Sans" pitchFamily="34" charset="-120"/>
              </a:rPr>
              <a:t>Open Joint Surgery</a:t>
            </a:r>
            <a:r>
              <a:rPr lang="en-US" sz="1225" dirty="0">
                <a:solidFill>
                  <a:srgbClr val="443728"/>
                </a:solidFill>
                <a:latin typeface="Open Sans" pitchFamily="34" charset="0"/>
                <a:ea typeface="Open Sans" pitchFamily="34" charset="-122"/>
                <a:cs typeface="Open Sans" pitchFamily="34" charset="-120"/>
              </a:rPr>
              <a:t>: In more complex cases, open joint surgery may be necessary to reposition the displaced disc, repair damaged joint structures, or perform other reconstructive procedures.</a:t>
            </a:r>
            <a:endParaRPr lang="en-US" sz="1225" dirty="0"/>
          </a:p>
        </p:txBody>
      </p:sp>
      <p:pic>
        <p:nvPicPr>
          <p:cNvPr id="13" name="Picture 12">
            <a:extLst>
              <a:ext uri="{FF2B5EF4-FFF2-40B4-BE49-F238E27FC236}">
                <a16:creationId xmlns:a16="http://schemas.microsoft.com/office/drawing/2014/main" id="{F49C9F97-FA99-49B7-BC93-D50B5A6B45ED}"/>
              </a:ext>
            </a:extLst>
          </p:cNvPr>
          <p:cNvPicPr>
            <a:picLocks noChangeAspect="1"/>
          </p:cNvPicPr>
          <p:nvPr/>
        </p:nvPicPr>
        <p:blipFill>
          <a:blip r:embed="rId3"/>
          <a:stretch>
            <a:fillRect/>
          </a:stretch>
        </p:blipFill>
        <p:spPr>
          <a:xfrm>
            <a:off x="8755262" y="2085380"/>
            <a:ext cx="4480560" cy="610064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301990"/>
          </a:xfrm>
          <a:prstGeom prst="rect">
            <a:avLst/>
          </a:prstGeom>
          <a:solidFill>
            <a:srgbClr val="FFFCFA"/>
          </a:solidFill>
          <a:ln/>
        </p:spPr>
      </p:sp>
      <p:sp>
        <p:nvSpPr>
          <p:cNvPr id="4" name="Text 2"/>
          <p:cNvSpPr/>
          <p:nvPr/>
        </p:nvSpPr>
        <p:spPr>
          <a:xfrm>
            <a:off x="3621167" y="427673"/>
            <a:ext cx="7208401" cy="486013"/>
          </a:xfrm>
          <a:prstGeom prst="rect">
            <a:avLst/>
          </a:prstGeom>
          <a:noFill/>
          <a:ln/>
        </p:spPr>
        <p:txBody>
          <a:bodyPr wrap="none" rtlCol="0" anchor="t"/>
          <a:lstStyle/>
          <a:p>
            <a:pPr marL="0" indent="0">
              <a:lnSpc>
                <a:spcPts val="3827"/>
              </a:lnSpc>
              <a:buNone/>
            </a:pPr>
            <a:r>
              <a:rPr lang="en-US" sz="3062" b="1" dirty="0">
                <a:solidFill>
                  <a:srgbClr val="443728"/>
                </a:solidFill>
                <a:latin typeface="Crimson Pro" pitchFamily="34" charset="0"/>
                <a:ea typeface="Crimson Pro" pitchFamily="34" charset="-122"/>
                <a:cs typeface="Crimson Pro" pitchFamily="34" charset="-120"/>
              </a:rPr>
              <a:t>Lifestyle Modifications for TMJ Subluxation</a:t>
            </a:r>
            <a:endParaRPr lang="en-US" sz="3062" dirty="0"/>
          </a:p>
        </p:txBody>
      </p:sp>
      <p:sp>
        <p:nvSpPr>
          <p:cNvPr id="5" name="Shape 3"/>
          <p:cNvSpPr/>
          <p:nvPr/>
        </p:nvSpPr>
        <p:spPr>
          <a:xfrm>
            <a:off x="3621167" y="1385054"/>
            <a:ext cx="272177" cy="272177"/>
          </a:xfrm>
          <a:prstGeom prst="roundRect">
            <a:avLst>
              <a:gd name="adj" fmla="val 25716"/>
            </a:avLst>
          </a:prstGeom>
          <a:solidFill>
            <a:srgbClr val="EBE2E0"/>
          </a:solidFill>
          <a:ln w="7620">
            <a:solidFill>
              <a:srgbClr val="D1C8C6"/>
            </a:solidFill>
            <a:prstDash val="solid"/>
          </a:ln>
        </p:spPr>
      </p:sp>
      <p:sp>
        <p:nvSpPr>
          <p:cNvPr id="6" name="Text 4"/>
          <p:cNvSpPr/>
          <p:nvPr/>
        </p:nvSpPr>
        <p:spPr>
          <a:xfrm>
            <a:off x="4048839" y="1399580"/>
            <a:ext cx="1944172" cy="243007"/>
          </a:xfrm>
          <a:prstGeom prst="rect">
            <a:avLst/>
          </a:prstGeom>
          <a:noFill/>
          <a:ln/>
        </p:spPr>
        <p:txBody>
          <a:bodyPr wrap="none" rtlCol="0" anchor="t"/>
          <a:lstStyle/>
          <a:p>
            <a:pPr marL="0" indent="0">
              <a:lnSpc>
                <a:spcPts val="1914"/>
              </a:lnSpc>
              <a:buNone/>
            </a:pPr>
            <a:r>
              <a:rPr lang="en-US" sz="1531" b="1" dirty="0">
                <a:solidFill>
                  <a:srgbClr val="443728"/>
                </a:solidFill>
                <a:latin typeface="Crimson Pro" pitchFamily="34" charset="0"/>
                <a:ea typeface="Crimson Pro" pitchFamily="34" charset="-122"/>
                <a:cs typeface="Crimson Pro" pitchFamily="34" charset="-120"/>
              </a:rPr>
              <a:t>Stress Management</a:t>
            </a:r>
            <a:endParaRPr lang="en-US" sz="1531" dirty="0"/>
          </a:p>
        </p:txBody>
      </p:sp>
      <p:sp>
        <p:nvSpPr>
          <p:cNvPr id="7" name="Text 5"/>
          <p:cNvSpPr/>
          <p:nvPr/>
        </p:nvSpPr>
        <p:spPr>
          <a:xfrm>
            <a:off x="4048839" y="1735812"/>
            <a:ext cx="3188613" cy="2735937"/>
          </a:xfrm>
          <a:prstGeom prst="rect">
            <a:avLst/>
          </a:prstGeom>
          <a:noFill/>
          <a:ln/>
        </p:spPr>
        <p:txBody>
          <a:bodyPr wrap="square" rtlCol="0" anchor="t"/>
          <a:lstStyle/>
          <a:p>
            <a:pPr marL="0" indent="0">
              <a:lnSpc>
                <a:spcPts val="1960"/>
              </a:lnSpc>
              <a:buNone/>
            </a:pPr>
            <a:r>
              <a:rPr lang="en-US" sz="1225" dirty="0">
                <a:solidFill>
                  <a:srgbClr val="443728"/>
                </a:solidFill>
                <a:latin typeface="Open Sans" pitchFamily="34" charset="0"/>
                <a:ea typeface="Open Sans" pitchFamily="34" charset="-122"/>
                <a:cs typeface="Open Sans" pitchFamily="34" charset="-120"/>
              </a:rPr>
              <a:t>Reducing stress is crucial for managing TMJ subluxation, as stress can exacerbate symptoms and contribute to muscle tension in the jaw. Incorporating relaxation techniques such as meditation, deep breathing, or yoga can help alleviate stress and prevent further joint instability. Additionally, engaging in regular exercise, such as walking or swimming, can also help reduce stress and improve overall well-being.</a:t>
            </a:r>
            <a:endParaRPr lang="en-US" sz="1225" dirty="0"/>
          </a:p>
        </p:txBody>
      </p:sp>
      <p:sp>
        <p:nvSpPr>
          <p:cNvPr id="8" name="Shape 6"/>
          <p:cNvSpPr/>
          <p:nvPr/>
        </p:nvSpPr>
        <p:spPr>
          <a:xfrm>
            <a:off x="7392948" y="1385054"/>
            <a:ext cx="272177" cy="272177"/>
          </a:xfrm>
          <a:prstGeom prst="roundRect">
            <a:avLst>
              <a:gd name="adj" fmla="val 25716"/>
            </a:avLst>
          </a:prstGeom>
          <a:solidFill>
            <a:srgbClr val="EBE2E0"/>
          </a:solidFill>
          <a:ln w="7620">
            <a:solidFill>
              <a:srgbClr val="D1C8C6"/>
            </a:solidFill>
            <a:prstDash val="solid"/>
          </a:ln>
        </p:spPr>
      </p:sp>
      <p:sp>
        <p:nvSpPr>
          <p:cNvPr id="9" name="Text 7"/>
          <p:cNvSpPr/>
          <p:nvPr/>
        </p:nvSpPr>
        <p:spPr>
          <a:xfrm>
            <a:off x="7820620" y="1399580"/>
            <a:ext cx="1944172" cy="243007"/>
          </a:xfrm>
          <a:prstGeom prst="rect">
            <a:avLst/>
          </a:prstGeom>
          <a:noFill/>
          <a:ln/>
        </p:spPr>
        <p:txBody>
          <a:bodyPr wrap="none" rtlCol="0" anchor="t"/>
          <a:lstStyle/>
          <a:p>
            <a:pPr marL="0" indent="0">
              <a:lnSpc>
                <a:spcPts val="1914"/>
              </a:lnSpc>
              <a:buNone/>
            </a:pPr>
            <a:r>
              <a:rPr lang="en-US" sz="1531" b="1" dirty="0">
                <a:solidFill>
                  <a:srgbClr val="443728"/>
                </a:solidFill>
                <a:latin typeface="Crimson Pro" pitchFamily="34" charset="0"/>
                <a:ea typeface="Crimson Pro" pitchFamily="34" charset="-122"/>
                <a:cs typeface="Crimson Pro" pitchFamily="34" charset="-120"/>
              </a:rPr>
              <a:t>Dietary Modifications</a:t>
            </a:r>
            <a:endParaRPr lang="en-US" sz="1531" dirty="0"/>
          </a:p>
        </p:txBody>
      </p:sp>
      <p:sp>
        <p:nvSpPr>
          <p:cNvPr id="10" name="Text 8"/>
          <p:cNvSpPr/>
          <p:nvPr/>
        </p:nvSpPr>
        <p:spPr>
          <a:xfrm>
            <a:off x="7820620" y="1735812"/>
            <a:ext cx="3188613" cy="2735937"/>
          </a:xfrm>
          <a:prstGeom prst="rect">
            <a:avLst/>
          </a:prstGeom>
          <a:noFill/>
          <a:ln/>
        </p:spPr>
        <p:txBody>
          <a:bodyPr wrap="square" rtlCol="0" anchor="t"/>
          <a:lstStyle/>
          <a:p>
            <a:pPr marL="0" indent="0">
              <a:lnSpc>
                <a:spcPts val="1960"/>
              </a:lnSpc>
              <a:buNone/>
            </a:pPr>
            <a:r>
              <a:rPr lang="en-US" sz="1225" dirty="0">
                <a:solidFill>
                  <a:srgbClr val="443728"/>
                </a:solidFill>
                <a:latin typeface="Open Sans" pitchFamily="34" charset="0"/>
                <a:ea typeface="Open Sans" pitchFamily="34" charset="-122"/>
                <a:cs typeface="Open Sans" pitchFamily="34" charset="-120"/>
              </a:rPr>
              <a:t>Adopting a soft, easy-to-chew diet can help minimize the strain on the temporomandibular joint during eating and prevent further subluxation. Patients should avoid hard, crunchy, or chewy foods and instead opt for softer options like soups, mashed potatoes, or smoothies. Additionally, maintaining proper hydration and limiting caffeine intake can also help reduce inflammation and muscle tension in the jaw area.</a:t>
            </a:r>
            <a:endParaRPr lang="en-US" sz="1225" dirty="0"/>
          </a:p>
        </p:txBody>
      </p:sp>
      <p:sp>
        <p:nvSpPr>
          <p:cNvPr id="11" name="Shape 9"/>
          <p:cNvSpPr/>
          <p:nvPr/>
        </p:nvSpPr>
        <p:spPr>
          <a:xfrm>
            <a:off x="3621167" y="4787622"/>
            <a:ext cx="272177" cy="272177"/>
          </a:xfrm>
          <a:prstGeom prst="roundRect">
            <a:avLst>
              <a:gd name="adj" fmla="val 25716"/>
            </a:avLst>
          </a:prstGeom>
          <a:solidFill>
            <a:srgbClr val="EBE2E0"/>
          </a:solidFill>
          <a:ln w="7620">
            <a:solidFill>
              <a:srgbClr val="D1C8C6"/>
            </a:solidFill>
            <a:prstDash val="solid"/>
          </a:ln>
        </p:spPr>
      </p:sp>
      <p:sp>
        <p:nvSpPr>
          <p:cNvPr id="12" name="Text 10"/>
          <p:cNvSpPr/>
          <p:nvPr/>
        </p:nvSpPr>
        <p:spPr>
          <a:xfrm>
            <a:off x="4048839" y="4802148"/>
            <a:ext cx="1944172" cy="243007"/>
          </a:xfrm>
          <a:prstGeom prst="rect">
            <a:avLst/>
          </a:prstGeom>
          <a:noFill/>
          <a:ln/>
        </p:spPr>
        <p:txBody>
          <a:bodyPr wrap="none" rtlCol="0" anchor="t"/>
          <a:lstStyle/>
          <a:p>
            <a:pPr marL="0" indent="0">
              <a:lnSpc>
                <a:spcPts val="1914"/>
              </a:lnSpc>
              <a:buNone/>
            </a:pPr>
            <a:r>
              <a:rPr lang="en-US" sz="1531" b="1" dirty="0">
                <a:solidFill>
                  <a:srgbClr val="443728"/>
                </a:solidFill>
                <a:latin typeface="Crimson Pro" pitchFamily="34" charset="0"/>
                <a:ea typeface="Crimson Pro" pitchFamily="34" charset="-122"/>
                <a:cs typeface="Crimson Pro" pitchFamily="34" charset="-120"/>
              </a:rPr>
              <a:t>Oral Habits Awareness</a:t>
            </a:r>
            <a:endParaRPr lang="en-US" sz="1531" dirty="0"/>
          </a:p>
        </p:txBody>
      </p:sp>
      <p:sp>
        <p:nvSpPr>
          <p:cNvPr id="13" name="Text 11"/>
          <p:cNvSpPr/>
          <p:nvPr/>
        </p:nvSpPr>
        <p:spPr>
          <a:xfrm>
            <a:off x="4048839" y="5138380"/>
            <a:ext cx="3188613" cy="2735937"/>
          </a:xfrm>
          <a:prstGeom prst="rect">
            <a:avLst/>
          </a:prstGeom>
          <a:noFill/>
          <a:ln/>
        </p:spPr>
        <p:txBody>
          <a:bodyPr wrap="square" rtlCol="0" anchor="t"/>
          <a:lstStyle/>
          <a:p>
            <a:pPr marL="0" indent="0">
              <a:lnSpc>
                <a:spcPts val="1960"/>
              </a:lnSpc>
              <a:buNone/>
            </a:pPr>
            <a:r>
              <a:rPr lang="en-US" sz="1225" dirty="0">
                <a:solidFill>
                  <a:srgbClr val="443728"/>
                </a:solidFill>
                <a:latin typeface="Open Sans" pitchFamily="34" charset="0"/>
                <a:ea typeface="Open Sans" pitchFamily="34" charset="-122"/>
                <a:cs typeface="Open Sans" pitchFamily="34" charset="-120"/>
              </a:rPr>
              <a:t>Becoming aware of harmful oral habits, such as teeth grinding (bruxism), clenching, or excessive gum chewing, is crucial for managing TMJ subluxation. These habits can place excessive strain on the joint and contribute to its instability. Patients should make a conscious effort to avoid these habits and seek guidance from a dental professional on how to address them, such as through the use of a custom-fitted night guard.</a:t>
            </a:r>
            <a:endParaRPr lang="en-US" sz="1225" dirty="0"/>
          </a:p>
        </p:txBody>
      </p:sp>
      <p:sp>
        <p:nvSpPr>
          <p:cNvPr id="14" name="Shape 12"/>
          <p:cNvSpPr/>
          <p:nvPr/>
        </p:nvSpPr>
        <p:spPr>
          <a:xfrm>
            <a:off x="7392948" y="4787622"/>
            <a:ext cx="272177" cy="272177"/>
          </a:xfrm>
          <a:prstGeom prst="roundRect">
            <a:avLst>
              <a:gd name="adj" fmla="val 25716"/>
            </a:avLst>
          </a:prstGeom>
          <a:solidFill>
            <a:srgbClr val="EBE2E0"/>
          </a:solidFill>
          <a:ln w="7620">
            <a:solidFill>
              <a:srgbClr val="D1C8C6"/>
            </a:solidFill>
            <a:prstDash val="solid"/>
          </a:ln>
        </p:spPr>
      </p:sp>
      <p:sp>
        <p:nvSpPr>
          <p:cNvPr id="15" name="Text 13"/>
          <p:cNvSpPr/>
          <p:nvPr/>
        </p:nvSpPr>
        <p:spPr>
          <a:xfrm>
            <a:off x="7820620" y="4802148"/>
            <a:ext cx="2202180" cy="243007"/>
          </a:xfrm>
          <a:prstGeom prst="rect">
            <a:avLst/>
          </a:prstGeom>
          <a:noFill/>
          <a:ln/>
        </p:spPr>
        <p:txBody>
          <a:bodyPr wrap="none" rtlCol="0" anchor="t"/>
          <a:lstStyle/>
          <a:p>
            <a:pPr marL="0" indent="0">
              <a:lnSpc>
                <a:spcPts val="1914"/>
              </a:lnSpc>
              <a:buNone/>
            </a:pPr>
            <a:r>
              <a:rPr lang="en-US" sz="1531" b="1" dirty="0">
                <a:solidFill>
                  <a:srgbClr val="443728"/>
                </a:solidFill>
                <a:latin typeface="Crimson Pro" pitchFamily="34" charset="0"/>
                <a:ea typeface="Crimson Pro" pitchFamily="34" charset="-122"/>
                <a:cs typeface="Crimson Pro" pitchFamily="34" charset="-120"/>
              </a:rPr>
              <a:t>Physical Therapy Exercises</a:t>
            </a:r>
            <a:endParaRPr lang="en-US" sz="1531" dirty="0"/>
          </a:p>
        </p:txBody>
      </p:sp>
      <p:sp>
        <p:nvSpPr>
          <p:cNvPr id="16" name="Text 14"/>
          <p:cNvSpPr/>
          <p:nvPr/>
        </p:nvSpPr>
        <p:spPr>
          <a:xfrm>
            <a:off x="7820620" y="5138380"/>
            <a:ext cx="3188613" cy="2487216"/>
          </a:xfrm>
          <a:prstGeom prst="rect">
            <a:avLst/>
          </a:prstGeom>
          <a:noFill/>
          <a:ln/>
        </p:spPr>
        <p:txBody>
          <a:bodyPr wrap="square" rtlCol="0" anchor="t"/>
          <a:lstStyle/>
          <a:p>
            <a:pPr marL="0" indent="0">
              <a:lnSpc>
                <a:spcPts val="1960"/>
              </a:lnSpc>
              <a:buNone/>
            </a:pPr>
            <a:r>
              <a:rPr lang="en-US" sz="1225" dirty="0">
                <a:solidFill>
                  <a:srgbClr val="443728"/>
                </a:solidFill>
                <a:latin typeface="Open Sans" pitchFamily="34" charset="0"/>
                <a:ea typeface="Open Sans" pitchFamily="34" charset="-122"/>
                <a:cs typeface="Open Sans" pitchFamily="34" charset="-120"/>
              </a:rPr>
              <a:t>Engaging in a tailored physical therapy program can help strengthen the muscles supporting the temporomandibular joint and improve its stability. Exercises may include jaw-opening and closing exercises, massage techniques, and the use of heat or cold therapy to reduce inflammation and pain. A physical therapist can also provide guidance on proper posture and ergonomic adjustments to minimize strain on the TMJ.</a:t>
            </a:r>
            <a:endParaRPr lang="en-US" sz="122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721043" y="1222534"/>
            <a:ext cx="5359479" cy="506730"/>
          </a:xfrm>
          <a:prstGeom prst="rect">
            <a:avLst/>
          </a:prstGeom>
          <a:noFill/>
          <a:ln/>
        </p:spPr>
        <p:txBody>
          <a:bodyPr wrap="none" rtlCol="0" anchor="t"/>
          <a:lstStyle/>
          <a:p>
            <a:pPr marL="0" indent="0">
              <a:lnSpc>
                <a:spcPts val="3990"/>
              </a:lnSpc>
              <a:buNone/>
            </a:pPr>
            <a:r>
              <a:rPr lang="en-US" sz="3192" b="1" dirty="0">
                <a:solidFill>
                  <a:srgbClr val="443728"/>
                </a:solidFill>
                <a:latin typeface="Crimson Pro" pitchFamily="34" charset="0"/>
                <a:ea typeface="Crimson Pro" pitchFamily="34" charset="-122"/>
                <a:cs typeface="Crimson Pro" pitchFamily="34" charset="-120"/>
              </a:rPr>
              <a:t>Conclusion</a:t>
            </a:r>
            <a:endParaRPr lang="en-US" sz="3192" dirty="0"/>
          </a:p>
        </p:txBody>
      </p:sp>
      <p:sp>
        <p:nvSpPr>
          <p:cNvPr id="6" name="Text 3"/>
          <p:cNvSpPr/>
          <p:nvPr/>
        </p:nvSpPr>
        <p:spPr>
          <a:xfrm>
            <a:off x="721043" y="1972389"/>
            <a:ext cx="7701796" cy="1556623"/>
          </a:xfrm>
          <a:prstGeom prst="rect">
            <a:avLst/>
          </a:prstGeom>
          <a:noFill/>
          <a:ln/>
        </p:spPr>
        <p:txBody>
          <a:bodyPr wrap="square" rtlCol="0" anchor="t"/>
          <a:lstStyle/>
          <a:p>
            <a:pPr marL="0" indent="0">
              <a:lnSpc>
                <a:spcPts val="2043"/>
              </a:lnSpc>
              <a:buNone/>
            </a:pPr>
            <a:r>
              <a:rPr lang="en-US" sz="1277" dirty="0">
                <a:solidFill>
                  <a:srgbClr val="443728"/>
                </a:solidFill>
                <a:latin typeface="Open Sans" pitchFamily="34" charset="0"/>
                <a:ea typeface="Open Sans" pitchFamily="34" charset="-122"/>
                <a:cs typeface="Open Sans" pitchFamily="34" charset="-120"/>
              </a:rPr>
              <a:t>In conclusion, TMJ subluxation is a complex condition that can have a significant impact on an individual's quality of life. By understanding the anatomy of the temporomandibular joint, the common causes of subluxation, and the associated symptoms, healthcare providers can better diagnose and treat this condition. Early intervention and a combination of conservative and, in some cases, surgical treatments can often alleviate the pain and dysfunction associated with TMJ subluxation.</a:t>
            </a:r>
            <a:endParaRPr lang="en-US" sz="1277" dirty="0"/>
          </a:p>
        </p:txBody>
      </p:sp>
      <p:sp>
        <p:nvSpPr>
          <p:cNvPr id="7" name="Text 4"/>
          <p:cNvSpPr/>
          <p:nvPr/>
        </p:nvSpPr>
        <p:spPr>
          <a:xfrm>
            <a:off x="721043" y="3711416"/>
            <a:ext cx="7701796" cy="1816060"/>
          </a:xfrm>
          <a:prstGeom prst="rect">
            <a:avLst/>
          </a:prstGeom>
          <a:noFill/>
          <a:ln/>
        </p:spPr>
        <p:txBody>
          <a:bodyPr wrap="square" rtlCol="0" anchor="t"/>
          <a:lstStyle/>
          <a:p>
            <a:pPr marL="0" indent="0">
              <a:lnSpc>
                <a:spcPts val="2043"/>
              </a:lnSpc>
              <a:buNone/>
            </a:pPr>
            <a:r>
              <a:rPr lang="en-US" sz="1277" dirty="0">
                <a:solidFill>
                  <a:srgbClr val="443728"/>
                </a:solidFill>
                <a:latin typeface="Open Sans" pitchFamily="34" charset="0"/>
                <a:ea typeface="Open Sans" pitchFamily="34" charset="-122"/>
                <a:cs typeface="Open Sans" pitchFamily="34" charset="-120"/>
              </a:rPr>
              <a:t>The key takeaways from this presentation are that TMJ subluxation is a common condition that can be caused by a variety of factors, including trauma, bruxism, and joint instability. Patients may experience a range of symptoms, including pain, clicking or popping sounds, and limited range of motion. Accurate diagnosis, through a combination of physical examination and imaging studies, is essential for developing an effective treatment plan. Conservative treatments, such as physical therapy, oral appliances, and stress management, are often the first line of defense, while surgical interventions may be necessary in more severe or refractory cases.</a:t>
            </a:r>
            <a:endParaRPr lang="en-US" sz="1277" dirty="0"/>
          </a:p>
        </p:txBody>
      </p:sp>
      <p:sp>
        <p:nvSpPr>
          <p:cNvPr id="8" name="Text 5"/>
          <p:cNvSpPr/>
          <p:nvPr/>
        </p:nvSpPr>
        <p:spPr>
          <a:xfrm>
            <a:off x="721043" y="5709880"/>
            <a:ext cx="7701796" cy="1297186"/>
          </a:xfrm>
          <a:prstGeom prst="rect">
            <a:avLst/>
          </a:prstGeom>
          <a:noFill/>
          <a:ln/>
        </p:spPr>
        <p:txBody>
          <a:bodyPr wrap="square" rtlCol="0" anchor="t"/>
          <a:lstStyle/>
          <a:p>
            <a:pPr marL="0" indent="0">
              <a:lnSpc>
                <a:spcPts val="2043"/>
              </a:lnSpc>
              <a:buNone/>
            </a:pPr>
            <a:r>
              <a:rPr lang="en-US" sz="1277" dirty="0">
                <a:solidFill>
                  <a:srgbClr val="443728"/>
                </a:solidFill>
                <a:latin typeface="Open Sans" pitchFamily="34" charset="0"/>
                <a:ea typeface="Open Sans" pitchFamily="34" charset="-122"/>
                <a:cs typeface="Open Sans" pitchFamily="34" charset="-120"/>
              </a:rPr>
              <a:t>Ultimately, a multidisciplinary approach, involving healthcare providers from various specialties, is often required to effectively manage TMJ subluxation and its associated symptoms. By empowering patients with knowledge and providing them with a range of treatment options, healthcare professionals can help individuals with TMJ subluxation regain their quality of life and prevent long-term complications.</a:t>
            </a:r>
            <a:endParaRPr lang="en-US" sz="1277"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975</TotalTime>
  <Words>1753</Words>
  <Application>Microsoft Office PowerPoint</Application>
  <PresentationFormat>Custom</PresentationFormat>
  <Paragraphs>65</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Crimson Pro</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Bashaer Najim</cp:lastModifiedBy>
  <cp:revision>10</cp:revision>
  <dcterms:created xsi:type="dcterms:W3CDTF">2024-04-14T15:11:23Z</dcterms:created>
  <dcterms:modified xsi:type="dcterms:W3CDTF">2024-05-19T18:05:25Z</dcterms:modified>
</cp:coreProperties>
</file>