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76" r:id="rId1"/>
  </p:sldMasterIdLst>
  <p:notesMasterIdLst>
    <p:notesMasterId r:id="rId8"/>
  </p:notesMasterIdLst>
  <p:sldIdLst>
    <p:sldId id="257" r:id="rId2"/>
    <p:sldId id="258" r:id="rId3"/>
    <p:sldId id="260" r:id="rId4"/>
    <p:sldId id="261" r:id="rId5"/>
    <p:sldId id="277" r:id="rId6"/>
    <p:sldId id="262"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588" autoAdjust="0"/>
    <p:restoredTop sz="94615" autoAdjust="0"/>
  </p:normalViewPr>
  <p:slideViewPr>
    <p:cSldViewPr>
      <p:cViewPr>
        <p:scale>
          <a:sx n="77" d="100"/>
          <a:sy n="77" d="100"/>
        </p:scale>
        <p:origin x="-1176" y="-7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1D641FBD-4095-4463-BC94-F807E7DAE35D}" type="datetimeFigureOut">
              <a:rPr lang="en-US" smtClean="0"/>
              <a:pPr/>
              <a:t>10/25/2024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A8586889-2A63-456A-9FB5-179843D41941}" type="slidenum">
              <a:rPr lang="en-US" smtClean="0"/>
              <a:pPr/>
              <a:t>‹#›</a:t>
            </a:fld>
            <a:endParaRPr lang="en-US"/>
          </a:p>
        </p:txBody>
      </p:sp>
    </p:spTree>
    <p:extLst>
      <p:ext uri="{BB962C8B-B14F-4D97-AF65-F5344CB8AC3E}">
        <p14:creationId xmlns:p14="http://schemas.microsoft.com/office/powerpoint/2010/main" val="358351922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9151089"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Title 8"/>
          <p:cNvSpPr>
            <a:spLocks noGrp="1"/>
          </p:cNvSpPr>
          <p:nvPr>
            <p:ph type="ctrTitle"/>
          </p:nvPr>
        </p:nvSpPr>
        <p:spPr>
          <a:xfrm>
            <a:off x="685800" y="1752601"/>
            <a:ext cx="77724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3765" y="4953000"/>
            <a:ext cx="9147765"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FA24590C-405E-4AC6-B59A-CF6B3135AB6B}" type="datetimeFigureOut">
              <a:rPr lang="en-US" smtClean="0"/>
              <a:pPr/>
              <a:t>10/25/2024</a:t>
            </a:fld>
            <a:endParaRPr lang="en-US"/>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27F8015A-6C8C-4951-A68C-BA3186A4614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1481329"/>
            <a:ext cx="8229600" cy="4386071"/>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F8015A-6C8C-4951-A68C-BA3186A4614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44013" y="274640"/>
            <a:ext cx="1777470" cy="5592761"/>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1"/>
            <a:ext cx="6324600" cy="5592760"/>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F8015A-6C8C-4951-A68C-BA3186A4614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F8015A-6C8C-4951-A68C-BA3186A4614B}" type="slidenum">
              <a:rPr lang="en-US" smtClean="0"/>
              <a:pPr/>
              <a:t>‹#›</a:t>
            </a:fld>
            <a:endParaRPr lang="en-US"/>
          </a:p>
        </p:txBody>
      </p:sp>
      <p:sp>
        <p:nvSpPr>
          <p:cNvPr id="7" name="Title 6"/>
          <p:cNvSpPr>
            <a:spLocks noGrp="1"/>
          </p:cNvSpPr>
          <p:nvPr>
            <p:ph type="title"/>
          </p:nvPr>
        </p:nvSpPr>
        <p:spPr/>
        <p:txBody>
          <a:bodyPr rtlCol="0"/>
          <a:lstStyle>
            <a:extLst/>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76" y="1059712"/>
            <a:ext cx="77724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3922713" y="2931712"/>
            <a:ext cx="4572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5" name="Footer Placeholder 4"/>
          <p:cNvSpPr>
            <a:spLocks noGrp="1"/>
          </p:cNvSpPr>
          <p:nvPr>
            <p:ph type="ftr" sz="quarter" idx="11"/>
          </p:nvPr>
        </p:nvSpPr>
        <p:spPr/>
        <p:txBody>
          <a:bodyPr/>
          <a:lstStyle>
            <a:extLst/>
          </a:lstStyle>
          <a:p>
            <a:endParaRPr lang="en-US"/>
          </a:p>
        </p:txBody>
      </p:sp>
      <p:sp>
        <p:nvSpPr>
          <p:cNvPr id="6" name="Slide Number Placeholder 5"/>
          <p:cNvSpPr>
            <a:spLocks noGrp="1"/>
          </p:cNvSpPr>
          <p:nvPr>
            <p:ph type="sldNum" sz="quarter" idx="12"/>
          </p:nvPr>
        </p:nvSpPr>
        <p:spPr/>
        <p:txBody>
          <a:bodyPr/>
          <a:lstStyle>
            <a:extLst/>
          </a:lstStyle>
          <a:p>
            <a:fld id="{27F8015A-6C8C-4951-A68C-BA3186A4614B}" type="slidenum">
              <a:rPr lang="en-US" smtClean="0"/>
              <a:pPr/>
              <a:t>‹#›</a:t>
            </a:fld>
            <a:endParaRPr lang="en-US"/>
          </a:p>
        </p:txBody>
      </p:sp>
      <p:sp>
        <p:nvSpPr>
          <p:cNvPr id="7" name="Chevron 6"/>
          <p:cNvSpPr/>
          <p:nvPr/>
        </p:nvSpPr>
        <p:spPr>
          <a:xfrm>
            <a:off x="3636680"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8" name="Chevron 7"/>
          <p:cNvSpPr/>
          <p:nvPr/>
        </p:nvSpPr>
        <p:spPr>
          <a:xfrm>
            <a:off x="3450264" y="3005472"/>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F8015A-6C8C-4951-A68C-BA3186A4614B}" type="slidenum">
              <a:rPr lang="en-US" smtClean="0"/>
              <a:pPr/>
              <a:t>‹#›</a:t>
            </a:fld>
            <a:endParaRPr lang="en-US"/>
          </a:p>
        </p:txBody>
      </p:sp>
      <p:sp>
        <p:nvSpPr>
          <p:cNvPr id="8" name="Title 7"/>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8" name="Footer Placeholder 7"/>
          <p:cNvSpPr>
            <a:spLocks noGrp="1"/>
          </p:cNvSpPr>
          <p:nvPr>
            <p:ph type="ftr" sz="quarter" idx="11"/>
          </p:nvPr>
        </p:nvSpPr>
        <p:spPr/>
        <p:txBody>
          <a:bodyPr/>
          <a:lstStyle>
            <a:extLst/>
          </a:lstStyle>
          <a:p>
            <a:endParaRPr lang="en-US"/>
          </a:p>
        </p:txBody>
      </p:sp>
      <p:sp>
        <p:nvSpPr>
          <p:cNvPr id="9" name="Slide Number Placeholder 8"/>
          <p:cNvSpPr>
            <a:spLocks noGrp="1"/>
          </p:cNvSpPr>
          <p:nvPr>
            <p:ph type="sldNum" sz="quarter" idx="12"/>
          </p:nvPr>
        </p:nvSpPr>
        <p:spPr/>
        <p:txBody>
          <a:bodyPr/>
          <a:lstStyle>
            <a:extLst/>
          </a:lstStyle>
          <a:p>
            <a:fld id="{27F8015A-6C8C-4951-A68C-BA3186A4614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4" name="Footer Placeholder 3"/>
          <p:cNvSpPr>
            <a:spLocks noGrp="1"/>
          </p:cNvSpPr>
          <p:nvPr>
            <p:ph type="ftr" sz="quarter" idx="11"/>
          </p:nvPr>
        </p:nvSpPr>
        <p:spPr/>
        <p:txBody>
          <a:bodyPr/>
          <a:lstStyle>
            <a:extLst/>
          </a:lstStyle>
          <a:p>
            <a:endParaRPr lang="en-US"/>
          </a:p>
        </p:txBody>
      </p:sp>
      <p:sp>
        <p:nvSpPr>
          <p:cNvPr id="5" name="Slide Number Placeholder 4"/>
          <p:cNvSpPr>
            <a:spLocks noGrp="1"/>
          </p:cNvSpPr>
          <p:nvPr>
            <p:ph type="sldNum" sz="quarter" idx="12"/>
          </p:nvPr>
        </p:nvSpPr>
        <p:spPr/>
        <p:txBody>
          <a:bodyPr/>
          <a:lstStyle>
            <a:extLst/>
          </a:lstStyle>
          <a:p>
            <a:fld id="{27F8015A-6C8C-4951-A68C-BA3186A4614B}" type="slidenum">
              <a:rPr lang="en-US" smtClean="0"/>
              <a:pPr/>
              <a:t>‹#›</a:t>
            </a:fld>
            <a:endParaRPr lang="en-US"/>
          </a:p>
        </p:txBody>
      </p:sp>
      <p:sp>
        <p:nvSpPr>
          <p:cNvPr id="6" name="Title 5"/>
          <p:cNvSpPr>
            <a:spLocks noGrp="1"/>
          </p:cNvSpPr>
          <p:nvPr>
            <p:ph type="title"/>
          </p:nvPr>
        </p:nvSpPr>
        <p:spPr/>
        <p:txBody>
          <a:bodyPr rtlCol="0"/>
          <a:lstStyle>
            <a:extLst/>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extLst/>
          </a:lstStyle>
          <a:p>
            <a:fld id="{FA24590C-405E-4AC6-B59A-CF6B3135AB6B}" type="datetimeFigureOut">
              <a:rPr lang="en-US" smtClean="0"/>
              <a:pPr/>
              <a:t>10/25/2024</a:t>
            </a:fld>
            <a:endParaRPr lang="en-US"/>
          </a:p>
        </p:txBody>
      </p:sp>
      <p:sp>
        <p:nvSpPr>
          <p:cNvPr id="3" name="Footer Placeholder 2"/>
          <p:cNvSpPr>
            <a:spLocks noGrp="1"/>
          </p:cNvSpPr>
          <p:nvPr>
            <p:ph type="ftr" sz="quarter" idx="11"/>
          </p:nvPr>
        </p:nvSpPr>
        <p:spPr/>
        <p:txBody>
          <a:bodyPr/>
          <a:lstStyle>
            <a:extLst/>
          </a:lstStyle>
          <a:p>
            <a:endParaRPr lang="en-US"/>
          </a:p>
        </p:txBody>
      </p:sp>
      <p:sp>
        <p:nvSpPr>
          <p:cNvPr id="4" name="Slide Number Placeholder 3"/>
          <p:cNvSpPr>
            <a:spLocks noGrp="1"/>
          </p:cNvSpPr>
          <p:nvPr>
            <p:ph type="sldNum" sz="quarter" idx="12"/>
          </p:nvPr>
        </p:nvSpPr>
        <p:spPr/>
        <p:txBody>
          <a:bodyPr/>
          <a:lstStyle>
            <a:extLst/>
          </a:lstStyle>
          <a:p>
            <a:fld id="{27F8015A-6C8C-4951-A68C-BA3186A4614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14400" y="4876800"/>
            <a:ext cx="7481776"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6727032" y="6407944"/>
            <a:ext cx="1920240" cy="365760"/>
          </a:xfrm>
        </p:spPr>
        <p:txBody>
          <a:bodyPr/>
          <a:lstStyle>
            <a:extLst/>
          </a:lstStyle>
          <a:p>
            <a:fld id="{FA24590C-405E-4AC6-B59A-CF6B3135AB6B}" type="datetimeFigureOut">
              <a:rPr lang="en-US" smtClean="0"/>
              <a:pPr/>
              <a:t>10/25/2024</a:t>
            </a:fld>
            <a:endParaRPr lang="en-US"/>
          </a:p>
        </p:txBody>
      </p:sp>
      <p:sp>
        <p:nvSpPr>
          <p:cNvPr id="6" name="Footer Placeholder 5"/>
          <p:cNvSpPr>
            <a:spLocks noGrp="1"/>
          </p:cNvSpPr>
          <p:nvPr>
            <p:ph type="ftr" sz="quarter" idx="11"/>
          </p:nvPr>
        </p:nvSpPr>
        <p:spPr/>
        <p:txBody>
          <a:bodyPr/>
          <a:lstStyle>
            <a:extLst/>
          </a:lstStyle>
          <a:p>
            <a:endParaRPr lang="en-US"/>
          </a:p>
        </p:txBody>
      </p:sp>
      <p:sp>
        <p:nvSpPr>
          <p:cNvPr id="7" name="Slide Number Placeholder 6"/>
          <p:cNvSpPr>
            <a:spLocks noGrp="1"/>
          </p:cNvSpPr>
          <p:nvPr>
            <p:ph type="sldNum" sz="quarter" idx="12"/>
          </p:nvPr>
        </p:nvSpPr>
        <p:spPr/>
        <p:txBody>
          <a:bodyPr/>
          <a:lstStyle>
            <a:extLst/>
          </a:lstStyle>
          <a:p>
            <a:fld id="{27F8015A-6C8C-4951-A68C-BA3186A4614B}"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141232" y="5443402"/>
            <a:ext cx="71628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FA24590C-405E-4AC6-B59A-CF6B3135AB6B}" type="datetimeFigureOut">
              <a:rPr lang="en-US" smtClean="0"/>
              <a:pPr/>
              <a:t>10/25/2024</a:t>
            </a:fld>
            <a:endParaRPr lang="en-US"/>
          </a:p>
        </p:txBody>
      </p:sp>
      <p:sp>
        <p:nvSpPr>
          <p:cNvPr id="6" name="Footer Placeholder 5"/>
          <p:cNvSpPr>
            <a:spLocks noGrp="1"/>
          </p:cNvSpPr>
          <p:nvPr>
            <p:ph type="ftr" sz="quarter" idx="11"/>
          </p:nvPr>
        </p:nvSpPr>
        <p:spPr>
          <a:xfrm>
            <a:off x="4380072" y="6407944"/>
            <a:ext cx="2350681" cy="365125"/>
          </a:xfrm>
        </p:spPr>
        <p:txBody>
          <a:bodyPr/>
          <a:lstStyle>
            <a:lvl1pPr>
              <a:defRPr>
                <a:solidFill>
                  <a:schemeClr val="tx1"/>
                </a:solidFill>
              </a:defRPr>
            </a:lvl1pPr>
            <a:extLst/>
          </a:lstStyle>
          <a:p>
            <a:endParaRPr lang="en-US"/>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27F8015A-6C8C-4951-A68C-BA3186A4614B}" type="slidenum">
              <a:rPr lang="en-US" smtClean="0"/>
              <a:pPr/>
              <a:t>‹#›</a:t>
            </a:fld>
            <a:endParaRPr lang="en-US"/>
          </a:p>
        </p:txBody>
      </p:sp>
      <p:sp>
        <p:nvSpPr>
          <p:cNvPr id="2" name="Title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9" name="Freeform 8"/>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0" name="Right Triangle 9"/>
          <p:cNvSpPr>
            <a:spLocks/>
          </p:cNvSpPr>
          <p:nvPr/>
        </p:nvSpPr>
        <p:spPr bwMode="auto">
          <a:xfrm>
            <a:off x="-6042" y="5791253"/>
            <a:ext cx="3402314"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1" name="Straight Connector 10"/>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8664112"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
        <p:nvSpPr>
          <p:cNvPr id="13" name="Chevron 12"/>
          <p:cNvSpPr/>
          <p:nvPr/>
        </p:nvSpPr>
        <p:spPr>
          <a:xfrm>
            <a:off x="8477696" y="4988440"/>
            <a:ext cx="18288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716436" y="5001993"/>
            <a:ext cx="3802003" cy="1443111"/>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Freeform 11"/>
          <p:cNvSpPr>
            <a:spLocks/>
          </p:cNvSpPr>
          <p:nvPr/>
        </p:nvSpPr>
        <p:spPr bwMode="auto">
          <a:xfrm>
            <a:off x="-53561" y="5785023"/>
            <a:ext cx="3802003"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817" y="97"/>
                </a:moveTo>
                <a:lnTo>
                  <a:pt x="6408" y="682"/>
                </a:lnTo>
                <a:lnTo>
                  <a:pt x="5232" y="685"/>
                </a:lnTo>
                <a:lnTo>
                  <a:pt x="829" y="101"/>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extLst/>
          </a:lstStyle>
          <a:p>
            <a:endParaRPr kumimoji="0" lang="en-US"/>
          </a:p>
        </p:txBody>
      </p:sp>
      <p:sp>
        <p:nvSpPr>
          <p:cNvPr id="14" name="Right Triangle 13"/>
          <p:cNvSpPr>
            <a:spLocks/>
          </p:cNvSpPr>
          <p:nvPr/>
        </p:nvSpPr>
        <p:spPr bwMode="auto">
          <a:xfrm>
            <a:off x="-6042" y="5791253"/>
            <a:ext cx="3402314"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extLst/>
          </a:lstStyle>
          <a:p>
            <a:pPr algn="ctr" eaLnBrk="1" latinLnBrk="0" hangingPunct="1"/>
            <a:endParaRPr kumimoji="0" lang="en-US"/>
          </a:p>
        </p:txBody>
      </p:sp>
      <p:cxnSp>
        <p:nvCxnSpPr>
          <p:cNvPr id="15" name="Straight Connector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kumimoji="0" lang="en-US" smtClean="0"/>
              <a:t>Click to edit Master title style</a:t>
            </a:r>
            <a:endParaRPr kumimoji="0" lang="en-US"/>
          </a:p>
        </p:txBody>
      </p:sp>
      <p:sp>
        <p:nvSpPr>
          <p:cNvPr id="30" name="Text Placeholder 29"/>
          <p:cNvSpPr>
            <a:spLocks noGrp="1"/>
          </p:cNvSpPr>
          <p:nvPr>
            <p:ph type="body" idx="1"/>
          </p:nvPr>
        </p:nvSpPr>
        <p:spPr>
          <a:xfrm>
            <a:off x="457200" y="1481328"/>
            <a:ext cx="8229600" cy="4525963"/>
          </a:xfrm>
          <a:prstGeom prst="rect">
            <a:avLst/>
          </a:prstGeom>
        </p:spPr>
        <p:txBody>
          <a:bodyPr vert="horz">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6727032" y="6407944"/>
            <a:ext cx="1920240" cy="365760"/>
          </a:xfrm>
          <a:prstGeom prst="rect">
            <a:avLst/>
          </a:prstGeom>
        </p:spPr>
        <p:txBody>
          <a:bodyPr vert="horz" anchor="b"/>
          <a:lstStyle>
            <a:lvl1pPr algn="l" eaLnBrk="1" latinLnBrk="0" hangingPunct="1">
              <a:defRPr kumimoji="0" sz="1000">
                <a:solidFill>
                  <a:schemeClr val="tx1"/>
                </a:solidFill>
              </a:defRPr>
            </a:lvl1pPr>
            <a:extLst/>
          </a:lstStyle>
          <a:p>
            <a:fld id="{FA24590C-405E-4AC6-B59A-CF6B3135AB6B}" type="datetimeFigureOut">
              <a:rPr lang="en-US" smtClean="0"/>
              <a:pPr/>
              <a:t>10/25/2024</a:t>
            </a:fld>
            <a:endParaRPr lang="en-US"/>
          </a:p>
        </p:txBody>
      </p:sp>
      <p:sp>
        <p:nvSpPr>
          <p:cNvPr id="22" name="Footer Placeholder 21"/>
          <p:cNvSpPr>
            <a:spLocks noGrp="1"/>
          </p:cNvSpPr>
          <p:nvPr>
            <p:ph type="ftr" sz="quarter" idx="3"/>
          </p:nvPr>
        </p:nvSpPr>
        <p:spPr>
          <a:xfrm>
            <a:off x="4380072" y="6407944"/>
            <a:ext cx="2350681" cy="365125"/>
          </a:xfrm>
          <a:prstGeom prst="rect">
            <a:avLst/>
          </a:prstGeom>
        </p:spPr>
        <p:txBody>
          <a:bodyPr vert="horz" anchor="b"/>
          <a:lstStyle>
            <a:lvl1pPr algn="r" eaLnBrk="1" latinLnBrk="0" hangingPunct="1">
              <a:defRPr kumimoji="0" sz="1000">
                <a:solidFill>
                  <a:schemeClr val="tx1"/>
                </a:solidFill>
              </a:defRPr>
            </a:lvl1pPr>
            <a:extLst/>
          </a:lstStyle>
          <a:p>
            <a:endParaRPr lang="en-US"/>
          </a:p>
        </p:txBody>
      </p:sp>
      <p:sp>
        <p:nvSpPr>
          <p:cNvPr id="18" name="Slide Number Placeholder 17"/>
          <p:cNvSpPr>
            <a:spLocks noGrp="1"/>
          </p:cNvSpPr>
          <p:nvPr>
            <p:ph type="sldNum" sz="quarter" idx="4"/>
          </p:nvPr>
        </p:nvSpPr>
        <p:spPr>
          <a:xfrm>
            <a:off x="8647272" y="6407944"/>
            <a:ext cx="365760" cy="365125"/>
          </a:xfrm>
          <a:prstGeom prst="rect">
            <a:avLst/>
          </a:prstGeom>
        </p:spPr>
        <p:txBody>
          <a:bodyPr vert="horz" anchor="b"/>
          <a:lstStyle>
            <a:lvl1pPr algn="r" eaLnBrk="1" latinLnBrk="0" hangingPunct="1">
              <a:defRPr kumimoji="0" sz="1000" b="0">
                <a:solidFill>
                  <a:schemeClr val="tx1"/>
                </a:solidFill>
              </a:defRPr>
            </a:lvl1pPr>
            <a:extLst/>
          </a:lstStyle>
          <a:p>
            <a:fld id="{27F8015A-6C8C-4951-A68C-BA3186A4614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877" r:id="rId1"/>
    <p:sldLayoutId id="2147483878" r:id="rId2"/>
    <p:sldLayoutId id="2147483879" r:id="rId3"/>
    <p:sldLayoutId id="2147483880" r:id="rId4"/>
    <p:sldLayoutId id="2147483881" r:id="rId5"/>
    <p:sldLayoutId id="2147483882" r:id="rId6"/>
    <p:sldLayoutId id="2147483883" r:id="rId7"/>
    <p:sldLayoutId id="2147483884" r:id="rId8"/>
    <p:sldLayoutId id="2147483885" r:id="rId9"/>
    <p:sldLayoutId id="2147483886" r:id="rId10"/>
    <p:sldLayoutId id="2147483887"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762000"/>
            <a:ext cx="7924800" cy="4572000"/>
          </a:xfrm>
        </p:spPr>
        <p:txBody>
          <a:bodyPr/>
          <a:lstStyle/>
          <a:p>
            <a:pPr marL="109728" indent="0" algn="r">
              <a:buNone/>
            </a:pPr>
            <a:endParaRPr lang="en-US" sz="1600" dirty="0"/>
          </a:p>
        </p:txBody>
      </p:sp>
      <p:sp>
        <p:nvSpPr>
          <p:cNvPr id="2" name="Title 1"/>
          <p:cNvSpPr>
            <a:spLocks noGrp="1"/>
          </p:cNvSpPr>
          <p:nvPr>
            <p:ph type="title"/>
          </p:nvPr>
        </p:nvSpPr>
        <p:spPr>
          <a:xfrm>
            <a:off x="685800" y="1219200"/>
            <a:ext cx="7772400" cy="4495800"/>
          </a:xfrm>
        </p:spPr>
        <p:txBody>
          <a:bodyPr>
            <a:normAutofit/>
          </a:bodyPr>
          <a:lstStyle/>
          <a:p>
            <a:pPr algn="ctr" rtl="1"/>
            <a:r>
              <a:rPr lang="ar-IQ" sz="2800" dirty="0" smtClean="0">
                <a:effectLst/>
                <a:latin typeface="Simplified Arabic" pitchFamily="18" charset="-78"/>
                <a:cs typeface="Simplified Arabic" pitchFamily="18" charset="-78"/>
              </a:rPr>
              <a:t>محاضرة عن </a:t>
            </a:r>
            <a:br>
              <a:rPr lang="ar-IQ" sz="2800" dirty="0" smtClean="0">
                <a:effectLst/>
                <a:latin typeface="Simplified Arabic" pitchFamily="18" charset="-78"/>
                <a:cs typeface="Simplified Arabic" pitchFamily="18" charset="-78"/>
              </a:rPr>
            </a:br>
            <a:r>
              <a:rPr lang="ar-IQ" sz="2800" dirty="0" smtClean="0">
                <a:effectLst/>
                <a:latin typeface="Simplified Arabic" pitchFamily="18" charset="-78"/>
                <a:cs typeface="Simplified Arabic" pitchFamily="18" charset="-78"/>
              </a:rPr>
              <a:t>( </a:t>
            </a:r>
            <a:r>
              <a:rPr lang="ar-IQ" sz="2800" dirty="0" smtClean="0">
                <a:effectLst/>
                <a:latin typeface="Simplified Arabic" pitchFamily="18" charset="-78"/>
                <a:cs typeface="Simplified Arabic" pitchFamily="18" charset="-78"/>
              </a:rPr>
              <a:t>التحريض في الاعلام </a:t>
            </a:r>
            <a:r>
              <a:rPr lang="ar-IQ" sz="2800" dirty="0" err="1" smtClean="0">
                <a:effectLst/>
                <a:latin typeface="Simplified Arabic" pitchFamily="18" charset="-78"/>
                <a:cs typeface="Simplified Arabic" pitchFamily="18" charset="-78"/>
              </a:rPr>
              <a:t>المرءي</a:t>
            </a:r>
            <a:r>
              <a:rPr lang="ar-IQ" sz="2800" dirty="0" smtClean="0">
                <a:effectLst/>
                <a:latin typeface="Simplified Arabic" pitchFamily="18" charset="-78"/>
                <a:cs typeface="Simplified Arabic" pitchFamily="18" charset="-78"/>
              </a:rPr>
              <a:t> بين غياب القانون واخلاقيات المهنة ) ورقة بحثية في ندوة يوم 17/4/2024</a:t>
            </a:r>
            <a:r>
              <a:rPr lang="ar-IQ" sz="2800" dirty="0" smtClean="0">
                <a:effectLst/>
                <a:latin typeface="Simplified Arabic" pitchFamily="18" charset="-78"/>
                <a:cs typeface="Simplified Arabic" pitchFamily="18" charset="-78"/>
              </a:rPr>
              <a:t/>
            </a:r>
            <a:br>
              <a:rPr lang="ar-IQ" sz="2800" dirty="0" smtClean="0">
                <a:effectLst/>
                <a:latin typeface="Simplified Arabic" pitchFamily="18" charset="-78"/>
                <a:cs typeface="Simplified Arabic" pitchFamily="18" charset="-78"/>
              </a:rPr>
            </a:br>
            <a:r>
              <a:rPr lang="ar-IQ" sz="2800" dirty="0">
                <a:effectLst/>
                <a:latin typeface="Simplified Arabic" pitchFamily="18" charset="-78"/>
                <a:cs typeface="Simplified Arabic" pitchFamily="18" charset="-78"/>
              </a:rPr>
              <a:t/>
            </a:r>
            <a:br>
              <a:rPr lang="ar-IQ" sz="2800" dirty="0">
                <a:effectLst/>
                <a:latin typeface="Simplified Arabic" pitchFamily="18" charset="-78"/>
                <a:cs typeface="Simplified Arabic" pitchFamily="18" charset="-78"/>
              </a:rPr>
            </a:br>
            <a:r>
              <a:rPr lang="ar-IQ" sz="2800" dirty="0" err="1" smtClean="0">
                <a:effectLst/>
                <a:latin typeface="Simplified Arabic" pitchFamily="18" charset="-78"/>
                <a:cs typeface="Simplified Arabic" pitchFamily="18" charset="-78"/>
              </a:rPr>
              <a:t>ا.د</a:t>
            </a:r>
            <a:r>
              <a:rPr lang="ar-IQ" sz="2800" dirty="0" smtClean="0">
                <a:effectLst/>
                <a:latin typeface="Simplified Arabic" pitchFamily="18" charset="-78"/>
                <a:cs typeface="Simplified Arabic" pitchFamily="18" charset="-78"/>
              </a:rPr>
              <a:t> عادل عبدالرزاق </a:t>
            </a:r>
            <a:r>
              <a:rPr lang="ar-IQ" sz="2800" dirty="0" err="1" smtClean="0">
                <a:effectLst/>
                <a:latin typeface="Simplified Arabic" pitchFamily="18" charset="-78"/>
                <a:cs typeface="Simplified Arabic" pitchFamily="18" charset="-78"/>
              </a:rPr>
              <a:t>الغريري</a:t>
            </a:r>
            <a:r>
              <a:rPr lang="ar-IQ" sz="2800" dirty="0" smtClean="0">
                <a:effectLst/>
                <a:latin typeface="Simplified Arabic" pitchFamily="18" charset="-78"/>
                <a:cs typeface="Simplified Arabic" pitchFamily="18" charset="-78"/>
              </a:rPr>
              <a:t> </a:t>
            </a:r>
            <a:r>
              <a:rPr lang="ar-IQ" sz="1600" dirty="0" smtClean="0">
                <a:effectLst/>
              </a:rPr>
              <a:t/>
            </a:r>
            <a:br>
              <a:rPr lang="ar-IQ" sz="1600" dirty="0" smtClean="0">
                <a:effectLst/>
              </a:rPr>
            </a:br>
            <a:r>
              <a:rPr lang="ar-IQ" sz="2800" dirty="0" smtClean="0">
                <a:effectLst/>
              </a:rPr>
              <a:t> </a:t>
            </a:r>
            <a:endParaRPr lang="en-US" sz="2800" dirty="0">
              <a:effectLst/>
            </a:endParaRPr>
          </a:p>
        </p:txBody>
      </p:sp>
      <p:sp>
        <p:nvSpPr>
          <p:cNvPr id="4" name="شريط إلى الأسفل 3"/>
          <p:cNvSpPr/>
          <p:nvPr/>
        </p:nvSpPr>
        <p:spPr>
          <a:xfrm>
            <a:off x="7162800" y="1371600"/>
            <a:ext cx="1825752" cy="914400"/>
          </a:xfrm>
          <a:prstGeom prst="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
        <p:nvSpPr>
          <p:cNvPr id="5" name="شريط منحني إلى الأسفل 4"/>
          <p:cNvSpPr/>
          <p:nvPr/>
        </p:nvSpPr>
        <p:spPr>
          <a:xfrm>
            <a:off x="7010400" y="5486400"/>
            <a:ext cx="1978152" cy="1216152"/>
          </a:xfrm>
          <a:prstGeom prst="ellipseRibbon">
            <a:avLst/>
          </a:prstGeom>
        </p:spPr>
        <p:style>
          <a:lnRef idx="2">
            <a:schemeClr val="accent1">
              <a:shade val="50000"/>
            </a:schemeClr>
          </a:lnRef>
          <a:fillRef idx="1">
            <a:schemeClr val="accent1"/>
          </a:fillRef>
          <a:effectRef idx="0">
            <a:schemeClr val="accent1"/>
          </a:effectRef>
          <a:fontRef idx="minor">
            <a:schemeClr val="lt1"/>
          </a:fontRef>
        </p:style>
        <p:txBody>
          <a:bodyPr rtlCol="1" anchor="ctr"/>
          <a:lstStyle/>
          <a:p>
            <a:pPr algn="ctr"/>
            <a:endParaRPr lang="ar-IQ"/>
          </a:p>
        </p:txBody>
      </p:sp>
    </p:spTree>
  </p:cSld>
  <p:clrMapOvr>
    <a:masterClrMapping/>
  </p:clrMapOvr>
  <p:transition spd="slow">
    <p:push dir="u"/>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r"/>
            <a:r>
              <a:rPr lang="ar-IQ" sz="4800" b="0" dirty="0" smtClean="0"/>
              <a:t>التحريض الاعلامي </a:t>
            </a:r>
            <a:r>
              <a:rPr lang="ar-IQ" sz="2000" b="0" dirty="0" smtClean="0"/>
              <a:t>:</a:t>
            </a:r>
            <a:endParaRPr lang="en-US" sz="4800" b="0" dirty="0"/>
          </a:p>
        </p:txBody>
      </p:sp>
      <p:sp>
        <p:nvSpPr>
          <p:cNvPr id="5" name="عنصر نائب للمحتوى 4"/>
          <p:cNvSpPr>
            <a:spLocks noGrp="1"/>
          </p:cNvSpPr>
          <p:nvPr>
            <p:ph idx="1"/>
          </p:nvPr>
        </p:nvSpPr>
        <p:spPr>
          <a:xfrm>
            <a:off x="457200" y="1219200"/>
            <a:ext cx="8229600" cy="4788091"/>
          </a:xfrm>
        </p:spPr>
        <p:txBody>
          <a:bodyPr>
            <a:normAutofit fontScale="85000" lnSpcReduction="20000"/>
          </a:bodyPr>
          <a:lstStyle/>
          <a:p>
            <a:pPr marL="2057400" lvl="8" indent="0" algn="r">
              <a:buNone/>
            </a:pPr>
            <a:r>
              <a:rPr lang="ar-IQ" sz="3200" dirty="0" smtClean="0">
                <a:latin typeface="Simplified Arabic" pitchFamily="18" charset="-78"/>
                <a:cs typeface="Simplified Arabic" pitchFamily="18" charset="-78"/>
              </a:rPr>
              <a:t>التحريض اصطلاحا هو عملية اثارة نفسية للحصول على سلوك معين ما كان ليتم لولا تلك الاثارة ، سوء اكانت هذه الاثارة تتم بالتلميح الى رمز معين او واقعة ما او الى اشخاص او صور او اماكن محددة ؟</a:t>
            </a:r>
          </a:p>
          <a:p>
            <a:pPr marL="2057400" lvl="8" indent="0" algn="r">
              <a:buNone/>
            </a:pPr>
            <a:endParaRPr lang="ar-IQ" sz="3200" dirty="0">
              <a:latin typeface="Simplified Arabic" pitchFamily="18" charset="-78"/>
              <a:cs typeface="Simplified Arabic" pitchFamily="18" charset="-78"/>
            </a:endParaRPr>
          </a:p>
          <a:p>
            <a:pPr marL="2057400" lvl="8" indent="0" algn="r">
              <a:buNone/>
            </a:pPr>
            <a:r>
              <a:rPr lang="ar-IQ" sz="3200" dirty="0" smtClean="0">
                <a:latin typeface="Simplified Arabic" pitchFamily="18" charset="-78"/>
                <a:cs typeface="Simplified Arabic" pitchFamily="18" charset="-78"/>
              </a:rPr>
              <a:t>وهنا يلعب الاعلام دورنا بارزا في التحريض من خلال عملية الاثارة وتصعيد الازمات والانحياز السلبي وخلق الكراهية بشكل مباشرة او غير مباشر او التلميح عن طريق وسيلة من وسائل الاعلام سوى كانت رقمية او تقليدية </a:t>
            </a:r>
            <a:endParaRPr lang="ar-IQ" sz="3200" dirty="0" smtClean="0">
              <a:latin typeface="Simplified Arabic" pitchFamily="18" charset="-78"/>
              <a:cs typeface="Simplified Arabic" pitchFamily="18" charset="-78"/>
            </a:endParaRPr>
          </a:p>
          <a:p>
            <a:pPr marL="2057400" lvl="8" indent="0" algn="r">
              <a:buNone/>
            </a:pPr>
            <a:endParaRPr lang="ar-IQ" sz="3200" dirty="0">
              <a:latin typeface="Simplified Arabic" pitchFamily="18" charset="-78"/>
              <a:cs typeface="Simplified Arabic" pitchFamily="18" charset="-78"/>
            </a:endParaRPr>
          </a:p>
          <a:p>
            <a:pPr marL="2057400" lvl="8" indent="0" algn="r">
              <a:buNone/>
            </a:pPr>
            <a:r>
              <a:rPr lang="ar-IQ" sz="3200" dirty="0" smtClean="0">
                <a:solidFill>
                  <a:srgbClr val="FF0000"/>
                </a:solidFill>
                <a:latin typeface="Simplified Arabic" pitchFamily="18" charset="-78"/>
                <a:cs typeface="Simplified Arabic" pitchFamily="18" charset="-78"/>
              </a:rPr>
              <a:t> </a:t>
            </a:r>
            <a:endParaRPr lang="ar-IQ" sz="3200" dirty="0">
              <a:solidFill>
                <a:srgbClr val="FF0000"/>
              </a:solidFill>
              <a:latin typeface="Simplified Arabic" pitchFamily="18" charset="-78"/>
              <a:cs typeface="Simplified Arabic" pitchFamily="18" charset="-78"/>
            </a:endParaRPr>
          </a:p>
          <a:p>
            <a:pPr marL="2057400" lvl="8" indent="0" algn="r">
              <a:buNone/>
            </a:pPr>
            <a:r>
              <a:rPr lang="ar-IQ" sz="3200" dirty="0" smtClean="0">
                <a:solidFill>
                  <a:srgbClr val="FF0000"/>
                </a:solidFill>
                <a:latin typeface="Simplified Arabic" pitchFamily="18" charset="-78"/>
                <a:cs typeface="Simplified Arabic" pitchFamily="18" charset="-78"/>
              </a:rPr>
              <a:t>  </a:t>
            </a:r>
            <a:endParaRPr lang="ar-IQ" sz="3200" dirty="0">
              <a:solidFill>
                <a:srgbClr val="FF0000"/>
              </a:solidFill>
              <a:latin typeface="Simplified Arabic" pitchFamily="18" charset="-78"/>
              <a:cs typeface="Simplified Arabic" pitchFamily="18" charset="-78"/>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838200"/>
            <a:ext cx="8229600" cy="5410200"/>
          </a:xfrm>
        </p:spPr>
        <p:txBody>
          <a:bodyPr>
            <a:normAutofit/>
          </a:bodyPr>
          <a:lstStyle/>
          <a:p>
            <a:pPr marL="109728" indent="0" algn="r">
              <a:buNone/>
            </a:pPr>
            <a:r>
              <a:rPr lang="ar-IQ" sz="3200" dirty="0" smtClean="0"/>
              <a:t>عرف التحريض تعريفات عده ومن اهمها :</a:t>
            </a:r>
          </a:p>
          <a:p>
            <a:pPr marL="109728" indent="0" algn="r">
              <a:buNone/>
            </a:pPr>
            <a:r>
              <a:rPr lang="ar-IQ" sz="3200" dirty="0" smtClean="0"/>
              <a:t>1-التحريض الاعلامي هو تلك التصريحات بشأن مجموعات قومية او عرقية او دينية تؤدي الى خطر وشيك لوقوع تمييز او عداء او عنف ضد اشخاص ينتمون الى هذه المجموعات ويعد هذا التعريف من اشهر التعريفات المعتمدة دوليا .</a:t>
            </a:r>
          </a:p>
          <a:p>
            <a:pPr marL="109728" indent="0" algn="r">
              <a:buNone/>
            </a:pPr>
            <a:r>
              <a:rPr lang="ar-IQ" sz="3200" dirty="0" smtClean="0"/>
              <a:t>2-عرفت لجنة القضاء على التمييز العنصري التابعة </a:t>
            </a:r>
            <a:r>
              <a:rPr lang="ar-IQ" sz="3200" dirty="0" err="1" smtClean="0"/>
              <a:t>للامم</a:t>
            </a:r>
            <a:r>
              <a:rPr lang="ar-IQ" sz="3200" dirty="0" smtClean="0"/>
              <a:t> المتحدة التحريض بأنه التأثير على الاخرين من اجل الانخراط في ضروب معينة من السلوك بما في ذلك ارتكاب جرائم عن طريق الدعوة او التهديدات وقد يكون التحريض صريحا او ضمنيا </a:t>
            </a:r>
            <a:endParaRPr lang="en-US" sz="3200" dirty="0" smtClean="0"/>
          </a:p>
        </p:txBody>
      </p:sp>
      <p:sp>
        <p:nvSpPr>
          <p:cNvPr id="2" name="Title 1"/>
          <p:cNvSpPr>
            <a:spLocks noGrp="1"/>
          </p:cNvSpPr>
          <p:nvPr>
            <p:ph type="title"/>
          </p:nvPr>
        </p:nvSpPr>
        <p:spPr>
          <a:xfrm>
            <a:off x="457200" y="274638"/>
            <a:ext cx="8229600" cy="792162"/>
          </a:xfrm>
        </p:spPr>
        <p:txBody>
          <a:bodyPr>
            <a:normAutofit fontScale="90000"/>
          </a:bodyPr>
          <a:lstStyle/>
          <a:p>
            <a:pPr algn="r"/>
            <a:r>
              <a:rPr lang="ar-IQ" sz="4400" dirty="0" smtClean="0"/>
              <a:t>تعريفات للتحريض ؟</a:t>
            </a:r>
            <a:r>
              <a:rPr lang="en-US" sz="4400" dirty="0"/>
              <a:t/>
            </a:r>
            <a:br>
              <a:rPr lang="en-US" sz="4400" dirty="0"/>
            </a:br>
            <a:endParaRPr lang="en-US"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1066800"/>
            <a:ext cx="8229600" cy="4940491"/>
          </a:xfrm>
        </p:spPr>
        <p:txBody>
          <a:bodyPr>
            <a:normAutofit/>
          </a:bodyPr>
          <a:lstStyle/>
          <a:p>
            <a:pPr marL="109728" indent="0" algn="r" rtl="1">
              <a:buNone/>
            </a:pPr>
            <a:r>
              <a:rPr lang="ar-IQ" sz="2000" b="1" dirty="0" smtClean="0"/>
              <a:t>التحريض في الاعلام هو نوع من التحريض الذي يتم عبر نشر رسالة او نداء علنيا عبر وسائل الاعلام الجماهيري مثل الاذاعة او التلفزيون او عبر وسائل التواصل الاجتماعي وتطبيقاته بهدف دفع مجموعة من الافراد او الجمهور الى ارتكاب جريمة او سلوك غير قانوني .</a:t>
            </a:r>
          </a:p>
          <a:p>
            <a:pPr marL="109728" indent="0" algn="r" rtl="1">
              <a:buNone/>
            </a:pPr>
            <a:r>
              <a:rPr lang="ar-IQ" sz="2000" b="1" dirty="0" smtClean="0"/>
              <a:t>والتحريض الاعلامي هو محتوى ينشر عبر وسائل الاعلام بهدف التحريض على العنف او تشجيع الكراهية ضد افراد او جماعة او مجموعات استنادا الى سماتهم الشخصية مثل العرق او الدين او الاعاقة او الجنس او العمر او الطبقة الاجتماعية .</a:t>
            </a:r>
          </a:p>
          <a:p>
            <a:pPr marL="109728" indent="0" algn="r" rtl="1">
              <a:buNone/>
            </a:pPr>
            <a:r>
              <a:rPr lang="ar-IQ" sz="2000" b="1" dirty="0" smtClean="0"/>
              <a:t>وهناك امثلة كثيرة على التحريض الاعلامي :</a:t>
            </a:r>
          </a:p>
          <a:p>
            <a:pPr marL="109728" indent="0" algn="r" rtl="1">
              <a:buNone/>
            </a:pPr>
            <a:r>
              <a:rPr lang="ar-IQ" sz="2000" b="1" dirty="0" smtClean="0"/>
              <a:t>* التحريض الذي ادى الى التطهير العرقي في البوسنة عام 1992.</a:t>
            </a:r>
          </a:p>
          <a:p>
            <a:pPr marL="109728" indent="0" algn="r" rtl="1">
              <a:buNone/>
            </a:pPr>
            <a:r>
              <a:rPr lang="ar-IQ" sz="2000" b="1" dirty="0" smtClean="0"/>
              <a:t>* التحريض الاعلامي في راوندا عام 1994 حيث ادى ذلك التحريض الى صراع بين </a:t>
            </a:r>
            <a:r>
              <a:rPr lang="ar-IQ" sz="2000" b="1" dirty="0" err="1" smtClean="0"/>
              <a:t>الهوتو</a:t>
            </a:r>
            <a:r>
              <a:rPr lang="ar-IQ" sz="2000" b="1" dirty="0" smtClean="0"/>
              <a:t> </a:t>
            </a:r>
            <a:r>
              <a:rPr lang="ar-IQ" sz="2000" b="1" dirty="0" err="1" smtClean="0"/>
              <a:t>والتوتسي</a:t>
            </a:r>
            <a:r>
              <a:rPr lang="ar-IQ" sz="2000" b="1" dirty="0" smtClean="0"/>
              <a:t> بعد سقوط طائرة الرئيس ( </a:t>
            </a:r>
            <a:r>
              <a:rPr lang="ar-IQ" sz="2000" b="1" dirty="0" err="1" smtClean="0"/>
              <a:t>هابيار</a:t>
            </a:r>
            <a:r>
              <a:rPr lang="ar-IQ" sz="2000" b="1" dirty="0" smtClean="0"/>
              <a:t> يمانا ) في ذلك الوقت والتي ادت الى قتل اكثر من 800000 الف من </a:t>
            </a:r>
            <a:r>
              <a:rPr lang="ar-IQ" sz="2000" b="1" dirty="0" err="1" smtClean="0"/>
              <a:t>التوتسي</a:t>
            </a:r>
            <a:r>
              <a:rPr lang="ar-IQ" sz="2000" b="1" dirty="0" smtClean="0"/>
              <a:t> </a:t>
            </a:r>
            <a:r>
              <a:rPr lang="ar-IQ" sz="2000" b="1" dirty="0" err="1" smtClean="0"/>
              <a:t>والهوتو</a:t>
            </a:r>
            <a:r>
              <a:rPr lang="ar-IQ" sz="2000" b="1" dirty="0" smtClean="0"/>
              <a:t> </a:t>
            </a:r>
            <a:r>
              <a:rPr lang="ar-IQ" sz="2000" b="1" dirty="0" err="1" smtClean="0"/>
              <a:t>المعتدليين</a:t>
            </a:r>
            <a:r>
              <a:rPr lang="ar-IQ" sz="2000" b="1" dirty="0" smtClean="0"/>
              <a:t> .</a:t>
            </a:r>
            <a:endParaRPr lang="en-US" sz="2000" b="1" dirty="0"/>
          </a:p>
        </p:txBody>
      </p:sp>
      <p:sp>
        <p:nvSpPr>
          <p:cNvPr id="2" name="Title 1"/>
          <p:cNvSpPr>
            <a:spLocks noGrp="1"/>
          </p:cNvSpPr>
          <p:nvPr>
            <p:ph type="title"/>
          </p:nvPr>
        </p:nvSpPr>
        <p:spPr>
          <a:xfrm>
            <a:off x="457200" y="274638"/>
            <a:ext cx="8229600" cy="563562"/>
          </a:xfrm>
        </p:spPr>
        <p:txBody>
          <a:bodyPr>
            <a:normAutofit fontScale="90000"/>
          </a:bodyPr>
          <a:lstStyle/>
          <a:p>
            <a:pPr algn="r"/>
            <a:r>
              <a:rPr lang="ar-IQ" sz="3600" dirty="0" smtClean="0"/>
              <a:t>التحريض في الاعلام </a:t>
            </a:r>
            <a:endParaRPr lang="en-US" sz="36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fontScale="90000"/>
          </a:bodyPr>
          <a:lstStyle/>
          <a:p>
            <a:pPr algn="r"/>
            <a:r>
              <a:rPr lang="ar-IQ" dirty="0" smtClean="0"/>
              <a:t/>
            </a:r>
            <a:br>
              <a:rPr lang="ar-IQ" dirty="0" smtClean="0"/>
            </a:br>
            <a:r>
              <a:rPr lang="ar-IQ" dirty="0" smtClean="0"/>
              <a:t>معايير التحريض الاعلامي </a:t>
            </a:r>
            <a:r>
              <a:rPr lang="en-US" dirty="0"/>
              <a:t/>
            </a:r>
            <a:br>
              <a:rPr lang="en-US" dirty="0"/>
            </a:br>
            <a:endParaRPr lang="en-US" dirty="0"/>
          </a:p>
        </p:txBody>
      </p:sp>
      <p:sp>
        <p:nvSpPr>
          <p:cNvPr id="3" name="عنصر نائب للمحتوى 2"/>
          <p:cNvSpPr>
            <a:spLocks noGrp="1"/>
          </p:cNvSpPr>
          <p:nvPr>
            <p:ph idx="1"/>
          </p:nvPr>
        </p:nvSpPr>
        <p:spPr/>
        <p:txBody>
          <a:bodyPr>
            <a:normAutofit/>
          </a:bodyPr>
          <a:lstStyle/>
          <a:p>
            <a:pPr marL="109728" indent="0" algn="r" rtl="1">
              <a:buNone/>
            </a:pPr>
            <a:r>
              <a:rPr lang="ar-IQ" sz="2400" dirty="0" smtClean="0">
                <a:latin typeface="Simplified Arabic" pitchFamily="18" charset="-78"/>
                <a:cs typeface="Simplified Arabic" pitchFamily="18" charset="-78"/>
              </a:rPr>
              <a:t>ان تحليل المحتوى التحريضي في وسائل الاعلام يعتمد على تطبيق المعايير الاتية :</a:t>
            </a:r>
          </a:p>
          <a:p>
            <a:pPr marL="109728" indent="0" algn="r" rtl="1">
              <a:buNone/>
            </a:pPr>
            <a:r>
              <a:rPr lang="ar-IQ" sz="2400" dirty="0" smtClean="0">
                <a:latin typeface="Simplified Arabic" pitchFamily="18" charset="-78"/>
                <a:cs typeface="Simplified Arabic" pitchFamily="18" charset="-78"/>
              </a:rPr>
              <a:t>1-ماذا قيل ؟ التعبير التحريضي يجب ان يتسم بدعوة للجمهور ليقوم بفعل معين يتسم بالعنف او التمييز العنصري او العداء او الكراهية ضد افراد او مجموعات.</a:t>
            </a:r>
          </a:p>
          <a:p>
            <a:pPr marL="109728" indent="0" algn="r" rtl="1">
              <a:buNone/>
            </a:pPr>
            <a:r>
              <a:rPr lang="ar-IQ" sz="2400" dirty="0" smtClean="0">
                <a:latin typeface="Simplified Arabic" pitchFamily="18" charset="-78"/>
                <a:cs typeface="Simplified Arabic" pitchFamily="18" charset="-78"/>
              </a:rPr>
              <a:t>2-الجمهورالموجه اه التعبير </a:t>
            </a:r>
          </a:p>
          <a:p>
            <a:pPr marL="109728" indent="0" algn="r" rtl="1">
              <a:buNone/>
            </a:pPr>
            <a:r>
              <a:rPr lang="ar-IQ" sz="2400" dirty="0" smtClean="0">
                <a:latin typeface="Simplified Arabic" pitchFamily="18" charset="-78"/>
                <a:cs typeface="Simplified Arabic" pitchFamily="18" charset="-78"/>
              </a:rPr>
              <a:t>3- موقع ضحيه التحريض في المنشور او النص المرئي . </a:t>
            </a:r>
          </a:p>
          <a:p>
            <a:pPr marL="109728" indent="0" algn="r" rtl="1">
              <a:buNone/>
            </a:pPr>
            <a:r>
              <a:rPr lang="ar-IQ" sz="2400" dirty="0" smtClean="0">
                <a:latin typeface="Simplified Arabic" pitchFamily="18" charset="-78"/>
                <a:cs typeface="Simplified Arabic" pitchFamily="18" charset="-78"/>
              </a:rPr>
              <a:t>4- طريقة التعبير ويشمل ذلك لهجة قائل التعبير ومدى </a:t>
            </a:r>
            <a:r>
              <a:rPr lang="ar-IQ" sz="2400" dirty="0" err="1" smtClean="0">
                <a:latin typeface="Simplified Arabic" pitchFamily="18" charset="-78"/>
                <a:cs typeface="Simplified Arabic" pitchFamily="18" charset="-78"/>
              </a:rPr>
              <a:t>استفزازيتها</a:t>
            </a:r>
            <a:r>
              <a:rPr lang="ar-IQ" sz="2400" dirty="0" smtClean="0">
                <a:latin typeface="Simplified Arabic" pitchFamily="18" charset="-78"/>
                <a:cs typeface="Simplified Arabic" pitchFamily="18" charset="-78"/>
              </a:rPr>
              <a:t> للجمهور </a:t>
            </a:r>
          </a:p>
          <a:p>
            <a:pPr marL="109728" indent="0" algn="r" rtl="1">
              <a:buNone/>
            </a:pPr>
            <a:r>
              <a:rPr lang="ar-IQ" sz="2400" dirty="0" smtClean="0">
                <a:latin typeface="Simplified Arabic" pitchFamily="18" charset="-78"/>
                <a:cs typeface="Simplified Arabic" pitchFamily="18" charset="-78"/>
              </a:rPr>
              <a:t>5- قوالب التعبير </a:t>
            </a:r>
          </a:p>
          <a:p>
            <a:pPr marL="109728" indent="0" algn="r" rtl="1">
              <a:buNone/>
            </a:pPr>
            <a:r>
              <a:rPr lang="ar-IQ" sz="2400" dirty="0" smtClean="0">
                <a:latin typeface="Simplified Arabic" pitchFamily="18" charset="-78"/>
                <a:cs typeface="Simplified Arabic" pitchFamily="18" charset="-78"/>
              </a:rPr>
              <a:t>6-حجم التعبير وطبيعته العامة وامكانية انتشاره.</a:t>
            </a:r>
            <a:endParaRPr lang="ar-IQ" sz="2400" dirty="0">
              <a:latin typeface="Simplified Arabic" pitchFamily="18" charset="-78"/>
              <a:cs typeface="Simplified Arabic" pitchFamily="18" charset="-78"/>
            </a:endParaRPr>
          </a:p>
        </p:txBody>
      </p:sp>
    </p:spTree>
  </p:cSld>
  <p:clrMapOvr>
    <a:masterClrMapping/>
  </p:clrMapOvr>
  <mc:AlternateContent xmlns:mc="http://schemas.openxmlformats.org/markup-compatibility/2006" xmlns:p14="http://schemas.microsoft.com/office/powerpoint/2010/main">
    <mc:Choice Requires="p14">
      <p:transition spd="slow" p14:dur="1600">
        <p:blinds dir="vert"/>
      </p:transition>
    </mc:Choice>
    <mc:Fallback xmlns="">
      <p:transition spd="slow">
        <p:blinds dir="vert"/>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81000" y="685800"/>
            <a:ext cx="8534400" cy="6143368"/>
          </a:xfrm>
        </p:spPr>
        <p:txBody>
          <a:bodyPr>
            <a:noAutofit/>
          </a:bodyPr>
          <a:lstStyle/>
          <a:p>
            <a:pPr marL="109728" indent="0" algn="r" rtl="1">
              <a:buNone/>
            </a:pPr>
            <a:endParaRPr lang="ar-IQ" sz="2400" dirty="0" smtClean="0"/>
          </a:p>
          <a:p>
            <a:pPr marL="109728" indent="0" algn="r" rtl="1">
              <a:buNone/>
            </a:pPr>
            <a:endParaRPr lang="ar-IQ" sz="2400" dirty="0" smtClean="0"/>
          </a:p>
        </p:txBody>
      </p:sp>
      <p:sp>
        <p:nvSpPr>
          <p:cNvPr id="2" name="Title 1"/>
          <p:cNvSpPr>
            <a:spLocks noGrp="1"/>
          </p:cNvSpPr>
          <p:nvPr>
            <p:ph type="title"/>
          </p:nvPr>
        </p:nvSpPr>
        <p:spPr>
          <a:xfrm>
            <a:off x="609600" y="152400"/>
            <a:ext cx="8153400" cy="381000"/>
          </a:xfrm>
        </p:spPr>
        <p:txBody>
          <a:bodyPr>
            <a:normAutofit fontScale="90000"/>
          </a:bodyPr>
          <a:lstStyle/>
          <a:p>
            <a:pPr algn="r"/>
            <a:r>
              <a:rPr lang="ar-IQ" sz="4000" dirty="0" smtClean="0"/>
              <a:t/>
            </a:r>
            <a:br>
              <a:rPr lang="ar-IQ" sz="4000" dirty="0" smtClean="0"/>
            </a:br>
            <a:r>
              <a:rPr lang="ar-IQ" sz="4000" dirty="0"/>
              <a:t/>
            </a:r>
            <a:br>
              <a:rPr lang="ar-IQ" sz="4000" dirty="0"/>
            </a:br>
            <a:r>
              <a:rPr lang="ar-IQ" sz="4000" dirty="0" smtClean="0"/>
              <a:t/>
            </a:r>
            <a:br>
              <a:rPr lang="ar-IQ" sz="4000" dirty="0" smtClean="0"/>
            </a:br>
            <a:r>
              <a:rPr lang="ar-IQ" sz="4000" dirty="0" smtClean="0"/>
              <a:t/>
            </a:r>
            <a:br>
              <a:rPr lang="ar-IQ" sz="4000" dirty="0" smtClean="0"/>
            </a:br>
            <a:r>
              <a:rPr lang="ar-IQ" sz="4000" dirty="0"/>
              <a:t/>
            </a:r>
            <a:br>
              <a:rPr lang="ar-IQ" sz="4000" dirty="0"/>
            </a:br>
            <a:r>
              <a:rPr lang="ar-IQ" sz="4000" dirty="0" smtClean="0"/>
              <a:t/>
            </a:r>
            <a:br>
              <a:rPr lang="ar-IQ" sz="4000" dirty="0" smtClean="0"/>
            </a:br>
            <a:r>
              <a:rPr lang="ar-IQ" sz="4000" dirty="0" smtClean="0"/>
              <a:t/>
            </a:r>
            <a:br>
              <a:rPr lang="ar-IQ" sz="4000" dirty="0" smtClean="0"/>
            </a:br>
            <a:r>
              <a:rPr lang="ar-IQ" sz="4000" dirty="0"/>
              <a:t/>
            </a:r>
            <a:br>
              <a:rPr lang="ar-IQ" sz="4000" dirty="0"/>
            </a:br>
            <a:r>
              <a:rPr lang="ar-IQ" sz="4000" dirty="0" smtClean="0"/>
              <a:t/>
            </a:r>
            <a:br>
              <a:rPr lang="ar-IQ" sz="4000" dirty="0" smtClean="0"/>
            </a:br>
            <a:r>
              <a:rPr lang="en-US" sz="4000" dirty="0" smtClean="0"/>
              <a:t/>
            </a:r>
            <a:br>
              <a:rPr lang="en-US" sz="4000" dirty="0" smtClean="0"/>
            </a:br>
            <a:r>
              <a:rPr lang="en-US" sz="4000" dirty="0"/>
              <a:t/>
            </a:r>
            <a:br>
              <a:rPr lang="en-US" sz="4000" dirty="0"/>
            </a:br>
            <a:r>
              <a:rPr lang="ar-IQ" sz="4000" dirty="0" smtClean="0"/>
              <a:t>انواع واشكال التحريض الاعلامي :</a:t>
            </a:r>
            <a:br>
              <a:rPr lang="ar-IQ" sz="4000" dirty="0" smtClean="0"/>
            </a:br>
            <a:r>
              <a:rPr lang="ar-IQ" sz="2700" dirty="0" smtClean="0"/>
              <a:t>هناك انواع للتحريض ومنها :</a:t>
            </a:r>
            <a:br>
              <a:rPr lang="ar-IQ" sz="2700" dirty="0" smtClean="0"/>
            </a:br>
            <a:r>
              <a:rPr lang="ar-IQ" sz="2700" dirty="0" smtClean="0"/>
              <a:t>1-التحريض على فعل غير قانوني يحدث بشكل اني مباشرة </a:t>
            </a:r>
            <a:br>
              <a:rPr lang="ar-IQ" sz="2700" dirty="0" smtClean="0"/>
            </a:br>
            <a:r>
              <a:rPr lang="ar-IQ" sz="2700" dirty="0" smtClean="0"/>
              <a:t>2-التحريض على فعل غير قانوني لا يقع ، يذهب هذا الشكل من اشكال التحريض الى خلق الرغبة المطلوبة للانخراط في اعمال غير قانونية .</a:t>
            </a:r>
            <a:br>
              <a:rPr lang="ar-IQ" sz="2700" dirty="0" smtClean="0"/>
            </a:br>
            <a:r>
              <a:rPr lang="ar-IQ" sz="2700" dirty="0" smtClean="0"/>
              <a:t>3-التحريض الذي </a:t>
            </a:r>
            <a:r>
              <a:rPr lang="ar-IQ" sz="2700" dirty="0" err="1" smtClean="0"/>
              <a:t>يتخد</a:t>
            </a:r>
            <a:r>
              <a:rPr lang="ar-IQ" sz="2700" dirty="0" smtClean="0"/>
              <a:t> شكل الحركات </a:t>
            </a:r>
            <a:r>
              <a:rPr lang="ar-IQ" sz="2700" dirty="0" err="1" smtClean="0"/>
              <a:t>كالاشارات</a:t>
            </a:r>
            <a:r>
              <a:rPr lang="ar-IQ" sz="2700" dirty="0" smtClean="0"/>
              <a:t> او الكلام او الكتابة وقد يترك بعضها اثر ملموس </a:t>
            </a:r>
            <a:br>
              <a:rPr lang="ar-IQ" sz="2700" dirty="0" smtClean="0"/>
            </a:br>
            <a:r>
              <a:rPr lang="ar-IQ" sz="2700" dirty="0" smtClean="0"/>
              <a:t>4- التحريض الموجه لمجرد خلق حاله ذهنية تحريضية تتصف بالكراهية لدى جهات ضد جهات اخرى </a:t>
            </a:r>
            <a:br>
              <a:rPr lang="ar-IQ" sz="2700" dirty="0" smtClean="0"/>
            </a:br>
            <a:r>
              <a:rPr lang="ar-IQ" sz="2700" dirty="0" smtClean="0"/>
              <a:t>5- التحريض على الارهاب وهو التحريض على ارتكاب عمل او اعمال ارهابية وبث افكار تؤدي الى مثل هذا التصرف والفعل </a:t>
            </a:r>
            <a:br>
              <a:rPr lang="ar-IQ" sz="2700" dirty="0" smtClean="0"/>
            </a:br>
            <a:r>
              <a:rPr lang="ar-IQ" sz="2700" dirty="0" smtClean="0"/>
              <a:t>6- التحريض على الابادة الجماعية </a:t>
            </a:r>
            <a:r>
              <a:rPr lang="en-US" sz="4000" dirty="0" smtClean="0"/>
              <a:t/>
            </a:r>
            <a:br>
              <a:rPr lang="en-US" sz="4000" dirty="0" smtClean="0"/>
            </a:br>
            <a:endParaRPr lang="en-US" sz="4000" dirty="0"/>
          </a:p>
        </p:txBody>
      </p:sp>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Concourse</Template>
  <TotalTime>1146</TotalTime>
  <Words>384</Words>
  <Application>Microsoft Office PowerPoint</Application>
  <PresentationFormat>عرض على الشاشة (3:4)‏</PresentationFormat>
  <Paragraphs>27</Paragraphs>
  <Slides>6</Slides>
  <Notes>0</Notes>
  <HiddenSlides>0</HiddenSlides>
  <MMClips>0</MMClips>
  <ScaleCrop>false</ScaleCrop>
  <HeadingPairs>
    <vt:vector size="4" baseType="variant">
      <vt:variant>
        <vt:lpstr>نسق</vt:lpstr>
      </vt:variant>
      <vt:variant>
        <vt:i4>1</vt:i4>
      </vt:variant>
      <vt:variant>
        <vt:lpstr>عناوين الشرائح</vt:lpstr>
      </vt:variant>
      <vt:variant>
        <vt:i4>6</vt:i4>
      </vt:variant>
    </vt:vector>
  </HeadingPairs>
  <TitlesOfParts>
    <vt:vector size="7" baseType="lpstr">
      <vt:lpstr>Concourse</vt:lpstr>
      <vt:lpstr>محاضرة عن  ( التحريض في الاعلام المرءي بين غياب القانون واخلاقيات المهنة ) ورقة بحثية في ندوة يوم 17/4/2024  ا.د عادل عبدالرزاق الغريري   </vt:lpstr>
      <vt:lpstr>التحريض الاعلامي :</vt:lpstr>
      <vt:lpstr>تعريفات للتحريض ؟ </vt:lpstr>
      <vt:lpstr>التحريض في الاعلام </vt:lpstr>
      <vt:lpstr> معايير التحريض الاعلامي  </vt:lpstr>
      <vt:lpstr>           انواع واشكال التحريض الاعلامي : هناك انواع للتحريض ومنها : 1-التحريض على فعل غير قانوني يحدث بشكل اني مباشرة  2-التحريض على فعل غير قانوني لا يقع ، يذهب هذا الشكل من اشكال التحريض الى خلق الرغبة المطلوبة للانخراط في اعمال غير قانونية . 3-التحريض الذي يتخد شكل الحركات كالاشارات او الكلام او الكتابة وقد يترك بعضها اثر ملموس  4- التحريض الموجه لمجرد خلق حاله ذهنية تحريضية تتصف بالكراهية لدى جهات ضد جهات اخرى  5- التحريض على الارهاب وهو التحريض على ارتكاب عمل او اعمال ارهابية وبث افكار تؤدي الى مثل هذا التصرف والفعل  6- التحريض على الابادة الجماعية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Republic of Iraq  Ministry of high education and science research</dc:title>
  <dc:creator>Windows User</dc:creator>
  <cp:lastModifiedBy>adel</cp:lastModifiedBy>
  <cp:revision>239</cp:revision>
  <dcterms:created xsi:type="dcterms:W3CDTF">2019-03-27T12:27:03Z</dcterms:created>
  <dcterms:modified xsi:type="dcterms:W3CDTF">2024-10-25T20:21:01Z</dcterms:modified>
</cp:coreProperties>
</file>