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4" r:id="rId1"/>
  </p:sldMasterIdLst>
  <p:sldIdLst>
    <p:sldId id="266" r:id="rId2"/>
    <p:sldId id="257" r:id="rId3"/>
    <p:sldId id="258" r:id="rId4"/>
    <p:sldId id="260" r:id="rId5"/>
    <p:sldId id="261" r:id="rId6"/>
    <p:sldId id="262" r:id="rId7"/>
    <p:sldId id="263" r:id="rId8"/>
    <p:sldId id="265" r:id="rId9"/>
    <p:sldId id="267" r:id="rId10"/>
    <p:sldId id="268" r:id="rId11"/>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5" d="100"/>
          <a:sy n="65" d="100"/>
        </p:scale>
        <p:origin x="7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Rates of Aggression in Arabic Countries</a:t>
            </a:r>
            <a:endParaRPr lang="ar-SA"/>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8.9113375753403959E-2"/>
          <c:y val="0.14101562500000001"/>
          <c:w val="0.90235783959840843"/>
          <c:h val="0.74791646161417324"/>
        </c:manualLayout>
      </c:layout>
      <c:barChart>
        <c:barDir val="col"/>
        <c:grouping val="clustered"/>
        <c:varyColors val="0"/>
        <c:ser>
          <c:idx val="0"/>
          <c:order val="0"/>
          <c:tx>
            <c:strRef>
              <c:f>ورقة1!$B$1</c:f>
              <c:strCache>
                <c:ptCount val="1"/>
                <c:pt idx="0">
                  <c:v>سلسلة 1</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ورقة1!$A$2:$A$6</c:f>
              <c:strCache>
                <c:ptCount val="5"/>
                <c:pt idx="0">
                  <c:v>Iraq-Al-Sadr city </c:v>
                </c:pt>
                <c:pt idx="1">
                  <c:v>Lebanon</c:v>
                </c:pt>
                <c:pt idx="2">
                  <c:v>Jordon</c:v>
                </c:pt>
                <c:pt idx="3">
                  <c:v>Oman</c:v>
                </c:pt>
                <c:pt idx="4">
                  <c:v>UAE</c:v>
                </c:pt>
              </c:strCache>
            </c:strRef>
          </c:cat>
          <c:val>
            <c:numRef>
              <c:f>ورقة1!$B$2:$B$6</c:f>
              <c:numCache>
                <c:formatCode>General</c:formatCode>
                <c:ptCount val="5"/>
                <c:pt idx="0" formatCode="0.00%">
                  <c:v>0.65800000000000003</c:v>
                </c:pt>
              </c:numCache>
            </c:numRef>
          </c:val>
          <c:extLst>
            <c:ext xmlns:c16="http://schemas.microsoft.com/office/drawing/2014/chart" uri="{C3380CC4-5D6E-409C-BE32-E72D297353CC}">
              <c16:uniqueId val="{00000000-C7A0-4A91-B052-71FE3046485F}"/>
            </c:ext>
          </c:extLst>
        </c:ser>
        <c:ser>
          <c:idx val="1"/>
          <c:order val="1"/>
          <c:tx>
            <c:strRef>
              <c:f>ورقة1!$C$1</c:f>
              <c:strCache>
                <c:ptCount val="1"/>
                <c:pt idx="0">
                  <c:v>سلسلة 2</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ورقة1!$A$2:$A$6</c:f>
              <c:strCache>
                <c:ptCount val="5"/>
                <c:pt idx="0">
                  <c:v>Iraq-Al-Sadr city </c:v>
                </c:pt>
                <c:pt idx="1">
                  <c:v>Lebanon</c:v>
                </c:pt>
                <c:pt idx="2">
                  <c:v>Jordon</c:v>
                </c:pt>
                <c:pt idx="3">
                  <c:v>Oman</c:v>
                </c:pt>
                <c:pt idx="4">
                  <c:v>UAE</c:v>
                </c:pt>
              </c:strCache>
            </c:strRef>
          </c:cat>
          <c:val>
            <c:numRef>
              <c:f>ورقة1!$C$2:$C$6</c:f>
              <c:numCache>
                <c:formatCode>0.00%</c:formatCode>
                <c:ptCount val="5"/>
                <c:pt idx="1">
                  <c:v>0.45900000000000002</c:v>
                </c:pt>
              </c:numCache>
            </c:numRef>
          </c:val>
          <c:extLst>
            <c:ext xmlns:c16="http://schemas.microsoft.com/office/drawing/2014/chart" uri="{C3380CC4-5D6E-409C-BE32-E72D297353CC}">
              <c16:uniqueId val="{00000001-C7A0-4A91-B052-71FE3046485F}"/>
            </c:ext>
          </c:extLst>
        </c:ser>
        <c:ser>
          <c:idx val="2"/>
          <c:order val="2"/>
          <c:tx>
            <c:strRef>
              <c:f>ورقة1!$D$1</c:f>
              <c:strCache>
                <c:ptCount val="1"/>
                <c:pt idx="0">
                  <c:v>سلسلة 3</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ورقة1!$A$2:$A$6</c:f>
              <c:strCache>
                <c:ptCount val="5"/>
                <c:pt idx="0">
                  <c:v>Iraq-Al-Sadr city </c:v>
                </c:pt>
                <c:pt idx="1">
                  <c:v>Lebanon</c:v>
                </c:pt>
                <c:pt idx="2">
                  <c:v>Jordon</c:v>
                </c:pt>
                <c:pt idx="3">
                  <c:v>Oman</c:v>
                </c:pt>
                <c:pt idx="4">
                  <c:v>UAE</c:v>
                </c:pt>
              </c:strCache>
            </c:strRef>
          </c:cat>
          <c:val>
            <c:numRef>
              <c:f>ورقة1!$D$2:$D$6</c:f>
              <c:numCache>
                <c:formatCode>General</c:formatCode>
                <c:ptCount val="5"/>
                <c:pt idx="2" formatCode="0.00%">
                  <c:v>0.46600000000000003</c:v>
                </c:pt>
              </c:numCache>
            </c:numRef>
          </c:val>
          <c:extLst>
            <c:ext xmlns:c16="http://schemas.microsoft.com/office/drawing/2014/chart" uri="{C3380CC4-5D6E-409C-BE32-E72D297353CC}">
              <c16:uniqueId val="{00000002-C7A0-4A91-B052-71FE3046485F}"/>
            </c:ext>
          </c:extLst>
        </c:ser>
        <c:ser>
          <c:idx val="3"/>
          <c:order val="3"/>
          <c:tx>
            <c:strRef>
              <c:f>ورقة1!$E$1</c:f>
              <c:strCache>
                <c:ptCount val="1"/>
                <c:pt idx="0">
                  <c:v>سلسلة 4</c:v>
                </c:pt>
              </c:strCache>
            </c:strRef>
          </c:tx>
          <c:spPr>
            <a:solidFill>
              <a:schemeClr val="accent1">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ورقة1!$A$2:$A$6</c:f>
              <c:strCache>
                <c:ptCount val="5"/>
                <c:pt idx="0">
                  <c:v>Iraq-Al-Sadr city </c:v>
                </c:pt>
                <c:pt idx="1">
                  <c:v>Lebanon</c:v>
                </c:pt>
                <c:pt idx="2">
                  <c:v>Jordon</c:v>
                </c:pt>
                <c:pt idx="3">
                  <c:v>Oman</c:v>
                </c:pt>
                <c:pt idx="4">
                  <c:v>UAE</c:v>
                </c:pt>
              </c:strCache>
            </c:strRef>
          </c:cat>
          <c:val>
            <c:numRef>
              <c:f>ورقة1!$E$2:$E$6</c:f>
              <c:numCache>
                <c:formatCode>General</c:formatCode>
                <c:ptCount val="5"/>
                <c:pt idx="3" formatCode="0.00%">
                  <c:v>0.41599999999999998</c:v>
                </c:pt>
              </c:numCache>
            </c:numRef>
          </c:val>
          <c:extLst>
            <c:ext xmlns:c16="http://schemas.microsoft.com/office/drawing/2014/chart" uri="{C3380CC4-5D6E-409C-BE32-E72D297353CC}">
              <c16:uniqueId val="{00000003-C7A0-4A91-B052-71FE3046485F}"/>
            </c:ext>
          </c:extLst>
        </c:ser>
        <c:ser>
          <c:idx val="4"/>
          <c:order val="4"/>
          <c:tx>
            <c:strRef>
              <c:f>ورقة1!$F$1</c:f>
              <c:strCache>
                <c:ptCount val="1"/>
                <c:pt idx="0">
                  <c:v>سلسلة 5</c:v>
                </c:pt>
              </c:strCache>
            </c:strRef>
          </c:tx>
          <c:spPr>
            <a:solidFill>
              <a:schemeClr val="accent3">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ورقة1!$A$2:$A$6</c:f>
              <c:strCache>
                <c:ptCount val="5"/>
                <c:pt idx="0">
                  <c:v>Iraq-Al-Sadr city </c:v>
                </c:pt>
                <c:pt idx="1">
                  <c:v>Lebanon</c:v>
                </c:pt>
                <c:pt idx="2">
                  <c:v>Jordon</c:v>
                </c:pt>
                <c:pt idx="3">
                  <c:v>Oman</c:v>
                </c:pt>
                <c:pt idx="4">
                  <c:v>UAE</c:v>
                </c:pt>
              </c:strCache>
            </c:strRef>
          </c:cat>
          <c:val>
            <c:numRef>
              <c:f>ورقة1!$F$2:$F$6</c:f>
              <c:numCache>
                <c:formatCode>General</c:formatCode>
                <c:ptCount val="5"/>
                <c:pt idx="4" formatCode="0.00%">
                  <c:v>0.432</c:v>
                </c:pt>
              </c:numCache>
            </c:numRef>
          </c:val>
          <c:extLst>
            <c:ext xmlns:c16="http://schemas.microsoft.com/office/drawing/2014/chart" uri="{C3380CC4-5D6E-409C-BE32-E72D297353CC}">
              <c16:uniqueId val="{00000004-C7A0-4A91-B052-71FE3046485F}"/>
            </c:ext>
          </c:extLst>
        </c:ser>
        <c:dLbls>
          <c:dLblPos val="inEnd"/>
          <c:showLegendKey val="0"/>
          <c:showVal val="1"/>
          <c:showCatName val="0"/>
          <c:showSerName val="0"/>
          <c:showPercent val="0"/>
          <c:showBubbleSize val="0"/>
        </c:dLbls>
        <c:gapWidth val="65"/>
        <c:axId val="316272944"/>
        <c:axId val="316271960"/>
      </c:barChart>
      <c:catAx>
        <c:axId val="3162729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316271960"/>
        <c:crosses val="autoZero"/>
        <c:auto val="1"/>
        <c:lblAlgn val="ctr"/>
        <c:lblOffset val="100"/>
        <c:noMultiLvlLbl val="0"/>
      </c:catAx>
      <c:valAx>
        <c:axId val="3162719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0%" sourceLinked="1"/>
        <c:majorTickMark val="none"/>
        <c:minorTickMark val="none"/>
        <c:tickLblPos val="nextTo"/>
        <c:crossAx val="3162729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1208F82-9895-4B3B-BF31-3825F0AEB09A}"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3684574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F1208F82-9895-4B3B-BF31-3825F0AEB09A}"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409622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F1208F82-9895-4B3B-BF31-3825F0AEB09A}"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C3AA86-0EF2-4EAE-9CA4-38E6DB923651}"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22464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F1208F82-9895-4B3B-BF31-3825F0AEB09A}"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343450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F1208F82-9895-4B3B-BF31-3825F0AEB09A}"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C3AA86-0EF2-4EAE-9CA4-38E6DB923651}"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3184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F1208F82-9895-4B3B-BF31-3825F0AEB09A}"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1655119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1208F82-9895-4B3B-BF31-3825F0AEB09A}"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1869907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1208F82-9895-4B3B-BF31-3825F0AEB09A}"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544112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1208F82-9895-4B3B-BF31-3825F0AEB09A}"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2546252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F1208F82-9895-4B3B-BF31-3825F0AEB09A}"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2104226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F1208F82-9895-4B3B-BF31-3825F0AEB09A}"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4181437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1208F82-9895-4B3B-BF31-3825F0AEB09A}" type="datetimeFigureOut">
              <a:rPr lang="en-US" smtClean="0"/>
              <a:t>10/2/2024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160413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1208F82-9895-4B3B-BF31-3825F0AEB09A}" type="datetimeFigureOut">
              <a:rPr lang="en-US" smtClean="0"/>
              <a:t>10/2/2024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3584832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208F82-9895-4B3B-BF31-3825F0AEB09A}" type="datetimeFigureOut">
              <a:rPr lang="en-US" smtClean="0"/>
              <a:t>10/2/2024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16855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F1208F82-9895-4B3B-BF31-3825F0AEB09A}"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378570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F1208F82-9895-4B3B-BF31-3825F0AEB09A}"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C3AA86-0EF2-4EAE-9CA4-38E6DB923651}" type="slidenum">
              <a:rPr lang="en-US" smtClean="0"/>
              <a:t>‹#›</a:t>
            </a:fld>
            <a:endParaRPr lang="en-US"/>
          </a:p>
        </p:txBody>
      </p:sp>
    </p:spTree>
    <p:extLst>
      <p:ext uri="{BB962C8B-B14F-4D97-AF65-F5344CB8AC3E}">
        <p14:creationId xmlns:p14="http://schemas.microsoft.com/office/powerpoint/2010/main" val="2468993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1208F82-9895-4B3B-BF31-3825F0AEB09A}" type="datetimeFigureOut">
              <a:rPr lang="en-US" smtClean="0"/>
              <a:t>10/2/2024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2C3AA86-0EF2-4EAE-9CA4-38E6DB923651}" type="slidenum">
              <a:rPr lang="en-US" smtClean="0"/>
              <a:t>‹#›</a:t>
            </a:fld>
            <a:endParaRPr lang="en-US"/>
          </a:p>
        </p:txBody>
      </p:sp>
    </p:spTree>
    <p:extLst>
      <p:ext uri="{BB962C8B-B14F-4D97-AF65-F5344CB8AC3E}">
        <p14:creationId xmlns:p14="http://schemas.microsoft.com/office/powerpoint/2010/main" val="1038349968"/>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43665" y="953729"/>
            <a:ext cx="10373031" cy="1876865"/>
          </a:xfrm>
        </p:spPr>
        <p:txBody>
          <a:bodyPr>
            <a:noAutofit/>
          </a:bodyPr>
          <a:lstStyle/>
          <a:p>
            <a:r>
              <a:rPr lang="en-US" sz="3200" b="1" dirty="0" smtClean="0"/>
              <a:t>Strategies of Managing Aggression in Classrooms</a:t>
            </a:r>
            <a:endParaRPr lang="en-US" sz="3200" b="1" dirty="0"/>
          </a:p>
        </p:txBody>
      </p:sp>
      <p:sp>
        <p:nvSpPr>
          <p:cNvPr id="3" name="عنوان فرعي 2"/>
          <p:cNvSpPr>
            <a:spLocks noGrp="1"/>
          </p:cNvSpPr>
          <p:nvPr>
            <p:ph type="subTitle" idx="1"/>
          </p:nvPr>
        </p:nvSpPr>
        <p:spPr>
          <a:xfrm>
            <a:off x="2294245" y="4089121"/>
            <a:ext cx="8915399" cy="1126283"/>
          </a:xfrm>
        </p:spPr>
        <p:txBody>
          <a:bodyPr>
            <a:normAutofit/>
          </a:bodyPr>
          <a:lstStyle/>
          <a:p>
            <a:r>
              <a:rPr lang="en-US" sz="2800" dirty="0" smtClean="0"/>
              <a:t>Presented by</a:t>
            </a:r>
          </a:p>
          <a:p>
            <a:r>
              <a:rPr lang="en-US" sz="2800" dirty="0" err="1" smtClean="0"/>
              <a:t>Assist.Lec</a:t>
            </a:r>
            <a:r>
              <a:rPr lang="en-US" sz="2800" dirty="0" smtClean="0"/>
              <a:t>. Raghad A. Ameer</a:t>
            </a:r>
            <a:endParaRPr lang="en-US" sz="2800" dirty="0"/>
          </a:p>
        </p:txBody>
      </p:sp>
    </p:spTree>
    <p:extLst>
      <p:ext uri="{BB962C8B-B14F-4D97-AF65-F5344CB8AC3E}">
        <p14:creationId xmlns:p14="http://schemas.microsoft.com/office/powerpoint/2010/main" val="1976617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86447" y="2983852"/>
            <a:ext cx="8911687" cy="1280890"/>
          </a:xfrm>
        </p:spPr>
        <p:txBody>
          <a:bodyPr>
            <a:normAutofit/>
          </a:bodyPr>
          <a:lstStyle/>
          <a:p>
            <a:pPr algn="ctr"/>
            <a:r>
              <a:rPr lang="en-US" sz="4400" dirty="0" smtClean="0"/>
              <a:t>Thank You </a:t>
            </a:r>
            <a:endParaRPr lang="en-US" sz="4400" dirty="0"/>
          </a:p>
        </p:txBody>
      </p:sp>
    </p:spTree>
    <p:extLst>
      <p:ext uri="{BB962C8B-B14F-4D97-AF65-F5344CB8AC3E}">
        <p14:creationId xmlns:p14="http://schemas.microsoft.com/office/powerpoint/2010/main" val="3040502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2"/>
                                        </p:tgtEl>
                                      </p:cBhvr>
                                    </p:animEffect>
                                    <p:anim calcmode="lin" valueType="num">
                                      <p:cBhvr>
                                        <p:cTn id="7"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14" dur="26">
                                          <p:stCondLst>
                                            <p:cond delay="620"/>
                                          </p:stCondLst>
                                        </p:cTn>
                                        <p:tgtEl>
                                          <p:spTgt spid="2"/>
                                        </p:tgtEl>
                                      </p:cBhvr>
                                      <p:to x="100000" y="60000"/>
                                    </p:animScale>
                                    <p:animScale>
                                      <p:cBhvr>
                                        <p:cTn id="15" dur="166" decel="50000">
                                          <p:stCondLst>
                                            <p:cond delay="646"/>
                                          </p:stCondLst>
                                        </p:cTn>
                                        <p:tgtEl>
                                          <p:spTgt spid="2"/>
                                        </p:tgtEl>
                                      </p:cBhvr>
                                      <p:to x="100000" y="100000"/>
                                    </p:animScale>
                                    <p:animScale>
                                      <p:cBhvr>
                                        <p:cTn id="16" dur="26">
                                          <p:stCondLst>
                                            <p:cond delay="1312"/>
                                          </p:stCondLst>
                                        </p:cTn>
                                        <p:tgtEl>
                                          <p:spTgt spid="2"/>
                                        </p:tgtEl>
                                      </p:cBhvr>
                                      <p:to x="100000" y="80000"/>
                                    </p:animScale>
                                    <p:animScale>
                                      <p:cBhvr>
                                        <p:cTn id="17" dur="166" decel="50000">
                                          <p:stCondLst>
                                            <p:cond delay="1338"/>
                                          </p:stCondLst>
                                        </p:cTn>
                                        <p:tgtEl>
                                          <p:spTgt spid="2"/>
                                        </p:tgtEl>
                                      </p:cBhvr>
                                      <p:to x="100000" y="100000"/>
                                    </p:animScale>
                                    <p:animScale>
                                      <p:cBhvr>
                                        <p:cTn id="18" dur="26">
                                          <p:stCondLst>
                                            <p:cond delay="1642"/>
                                          </p:stCondLst>
                                        </p:cTn>
                                        <p:tgtEl>
                                          <p:spTgt spid="2"/>
                                        </p:tgtEl>
                                      </p:cBhvr>
                                      <p:to x="100000" y="90000"/>
                                    </p:animScale>
                                    <p:animScale>
                                      <p:cBhvr>
                                        <p:cTn id="19" dur="166" decel="50000">
                                          <p:stCondLst>
                                            <p:cond delay="1668"/>
                                          </p:stCondLst>
                                        </p:cTn>
                                        <p:tgtEl>
                                          <p:spTgt spid="2"/>
                                        </p:tgtEl>
                                      </p:cBhvr>
                                      <p:to x="100000" y="100000"/>
                                    </p:animScale>
                                    <p:animScale>
                                      <p:cBhvr>
                                        <p:cTn id="20" dur="26">
                                          <p:stCondLst>
                                            <p:cond delay="1808"/>
                                          </p:stCondLst>
                                        </p:cTn>
                                        <p:tgtEl>
                                          <p:spTgt spid="2"/>
                                        </p:tgtEl>
                                      </p:cBhvr>
                                      <p:to x="100000" y="95000"/>
                                    </p:animScale>
                                    <p:animScale>
                                      <p:cBhvr>
                                        <p:cTn id="21" dur="166" decel="50000">
                                          <p:stCondLst>
                                            <p:cond delay="1834"/>
                                          </p:stCondLst>
                                        </p:cTn>
                                        <p:tgtEl>
                                          <p:spTgt spid="2"/>
                                        </p:tgtEl>
                                      </p:cBhvr>
                                      <p:to x="100000" y="100000"/>
                                    </p:animScale>
                                    <p:set>
                                      <p:cBhvr>
                                        <p:cTn id="2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smtClean="0"/>
              <a:t>In this workshop, the following topics will be discussed</a:t>
            </a:r>
            <a:r>
              <a:rPr lang="ar-SA" dirty="0" smtClean="0"/>
              <a:t>:</a:t>
            </a:r>
            <a:endParaRPr lang="en-US" dirty="0"/>
          </a:p>
        </p:txBody>
      </p:sp>
      <p:sp>
        <p:nvSpPr>
          <p:cNvPr id="3" name="عنصر نائب للمحتوى 2"/>
          <p:cNvSpPr>
            <a:spLocks noGrp="1"/>
          </p:cNvSpPr>
          <p:nvPr>
            <p:ph idx="1"/>
          </p:nvPr>
        </p:nvSpPr>
        <p:spPr/>
        <p:txBody>
          <a:bodyPr>
            <a:normAutofit/>
          </a:bodyPr>
          <a:lstStyle/>
          <a:p>
            <a:pPr algn="l" rtl="0">
              <a:buFont typeface="Wingdings" panose="05000000000000000000" pitchFamily="2" charset="2"/>
              <a:buChar char="ü"/>
            </a:pPr>
            <a:r>
              <a:rPr lang="en-US" sz="2800" dirty="0" smtClean="0"/>
              <a:t>Definition of Aggression</a:t>
            </a:r>
            <a:endParaRPr lang="en-US" sz="2800" dirty="0"/>
          </a:p>
          <a:p>
            <a:pPr algn="l" rtl="0">
              <a:buFont typeface="Wingdings" panose="05000000000000000000" pitchFamily="2" charset="2"/>
              <a:buChar char="ü"/>
            </a:pPr>
            <a:r>
              <a:rPr lang="en-US" sz="2800" dirty="0" smtClean="0"/>
              <a:t>Types of Aggression</a:t>
            </a:r>
          </a:p>
          <a:p>
            <a:pPr algn="l" rtl="0">
              <a:buFont typeface="Wingdings" panose="05000000000000000000" pitchFamily="2" charset="2"/>
              <a:buChar char="ü"/>
            </a:pPr>
            <a:r>
              <a:rPr lang="en-US" sz="2800" dirty="0" smtClean="0"/>
              <a:t>Factors Contributing to Aggression</a:t>
            </a:r>
          </a:p>
          <a:p>
            <a:pPr algn="l" rtl="0">
              <a:buFont typeface="Wingdings" panose="05000000000000000000" pitchFamily="2" charset="2"/>
              <a:buChar char="ü"/>
            </a:pPr>
            <a:r>
              <a:rPr lang="en-US" sz="2800" dirty="0" smtClean="0"/>
              <a:t>Consequences of Aggression</a:t>
            </a:r>
          </a:p>
          <a:p>
            <a:pPr algn="l" rtl="0">
              <a:buFont typeface="Wingdings" panose="05000000000000000000" pitchFamily="2" charset="2"/>
              <a:buChar char="ü"/>
            </a:pPr>
            <a:r>
              <a:rPr lang="en-US" sz="2800" dirty="0" smtClean="0"/>
              <a:t>Strategies to Address Aggression</a:t>
            </a:r>
          </a:p>
          <a:p>
            <a:pPr marL="0" indent="0" algn="l" rtl="0">
              <a:buNone/>
            </a:pPr>
            <a:endParaRPr lang="en-US" sz="2800" dirty="0"/>
          </a:p>
        </p:txBody>
      </p:sp>
    </p:spTree>
    <p:extLst>
      <p:ext uri="{BB962C8B-B14F-4D97-AF65-F5344CB8AC3E}">
        <p14:creationId xmlns:p14="http://schemas.microsoft.com/office/powerpoint/2010/main" val="231636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873585"/>
          </a:xfrm>
        </p:spPr>
        <p:txBody>
          <a:bodyPr>
            <a:normAutofit fontScale="90000"/>
          </a:bodyPr>
          <a:lstStyle/>
          <a:p>
            <a:pPr algn="ctr"/>
            <a:r>
              <a:rPr lang="en-US" dirty="0" smtClean="0"/>
              <a:t>Aggression</a:t>
            </a:r>
            <a:endParaRPr lang="en-US" dirty="0"/>
          </a:p>
        </p:txBody>
      </p:sp>
      <p:sp>
        <p:nvSpPr>
          <p:cNvPr id="3" name="عنوان فرعي 2"/>
          <p:cNvSpPr>
            <a:spLocks noGrp="1"/>
          </p:cNvSpPr>
          <p:nvPr>
            <p:ph type="subTitle" idx="1"/>
          </p:nvPr>
        </p:nvSpPr>
        <p:spPr>
          <a:xfrm>
            <a:off x="1524000" y="2320413"/>
            <a:ext cx="9144000" cy="4070555"/>
          </a:xfrm>
        </p:spPr>
        <p:txBody>
          <a:bodyPr>
            <a:normAutofit/>
          </a:bodyPr>
          <a:lstStyle/>
          <a:p>
            <a:pPr marL="342900" indent="-342900" algn="just" rtl="0">
              <a:buFont typeface="Arial" panose="020B0604020202020204" pitchFamily="34" charset="0"/>
              <a:buChar char="•"/>
            </a:pPr>
            <a:r>
              <a:rPr lang="en-US" sz="2400" dirty="0" smtClean="0"/>
              <a:t>"Aggression" is defined  as the purposeful </a:t>
            </a:r>
            <a:r>
              <a:rPr lang="en-US" sz="2400" dirty="0" err="1" smtClean="0"/>
              <a:t>behaviour</a:t>
            </a:r>
            <a:r>
              <a:rPr lang="en-US" sz="2400" dirty="0" smtClean="0"/>
              <a:t> which is intended to cause physical or psychological harm to others.</a:t>
            </a:r>
          </a:p>
          <a:p>
            <a:pPr marL="342900" indent="-342900" algn="just" rtl="0">
              <a:buFont typeface="Arial" panose="020B0604020202020204" pitchFamily="34" charset="0"/>
              <a:buChar char="•"/>
            </a:pPr>
            <a:r>
              <a:rPr lang="en-US" sz="2400" dirty="0">
                <a:ea typeface="Calibri" panose="020F0502020204030204" pitchFamily="34" charset="0"/>
                <a:cs typeface="Arial" panose="020B0604020202020204" pitchFamily="34" charset="0"/>
              </a:rPr>
              <a:t>"Aggression" is defined as behavior that is intended to harm another individual who does not wish to be </a:t>
            </a:r>
            <a:r>
              <a:rPr lang="en-US" sz="2400" dirty="0" smtClean="0">
                <a:ea typeface="Calibri" panose="020F0502020204030204" pitchFamily="34" charset="0"/>
                <a:cs typeface="Arial" panose="020B0604020202020204" pitchFamily="34" charset="0"/>
              </a:rPr>
              <a:t>harmed.</a:t>
            </a:r>
          </a:p>
          <a:p>
            <a:pPr marL="342900" indent="-342900" algn="just" rtl="0">
              <a:buFont typeface="Arial" panose="020B0604020202020204" pitchFamily="34" charset="0"/>
              <a:buChar char="•"/>
            </a:pPr>
            <a:r>
              <a:rPr lang="en-US" sz="2400" dirty="0" smtClean="0"/>
              <a:t>Aggression is considered to be </a:t>
            </a:r>
            <a:r>
              <a:rPr lang="en-US" sz="2400" dirty="0"/>
              <a:t>a type of </a:t>
            </a:r>
            <a:r>
              <a:rPr lang="en-US" sz="2400" dirty="0" err="1"/>
              <a:t>behaviour</a:t>
            </a:r>
            <a:r>
              <a:rPr lang="en-US" sz="2400" dirty="0"/>
              <a:t> aiming to injure or irritate other person, or to damage a thing or issue in such </a:t>
            </a:r>
            <a:r>
              <a:rPr lang="en-US" sz="2400" dirty="0" smtClean="0"/>
              <a:t>a </a:t>
            </a:r>
            <a:r>
              <a:rPr lang="en-US" sz="2400" dirty="0"/>
              <a:t>way as to inhibit its functioning or use. </a:t>
            </a:r>
          </a:p>
        </p:txBody>
      </p:sp>
    </p:spTree>
    <p:extLst>
      <p:ext uri="{BB962C8B-B14F-4D97-AF65-F5344CB8AC3E}">
        <p14:creationId xmlns:p14="http://schemas.microsoft.com/office/powerpoint/2010/main" val="171260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781902"/>
          </a:xfrm>
        </p:spPr>
        <p:txBody>
          <a:bodyPr/>
          <a:lstStyle/>
          <a:p>
            <a:pPr algn="ctr" rtl="0"/>
            <a:r>
              <a:rPr lang="en-US" dirty="0" smtClean="0"/>
              <a:t>Types of Aggression  </a:t>
            </a:r>
            <a:endParaRPr lang="en-US" dirty="0"/>
          </a:p>
        </p:txBody>
      </p:sp>
      <p:sp>
        <p:nvSpPr>
          <p:cNvPr id="3" name="عنصر نائب للمحتوى 2"/>
          <p:cNvSpPr>
            <a:spLocks noGrp="1"/>
          </p:cNvSpPr>
          <p:nvPr>
            <p:ph idx="1"/>
          </p:nvPr>
        </p:nvSpPr>
        <p:spPr>
          <a:xfrm>
            <a:off x="2451560" y="1406012"/>
            <a:ext cx="9053052" cy="5451987"/>
          </a:xfrm>
        </p:spPr>
        <p:txBody>
          <a:bodyPr>
            <a:noAutofit/>
          </a:bodyPr>
          <a:lstStyle/>
          <a:p>
            <a:pPr algn="just"/>
            <a:r>
              <a:rPr lang="en-US" sz="2400" dirty="0"/>
              <a:t>Physical Aggression</a:t>
            </a:r>
            <a:r>
              <a:rPr lang="en-US" sz="2400" dirty="0" smtClean="0"/>
              <a:t>: Physical </a:t>
            </a:r>
            <a:r>
              <a:rPr lang="en-US" sz="2400" dirty="0"/>
              <a:t>aggression includes behaviors such as pushing, hitting, kicking, and other forms of physical violence. While less common than verbal aggression or bullying, physical aggression can have serious consequences and may lead to injuries or legal repercussions.</a:t>
            </a:r>
            <a:endParaRPr lang="en-US" sz="2400" dirty="0" smtClean="0"/>
          </a:p>
          <a:p>
            <a:pPr algn="just"/>
            <a:r>
              <a:rPr lang="en-US" sz="2400" dirty="0"/>
              <a:t>Verbal Aggression</a:t>
            </a:r>
            <a:r>
              <a:rPr lang="en-US" sz="2400" dirty="0" smtClean="0"/>
              <a:t>: Verbal </a:t>
            </a:r>
            <a:r>
              <a:rPr lang="en-US" sz="2400" dirty="0"/>
              <a:t>Aggression: This includes behaviors such as yelling, name-calling, intimidation, and verbal threats. Verbal aggression can occur between students, between faculty members, or between students and faculty.</a:t>
            </a:r>
            <a:endParaRPr lang="en-US" sz="2400" dirty="0" smtClean="0"/>
          </a:p>
          <a:p>
            <a:pPr algn="just" rtl="0"/>
            <a:r>
              <a:rPr lang="en-US" sz="2400" dirty="0"/>
              <a:t>Relational </a:t>
            </a:r>
            <a:r>
              <a:rPr lang="en-US" sz="2400" dirty="0" smtClean="0"/>
              <a:t>Aggression (Indirect aggression): </a:t>
            </a:r>
            <a:r>
              <a:rPr lang="en-US" sz="2400" dirty="0"/>
              <a:t>is seen as the act of harming another without a direct face to face encounter, for instance talking behind someone's back.</a:t>
            </a:r>
          </a:p>
        </p:txBody>
      </p:sp>
    </p:spTree>
    <p:extLst>
      <p:ext uri="{BB962C8B-B14F-4D97-AF65-F5344CB8AC3E}">
        <p14:creationId xmlns:p14="http://schemas.microsoft.com/office/powerpoint/2010/main" val="128562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55174" y="334295"/>
            <a:ext cx="9144000" cy="1386349"/>
          </a:xfrm>
        </p:spPr>
        <p:txBody>
          <a:bodyPr>
            <a:normAutofit/>
          </a:bodyPr>
          <a:lstStyle/>
          <a:p>
            <a:pPr lvl="0" algn="ctr">
              <a:spcBef>
                <a:spcPts val="1000"/>
              </a:spcBef>
              <a:buClr>
                <a:srgbClr val="353535"/>
              </a:buClr>
            </a:pPr>
            <a:r>
              <a:rPr lang="en-US" sz="2400" dirty="0"/>
              <a:t>Contributing </a:t>
            </a:r>
            <a:r>
              <a:rPr lang="en-US" sz="2400" dirty="0" smtClean="0"/>
              <a:t>factors</a:t>
            </a:r>
            <a:r>
              <a:rPr lang="en-US" sz="1800" dirty="0"/>
              <a:t/>
            </a:r>
            <a:br>
              <a:rPr lang="en-US" sz="1800" dirty="0"/>
            </a:br>
            <a:endParaRPr lang="en-US" sz="1800" dirty="0"/>
          </a:p>
        </p:txBody>
      </p:sp>
      <p:sp>
        <p:nvSpPr>
          <p:cNvPr id="3" name="عنوان فرعي 2"/>
          <p:cNvSpPr>
            <a:spLocks noGrp="1"/>
          </p:cNvSpPr>
          <p:nvPr>
            <p:ph type="subTitle" idx="1"/>
          </p:nvPr>
        </p:nvSpPr>
        <p:spPr>
          <a:xfrm>
            <a:off x="1219200" y="1494503"/>
            <a:ext cx="10245213" cy="5447072"/>
          </a:xfrm>
        </p:spPr>
        <p:txBody>
          <a:bodyPr>
            <a:noAutofit/>
          </a:bodyPr>
          <a:lstStyle/>
          <a:p>
            <a:pPr marL="342900" indent="-342900" algn="just">
              <a:buFont typeface="Wingdings" panose="05000000000000000000" pitchFamily="2" charset="2"/>
              <a:buChar char="q"/>
            </a:pPr>
            <a:r>
              <a:rPr lang="en-US" sz="2000" dirty="0" smtClean="0"/>
              <a:t>It </a:t>
            </a:r>
            <a:r>
              <a:rPr lang="en-US" sz="2000" dirty="0"/>
              <a:t>is estimated that 246 million students around the world experience at least one type of aggression, such as physical, psychological, and sexual violence (</a:t>
            </a:r>
            <a:r>
              <a:rPr lang="en-US" sz="2000" dirty="0" smtClean="0"/>
              <a:t>UNESCO,2017</a:t>
            </a:r>
            <a:r>
              <a:rPr lang="en-US" sz="2000" dirty="0"/>
              <a:t>). </a:t>
            </a:r>
            <a:endParaRPr lang="en-US" sz="2000" dirty="0" smtClean="0"/>
          </a:p>
          <a:p>
            <a:pPr marL="342900" indent="-342900" algn="just" rtl="0">
              <a:buFont typeface="Wingdings" panose="05000000000000000000" pitchFamily="2" charset="2"/>
              <a:buChar char="Ø"/>
            </a:pPr>
            <a:r>
              <a:rPr lang="en-US" sz="2000" dirty="0" smtClean="0"/>
              <a:t>Stress </a:t>
            </a:r>
            <a:r>
              <a:rPr lang="en-US" sz="2000" dirty="0"/>
              <a:t>and pressure: Academic stress, financial pressures, and personal issues can exacerbate aggressive behavior among students and faculty.</a:t>
            </a:r>
          </a:p>
          <a:p>
            <a:pPr marL="342900" indent="-342900" algn="just">
              <a:buFont typeface="Wingdings" panose="05000000000000000000" pitchFamily="2" charset="2"/>
              <a:buChar char="Ø"/>
            </a:pPr>
            <a:r>
              <a:rPr lang="en-US" sz="2000" dirty="0"/>
              <a:t>Social dynamics: Family factors such as parental marital conflict and childhood adverse experiences, and cultural norms can influence the prevalence of aggression.</a:t>
            </a:r>
          </a:p>
          <a:p>
            <a:pPr marL="342900" indent="-342900" algn="just" rtl="0">
              <a:buFont typeface="Wingdings" panose="05000000000000000000" pitchFamily="2" charset="2"/>
              <a:buChar char="Ø"/>
            </a:pPr>
            <a:r>
              <a:rPr lang="en-US" sz="2000" dirty="0"/>
              <a:t>Mental health: Underlying mental health conditions, such as depression, anxiety, or personality disorders, may contribute to aggressive behavior.</a:t>
            </a:r>
          </a:p>
          <a:p>
            <a:pPr marL="342900" indent="-342900" algn="just" rtl="0">
              <a:buFont typeface="Wingdings" panose="05000000000000000000" pitchFamily="2" charset="2"/>
              <a:buChar char="Ø"/>
            </a:pPr>
            <a:r>
              <a:rPr lang="en-US" sz="2000" dirty="0"/>
              <a:t>Substance abuse: Alcohol and drug abuse can lower inhibitions and increase the likelihood of aggressive incidents</a:t>
            </a:r>
            <a:r>
              <a:rPr lang="en-US" sz="2000" dirty="0" smtClean="0"/>
              <a:t>.</a:t>
            </a:r>
          </a:p>
          <a:p>
            <a:pPr marL="342900" indent="-342900" algn="just">
              <a:buFont typeface="Arial" panose="020B0604020202020204" pitchFamily="34" charset="0"/>
              <a:buChar char="•"/>
            </a:pPr>
            <a:r>
              <a:rPr lang="en-US" sz="2000" dirty="0" smtClean="0"/>
              <a:t>Other factors: weather conduction, race , gender, age, </a:t>
            </a:r>
            <a:r>
              <a:rPr lang="en-US" sz="2000" dirty="0"/>
              <a:t>Student-Teacher </a:t>
            </a:r>
            <a:r>
              <a:rPr lang="en-US" sz="2000" dirty="0" smtClean="0"/>
              <a:t>Relationship, …….. .</a:t>
            </a:r>
            <a:endParaRPr lang="en-US" sz="2000" dirty="0"/>
          </a:p>
          <a:p>
            <a:pPr marL="342900" indent="-342900" algn="l" rtl="0">
              <a:buFont typeface="Wingdings" panose="05000000000000000000" pitchFamily="2" charset="2"/>
              <a:buChar char="Ø"/>
            </a:pPr>
            <a:endParaRPr lang="en-US" sz="2000" dirty="0"/>
          </a:p>
        </p:txBody>
      </p:sp>
    </p:spTree>
    <p:extLst>
      <p:ext uri="{BB962C8B-B14F-4D97-AF65-F5344CB8AC3E}">
        <p14:creationId xmlns:p14="http://schemas.microsoft.com/office/powerpoint/2010/main" val="20843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63329" y="624109"/>
            <a:ext cx="9941283" cy="1706135"/>
          </a:xfrm>
        </p:spPr>
        <p:txBody>
          <a:bodyPr>
            <a:normAutofit fontScale="90000"/>
          </a:bodyPr>
          <a:lstStyle/>
          <a:p>
            <a:pPr algn="ctr"/>
            <a:r>
              <a:rPr lang="en-US" dirty="0" smtClean="0"/>
              <a:t>Impact </a:t>
            </a:r>
            <a:r>
              <a:rPr lang="en-US" dirty="0"/>
              <a:t>of Aggression on University </a:t>
            </a:r>
            <a:r>
              <a:rPr lang="en-US" dirty="0" smtClean="0"/>
              <a:t>Communities</a:t>
            </a:r>
            <a:r>
              <a:rPr lang="en-US" dirty="0"/>
              <a:t/>
            </a:r>
            <a:br>
              <a:rPr lang="en-US" dirty="0"/>
            </a:br>
            <a:endParaRPr lang="en-US" dirty="0"/>
          </a:p>
        </p:txBody>
      </p:sp>
      <p:sp>
        <p:nvSpPr>
          <p:cNvPr id="3" name="عنصر نائب للمحتوى 2"/>
          <p:cNvSpPr>
            <a:spLocks noGrp="1"/>
          </p:cNvSpPr>
          <p:nvPr>
            <p:ph idx="1"/>
          </p:nvPr>
        </p:nvSpPr>
        <p:spPr>
          <a:xfrm>
            <a:off x="1376516" y="2133599"/>
            <a:ext cx="10128096" cy="4444181"/>
          </a:xfrm>
        </p:spPr>
        <p:txBody>
          <a:bodyPr/>
          <a:lstStyle/>
          <a:p>
            <a:endParaRPr lang="en-US" dirty="0"/>
          </a:p>
          <a:p>
            <a:pPr algn="just"/>
            <a:r>
              <a:rPr lang="en-US" sz="2000" dirty="0"/>
              <a:t>Psychological effects: Aggressive behavior can lead to feelings of fear, anxiety, and insecurity among students, faculty, and staff.</a:t>
            </a:r>
          </a:p>
          <a:p>
            <a:pPr algn="just"/>
            <a:r>
              <a:rPr lang="en-US" sz="2000" dirty="0"/>
              <a:t>Academic performance: Aggression may disrupt learning environments, leading to decreased academic performance and retention rates.</a:t>
            </a:r>
          </a:p>
          <a:p>
            <a:pPr algn="just"/>
            <a:r>
              <a:rPr lang="en-US" sz="2000" dirty="0"/>
              <a:t>Organizational reputation: High-profile incidents of aggression can tarnish the reputation of universities and deter prospective students and faculty.</a:t>
            </a:r>
          </a:p>
          <a:p>
            <a:endParaRPr lang="en-US" sz="2000" dirty="0"/>
          </a:p>
        </p:txBody>
      </p:sp>
    </p:spTree>
    <p:extLst>
      <p:ext uri="{BB962C8B-B14F-4D97-AF65-F5344CB8AC3E}">
        <p14:creationId xmlns:p14="http://schemas.microsoft.com/office/powerpoint/2010/main" val="255260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Strategies for Prevention and </a:t>
            </a:r>
            <a:r>
              <a:rPr lang="en-US" dirty="0" smtClean="0"/>
              <a:t>Management</a:t>
            </a:r>
            <a:r>
              <a:rPr lang="en-US" dirty="0"/>
              <a:t/>
            </a:r>
            <a:br>
              <a:rPr lang="en-US" dirty="0"/>
            </a:br>
            <a:endParaRPr lang="en-US" dirty="0"/>
          </a:p>
        </p:txBody>
      </p:sp>
      <p:sp>
        <p:nvSpPr>
          <p:cNvPr id="3" name="عنصر نائب للمحتوى 2"/>
          <p:cNvSpPr>
            <a:spLocks noGrp="1"/>
          </p:cNvSpPr>
          <p:nvPr>
            <p:ph idx="1"/>
          </p:nvPr>
        </p:nvSpPr>
        <p:spPr>
          <a:xfrm>
            <a:off x="2589212" y="1435511"/>
            <a:ext cx="8915400" cy="5083276"/>
          </a:xfrm>
        </p:spPr>
        <p:txBody>
          <a:bodyPr>
            <a:normAutofit fontScale="92500" lnSpcReduction="20000"/>
          </a:bodyPr>
          <a:lstStyle/>
          <a:p>
            <a:endParaRPr lang="en-US" dirty="0"/>
          </a:p>
          <a:p>
            <a:pPr algn="just"/>
            <a:r>
              <a:rPr lang="en-US" dirty="0"/>
              <a:t>Promoting a culture of respect: Implementing policies and initiatives that foster respect, </a:t>
            </a:r>
            <a:r>
              <a:rPr lang="en-US" dirty="0" smtClean="0"/>
              <a:t>tolerance and can </a:t>
            </a:r>
            <a:r>
              <a:rPr lang="en-US" dirty="0"/>
              <a:t>help create a positive campus environment.</a:t>
            </a:r>
          </a:p>
          <a:p>
            <a:pPr algn="just"/>
            <a:r>
              <a:rPr lang="en-US" dirty="0"/>
              <a:t>Providing support services: Offering counseling, mental health resources, and conflict resolution programs can assist individuals in managing stress and addressing underlying issues.</a:t>
            </a:r>
          </a:p>
          <a:p>
            <a:pPr algn="just"/>
            <a:r>
              <a:rPr lang="en-US" dirty="0"/>
              <a:t>Educating the community: Raising awareness about the consequences of aggression and providing training on conflict resolution and bystander intervention can empower individuals to intervene effectively.</a:t>
            </a:r>
          </a:p>
          <a:p>
            <a:pPr algn="just"/>
            <a:r>
              <a:rPr lang="en-US" dirty="0"/>
              <a:t>Implementing disciplinary measures: Enforcing clear consequences for aggressive behavior sends a message that such conduct will not be tolerated within the university community</a:t>
            </a:r>
            <a:r>
              <a:rPr lang="en-US" dirty="0" smtClean="0"/>
              <a:t>.</a:t>
            </a:r>
          </a:p>
          <a:p>
            <a:pPr algn="just"/>
            <a:r>
              <a:rPr lang="en-US" dirty="0"/>
              <a:t>One effective strategy for preventing aggressive </a:t>
            </a:r>
            <a:r>
              <a:rPr lang="en-US" dirty="0" err="1"/>
              <a:t>behaviour</a:t>
            </a:r>
            <a:r>
              <a:rPr lang="en-US" dirty="0"/>
              <a:t> is teaching conflict resolution and anger management skills to students. By providing them with tools to handle conflicts peacefully, you empower them to resolve issues without resorting to aggression.</a:t>
            </a:r>
          </a:p>
          <a:p>
            <a:pPr algn="just"/>
            <a:r>
              <a:rPr lang="en-US" dirty="0"/>
              <a:t>Enhancing security measures: Increasing the presence of campus security personnel and implementing surveillance systems can help deter and respond to incidents of aggression.</a:t>
            </a:r>
          </a:p>
          <a:p>
            <a:endParaRPr lang="en-US" dirty="0"/>
          </a:p>
        </p:txBody>
      </p:sp>
    </p:spTree>
    <p:extLst>
      <p:ext uri="{BB962C8B-B14F-4D97-AF65-F5344CB8AC3E}">
        <p14:creationId xmlns:p14="http://schemas.microsoft.com/office/powerpoint/2010/main" val="130106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9235281" cy="781903"/>
          </a:xfrm>
        </p:spPr>
        <p:txBody>
          <a:bodyPr>
            <a:noAutofit/>
          </a:bodyPr>
          <a:lstStyle/>
          <a:p>
            <a:pPr algn="ctr"/>
            <a:r>
              <a:rPr lang="fr-FR" sz="2400" dirty="0"/>
              <a:t>Implementing </a:t>
            </a:r>
            <a:r>
              <a:rPr lang="fr-FR" sz="2400" dirty="0" smtClean="0"/>
              <a:t>De-</a:t>
            </a:r>
            <a:r>
              <a:rPr lang="fr-FR" sz="2400" dirty="0" err="1" smtClean="0"/>
              <a:t>escalation</a:t>
            </a:r>
            <a:r>
              <a:rPr lang="fr-FR" sz="2400" dirty="0" smtClean="0"/>
              <a:t> Techniques </a:t>
            </a:r>
            <a:r>
              <a:rPr lang="fr-FR" sz="2400" dirty="0" err="1" smtClean="0"/>
              <a:t>During</a:t>
            </a:r>
            <a:r>
              <a:rPr lang="fr-FR" sz="2400" dirty="0" smtClean="0"/>
              <a:t> Confrontations</a:t>
            </a:r>
            <a:endParaRPr lang="en-US" sz="2400" dirty="0"/>
          </a:p>
        </p:txBody>
      </p:sp>
      <p:sp>
        <p:nvSpPr>
          <p:cNvPr id="3" name="عنصر نائب للمحتوى 2"/>
          <p:cNvSpPr>
            <a:spLocks noGrp="1"/>
          </p:cNvSpPr>
          <p:nvPr>
            <p:ph idx="1"/>
          </p:nvPr>
        </p:nvSpPr>
        <p:spPr>
          <a:xfrm>
            <a:off x="2589212" y="1406013"/>
            <a:ext cx="8915400" cy="5309419"/>
          </a:xfrm>
        </p:spPr>
        <p:txBody>
          <a:bodyPr>
            <a:noAutofit/>
          </a:bodyPr>
          <a:lstStyle/>
          <a:p>
            <a:pPr algn="just"/>
            <a:r>
              <a:rPr lang="en-US" sz="2000" dirty="0"/>
              <a:t>Remain calm: Displaying anger or frustration may only </a:t>
            </a:r>
            <a:r>
              <a:rPr lang="en-US" sz="2000" dirty="0" smtClean="0"/>
              <a:t>increase </a:t>
            </a:r>
            <a:r>
              <a:rPr lang="en-US" sz="2000" dirty="0"/>
              <a:t>the student’s aggression. Instead, speak softly and maintain a neutral tone.</a:t>
            </a:r>
          </a:p>
          <a:p>
            <a:pPr algn="just"/>
            <a:r>
              <a:rPr lang="en-US" sz="2000" dirty="0"/>
              <a:t>Active listening: Show genuine interest in what the student has to say, allowing them to express their feelings without interruption. This demonstrates respect and can help diffuse tension.</a:t>
            </a:r>
          </a:p>
          <a:p>
            <a:pPr algn="just"/>
            <a:r>
              <a:rPr lang="en-US" sz="2000" dirty="0"/>
              <a:t>Empathy and understanding: Try to put yourself in the student’s shoes and understand their perspective. Validating their emotions can help reduce their agitation.</a:t>
            </a:r>
          </a:p>
          <a:p>
            <a:pPr algn="just"/>
            <a:r>
              <a:rPr lang="en-US" sz="2000" dirty="0"/>
              <a:t>Non-threatening body language: Stand at an appropriate distance from the student, keeping your body relaxed and open. Avoid crossing your arms or displaying any aggressive gestures.</a:t>
            </a:r>
          </a:p>
          <a:p>
            <a:pPr algn="just"/>
            <a:r>
              <a:rPr lang="en-US" sz="2000" dirty="0"/>
              <a:t> Harshly disciplining an aggressive student might fuel his anger and make him more determined to continue the aggressive behavior</a:t>
            </a:r>
            <a:r>
              <a:rPr lang="en-US" sz="2000" dirty="0" smtClean="0"/>
              <a:t>.</a:t>
            </a:r>
          </a:p>
          <a:p>
            <a:pPr algn="just"/>
            <a:r>
              <a:rPr lang="en-US" sz="2000" dirty="0"/>
              <a:t>After the aggressive student cools down, talk with him privately. </a:t>
            </a:r>
          </a:p>
        </p:txBody>
      </p:sp>
    </p:spTree>
    <p:extLst>
      <p:ext uri="{BB962C8B-B14F-4D97-AF65-F5344CB8AC3E}">
        <p14:creationId xmlns:p14="http://schemas.microsoft.com/office/powerpoint/2010/main" val="4106134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عنصر نائب للمحتوى 14"/>
          <p:cNvGraphicFramePr>
            <a:graphicFrameLocks noGrp="1"/>
          </p:cNvGraphicFramePr>
          <p:nvPr>
            <p:ph idx="1"/>
            <p:extLst>
              <p:ext uri="{D42A27DB-BD31-4B8C-83A1-F6EECF244321}">
                <p14:modId xmlns:p14="http://schemas.microsoft.com/office/powerpoint/2010/main" val="202139589"/>
              </p:ext>
            </p:extLst>
          </p:nvPr>
        </p:nvGraphicFramePr>
        <p:xfrm>
          <a:off x="1288026" y="1179871"/>
          <a:ext cx="10216587" cy="56781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60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AsOne/>
      </p:bldGraphic>
    </p:bldLst>
  </p:timing>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313</TotalTime>
  <Words>773</Words>
  <Application>Microsoft Office PowerPoint</Application>
  <PresentationFormat>شاشة عريضة</PresentationFormat>
  <Paragraphs>46</Paragraphs>
  <Slides>10</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10</vt:i4>
      </vt:variant>
    </vt:vector>
  </HeadingPairs>
  <TitlesOfParts>
    <vt:vector size="17" baseType="lpstr">
      <vt:lpstr>Arial</vt:lpstr>
      <vt:lpstr>Calibri</vt:lpstr>
      <vt:lpstr>Century Gothic</vt:lpstr>
      <vt:lpstr>Tahoma</vt:lpstr>
      <vt:lpstr>Wingdings</vt:lpstr>
      <vt:lpstr>Wingdings 3</vt:lpstr>
      <vt:lpstr>ربطة</vt:lpstr>
      <vt:lpstr>Strategies of Managing Aggression in Classrooms</vt:lpstr>
      <vt:lpstr>In this workshop, the following topics will be discussed:</vt:lpstr>
      <vt:lpstr>Aggression</vt:lpstr>
      <vt:lpstr>Types of Aggression  </vt:lpstr>
      <vt:lpstr>Contributing factors </vt:lpstr>
      <vt:lpstr>Impact of Aggression on University Communities </vt:lpstr>
      <vt:lpstr>Strategies for Prevention and Management </vt:lpstr>
      <vt:lpstr>Implementing De-escalation Techniques During Confrontations</vt:lpstr>
      <vt:lpstr>عرض تقديمي في PowerPoint</vt:lpstr>
      <vt:lpstr>Thank You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this workshop the following topics will be discussed:</dc:title>
  <dc:creator>Maher</dc:creator>
  <cp:lastModifiedBy>Maher</cp:lastModifiedBy>
  <cp:revision>28</cp:revision>
  <dcterms:created xsi:type="dcterms:W3CDTF">2024-04-20T16:37:18Z</dcterms:created>
  <dcterms:modified xsi:type="dcterms:W3CDTF">2024-10-02T08:41:23Z</dcterms:modified>
</cp:coreProperties>
</file>