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07" autoAdjust="0"/>
  </p:normalViewPr>
  <p:slideViewPr>
    <p:cSldViewPr>
      <p:cViewPr varScale="1">
        <p:scale>
          <a:sx n="62" d="100"/>
          <a:sy n="62" d="100"/>
        </p:scale>
        <p:origin x="-15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8D474B-1C55-4E65-A44E-9B00E83E615D}" type="datetimeFigureOut">
              <a:rPr lang="ar-IQ" smtClean="0"/>
              <a:pPr/>
              <a:t>15/10/1445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6A5D96-EA2A-4572-9FA5-54E0CB24CC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D474B-1C55-4E65-A44E-9B00E83E615D}" type="datetimeFigureOut">
              <a:rPr lang="ar-IQ" smtClean="0"/>
              <a:pPr/>
              <a:t>15/10/1445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A5D96-EA2A-4572-9FA5-54E0CB24CC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D474B-1C55-4E65-A44E-9B00E83E615D}" type="datetimeFigureOut">
              <a:rPr lang="ar-IQ" smtClean="0"/>
              <a:pPr/>
              <a:t>15/10/1445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A5D96-EA2A-4572-9FA5-54E0CB24CC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D474B-1C55-4E65-A44E-9B00E83E615D}" type="datetimeFigureOut">
              <a:rPr lang="ar-IQ" smtClean="0"/>
              <a:pPr/>
              <a:t>15/10/1445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A5D96-EA2A-4572-9FA5-54E0CB24CC00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D474B-1C55-4E65-A44E-9B00E83E615D}" type="datetimeFigureOut">
              <a:rPr lang="ar-IQ" smtClean="0"/>
              <a:pPr/>
              <a:t>15/10/1445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A5D96-EA2A-4572-9FA5-54E0CB24CC00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D474B-1C55-4E65-A44E-9B00E83E615D}" type="datetimeFigureOut">
              <a:rPr lang="ar-IQ" smtClean="0"/>
              <a:pPr/>
              <a:t>15/10/1445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A5D96-EA2A-4572-9FA5-54E0CB24CC00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D474B-1C55-4E65-A44E-9B00E83E615D}" type="datetimeFigureOut">
              <a:rPr lang="ar-IQ" smtClean="0"/>
              <a:pPr/>
              <a:t>15/10/1445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A5D96-EA2A-4572-9FA5-54E0CB24CC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D474B-1C55-4E65-A44E-9B00E83E615D}" type="datetimeFigureOut">
              <a:rPr lang="ar-IQ" smtClean="0"/>
              <a:pPr/>
              <a:t>15/10/1445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A5D96-EA2A-4572-9FA5-54E0CB24CC00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D474B-1C55-4E65-A44E-9B00E83E615D}" type="datetimeFigureOut">
              <a:rPr lang="ar-IQ" smtClean="0"/>
              <a:pPr/>
              <a:t>15/10/1445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A5D96-EA2A-4572-9FA5-54E0CB24CC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68D474B-1C55-4E65-A44E-9B00E83E615D}" type="datetimeFigureOut">
              <a:rPr lang="ar-IQ" smtClean="0"/>
              <a:pPr/>
              <a:t>15/10/1445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A5D96-EA2A-4572-9FA5-54E0CB24CC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8D474B-1C55-4E65-A44E-9B00E83E615D}" type="datetimeFigureOut">
              <a:rPr lang="ar-IQ" smtClean="0"/>
              <a:pPr/>
              <a:t>15/10/1445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6A5D96-EA2A-4572-9FA5-54E0CB24CC00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68D474B-1C55-4E65-A44E-9B00E83E615D}" type="datetimeFigureOut">
              <a:rPr lang="ar-IQ" smtClean="0"/>
              <a:pPr/>
              <a:t>15/10/1445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6A5D96-EA2A-4572-9FA5-54E0CB24CC00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ar-IQ" dirty="0" smtClean="0"/>
              <a:t>العقود الحكومية الحديثة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2276872"/>
            <a:ext cx="8424936" cy="3816424"/>
          </a:xfrm>
        </p:spPr>
        <p:txBody>
          <a:bodyPr>
            <a:normAutofit/>
          </a:bodyPr>
          <a:lstStyle/>
          <a:p>
            <a:pPr algn="just"/>
            <a:r>
              <a:rPr lang="ar-IQ" dirty="0" smtClean="0">
                <a:solidFill>
                  <a:schemeClr val="tx1"/>
                </a:solidFill>
              </a:rPr>
              <a:t/>
            </a:r>
            <a:br>
              <a:rPr lang="ar-IQ" dirty="0" smtClean="0">
                <a:solidFill>
                  <a:schemeClr val="tx1"/>
                </a:solidFill>
              </a:rPr>
            </a:br>
            <a:r>
              <a:rPr lang="ar-IQ" dirty="0">
                <a:solidFill>
                  <a:schemeClr val="tx1"/>
                </a:solidFill>
              </a:rPr>
              <a:t>تتعدد أنواع العقود الحكومية قديماً وحديثاً، فقد </a:t>
            </a:r>
            <a:r>
              <a:rPr lang="ar-IQ" dirty="0" smtClean="0">
                <a:solidFill>
                  <a:schemeClr val="tx1"/>
                </a:solidFill>
              </a:rPr>
              <a:t>اتخذت </a:t>
            </a:r>
            <a:r>
              <a:rPr lang="ar-IQ" dirty="0">
                <a:solidFill>
                  <a:schemeClr val="tx1"/>
                </a:solidFill>
              </a:rPr>
              <a:t>أنماطاً </a:t>
            </a:r>
            <a:r>
              <a:rPr lang="ar-IQ" dirty="0" smtClean="0">
                <a:solidFill>
                  <a:schemeClr val="tx1"/>
                </a:solidFill>
              </a:rPr>
              <a:t>متعددة سابقاً</a:t>
            </a:r>
            <a:r>
              <a:rPr lang="ar-IQ" dirty="0">
                <a:solidFill>
                  <a:schemeClr val="tx1"/>
                </a:solidFill>
              </a:rPr>
              <a:t>، </a:t>
            </a:r>
            <a:r>
              <a:rPr lang="ar-IQ" dirty="0" smtClean="0">
                <a:solidFill>
                  <a:schemeClr val="tx1"/>
                </a:solidFill>
              </a:rPr>
              <a:t>فمنها </a:t>
            </a:r>
            <a:r>
              <a:rPr lang="ar-IQ" dirty="0">
                <a:solidFill>
                  <a:schemeClr val="tx1"/>
                </a:solidFill>
              </a:rPr>
              <a:t>عقد </a:t>
            </a:r>
            <a:r>
              <a:rPr lang="ar-IQ" dirty="0" smtClean="0">
                <a:solidFill>
                  <a:schemeClr val="tx1"/>
                </a:solidFill>
              </a:rPr>
              <a:t>الامتياز، </a:t>
            </a:r>
            <a:r>
              <a:rPr lang="ar-IQ" dirty="0">
                <a:solidFill>
                  <a:schemeClr val="tx1"/>
                </a:solidFill>
              </a:rPr>
              <a:t>وعقد الأشغال العامة وعقد القرض العام، </a:t>
            </a:r>
            <a:r>
              <a:rPr lang="ar-IQ" dirty="0" smtClean="0">
                <a:solidFill>
                  <a:schemeClr val="tx1"/>
                </a:solidFill>
              </a:rPr>
              <a:t>وعقد الخدمة </a:t>
            </a:r>
            <a:r>
              <a:rPr lang="ar-IQ" dirty="0">
                <a:solidFill>
                  <a:schemeClr val="tx1"/>
                </a:solidFill>
              </a:rPr>
              <a:t>العامة وعقود المقاولات </a:t>
            </a:r>
            <a:r>
              <a:rPr lang="ar-IQ" dirty="0" smtClean="0">
                <a:solidFill>
                  <a:schemeClr val="tx1"/>
                </a:solidFill>
              </a:rPr>
              <a:t>إلا </a:t>
            </a:r>
            <a:r>
              <a:rPr lang="ar-IQ" dirty="0">
                <a:solidFill>
                  <a:schemeClr val="tx1"/>
                </a:solidFill>
              </a:rPr>
              <a:t>أن مفهوم العقود الحكومية لم يقف عند </a:t>
            </a:r>
            <a:r>
              <a:rPr lang="ar-IQ" dirty="0" smtClean="0">
                <a:solidFill>
                  <a:schemeClr val="tx1"/>
                </a:solidFill>
              </a:rPr>
              <a:t>هذا الحد</a:t>
            </a:r>
            <a:r>
              <a:rPr lang="ar-IQ" dirty="0">
                <a:solidFill>
                  <a:schemeClr val="tx1"/>
                </a:solidFill>
              </a:rPr>
              <a:t>، بل أخذت </a:t>
            </a:r>
            <a:r>
              <a:rPr lang="ar-IQ" dirty="0" smtClean="0">
                <a:solidFill>
                  <a:schemeClr val="tx1"/>
                </a:solidFill>
              </a:rPr>
              <a:t>تلك العقود </a:t>
            </a:r>
            <a:r>
              <a:rPr lang="ar-IQ" dirty="0">
                <a:solidFill>
                  <a:schemeClr val="tx1"/>
                </a:solidFill>
              </a:rPr>
              <a:t>بالتطور من حيث أساليب عقدها ومحلها </a:t>
            </a:r>
            <a:r>
              <a:rPr lang="ar-IQ" dirty="0" smtClean="0">
                <a:solidFill>
                  <a:schemeClr val="tx1"/>
                </a:solidFill>
              </a:rPr>
              <a:t>وسلطة </a:t>
            </a:r>
            <a:r>
              <a:rPr lang="ar-IQ" dirty="0" err="1" smtClean="0">
                <a:solidFill>
                  <a:schemeClr val="tx1"/>
                </a:solidFill>
              </a:rPr>
              <a:t>الإدارة </a:t>
            </a:r>
            <a:r>
              <a:rPr lang="ar-IQ" dirty="0" smtClean="0">
                <a:solidFill>
                  <a:schemeClr val="tx1"/>
                </a:solidFill>
              </a:rPr>
              <a:t>، </a:t>
            </a:r>
            <a:r>
              <a:rPr lang="ar-IQ" dirty="0">
                <a:solidFill>
                  <a:schemeClr val="tx1"/>
                </a:solidFill>
              </a:rPr>
              <a:t>وحقوق المتعاقد معها، لذا ظهرت أنماطاً حديثة </a:t>
            </a:r>
            <a:r>
              <a:rPr lang="ar-IQ" dirty="0" smtClean="0">
                <a:solidFill>
                  <a:schemeClr val="tx1"/>
                </a:solidFill>
              </a:rPr>
              <a:t>للعقود الحكومية </a:t>
            </a:r>
            <a:r>
              <a:rPr lang="ar-IQ" dirty="0" err="1" smtClean="0">
                <a:solidFill>
                  <a:schemeClr val="tx1"/>
                </a:solidFill>
              </a:rPr>
              <a:t>وأهمها :</a:t>
            </a:r>
            <a:r>
              <a:rPr lang="ar-IQ" dirty="0" smtClean="0">
                <a:solidFill>
                  <a:schemeClr val="tx1"/>
                </a:solidFill>
              </a:rPr>
              <a:t> 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لما كانت العقود الحكومية تمثل عقد تبرمه الإدارة ممثلة بدوائر </a:t>
            </a:r>
            <a:r>
              <a:rPr lang="ar-IQ" dirty="0" smtClean="0"/>
              <a:t>الدولة</a:t>
            </a:r>
            <a:r>
              <a:rPr lang="ar-IQ" dirty="0"/>
              <a:t> </a:t>
            </a:r>
            <a:r>
              <a:rPr lang="ar-IQ" dirty="0" smtClean="0"/>
              <a:t>أو </a:t>
            </a:r>
            <a:r>
              <a:rPr lang="ar-IQ" dirty="0"/>
              <a:t>أحدى هيئاتها العامة من أجل تسيير مرفق عام من مرافق الدولة تضطلع </a:t>
            </a:r>
            <a:r>
              <a:rPr lang="ar-IQ" dirty="0" err="1" smtClean="0"/>
              <a:t>به</a:t>
            </a:r>
            <a:r>
              <a:rPr lang="ar-IQ" dirty="0"/>
              <a:t> </a:t>
            </a:r>
            <a:r>
              <a:rPr lang="ar-IQ" dirty="0" smtClean="0"/>
              <a:t>بوسائل </a:t>
            </a:r>
            <a:r>
              <a:rPr lang="ar-IQ" dirty="0"/>
              <a:t>القانون العام في مواجه المتعاقد معها، لذا فقد تتخذ هذه العقود </a:t>
            </a:r>
            <a:r>
              <a:rPr lang="ar-IQ" dirty="0" smtClean="0"/>
              <a:t>انواع عدة </a:t>
            </a:r>
            <a:r>
              <a:rPr lang="ar-IQ" dirty="0"/>
              <a:t>تبعاً لموضوع العقد ومحله، فقد تكون عقود محددة كالبيع او </a:t>
            </a:r>
            <a:r>
              <a:rPr lang="ar-IQ" dirty="0" err="1"/>
              <a:t>الأيجار</a:t>
            </a:r>
            <a:r>
              <a:rPr lang="ar-IQ" dirty="0"/>
              <a:t> أو </a:t>
            </a:r>
            <a:r>
              <a:rPr lang="ar-IQ" dirty="0" smtClean="0"/>
              <a:t>التجهيز</a:t>
            </a:r>
            <a:r>
              <a:rPr lang="ar-IQ" dirty="0"/>
              <a:t> </a:t>
            </a:r>
            <a:r>
              <a:rPr lang="ar-IQ" dirty="0" smtClean="0"/>
              <a:t>أو </a:t>
            </a:r>
            <a:r>
              <a:rPr lang="ar-IQ" dirty="0"/>
              <a:t>النقل أو غيرها من العقود أو تكون انواعاً خاصة من العقود تجمع في </a:t>
            </a:r>
            <a:r>
              <a:rPr lang="ar-IQ" dirty="0" smtClean="0"/>
              <a:t>طياتها</a:t>
            </a:r>
            <a:r>
              <a:rPr lang="ar-IQ" dirty="0"/>
              <a:t> </a:t>
            </a:r>
            <a:r>
              <a:rPr lang="ar-IQ" dirty="0" smtClean="0"/>
              <a:t>الأحكام </a:t>
            </a:r>
            <a:r>
              <a:rPr lang="ar-IQ" dirty="0"/>
              <a:t>القانونية لأكثر من عقد، لذا تثار اشكالية التكييف القانوني </a:t>
            </a:r>
            <a:r>
              <a:rPr lang="ar-IQ" dirty="0" smtClean="0"/>
              <a:t>للعقود الحكومية 0</a:t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التكيف القانوني للعقد الحكومي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b="1" u="sng" dirty="0" smtClean="0"/>
              <a:t>أولاً:معنى تكييف العقود الحكومية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يراد بالتكييف اضفاء وصف قانوني على العقد يتفق مع حقيقة ما قصده المتعاقدان منه، أو </a:t>
            </a:r>
            <a:r>
              <a:rPr lang="ar-IQ" dirty="0" err="1" smtClean="0"/>
              <a:t>هو </a:t>
            </a:r>
            <a:r>
              <a:rPr lang="ar-IQ" dirty="0" smtClean="0"/>
              <a:t>: اعطاء العقد وصفا قانونيا صحيحا لتحديد القواعد القانونية التي تحكم هذا </a:t>
            </a:r>
            <a:r>
              <a:rPr lang="ar-IQ" dirty="0" err="1" smtClean="0"/>
              <a:t>الوصف </a:t>
            </a:r>
            <a:r>
              <a:rPr lang="ar-IQ" dirty="0" smtClean="0"/>
              <a:t>، ويعد التكييف مهما </a:t>
            </a:r>
            <a:r>
              <a:rPr lang="ar-IQ" dirty="0" smtClean="0"/>
              <a:t>للقضاء المختص </a:t>
            </a:r>
            <a:r>
              <a:rPr lang="ar-IQ" dirty="0" smtClean="0"/>
              <a:t>عند التصدي للمنازعات التعاقدية بغية تحديد العقد محل النزاع والقواعد القانونية التي تحكمه ومن ثم إعطاءه الوصف القانوني السليم الذي يتفق مع الهدف </a:t>
            </a:r>
            <a:r>
              <a:rPr lang="ar-IQ" dirty="0" err="1" smtClean="0"/>
              <a:t>الحقيقي</a:t>
            </a:r>
            <a:r>
              <a:rPr lang="ar-IQ" dirty="0" smtClean="0"/>
              <a:t> لأراده المتعاقدين، لذا تعد </a:t>
            </a:r>
            <a:r>
              <a:rPr lang="ar-IQ" dirty="0" smtClean="0"/>
              <a:t>عملية التكييف </a:t>
            </a:r>
            <a:r>
              <a:rPr lang="ar-IQ" dirty="0" smtClean="0"/>
              <a:t>القانوني للعقد وتحديد الوصف القانوني للعقد والآثار القانونية المترتبة عليه التي توخاها اطرافه</a:t>
            </a:r>
            <a:br>
              <a:rPr lang="ar-IQ" dirty="0" smtClean="0"/>
            </a:br>
            <a:r>
              <a:rPr lang="ar-IQ" dirty="0" smtClean="0"/>
              <a:t>ومن خلال تحديد الوصف الذي قصده طرفي العقد، وصياغاته وألفاظه وشروطه وأحكامه، ومن كافة الملابسات المحيطه بإبرامه، </a:t>
            </a:r>
            <a:r>
              <a:rPr lang="ar-IQ" b="1" dirty="0" smtClean="0"/>
              <a:t>والقاعد الأساس هنا بأن العبرة </a:t>
            </a:r>
            <a:br>
              <a:rPr lang="ar-IQ" b="1" dirty="0" smtClean="0"/>
            </a:br>
            <a:r>
              <a:rPr lang="ar-IQ" b="1" dirty="0"/>
              <a:t>بما </a:t>
            </a:r>
            <a:r>
              <a:rPr lang="ar-IQ" b="1" dirty="0" smtClean="0"/>
              <a:t>اتجهت </a:t>
            </a:r>
            <a:r>
              <a:rPr lang="ar-IQ" b="1" dirty="0"/>
              <a:t>اليه ارادة طرفي العقد ونيتهما المشتركة والغايات والمقاصد التي </a:t>
            </a:r>
            <a:r>
              <a:rPr lang="ar-IQ" b="1" dirty="0" smtClean="0"/>
              <a:t>توخى</a:t>
            </a:r>
            <a:br>
              <a:rPr lang="ar-IQ" b="1" dirty="0" smtClean="0"/>
            </a:br>
            <a:r>
              <a:rPr lang="ar-IQ" b="1" dirty="0"/>
              <a:t>بلوغها من ابرام العقد، إذ ان العبرة بالمقاصد والمعاني لا الالفاظ والمباني</a:t>
            </a:r>
            <a:r>
              <a:rPr lang="ar-IQ" b="1" dirty="0" smtClean="0"/>
              <a:t/>
            </a:r>
            <a:br>
              <a:rPr lang="ar-IQ" b="1" dirty="0" smtClean="0"/>
            </a:br>
            <a:endParaRPr lang="ar-IQ" b="1" dirty="0" smtClean="0"/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تظهر أهمية التكييف القانوني للعقود الحكومية في كونها تعد مسألة </a:t>
            </a:r>
            <a:r>
              <a:rPr lang="ar-IQ" dirty="0" smtClean="0"/>
              <a:t>أساس</a:t>
            </a:r>
            <a:r>
              <a:rPr lang="ar-IQ" dirty="0"/>
              <a:t> </a:t>
            </a:r>
            <a:r>
              <a:rPr lang="ar-IQ" dirty="0" smtClean="0"/>
              <a:t>في </a:t>
            </a:r>
            <a:r>
              <a:rPr lang="ar-IQ" dirty="0"/>
              <a:t>تحديد نوع العقد والحكام القانونية التي </a:t>
            </a:r>
            <a:r>
              <a:rPr lang="ar-IQ" dirty="0" smtClean="0"/>
              <a:t>تنظمه </a:t>
            </a:r>
            <a:r>
              <a:rPr lang="ar-IQ" dirty="0"/>
              <a:t>من حيث شروطه وتحديد </a:t>
            </a:r>
            <a:r>
              <a:rPr lang="ar-IQ" dirty="0" smtClean="0"/>
              <a:t>الحقوق</a:t>
            </a:r>
            <a:r>
              <a:rPr lang="ar-IQ" dirty="0"/>
              <a:t> </a:t>
            </a:r>
            <a:r>
              <a:rPr lang="ar-IQ" dirty="0" smtClean="0"/>
              <a:t>والالتزامات </a:t>
            </a:r>
            <a:r>
              <a:rPr lang="ar-IQ" dirty="0"/>
              <a:t>والإجراءات اللازمة </a:t>
            </a:r>
            <a:r>
              <a:rPr lang="ar-IQ" dirty="0" smtClean="0"/>
              <a:t>لإبرامه، </a:t>
            </a:r>
            <a:r>
              <a:rPr lang="ar-IQ" dirty="0"/>
              <a:t>فيما إذا كان عقد بيع أو شراء، </a:t>
            </a:r>
            <a:r>
              <a:rPr lang="ar-IQ" dirty="0" smtClean="0"/>
              <a:t>مقاولة</a:t>
            </a:r>
            <a:r>
              <a:rPr lang="ar-IQ" dirty="0" smtClean="0"/>
              <a:t> </a:t>
            </a:r>
            <a:r>
              <a:rPr lang="ar-IQ" dirty="0" smtClean="0"/>
              <a:t>او </a:t>
            </a:r>
            <a:r>
              <a:rPr lang="ar-IQ" dirty="0"/>
              <a:t>تجهيز أو نقل أو تشييد ونوعه وفيما إذا كانت أحكامه واحدة أو مركبة </a:t>
            </a:r>
            <a:r>
              <a:rPr lang="ar-IQ" dirty="0" smtClean="0"/>
              <a:t>تجمع</a:t>
            </a:r>
            <a:r>
              <a:rPr lang="ar-IQ" dirty="0"/>
              <a:t> </a:t>
            </a:r>
            <a:r>
              <a:rPr lang="ar-IQ" dirty="0" smtClean="0"/>
              <a:t>بين </a:t>
            </a:r>
            <a:r>
              <a:rPr lang="ar-IQ" dirty="0"/>
              <a:t>طياتها أحكام أكثر من عقد في ذات الوقت، ففي هذا الحالة تطبق </a:t>
            </a:r>
            <a:r>
              <a:rPr lang="ar-IQ" dirty="0" smtClean="0"/>
              <a:t>الأحكام</a:t>
            </a:r>
            <a:r>
              <a:rPr lang="ar-IQ" dirty="0"/>
              <a:t> </a:t>
            </a:r>
            <a:r>
              <a:rPr lang="ar-IQ" dirty="0" smtClean="0"/>
              <a:t>القانونية </a:t>
            </a:r>
            <a:r>
              <a:rPr lang="ar-IQ" dirty="0"/>
              <a:t>التي تناسب كل صفة من صفات العقد والأحكام التي تناسبها أو </a:t>
            </a:r>
            <a:r>
              <a:rPr lang="ar-IQ" dirty="0" smtClean="0"/>
              <a:t>تتلاءم </a:t>
            </a:r>
            <a:r>
              <a:rPr lang="ar-IQ" dirty="0" smtClean="0"/>
              <a:t>مع </a:t>
            </a:r>
            <a:r>
              <a:rPr lang="ar-IQ" dirty="0"/>
              <a:t>طبيعتها القانونية فقد تتضمن بعض انواع العقود الحكومية في طياتها عقود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ذات طبيعة مركبة كان تتضمن تجهيز مواد أولية أو أجهزة ومعدات </a:t>
            </a:r>
            <a:r>
              <a:rPr lang="ar-IQ" dirty="0" smtClean="0"/>
              <a:t>تخصصية </a:t>
            </a:r>
            <a:r>
              <a:rPr lang="ar-IQ" dirty="0" smtClean="0"/>
              <a:t>ويقوم </a:t>
            </a:r>
            <a:r>
              <a:rPr lang="ar-IQ" dirty="0"/>
              <a:t>المجهز بتشغيلها مقابل أجور محددة يتقاضاها من الإدارة عن كل حالة </a:t>
            </a:r>
            <a:r>
              <a:rPr lang="ar-IQ" dirty="0" smtClean="0"/>
              <a:t>او</a:t>
            </a:r>
            <a:r>
              <a:rPr lang="ar-IQ" dirty="0"/>
              <a:t> </a:t>
            </a:r>
            <a:r>
              <a:rPr lang="ar-IQ" dirty="0" smtClean="0"/>
              <a:t>من </a:t>
            </a:r>
            <a:r>
              <a:rPr lang="ar-IQ" dirty="0"/>
              <a:t>المستفيدين من هذه المعدات 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     من </a:t>
            </a:r>
            <a:r>
              <a:rPr lang="ar-IQ" dirty="0"/>
              <a:t>ذلك على سبيل المثال </a:t>
            </a:r>
            <a:endParaRPr lang="ar-IQ" dirty="0" smtClean="0"/>
          </a:p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     تتعاقد </a:t>
            </a:r>
            <a:r>
              <a:rPr lang="ar-IQ" dirty="0"/>
              <a:t>وزارة الصحة </a:t>
            </a:r>
            <a:r>
              <a:rPr lang="ar-IQ" dirty="0" smtClean="0"/>
              <a:t>مع</a:t>
            </a:r>
            <a:r>
              <a:rPr lang="ar-IQ" dirty="0"/>
              <a:t> </a:t>
            </a:r>
            <a:r>
              <a:rPr lang="ar-IQ" dirty="0" smtClean="0"/>
              <a:t>أحدى </a:t>
            </a:r>
            <a:r>
              <a:rPr lang="ar-IQ" dirty="0"/>
              <a:t>المؤسسات الطبية الدولية المتخصصة على تجهيزها بأجهزة الغسل </a:t>
            </a:r>
            <a:r>
              <a:rPr lang="ar-IQ" dirty="0" smtClean="0"/>
              <a:t>الكلوي</a:t>
            </a:r>
            <a:r>
              <a:rPr lang="ar-IQ" dirty="0"/>
              <a:t> </a:t>
            </a:r>
            <a:r>
              <a:rPr lang="ar-IQ" dirty="0" smtClean="0"/>
              <a:t>مقابل </a:t>
            </a:r>
            <a:r>
              <a:rPr lang="ar-IQ" dirty="0"/>
              <a:t>قيام المؤسسة الطبية بتشغيل هذه الأجهزة </a:t>
            </a:r>
            <a:r>
              <a:rPr lang="ar-IQ" dirty="0" err="1"/>
              <a:t>واجراء</a:t>
            </a:r>
            <a:r>
              <a:rPr lang="ar-IQ" dirty="0"/>
              <a:t> عمليات الغسل </a:t>
            </a:r>
            <a:r>
              <a:rPr lang="ar-IQ" dirty="0" smtClean="0"/>
              <a:t>الكلوي</a:t>
            </a:r>
            <a:r>
              <a:rPr lang="ar-IQ" dirty="0"/>
              <a:t> </a:t>
            </a:r>
            <a:r>
              <a:rPr lang="ar-IQ" dirty="0" smtClean="0"/>
              <a:t>للمرضى </a:t>
            </a:r>
            <a:r>
              <a:rPr lang="ar-IQ" dirty="0"/>
              <a:t>مقابل اجور تحدد على اساس عدد الحالات المنفذة يوماً محسوبة </a:t>
            </a:r>
            <a:r>
              <a:rPr lang="ar-IQ" dirty="0" smtClean="0"/>
              <a:t>شهرياً</a:t>
            </a:r>
            <a:r>
              <a:rPr lang="ar-IQ" dirty="0"/>
              <a:t> </a:t>
            </a:r>
            <a:r>
              <a:rPr lang="ar-IQ" dirty="0" smtClean="0"/>
              <a:t>وتكون </a:t>
            </a:r>
            <a:r>
              <a:rPr lang="ar-IQ" dirty="0"/>
              <a:t>المؤسسة الطبية </a:t>
            </a:r>
            <a:r>
              <a:rPr lang="ar-IQ" dirty="0" err="1"/>
              <a:t>صيانه</a:t>
            </a:r>
            <a:r>
              <a:rPr lang="ar-IQ" dirty="0"/>
              <a:t> هذه الأجهزة واستبدالها، ففي الواقع فالعقد </a:t>
            </a:r>
            <a:r>
              <a:rPr lang="ar-IQ" dirty="0" smtClean="0"/>
              <a:t>المذكور</a:t>
            </a:r>
            <a:r>
              <a:rPr lang="ar-IQ" dirty="0"/>
              <a:t> </a:t>
            </a:r>
            <a:r>
              <a:rPr lang="ar-IQ" dirty="0" smtClean="0"/>
              <a:t>هو </a:t>
            </a:r>
            <a:r>
              <a:rPr lang="ar-IQ" dirty="0"/>
              <a:t>ليس عقد تجهيز أو مقاولة، </a:t>
            </a:r>
            <a:r>
              <a:rPr lang="ar-IQ" dirty="0" err="1"/>
              <a:t>وأنما</a:t>
            </a:r>
            <a:r>
              <a:rPr lang="ar-IQ" dirty="0"/>
              <a:t> عقد خدمة طبية، ذو طبيعة قانونية خاصة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فتطبق </a:t>
            </a:r>
            <a:r>
              <a:rPr lang="ar-IQ" dirty="0" err="1"/>
              <a:t>بشانه</a:t>
            </a:r>
            <a:r>
              <a:rPr lang="ar-IQ" dirty="0"/>
              <a:t> الأحكام المنصوص عليها في العقد وفيما عداها يتم الرجوع </a:t>
            </a:r>
            <a:r>
              <a:rPr lang="ar-IQ" dirty="0" smtClean="0"/>
              <a:t>إلى</a:t>
            </a:r>
            <a:r>
              <a:rPr lang="ar-IQ" dirty="0"/>
              <a:t> </a:t>
            </a:r>
            <a:r>
              <a:rPr lang="ar-IQ" dirty="0" smtClean="0"/>
              <a:t>القواعد </a:t>
            </a:r>
            <a:r>
              <a:rPr lang="ar-IQ" dirty="0"/>
              <a:t>العامة في قانون العقود الحكومية وتعليماته وبما ينسجم مع طبيعة </a:t>
            </a:r>
            <a:r>
              <a:rPr lang="ar-IQ" dirty="0" smtClean="0"/>
              <a:t>العقد</a:t>
            </a:r>
            <a:r>
              <a:rPr lang="ar-IQ" dirty="0"/>
              <a:t> </a:t>
            </a:r>
            <a:r>
              <a:rPr lang="ar-IQ" dirty="0" smtClean="0"/>
              <a:t>المذكور</a:t>
            </a: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 أهمية التكييف القانوني للعقود الحكومية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  <a:tabLst>
                <a:tab pos="804863" algn="l"/>
              </a:tabLst>
            </a:pPr>
            <a:r>
              <a:rPr lang="ar-IQ" sz="4400" dirty="0" smtClean="0"/>
              <a:t>شكرا </a:t>
            </a:r>
            <a:r>
              <a:rPr lang="ar-IQ" sz="4400" dirty="0" err="1" smtClean="0"/>
              <a:t>لاصغاءكم</a:t>
            </a:r>
            <a:r>
              <a:rPr lang="ar-IQ" sz="4400" dirty="0" smtClean="0"/>
              <a:t> </a:t>
            </a:r>
            <a:endParaRPr lang="ar-IQ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يُراد </a:t>
            </a:r>
            <a:r>
              <a:rPr lang="ar-IQ" dirty="0" smtClean="0"/>
              <a:t>بال </a:t>
            </a:r>
            <a:r>
              <a:rPr lang="ar-IQ" dirty="0" err="1" smtClean="0"/>
              <a:t>فيديك </a:t>
            </a:r>
            <a:r>
              <a:rPr lang="ar-IQ" dirty="0" smtClean="0"/>
              <a:t>: هو </a:t>
            </a:r>
            <a:r>
              <a:rPr lang="ar-IQ" dirty="0"/>
              <a:t>الإتحاد الدولي للمهندسين </a:t>
            </a:r>
            <a:r>
              <a:rPr lang="ar-IQ" dirty="0" smtClean="0"/>
              <a:t>الاستشاريين ويُعد </a:t>
            </a:r>
            <a:r>
              <a:rPr lang="ar-IQ" dirty="0"/>
              <a:t>من </a:t>
            </a:r>
            <a:r>
              <a:rPr lang="ar-IQ" dirty="0" smtClean="0"/>
              <a:t>الاتحادات الدولية</a:t>
            </a:r>
            <a:r>
              <a:rPr lang="ar-IQ" dirty="0"/>
              <a:t> </a:t>
            </a:r>
            <a:r>
              <a:rPr lang="ar-IQ" dirty="0" smtClean="0"/>
              <a:t>التي </a:t>
            </a:r>
            <a:r>
              <a:rPr lang="ar-IQ" dirty="0"/>
              <a:t>تصدت إلى مسألة العقود المتعلقة بالبناء والتشييد ويهدف منذ نشأته </a:t>
            </a:r>
            <a:r>
              <a:rPr lang="ar-IQ" dirty="0" smtClean="0"/>
              <a:t>إلى</a:t>
            </a:r>
            <a:r>
              <a:rPr lang="ar-IQ" dirty="0"/>
              <a:t> </a:t>
            </a:r>
            <a:r>
              <a:rPr lang="ar-IQ" dirty="0" smtClean="0"/>
              <a:t>دراسة </a:t>
            </a:r>
            <a:r>
              <a:rPr lang="ar-IQ" dirty="0"/>
              <a:t>جميع الإشكالات التي لها علاقة بالبناء بين المهندسين </a:t>
            </a:r>
            <a:r>
              <a:rPr lang="ar-IQ" dirty="0" smtClean="0"/>
              <a:t>الاستشاريين من</a:t>
            </a:r>
            <a:r>
              <a:rPr lang="ar-IQ" dirty="0"/>
              <a:t> </a:t>
            </a:r>
            <a:r>
              <a:rPr lang="ar-IQ" dirty="0" smtClean="0"/>
              <a:t>الأعضاء </a:t>
            </a:r>
            <a:r>
              <a:rPr lang="ar-IQ" dirty="0" err="1" smtClean="0"/>
              <a:t>وحلها0</a:t>
            </a:r>
            <a:endParaRPr lang="ar-IQ" dirty="0" smtClean="0"/>
          </a:p>
          <a:p>
            <a:pPr algn="just"/>
            <a:r>
              <a:rPr lang="ar-IQ" dirty="0" smtClean="0"/>
              <a:t>من </a:t>
            </a:r>
            <a:r>
              <a:rPr lang="ar-IQ" dirty="0"/>
              <a:t>أهم أهداف الإتحاد </a:t>
            </a:r>
            <a:r>
              <a:rPr lang="ar-IQ" dirty="0" smtClean="0"/>
              <a:t>المذكور:  </a:t>
            </a:r>
            <a:r>
              <a:rPr lang="ar-IQ" dirty="0"/>
              <a:t>وضع القواعد التي من </a:t>
            </a:r>
            <a:r>
              <a:rPr lang="ar-IQ" dirty="0" smtClean="0"/>
              <a:t>شأنها</a:t>
            </a:r>
            <a:r>
              <a:rPr lang="ar-IQ" dirty="0"/>
              <a:t> </a:t>
            </a:r>
            <a:r>
              <a:rPr lang="ar-IQ" dirty="0" smtClean="0"/>
              <a:t>تنظيم </a:t>
            </a:r>
            <a:r>
              <a:rPr lang="ar-IQ" dirty="0"/>
              <a:t>القطاع الهندسي، لذا سعى إتحاد فيديك إلى وضع قواعد نموذجية </a:t>
            </a:r>
            <a:r>
              <a:rPr lang="ar-IQ" dirty="0" smtClean="0"/>
              <a:t>لتوحيد</a:t>
            </a:r>
            <a:r>
              <a:rPr lang="ar-IQ" dirty="0"/>
              <a:t> </a:t>
            </a:r>
            <a:r>
              <a:rPr lang="ar-IQ" dirty="0" smtClean="0"/>
              <a:t>العمل </a:t>
            </a:r>
            <a:r>
              <a:rPr lang="ar-IQ" dirty="0"/>
              <a:t>في مجال المقاولات والبناء، ثم توسع مجاله ليشمل عقود مقاولات </a:t>
            </a:r>
            <a:r>
              <a:rPr lang="ar-IQ" dirty="0" smtClean="0"/>
              <a:t>الأعمال</a:t>
            </a:r>
            <a:r>
              <a:rPr lang="ar-IQ" dirty="0"/>
              <a:t> </a:t>
            </a:r>
            <a:r>
              <a:rPr lang="ar-IQ" dirty="0" smtClean="0"/>
              <a:t>الميكانيكية </a:t>
            </a:r>
            <a:r>
              <a:rPr lang="ar-IQ" dirty="0"/>
              <a:t>والكهربائية وأعمال الترتيبات الخاصة </a:t>
            </a:r>
            <a:r>
              <a:rPr lang="ar-IQ" dirty="0" err="1" smtClean="0"/>
              <a:t>بالمواقع0</a:t>
            </a:r>
            <a:r>
              <a:rPr lang="ar-IQ" dirty="0" smtClean="0"/>
              <a:t> </a:t>
            </a:r>
            <a:endParaRPr lang="ar-IQ" dirty="0" smtClean="0"/>
          </a:p>
          <a:p>
            <a:r>
              <a:rPr lang="ar-IQ" dirty="0" smtClean="0"/>
              <a:t>وتعرف عقود </a:t>
            </a:r>
            <a:r>
              <a:rPr lang="ar-IQ" dirty="0" smtClean="0"/>
              <a:t>ال </a:t>
            </a:r>
            <a:r>
              <a:rPr lang="ar-IQ" dirty="0" err="1" smtClean="0"/>
              <a:t>فيديك </a:t>
            </a:r>
            <a:r>
              <a:rPr lang="ar-IQ" dirty="0" smtClean="0"/>
              <a:t>: هي عبارة عن عقود </a:t>
            </a:r>
            <a:r>
              <a:rPr lang="ar-IQ" dirty="0" smtClean="0"/>
              <a:t>نمــــوذجية </a:t>
            </a:r>
            <a:r>
              <a:rPr lang="ar-IQ" dirty="0" smtClean="0"/>
              <a:t>وضعها </a:t>
            </a:r>
            <a:r>
              <a:rPr lang="ar-IQ" dirty="0" smtClean="0"/>
              <a:t>الاتــحاد </a:t>
            </a:r>
            <a:r>
              <a:rPr lang="ar-IQ" dirty="0" smtClean="0"/>
              <a:t>الدولي </a:t>
            </a:r>
            <a:r>
              <a:rPr lang="ar-IQ" dirty="0" smtClean="0"/>
              <a:t>للمهندسين </a:t>
            </a:r>
            <a:r>
              <a:rPr lang="ar-IQ" dirty="0" smtClean="0"/>
              <a:t>الاستشاريين بهدف تنظيم اعمال الهندسة التي تعنى بقطاع التشييد والبناء وتوحيد قواعدها 0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err="1" smtClean="0"/>
              <a:t>اولا </a:t>
            </a:r>
            <a:r>
              <a:rPr lang="ar-IQ" dirty="0" smtClean="0"/>
              <a:t>: عقود </a:t>
            </a:r>
            <a:r>
              <a:rPr lang="ar-IQ" dirty="0" err="1" smtClean="0"/>
              <a:t>الفيديك</a:t>
            </a:r>
            <a:r>
              <a:rPr lang="ar-IQ" dirty="0" smtClean="0"/>
              <a:t>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ar-IQ" dirty="0" smtClean="0"/>
              <a:t>يتجلى </a:t>
            </a:r>
            <a:r>
              <a:rPr lang="ar-IQ" dirty="0"/>
              <a:t>عقد تقديم المشورة بالتزام أحد أطراف </a:t>
            </a:r>
            <a:r>
              <a:rPr lang="ar-IQ" dirty="0" err="1"/>
              <a:t>العقد </a:t>
            </a:r>
            <a:r>
              <a:rPr lang="ar-IQ" dirty="0"/>
              <a:t>(المستشار) بتقديم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المشورة المهنية للطرف الآخر في مجال من مجالات المعارف العلمية والفنية، </a:t>
            </a:r>
            <a:r>
              <a:rPr lang="ar-IQ" dirty="0" smtClean="0"/>
              <a:t>لتمكينه</a:t>
            </a:r>
            <a:r>
              <a:rPr lang="ar-IQ" dirty="0"/>
              <a:t> </a:t>
            </a:r>
            <a:r>
              <a:rPr lang="ar-IQ" dirty="0" smtClean="0"/>
              <a:t>من إصدار </a:t>
            </a:r>
            <a:r>
              <a:rPr lang="ar-IQ" dirty="0"/>
              <a:t>القرار النهائي في الموضوع محل </a:t>
            </a:r>
            <a:r>
              <a:rPr lang="ar-IQ" dirty="0" smtClean="0"/>
              <a:t>الاستشارة </a:t>
            </a:r>
            <a:r>
              <a:rPr lang="ar-IQ" dirty="0"/>
              <a:t>مقابل </a:t>
            </a:r>
            <a:r>
              <a:rPr lang="ar-IQ" dirty="0" smtClean="0"/>
              <a:t>اجر </a:t>
            </a:r>
          </a:p>
          <a:p>
            <a:r>
              <a:rPr lang="ar-IQ" dirty="0" smtClean="0"/>
              <a:t>لذا يكون</a:t>
            </a:r>
            <a:r>
              <a:rPr lang="ar-IQ" dirty="0"/>
              <a:t> </a:t>
            </a:r>
            <a:r>
              <a:rPr lang="ar-IQ" dirty="0" smtClean="0"/>
              <a:t>عقد الاستشارة </a:t>
            </a:r>
            <a:r>
              <a:rPr lang="ar-IQ" dirty="0"/>
              <a:t>الهندسية من العقود التي تبرم مع الجهات ذات الخبرة </a:t>
            </a:r>
            <a:r>
              <a:rPr lang="ar-IQ" dirty="0" smtClean="0"/>
              <a:t>والمهارة</a:t>
            </a:r>
            <a:r>
              <a:rPr lang="ar-IQ" dirty="0"/>
              <a:t> </a:t>
            </a:r>
            <a:r>
              <a:rPr lang="ar-IQ" dirty="0" smtClean="0"/>
              <a:t>والتخصص </a:t>
            </a:r>
            <a:r>
              <a:rPr lang="ar-IQ" dirty="0"/>
              <a:t>في مجال تقديم </a:t>
            </a:r>
            <a:r>
              <a:rPr lang="ar-IQ" dirty="0" smtClean="0"/>
              <a:t>الاستشارات </a:t>
            </a:r>
            <a:r>
              <a:rPr lang="ar-IQ" dirty="0"/>
              <a:t>الهندسية، ومن ثم يكون التزام المكتب، </a:t>
            </a:r>
            <a:r>
              <a:rPr lang="ar-IQ" dirty="0" smtClean="0"/>
              <a:t>أو الشركة </a:t>
            </a:r>
            <a:r>
              <a:rPr lang="ar-IQ" dirty="0" smtClean="0"/>
              <a:t>الاستشـــــارية </a:t>
            </a:r>
            <a:r>
              <a:rPr lang="ar-IQ" dirty="0"/>
              <a:t>بتقديم المشورة التزاماً أصلياً ناتجاً </a:t>
            </a:r>
            <a:r>
              <a:rPr lang="ar-IQ" dirty="0" smtClean="0"/>
              <a:t>عن العقــد</a:t>
            </a:r>
            <a:r>
              <a:rPr lang="ar-IQ" dirty="0"/>
              <a:t>، وليس </a:t>
            </a:r>
            <a:r>
              <a:rPr lang="ar-IQ" dirty="0" smtClean="0"/>
              <a:t>الــتزاماً ثانوياً</a:t>
            </a:r>
            <a:r>
              <a:rPr lang="ar-IQ" dirty="0"/>
              <a:t>، أو </a:t>
            </a:r>
            <a:r>
              <a:rPr lang="ar-IQ" dirty="0" smtClean="0"/>
              <a:t>فرعـــياً</a:t>
            </a:r>
            <a:r>
              <a:rPr lang="ar-IQ" dirty="0"/>
              <a:t>، كما </a:t>
            </a:r>
            <a:r>
              <a:rPr lang="ar-IQ" dirty="0" smtClean="0"/>
              <a:t>تكــون شخصية </a:t>
            </a:r>
            <a:r>
              <a:rPr lang="ar-IQ" dirty="0"/>
              <a:t>المتعاقد مع الإدارة محل </a:t>
            </a:r>
            <a:r>
              <a:rPr lang="ar-IQ" dirty="0" smtClean="0"/>
              <a:t>اعتبار </a:t>
            </a:r>
            <a:r>
              <a:rPr lang="ar-IQ" dirty="0"/>
              <a:t>بما يملكه </a:t>
            </a:r>
            <a:r>
              <a:rPr lang="ar-IQ" dirty="0" smtClean="0"/>
              <a:t>من</a:t>
            </a:r>
            <a:r>
              <a:rPr lang="ar-IQ" dirty="0"/>
              <a:t> </a:t>
            </a:r>
            <a:r>
              <a:rPr lang="ar-IQ" dirty="0" smtClean="0"/>
              <a:t>خبرة </a:t>
            </a:r>
            <a:r>
              <a:rPr lang="ar-IQ" dirty="0"/>
              <a:t>ومهارة وتخصص في المجال </a:t>
            </a:r>
            <a:r>
              <a:rPr lang="ar-IQ" dirty="0" err="1" smtClean="0"/>
              <a:t>الاستشاري0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err="1" smtClean="0"/>
              <a:t>ثانياً </a:t>
            </a:r>
            <a:r>
              <a:rPr lang="ar-IQ" dirty="0" smtClean="0"/>
              <a:t>: عقد الاستشارة الهندسية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سبق القول بأن العقود الحكومية في تطور وتجدد مستمرين، فعقود الأشغال</a:t>
            </a:r>
            <a:br>
              <a:rPr lang="ar-IQ" dirty="0" smtClean="0"/>
            </a:br>
            <a:r>
              <a:rPr lang="ar-IQ" dirty="0" smtClean="0"/>
              <a:t>العامة أو الإنشاءات العامة هي الصورة الأولى لعقود المقاولات الحكومية، بيد أن</a:t>
            </a:r>
            <a:br>
              <a:rPr lang="ar-IQ" dirty="0" smtClean="0"/>
            </a:br>
            <a:r>
              <a:rPr lang="ar-IQ" dirty="0" smtClean="0"/>
              <a:t>تطور الأنظمة </a:t>
            </a:r>
            <a:r>
              <a:rPr lang="ar-IQ" dirty="0" smtClean="0"/>
              <a:t>الاقتصادية </a:t>
            </a:r>
            <a:r>
              <a:rPr lang="ar-IQ" dirty="0" smtClean="0"/>
              <a:t>والسياسية </a:t>
            </a:r>
            <a:r>
              <a:rPr lang="ar-IQ" dirty="0" smtClean="0"/>
              <a:t> أمام </a:t>
            </a:r>
            <a:r>
              <a:rPr lang="ar-IQ" dirty="0" smtClean="0"/>
              <a:t>حركة رؤوس الأموال وظهور الشركات</a:t>
            </a:r>
            <a:br>
              <a:rPr lang="ar-IQ" dirty="0" smtClean="0"/>
            </a:br>
            <a:r>
              <a:rPr lang="ar-IQ" dirty="0" smtClean="0"/>
              <a:t>المتعددة الجنسية أدى إلى تنامي مفهوم جديد لعقود الأشغال العامة كعقود التشغيل والنقل والبناء ويراد بها عقود تمنح بموجبها الدولة للمتعاقد أحد مشروعات البنية</a:t>
            </a:r>
            <a:br>
              <a:rPr lang="ar-IQ" dirty="0" smtClean="0"/>
            </a:br>
            <a:r>
              <a:rPr lang="ar-IQ" dirty="0" err="1" smtClean="0"/>
              <a:t>التحتية </a:t>
            </a:r>
            <a:r>
              <a:rPr lang="ar-IQ" dirty="0" smtClean="0"/>
              <a:t>، </a:t>
            </a:r>
            <a:r>
              <a:rPr lang="ar-IQ" dirty="0" smtClean="0"/>
              <a:t>أو المرافق العامة على الأرض التي تمنحها الدولة له، ويتحمل المتعاقد</a:t>
            </a:r>
            <a:br>
              <a:rPr lang="ar-IQ" dirty="0" smtClean="0"/>
            </a:br>
            <a:r>
              <a:rPr lang="ar-IQ" dirty="0" smtClean="0"/>
              <a:t>تكاليف أنشاء المشروع وتشغيله والحصول على إيراداته خلال فترة متفق عليها</a:t>
            </a:r>
            <a:br>
              <a:rPr lang="ar-IQ" dirty="0" smtClean="0"/>
            </a:br>
            <a:r>
              <a:rPr lang="ar-IQ" dirty="0" smtClean="0"/>
              <a:t>وبعدها يؤل المشروع إلى الدولة بدون مقابل بحالة جيدة، وهذا الضرب من ضروب</a:t>
            </a:r>
            <a:br>
              <a:rPr lang="ar-IQ" dirty="0" smtClean="0"/>
            </a:br>
            <a:r>
              <a:rPr lang="ar-IQ" dirty="0" smtClean="0"/>
              <a:t>العقود الحكومية يضم في طياته أنماط متعددة من العقود لها ذات المنحى مثل عقود </a:t>
            </a:r>
            <a:r>
              <a:rPr lang="ar-IQ" dirty="0" err="1" smtClean="0"/>
              <a:t>المساطحة</a:t>
            </a:r>
            <a:r>
              <a:rPr lang="ar-IQ" dirty="0" smtClean="0"/>
              <a:t> في القانون المدني او عقود البناء </a:t>
            </a:r>
            <a:r>
              <a:rPr lang="ar-IQ" dirty="0" smtClean="0"/>
              <a:t>والتـأجير </a:t>
            </a:r>
            <a:r>
              <a:rPr lang="ar-IQ" dirty="0" smtClean="0"/>
              <a:t>والتحويل وغيرها 0 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ثالثاً: عقود الانشاءات العامة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/>
              <a:t>معنى  </a:t>
            </a:r>
            <a:r>
              <a:rPr lang="ar-IQ" dirty="0"/>
              <a:t>عقد </a:t>
            </a:r>
            <a:r>
              <a:rPr lang="ar-IQ" dirty="0" smtClean="0"/>
              <a:t>التجهيز</a:t>
            </a:r>
            <a:br>
              <a:rPr lang="ar-IQ" dirty="0" smtClean="0"/>
            </a:br>
            <a:r>
              <a:rPr lang="ar-IQ" sz="2400" dirty="0"/>
              <a:t>يُسمى أيضاً بعقد التوريد، وينصب على عمل يتم تنفيذه، أما تقديم </a:t>
            </a:r>
            <a:r>
              <a:rPr lang="ar-IQ" sz="2400" dirty="0" smtClean="0"/>
              <a:t>سلـــعه أو </a:t>
            </a:r>
            <a:r>
              <a:rPr lang="ar-IQ" sz="2400" dirty="0"/>
              <a:t>خدمة معينة إلى الجهة المورد إليها، ومن هنا جاءت تسمية العقد المذكور </a:t>
            </a:r>
            <a:r>
              <a:rPr lang="ar-IQ" sz="2400" dirty="0" smtClean="0"/>
              <a:t>نسبة</a:t>
            </a:r>
            <a:r>
              <a:rPr lang="ar-IQ" sz="2400" dirty="0" smtClean="0"/>
              <a:t> </a:t>
            </a:r>
            <a:r>
              <a:rPr lang="ar-IQ" sz="2400" dirty="0" smtClean="0"/>
              <a:t>إلى </a:t>
            </a:r>
            <a:r>
              <a:rPr lang="ar-IQ" sz="2400" dirty="0"/>
              <a:t>السلعة أو الخدمة التي يقوم المتعاقد بتقديمها إلى </a:t>
            </a:r>
            <a:r>
              <a:rPr lang="ar-IQ" sz="2400" dirty="0" smtClean="0"/>
              <a:t>الإدارة</a:t>
            </a:r>
            <a:r>
              <a:rPr lang="ar-IQ" sz="2400" dirty="0"/>
              <a:t> </a:t>
            </a:r>
            <a:r>
              <a:rPr lang="ar-IQ" sz="2400" dirty="0" smtClean="0"/>
              <a:t> </a:t>
            </a:r>
            <a:r>
              <a:rPr lang="ar-IQ" sz="2400" dirty="0" smtClean="0"/>
              <a:t>ولم </a:t>
            </a:r>
            <a:r>
              <a:rPr lang="ar-IQ" sz="2400" dirty="0"/>
              <a:t>تعريف </a:t>
            </a:r>
            <a:r>
              <a:rPr lang="ar-IQ" sz="2400" dirty="0" smtClean="0"/>
              <a:t>أغــلب التشريعــات المقارنة العقــد المذكور </a:t>
            </a:r>
            <a:r>
              <a:rPr lang="ar-IQ" sz="2400" dirty="0" smtClean="0"/>
              <a:t>باستثناء </a:t>
            </a:r>
            <a:r>
              <a:rPr lang="ar-IQ" sz="2400" dirty="0"/>
              <a:t>قانون </a:t>
            </a:r>
            <a:r>
              <a:rPr lang="ar-IQ" sz="2400" dirty="0" smtClean="0"/>
              <a:t>المشتريات الذي </a:t>
            </a:r>
            <a:r>
              <a:rPr lang="ar-IQ" sz="2400" dirty="0" smtClean="0"/>
              <a:t>عرفه </a:t>
            </a:r>
            <a:r>
              <a:rPr lang="ar-IQ" sz="2400" dirty="0" err="1" smtClean="0"/>
              <a:t>بأنة </a:t>
            </a:r>
            <a:r>
              <a:rPr lang="ar-IQ" sz="2400" dirty="0" smtClean="0"/>
              <a:t>"العقد </a:t>
            </a:r>
            <a:r>
              <a:rPr lang="ar-IQ" sz="2400" dirty="0" smtClean="0"/>
              <a:t>الذي </a:t>
            </a:r>
            <a:r>
              <a:rPr lang="ar-IQ" sz="2400" dirty="0"/>
              <a:t>يبرم مع المورد بحيث يكون محل هذه العقود الشراء، أو </a:t>
            </a:r>
            <a:r>
              <a:rPr lang="ar-IQ" sz="2400" dirty="0" smtClean="0"/>
              <a:t>التأجــير التمـــويلي</a:t>
            </a:r>
            <a:r>
              <a:rPr lang="ar-IQ" sz="2400" dirty="0"/>
              <a:t>، </a:t>
            </a:r>
            <a:r>
              <a:rPr lang="ar-IQ" sz="2400" dirty="0" smtClean="0"/>
              <a:t>أو الإيجار </a:t>
            </a:r>
            <a:r>
              <a:rPr lang="ar-IQ" sz="2400" dirty="0"/>
              <a:t>أو الإيجار </a:t>
            </a:r>
            <a:r>
              <a:rPr lang="ar-IQ" sz="2400" dirty="0" smtClean="0"/>
              <a:t>البيعــي للمنتجات أو  </a:t>
            </a:r>
            <a:r>
              <a:rPr lang="ar-IQ" sz="2400" dirty="0" err="1"/>
              <a:t>المعدات </a:t>
            </a:r>
            <a:r>
              <a:rPr lang="ar-IQ" sz="2400" dirty="0" smtClean="0"/>
              <a:t>– الأدوات </a:t>
            </a:r>
          </a:p>
          <a:p>
            <a:pPr algn="just"/>
            <a:r>
              <a:rPr lang="ar-IQ" sz="2400" dirty="0" smtClean="0"/>
              <a:t>وقد </a:t>
            </a:r>
            <a:r>
              <a:rPr lang="ar-IQ" sz="2400" dirty="0"/>
              <a:t>عرف </a:t>
            </a:r>
            <a:r>
              <a:rPr lang="ar-IQ" sz="2400" dirty="0" smtClean="0"/>
              <a:t>القضاء الإداري </a:t>
            </a:r>
            <a:r>
              <a:rPr lang="ar-IQ" sz="2400" dirty="0" err="1" smtClean="0"/>
              <a:t>بأنه : </a:t>
            </a:r>
            <a:r>
              <a:rPr lang="ar-IQ" sz="2400" dirty="0" smtClean="0"/>
              <a:t>” </a:t>
            </a:r>
            <a:r>
              <a:rPr lang="ar-IQ" sz="2400" dirty="0" err="1" smtClean="0"/>
              <a:t>إتفاق</a:t>
            </a:r>
            <a:r>
              <a:rPr lang="ar-IQ" sz="2400" dirty="0" smtClean="0"/>
              <a:t> </a:t>
            </a:r>
            <a:r>
              <a:rPr lang="ar-IQ" sz="2400" dirty="0" smtClean="0"/>
              <a:t>بين</a:t>
            </a:r>
            <a:r>
              <a:rPr lang="ar-IQ" sz="2400" dirty="0"/>
              <a:t> </a:t>
            </a:r>
            <a:r>
              <a:rPr lang="ar-IQ" sz="2400" dirty="0" smtClean="0"/>
              <a:t>شخص </a:t>
            </a:r>
            <a:r>
              <a:rPr lang="ar-IQ" sz="2400" dirty="0"/>
              <a:t>معنوي من أشخاص القانون العام وفرد أو شركة يتعهد بمقتضاه هذا الفرد أو تلك الشركة </a:t>
            </a:r>
            <a:r>
              <a:rPr lang="ar-IQ" sz="2400" dirty="0" smtClean="0"/>
              <a:t>بتوريد</a:t>
            </a:r>
            <a:r>
              <a:rPr lang="ar-IQ" sz="2400" dirty="0"/>
              <a:t> </a:t>
            </a:r>
            <a:r>
              <a:rPr lang="ar-IQ" sz="2400" dirty="0" smtClean="0"/>
              <a:t>أشياء </a:t>
            </a:r>
            <a:r>
              <a:rPr lang="ar-IQ" sz="2400" dirty="0"/>
              <a:t>معينة للشخص المعنوي لازمة لمرفق عام مقابل ثمن معين، وهو يختلف عن </a:t>
            </a:r>
            <a:r>
              <a:rPr lang="ar-IQ" sz="2400" dirty="0" smtClean="0"/>
              <a:t>الاستيلاء </a:t>
            </a:r>
            <a:r>
              <a:rPr lang="ar-IQ" sz="2400" dirty="0"/>
              <a:t>في أن المورد </a:t>
            </a:r>
            <a:r>
              <a:rPr lang="ar-IQ" sz="2400" dirty="0" smtClean="0"/>
              <a:t>في</a:t>
            </a:r>
            <a:r>
              <a:rPr lang="ar-IQ" sz="2400" dirty="0"/>
              <a:t> </a:t>
            </a:r>
            <a:r>
              <a:rPr lang="ar-IQ" sz="2400" dirty="0" smtClean="0"/>
              <a:t>عقد </a:t>
            </a:r>
            <a:r>
              <a:rPr lang="ar-IQ" sz="2400" dirty="0"/>
              <a:t>التوريد الإداري يسلم المنقولات المتعاقد عليها برضائه دون أن يكون مضطرا إلى ذلك بينما </a:t>
            </a:r>
            <a:r>
              <a:rPr lang="ar-IQ" sz="2400" dirty="0" smtClean="0"/>
              <a:t>الاستيلاء </a:t>
            </a:r>
            <a:r>
              <a:rPr lang="ar-IQ" sz="2400" dirty="0" smtClean="0"/>
              <a:t>إنما</a:t>
            </a:r>
            <a:r>
              <a:rPr lang="ar-IQ" sz="2400" dirty="0"/>
              <a:t> </a:t>
            </a:r>
            <a:r>
              <a:rPr lang="ar-IQ" sz="2400" dirty="0" smtClean="0"/>
              <a:t>يكون </a:t>
            </a:r>
            <a:r>
              <a:rPr lang="ar-IQ" sz="2400" dirty="0"/>
              <a:t>بمقتضى قرار إداري بأن يسلم الموارد المنقولات المطلوبة </a:t>
            </a:r>
            <a:r>
              <a:rPr lang="ar-IQ" sz="2400" dirty="0" smtClean="0"/>
              <a:t>بهذا القرار جبرا</a:t>
            </a:r>
          </a:p>
          <a:p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رابعا: عقد </a:t>
            </a:r>
            <a:r>
              <a:rPr lang="ar-IQ" dirty="0" smtClean="0"/>
              <a:t>التجهيز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   للعقد </a:t>
            </a:r>
            <a:r>
              <a:rPr lang="ar-IQ" dirty="0"/>
              <a:t>المذكور أنواع عدة </a:t>
            </a:r>
            <a:r>
              <a:rPr lang="ar-IQ" dirty="0" smtClean="0"/>
              <a:t>و </a:t>
            </a:r>
            <a:r>
              <a:rPr lang="ar-IQ" dirty="0" err="1" smtClean="0"/>
              <a:t>هي </a:t>
            </a:r>
            <a:r>
              <a:rPr lang="ar-IQ" dirty="0"/>
              <a:t>(عقود شراء المنتجات </a:t>
            </a:r>
            <a:r>
              <a:rPr lang="ar-IQ" dirty="0" err="1" smtClean="0"/>
              <a:t>أوالأدوات</a:t>
            </a:r>
            <a:r>
              <a:rPr lang="ar-IQ" dirty="0"/>
              <a:t>، وعقود التأجير التمويلي، والإيجار البيعي للمنتجات والأدوات</a:t>
            </a:r>
            <a:r>
              <a:rPr lang="ar-IQ" dirty="0" err="1" smtClean="0"/>
              <a:t>).</a:t>
            </a:r>
            <a:r>
              <a:rPr lang="ar-IQ" dirty="0"/>
              <a:t> </a:t>
            </a:r>
            <a:r>
              <a:rPr lang="ar-IQ" dirty="0" smtClean="0"/>
              <a:t>والأنواع </a:t>
            </a:r>
            <a:r>
              <a:rPr lang="ar-IQ" dirty="0"/>
              <a:t>السالفة لم يكن منصوصاً عليها سابقاً ضمن عقود </a:t>
            </a:r>
            <a:r>
              <a:rPr lang="ar-IQ" dirty="0" smtClean="0"/>
              <a:t>التجهيز</a:t>
            </a:r>
            <a:r>
              <a:rPr lang="ar-IQ" dirty="0"/>
              <a:t> </a:t>
            </a:r>
            <a:r>
              <a:rPr lang="ar-IQ" dirty="0" smtClean="0"/>
              <a:t>الإداري </a:t>
            </a:r>
            <a:r>
              <a:rPr lang="ar-IQ" dirty="0"/>
              <a:t>التي كانت تستوجب تملك الإدارة للسلع والخدمات المشتراة مقابل </a:t>
            </a:r>
            <a:r>
              <a:rPr lang="ar-IQ" dirty="0" smtClean="0"/>
              <a:t>ثمن</a:t>
            </a:r>
            <a:r>
              <a:rPr lang="ar-IQ" dirty="0"/>
              <a:t> </a:t>
            </a:r>
            <a:r>
              <a:rPr lang="ar-IQ" dirty="0" smtClean="0"/>
              <a:t>معين </a:t>
            </a:r>
            <a:r>
              <a:rPr lang="ar-IQ" dirty="0"/>
              <a:t>يدفع للمورد بخلاف الوضع الراهن، </a:t>
            </a:r>
            <a:r>
              <a:rPr lang="ar-IQ" dirty="0" smtClean="0"/>
              <a:t>أن</a:t>
            </a:r>
            <a:r>
              <a:rPr lang="ar-IQ" dirty="0"/>
              <a:t> </a:t>
            </a:r>
            <a:r>
              <a:rPr lang="ar-IQ" dirty="0" smtClean="0"/>
              <a:t>ينصب </a:t>
            </a:r>
            <a:r>
              <a:rPr lang="ar-IQ" dirty="0"/>
              <a:t>عقد التجهيز </a:t>
            </a:r>
            <a:r>
              <a:rPr lang="ar-IQ" dirty="0" smtClean="0"/>
              <a:t>الإداري على </a:t>
            </a:r>
            <a:r>
              <a:rPr lang="ar-IQ" dirty="0"/>
              <a:t>منفعة محل العقد دون تملكها، لذا </a:t>
            </a:r>
            <a:r>
              <a:rPr lang="ar-IQ" dirty="0" smtClean="0"/>
              <a:t>ظهر  عقد الايجار للمنتجات او الادوات وهذه من عقود المنفعة </a:t>
            </a:r>
            <a:r>
              <a:rPr lang="ar-IQ" dirty="0" smtClean="0"/>
              <a:t>دون تمليك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انواع عقود التجهيز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وبصفة عامة يمكن </a:t>
            </a:r>
            <a:r>
              <a:rPr lang="ar-IQ" dirty="0" smtClean="0"/>
              <a:t>استخلاص </a:t>
            </a:r>
            <a:r>
              <a:rPr lang="ar-IQ" dirty="0"/>
              <a:t>أنواع العقد المذكور وعلى النحو </a:t>
            </a:r>
            <a:r>
              <a:rPr lang="ar-IQ" dirty="0" err="1" smtClean="0"/>
              <a:t>الأتي-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err="1"/>
              <a:t>أ </a:t>
            </a:r>
            <a:r>
              <a:rPr lang="ar-IQ" dirty="0"/>
              <a:t>- </a:t>
            </a:r>
            <a:r>
              <a:rPr lang="ar-IQ" b="1" u="sng" dirty="0"/>
              <a:t>عقود تجهيز فقط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بمقتضاه تستعين الإدارة بجهة معينة عامة أو خاصة لتجهيز </a:t>
            </a:r>
            <a:r>
              <a:rPr lang="ar-IQ" dirty="0" smtClean="0"/>
              <a:t>مستلزماتها</a:t>
            </a:r>
            <a:r>
              <a:rPr lang="ar-IQ" dirty="0"/>
              <a:t> </a:t>
            </a:r>
            <a:r>
              <a:rPr lang="ar-IQ" dirty="0" smtClean="0"/>
              <a:t>السلعية</a:t>
            </a:r>
            <a:r>
              <a:rPr lang="ar-IQ" dirty="0"/>
              <a:t>، أو الخدمية، من أجل سد حاجة المرفق العام مقابل ثمن معين، </a:t>
            </a:r>
            <a:r>
              <a:rPr lang="ar-IQ" dirty="0" smtClean="0"/>
              <a:t>و أياً </a:t>
            </a:r>
            <a:r>
              <a:rPr lang="ar-IQ" dirty="0" smtClean="0"/>
              <a:t>كان</a:t>
            </a:r>
            <a:r>
              <a:rPr lang="ar-IQ" dirty="0"/>
              <a:t> </a:t>
            </a:r>
            <a:r>
              <a:rPr lang="ar-IQ" dirty="0" smtClean="0"/>
              <a:t>نوع </a:t>
            </a:r>
            <a:r>
              <a:rPr lang="ar-IQ" dirty="0"/>
              <a:t>السلعة المجهزة كالطعام والمعدات </a:t>
            </a:r>
            <a:r>
              <a:rPr lang="ar-IQ" dirty="0" smtClean="0"/>
              <a:t>و </a:t>
            </a:r>
            <a:r>
              <a:rPr lang="ar-IQ" dirty="0" err="1" smtClean="0"/>
              <a:t>المكائن</a:t>
            </a:r>
            <a:r>
              <a:rPr lang="ar-IQ" dirty="0" smtClean="0"/>
              <a:t> و الادوات </a:t>
            </a:r>
            <a:r>
              <a:rPr lang="ar-IQ" dirty="0"/>
              <a:t>والأدوية </a:t>
            </a:r>
            <a:r>
              <a:rPr lang="ar-IQ" dirty="0" smtClean="0"/>
              <a:t>والأجهزة</a:t>
            </a:r>
            <a:r>
              <a:rPr lang="ar-IQ" dirty="0"/>
              <a:t> </a:t>
            </a:r>
            <a:r>
              <a:rPr lang="ar-IQ" dirty="0" smtClean="0"/>
              <a:t>مدنية </a:t>
            </a:r>
            <a:r>
              <a:rPr lang="ar-IQ" dirty="0" err="1" smtClean="0"/>
              <a:t>أوعسكرية</a:t>
            </a:r>
            <a:r>
              <a:rPr lang="ar-IQ" dirty="0"/>
              <a:t>، ومهما كانت مدة العقد، وسواء جهزت من الأسواق المحلية، </a:t>
            </a:r>
            <a:r>
              <a:rPr lang="ar-IQ" dirty="0" smtClean="0"/>
              <a:t>أو</a:t>
            </a:r>
            <a:r>
              <a:rPr lang="ar-IQ" dirty="0"/>
              <a:t> </a:t>
            </a:r>
            <a:r>
              <a:rPr lang="ar-IQ" dirty="0" smtClean="0"/>
              <a:t>الأجنبية </a:t>
            </a:r>
            <a:br>
              <a:rPr lang="ar-IQ" dirty="0" smtClean="0"/>
            </a:br>
            <a:r>
              <a:rPr lang="ar-IQ" dirty="0" err="1"/>
              <a:t>ب </a:t>
            </a:r>
            <a:r>
              <a:rPr lang="ar-IQ" dirty="0"/>
              <a:t>- </a:t>
            </a:r>
            <a:r>
              <a:rPr lang="ar-IQ" b="1" u="sng" dirty="0"/>
              <a:t>عقود التجهيز </a:t>
            </a:r>
            <a:r>
              <a:rPr lang="ar-IQ" b="1" u="sng" dirty="0" err="1"/>
              <a:t>المختلطة </a:t>
            </a:r>
            <a:r>
              <a:rPr lang="ar-IQ" dirty="0" err="1"/>
              <a:t>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بموجبه </a:t>
            </a:r>
            <a:r>
              <a:rPr lang="ar-IQ" dirty="0" smtClean="0"/>
              <a:t> يشمل </a:t>
            </a:r>
            <a:r>
              <a:rPr lang="ar-IQ" dirty="0"/>
              <a:t>عقد التجهيز </a:t>
            </a:r>
            <a:r>
              <a:rPr lang="ar-IQ" dirty="0" smtClean="0"/>
              <a:t>عناصر </a:t>
            </a:r>
            <a:r>
              <a:rPr lang="ar-IQ" dirty="0"/>
              <a:t>عقد أخر، فنكون أمام </a:t>
            </a:r>
            <a:r>
              <a:rPr lang="ar-IQ" dirty="0" smtClean="0"/>
              <a:t>عقد</a:t>
            </a:r>
            <a:r>
              <a:rPr lang="ar-IQ" dirty="0"/>
              <a:t> </a:t>
            </a:r>
            <a:r>
              <a:rPr lang="ar-IQ" dirty="0" smtClean="0"/>
              <a:t>مركب</a:t>
            </a:r>
            <a:r>
              <a:rPr lang="ar-IQ" dirty="0"/>
              <a:t>، كون ينطوي على </a:t>
            </a:r>
            <a:r>
              <a:rPr lang="ar-IQ" dirty="0" smtClean="0"/>
              <a:t>الاتفاق </a:t>
            </a:r>
            <a:r>
              <a:rPr lang="ar-IQ" dirty="0"/>
              <a:t>مزدوج من جهة عده عقد توريد، مع عقد </a:t>
            </a:r>
            <a:r>
              <a:rPr lang="ar-IQ" dirty="0" smtClean="0"/>
              <a:t>تركيب</a:t>
            </a:r>
            <a:r>
              <a:rPr lang="ar-IQ" dirty="0"/>
              <a:t> </a:t>
            </a:r>
            <a:r>
              <a:rPr lang="ar-IQ" dirty="0" smtClean="0"/>
              <a:t>من </a:t>
            </a:r>
            <a:r>
              <a:rPr lang="ar-IQ" dirty="0"/>
              <a:t>جهة </a:t>
            </a:r>
            <a:r>
              <a:rPr lang="ar-IQ" dirty="0" smtClean="0"/>
              <a:t>أخرى، بأن </a:t>
            </a:r>
            <a:r>
              <a:rPr lang="ar-IQ" dirty="0"/>
              <a:t>يلتزم المتعاقد بتجهيز المادة محل التعاقد ونصبها وتركيبها </a:t>
            </a:r>
            <a:r>
              <a:rPr lang="ar-IQ" dirty="0" smtClean="0"/>
              <a:t>في</a:t>
            </a:r>
            <a:r>
              <a:rPr lang="ar-IQ" dirty="0"/>
              <a:t> </a:t>
            </a:r>
            <a:r>
              <a:rPr lang="ar-IQ" dirty="0" smtClean="0"/>
              <a:t>الأماكن </a:t>
            </a:r>
            <a:r>
              <a:rPr lang="ar-IQ" dirty="0" smtClean="0"/>
              <a:t>المخصصة لذلك</a:t>
            </a:r>
            <a:r>
              <a:rPr lang="ar-IQ" dirty="0"/>
              <a:t>، فالعقد هنا أقرب إلى مزيج متجانس من عقد </a:t>
            </a:r>
            <a:r>
              <a:rPr lang="ar-IQ" dirty="0" smtClean="0"/>
              <a:t>التجهيز</a:t>
            </a:r>
            <a:r>
              <a:rPr lang="ar-IQ" dirty="0"/>
              <a:t> </a:t>
            </a:r>
            <a:r>
              <a:rPr lang="ar-IQ" dirty="0" smtClean="0"/>
              <a:t>وعقد </a:t>
            </a:r>
            <a:r>
              <a:rPr lang="ar-IQ" dirty="0"/>
              <a:t>مقاولة أعمال، </a:t>
            </a:r>
            <a:r>
              <a:rPr lang="ar-IQ" dirty="0" smtClean="0"/>
              <a:t>ينظمها </a:t>
            </a:r>
            <a:r>
              <a:rPr lang="ar-IQ" dirty="0" smtClean="0"/>
              <a:t>الاتفاق </a:t>
            </a:r>
            <a:r>
              <a:rPr lang="ar-IQ" dirty="0"/>
              <a:t>المبرم؛ وتسري بشأنهما القواعد العامة </a:t>
            </a:r>
            <a:r>
              <a:rPr lang="ar-IQ" dirty="0" smtClean="0"/>
              <a:t>في</a:t>
            </a:r>
            <a:r>
              <a:rPr lang="ar-IQ" dirty="0"/>
              <a:t> </a:t>
            </a:r>
            <a:r>
              <a:rPr lang="ar-IQ" dirty="0" smtClean="0"/>
              <a:t>العقد </a:t>
            </a:r>
            <a:r>
              <a:rPr lang="ar-IQ" dirty="0"/>
              <a:t>الغالب فيهما، وإذا اجتمعت عناصر العقد المدني مع عناصر عقد </a:t>
            </a:r>
            <a:r>
              <a:rPr lang="ar-IQ" dirty="0" smtClean="0"/>
              <a:t>إداري</a:t>
            </a:r>
            <a:r>
              <a:rPr lang="ar-IQ" dirty="0"/>
              <a:t> </a:t>
            </a:r>
            <a:r>
              <a:rPr lang="ar-IQ" dirty="0" smtClean="0"/>
              <a:t>وجب تغليب العناصر الادارية بدواعي المصلحة العامة ومقتضياتها وبالعكس 0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 fontScale="92500" lnSpcReduction="1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ar-IQ" dirty="0" err="1"/>
              <a:t>ج </a:t>
            </a:r>
            <a:r>
              <a:rPr lang="ar-IQ" dirty="0"/>
              <a:t>- </a:t>
            </a:r>
            <a:r>
              <a:rPr lang="ar-IQ" b="1" u="sng" dirty="0"/>
              <a:t>عقود التجهيز الصناعية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ينصب موضوعها على تسليم منقولات يصنعها المجهز، بمعنى أن ينصب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عقد التجهيز على مواد، أو منتجات مصنعة من المتعاقد على وفق مواصفات </a:t>
            </a:r>
            <a:r>
              <a:rPr lang="ar-IQ" dirty="0" smtClean="0"/>
              <a:t>متفق عليها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فالعقد هنا لا ينصب على مواد مستوردة، أو </a:t>
            </a:r>
            <a:r>
              <a:rPr lang="ar-IQ" dirty="0" smtClean="0"/>
              <a:t>مشتراة </a:t>
            </a:r>
            <a:r>
              <a:rPr lang="ar-IQ" dirty="0"/>
              <a:t>من </a:t>
            </a:r>
            <a:r>
              <a:rPr lang="ar-IQ" dirty="0" smtClean="0"/>
              <a:t>الأسواق</a:t>
            </a:r>
            <a:r>
              <a:rPr lang="ar-IQ" dirty="0"/>
              <a:t> </a:t>
            </a:r>
            <a:r>
              <a:rPr lang="ar-IQ" dirty="0" smtClean="0"/>
              <a:t>المحلية</a:t>
            </a:r>
            <a:r>
              <a:rPr lang="ar-IQ" dirty="0"/>
              <a:t>، </a:t>
            </a:r>
            <a:r>
              <a:rPr lang="ar-IQ" dirty="0" smtClean="0"/>
              <a:t>وإنما </a:t>
            </a:r>
            <a:r>
              <a:rPr lang="ar-IQ" dirty="0"/>
              <a:t>مصنعة من المتعاقد لغرض تزويد الإدارة بها، لذا تكون في الغالب </a:t>
            </a:r>
            <a:r>
              <a:rPr lang="ar-IQ" dirty="0" smtClean="0"/>
              <a:t>ذات</a:t>
            </a:r>
            <a:r>
              <a:rPr lang="ar-IQ" dirty="0"/>
              <a:t> </a:t>
            </a:r>
            <a:r>
              <a:rPr lang="ar-IQ" dirty="0" smtClean="0"/>
              <a:t>مواصفات </a:t>
            </a:r>
            <a:r>
              <a:rPr lang="ar-IQ" dirty="0"/>
              <a:t>محل </a:t>
            </a:r>
            <a:r>
              <a:rPr lang="ar-IQ" dirty="0" smtClean="0"/>
              <a:t>اعتبار </a:t>
            </a:r>
            <a:r>
              <a:rPr lang="ar-IQ" dirty="0" err="1"/>
              <a:t>الإدارة </a:t>
            </a:r>
            <a:r>
              <a:rPr lang="ar-IQ" dirty="0" smtClean="0"/>
              <a:t>،واختيارها </a:t>
            </a:r>
            <a:r>
              <a:rPr lang="ar-IQ" dirty="0"/>
              <a:t>وغالباً ما تكون في المشتريات </a:t>
            </a:r>
            <a:r>
              <a:rPr lang="ar-IQ" dirty="0" smtClean="0"/>
              <a:t>العسكرية</a:t>
            </a:r>
            <a:r>
              <a:rPr lang="ar-IQ" dirty="0"/>
              <a:t> </a:t>
            </a:r>
            <a:r>
              <a:rPr lang="ar-IQ" dirty="0" smtClean="0"/>
              <a:t>أكثر </a:t>
            </a:r>
            <a:r>
              <a:rPr lang="ar-IQ" dirty="0"/>
              <a:t>منها في المشتريات </a:t>
            </a:r>
            <a:r>
              <a:rPr lang="ar-IQ" dirty="0" err="1"/>
              <a:t>المدنية </a:t>
            </a:r>
            <a:r>
              <a:rPr lang="ar-IQ" dirty="0" smtClean="0"/>
              <a:t>، وعقد </a:t>
            </a:r>
            <a:r>
              <a:rPr lang="ar-IQ" dirty="0"/>
              <a:t>التجهيز الصناعي </a:t>
            </a:r>
            <a:r>
              <a:rPr lang="ar-IQ" dirty="0" smtClean="0"/>
              <a:t>يعرف </a:t>
            </a:r>
            <a:r>
              <a:rPr lang="ar-IQ" dirty="0" err="1" smtClean="0"/>
              <a:t>بأنة </a:t>
            </a:r>
            <a:r>
              <a:rPr lang="ar-IQ" dirty="0" smtClean="0"/>
              <a:t>"عقد </a:t>
            </a:r>
            <a:r>
              <a:rPr lang="ar-IQ" dirty="0"/>
              <a:t>توريد معدات، أو </a:t>
            </a:r>
            <a:r>
              <a:rPr lang="ar-IQ" dirty="0" smtClean="0"/>
              <a:t>نماذج</a:t>
            </a:r>
            <a:r>
              <a:rPr lang="ar-IQ" dirty="0"/>
              <a:t> </a:t>
            </a:r>
            <a:r>
              <a:rPr lang="ar-IQ" dirty="0" smtClean="0"/>
              <a:t>صممت </a:t>
            </a:r>
            <a:r>
              <a:rPr lang="ar-IQ" dirty="0"/>
              <a:t>وصنعت خصيصاً لتلبية </a:t>
            </a:r>
            <a:r>
              <a:rPr lang="ar-IQ" dirty="0" smtClean="0"/>
              <a:t>احتياجات </a:t>
            </a:r>
            <a:r>
              <a:rPr lang="ar-IQ" dirty="0"/>
              <a:t>السلطة </a:t>
            </a:r>
            <a:r>
              <a:rPr lang="ar-IQ" dirty="0" smtClean="0"/>
              <a:t>المتعاقدة</a:t>
            </a:r>
            <a:r>
              <a:rPr lang="ar-IQ" dirty="0"/>
              <a:t> </a:t>
            </a:r>
            <a:endParaRPr lang="ar-IQ" dirty="0" smtClean="0"/>
          </a:p>
          <a:p>
            <a:r>
              <a:rPr lang="ar-IQ" dirty="0" smtClean="0"/>
              <a:t>او يعرف عقد </a:t>
            </a:r>
            <a:r>
              <a:rPr lang="ar-IQ" dirty="0"/>
              <a:t>التجهيز الصناعي </a:t>
            </a:r>
            <a:r>
              <a:rPr lang="ar-IQ" dirty="0" err="1" smtClean="0"/>
              <a:t>بأنة </a:t>
            </a:r>
            <a:r>
              <a:rPr lang="ar-IQ" dirty="0" smtClean="0"/>
              <a:t>"العقد </a:t>
            </a:r>
            <a:r>
              <a:rPr lang="ar-IQ" dirty="0"/>
              <a:t>الذي يحتوي على التصنيع </a:t>
            </a:r>
            <a:r>
              <a:rPr lang="ar-IQ" dirty="0" smtClean="0"/>
              <a:t>والتوريد</a:t>
            </a:r>
            <a:r>
              <a:rPr lang="ar-IQ" dirty="0" smtClean="0"/>
              <a:t> </a:t>
            </a:r>
            <a:r>
              <a:rPr lang="ar-IQ" dirty="0" smtClean="0"/>
              <a:t>الذي </a:t>
            </a:r>
            <a:r>
              <a:rPr lang="ar-IQ" dirty="0"/>
              <a:t>يستدعي رقابة دائمة من الإدارة على التصنيع ذاته بسبب التقنية </a:t>
            </a:r>
            <a:r>
              <a:rPr lang="ar-IQ" dirty="0" smtClean="0"/>
              <a:t>الخاصة لموضوع اللوازم المتفق عليها 0 </a:t>
            </a:r>
            <a:br>
              <a:rPr lang="ar-IQ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b="1" u="sng" dirty="0"/>
              <a:t>عقود الإيجار والإيجار البيعي للمنتجات أو الأدوات </a:t>
            </a:r>
            <a:r>
              <a:rPr lang="ar-IQ" b="1" u="sng" dirty="0" smtClean="0"/>
              <a:t>المعدات</a:t>
            </a:r>
            <a:r>
              <a:rPr lang="ar-IQ" b="1" u="sng" dirty="0"/>
              <a:t> </a:t>
            </a:r>
            <a:r>
              <a:rPr lang="ar-IQ" b="1" u="sng" dirty="0" smtClean="0"/>
              <a:t>المسماة </a:t>
            </a:r>
            <a:r>
              <a:rPr lang="ar-IQ" dirty="0" err="1"/>
              <a:t>بمقتضاه </a:t>
            </a:r>
            <a:r>
              <a:rPr lang="ar-IQ" dirty="0" smtClean="0"/>
              <a:t>: والتي يمكن</a:t>
            </a:r>
            <a:r>
              <a:rPr lang="ar-IQ" dirty="0"/>
              <a:t> </a:t>
            </a:r>
            <a:r>
              <a:rPr lang="ar-IQ" dirty="0" smtClean="0"/>
              <a:t>بأن يكون </a:t>
            </a:r>
            <a:r>
              <a:rPr lang="ar-IQ" b="1" u="sng" dirty="0" smtClean="0"/>
              <a:t>عقد </a:t>
            </a:r>
            <a:r>
              <a:rPr lang="ar-IQ" b="1" u="sng" dirty="0"/>
              <a:t>الإيجار </a:t>
            </a:r>
            <a:r>
              <a:rPr lang="ar-IQ" dirty="0" smtClean="0"/>
              <a:t>عقد </a:t>
            </a:r>
            <a:r>
              <a:rPr lang="ar-IQ" dirty="0"/>
              <a:t>من </a:t>
            </a:r>
            <a:r>
              <a:rPr lang="ar-IQ" dirty="0" smtClean="0"/>
              <a:t>العقود</a:t>
            </a:r>
            <a:r>
              <a:rPr lang="ar-IQ" dirty="0"/>
              <a:t> </a:t>
            </a:r>
            <a:r>
              <a:rPr lang="ar-IQ" dirty="0" smtClean="0"/>
              <a:t>يمكن للمستأجر بموجبها من </a:t>
            </a:r>
            <a:r>
              <a:rPr lang="ar-IQ" dirty="0"/>
              <a:t>الانتفاع بشيء معين لمدة محددة في مقابل عوض مالي، وعليه </a:t>
            </a:r>
            <a:r>
              <a:rPr lang="ar-IQ" dirty="0" smtClean="0"/>
              <a:t>يختلف</a:t>
            </a:r>
            <a:r>
              <a:rPr lang="ar-IQ" dirty="0"/>
              <a:t> </a:t>
            </a:r>
            <a:r>
              <a:rPr lang="ar-IQ" dirty="0" smtClean="0"/>
              <a:t>عقد </a:t>
            </a:r>
            <a:r>
              <a:rPr lang="ar-IQ" dirty="0"/>
              <a:t>الإيجار عن عقد البيع، فالأخير يراد </a:t>
            </a:r>
            <a:r>
              <a:rPr lang="ar-IQ" dirty="0" err="1"/>
              <a:t>به</a:t>
            </a:r>
            <a:r>
              <a:rPr lang="ar-IQ" dirty="0"/>
              <a:t> نقل ملكية الشيء إلى الغير، فهو </a:t>
            </a:r>
            <a:r>
              <a:rPr lang="ar-IQ" dirty="0" smtClean="0"/>
              <a:t>يرد</a:t>
            </a:r>
            <a:r>
              <a:rPr lang="ar-IQ" dirty="0"/>
              <a:t> </a:t>
            </a:r>
            <a:r>
              <a:rPr lang="ar-IQ" dirty="0" smtClean="0"/>
              <a:t>على </a:t>
            </a:r>
            <a:r>
              <a:rPr lang="ar-IQ" dirty="0"/>
              <a:t>الملكية بخلاف الإيجار فهو يرد على المنفعة، بأن يُمكن المؤجر المستأجر </a:t>
            </a:r>
            <a:r>
              <a:rPr lang="ar-IQ" dirty="0" smtClean="0"/>
              <a:t>من</a:t>
            </a:r>
            <a:r>
              <a:rPr lang="ar-IQ" dirty="0"/>
              <a:t> </a:t>
            </a:r>
            <a:r>
              <a:rPr lang="ar-IQ" dirty="0" smtClean="0"/>
              <a:t>الانتفاع </a:t>
            </a:r>
            <a:r>
              <a:rPr lang="ar-IQ" dirty="0"/>
              <a:t>بالمأجور مدة زمنية معينة، كما أن البيع من العقود فورية التنفيذ </a:t>
            </a:r>
            <a:r>
              <a:rPr lang="ar-IQ" dirty="0" smtClean="0"/>
              <a:t>بعكس</a:t>
            </a:r>
            <a:r>
              <a:rPr lang="ar-IQ" dirty="0"/>
              <a:t> </a:t>
            </a:r>
            <a:r>
              <a:rPr lang="ar-IQ" dirty="0" smtClean="0"/>
              <a:t>الإيجار </a:t>
            </a:r>
            <a:r>
              <a:rPr lang="ar-IQ" dirty="0"/>
              <a:t>من العقود المستمرة التنفيذ يستمر طالما أن المستأجر شاغلاً </a:t>
            </a:r>
            <a:r>
              <a:rPr lang="ar-IQ" dirty="0" smtClean="0"/>
              <a:t>للمأجور</a:t>
            </a:r>
            <a:r>
              <a:rPr lang="ar-IQ" dirty="0"/>
              <a:t> </a:t>
            </a:r>
            <a:r>
              <a:rPr lang="ar-IQ" dirty="0" smtClean="0"/>
              <a:t>ومستمراً </a:t>
            </a:r>
            <a:r>
              <a:rPr lang="ar-IQ" dirty="0"/>
              <a:t>على دفع </a:t>
            </a:r>
            <a:r>
              <a:rPr lang="ar-IQ" dirty="0" err="1"/>
              <a:t>الأجرة،</a:t>
            </a:r>
            <a:r>
              <a:rPr lang="ar-IQ" dirty="0"/>
              <a:t> </a:t>
            </a:r>
            <a:endParaRPr lang="ar-IQ" dirty="0" smtClean="0"/>
          </a:p>
          <a:p>
            <a:r>
              <a:rPr lang="ar-IQ" b="1" u="sng" dirty="0" smtClean="0"/>
              <a:t>أما </a:t>
            </a:r>
            <a:r>
              <a:rPr lang="ar-IQ" b="1" u="sng" dirty="0"/>
              <a:t>الإيجار البيعي فأنه</a:t>
            </a:r>
            <a:r>
              <a:rPr lang="ar-IQ" dirty="0"/>
              <a:t>: </a:t>
            </a:r>
            <a:r>
              <a:rPr lang="ar-IQ" dirty="0" smtClean="0"/>
              <a:t>أن </a:t>
            </a:r>
            <a:r>
              <a:rPr lang="ar-IQ" dirty="0"/>
              <a:t>يضع تحت تصرف المستأجر محل العقد </a:t>
            </a:r>
            <a:r>
              <a:rPr lang="ar-IQ" dirty="0" smtClean="0"/>
              <a:t>للانتفاع </a:t>
            </a:r>
            <a:r>
              <a:rPr lang="ar-IQ" dirty="0" err="1"/>
              <a:t>به</a:t>
            </a:r>
            <a:r>
              <a:rPr lang="ar-IQ" dirty="0"/>
              <a:t> لفترة محددة مقابل </a:t>
            </a:r>
            <a:r>
              <a:rPr lang="ar-IQ" dirty="0" smtClean="0"/>
              <a:t>عوض</a:t>
            </a:r>
            <a:r>
              <a:rPr lang="ar-IQ" dirty="0"/>
              <a:t> </a:t>
            </a:r>
            <a:r>
              <a:rPr lang="ar-IQ" dirty="0" smtClean="0"/>
              <a:t>مالي </a:t>
            </a:r>
            <a:r>
              <a:rPr lang="ar-IQ" dirty="0"/>
              <a:t>يدفع على </a:t>
            </a:r>
            <a:r>
              <a:rPr lang="ar-IQ" dirty="0" err="1"/>
              <a:t>أقساط </a:t>
            </a:r>
            <a:r>
              <a:rPr lang="ar-IQ" dirty="0"/>
              <a:t>- </a:t>
            </a:r>
            <a:r>
              <a:rPr lang="ar-IQ" dirty="0" err="1"/>
              <a:t>الأجرة </a:t>
            </a:r>
            <a:r>
              <a:rPr lang="ar-IQ" dirty="0"/>
              <a:t>- على أن تؤول ملكية محل الإيجار إلى </a:t>
            </a:r>
            <a:r>
              <a:rPr lang="ar-IQ" dirty="0" smtClean="0"/>
              <a:t>المستأجر</a:t>
            </a:r>
            <a:r>
              <a:rPr lang="ar-IQ" dirty="0"/>
              <a:t> </a:t>
            </a:r>
            <a:r>
              <a:rPr lang="ar-IQ" dirty="0" smtClean="0"/>
              <a:t>عند </a:t>
            </a:r>
            <a:r>
              <a:rPr lang="ar-IQ" dirty="0"/>
              <a:t>الوفاء بالقسط الأخير عليه فأن </a:t>
            </a:r>
            <a:r>
              <a:rPr lang="ar-IQ" dirty="0" err="1"/>
              <a:t>آليه</a:t>
            </a:r>
            <a:r>
              <a:rPr lang="ar-IQ" dirty="0"/>
              <a:t> الإيجار هو بيع بالتقسيط </a:t>
            </a:r>
            <a:r>
              <a:rPr lang="ar-IQ" dirty="0" smtClean="0"/>
              <a:t>والبائع</a:t>
            </a:r>
            <a:r>
              <a:rPr lang="ar-IQ" dirty="0"/>
              <a:t> </a:t>
            </a:r>
            <a:r>
              <a:rPr lang="ar-IQ" dirty="0" smtClean="0"/>
              <a:t>القسط </a:t>
            </a:r>
            <a:r>
              <a:rPr lang="ar-IQ" dirty="0" err="1"/>
              <a:t>الأخير.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</TotalTime>
  <Words>269</Words>
  <Application>Microsoft Office PowerPoint</Application>
  <PresentationFormat>عرض على الشاشة (3:4)‏</PresentationFormat>
  <Paragraphs>29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ملتقى</vt:lpstr>
      <vt:lpstr>العقود الحكومية الحديثة </vt:lpstr>
      <vt:lpstr>اولا : عقود الفيديك </vt:lpstr>
      <vt:lpstr>ثانياً : عقد الاستشارة الهندسية</vt:lpstr>
      <vt:lpstr>ثالثاً: عقود الانشاءات العامة</vt:lpstr>
      <vt:lpstr>رابعا: عقد التجهيز </vt:lpstr>
      <vt:lpstr>انواع عقود التجهيز </vt:lpstr>
      <vt:lpstr>الشريحة 7</vt:lpstr>
      <vt:lpstr>الشريحة 8</vt:lpstr>
      <vt:lpstr>الشريحة 9</vt:lpstr>
      <vt:lpstr>التكيف القانوني للعقد الحكومي </vt:lpstr>
      <vt:lpstr>الشريحة 11</vt:lpstr>
      <vt:lpstr> أهمية التكييف القانوني للعقود الحكومية 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العقود الحكومية الحديثة</dc:title>
  <dc:creator>Libr-PC5</dc:creator>
  <cp:lastModifiedBy>Libr-PC5</cp:lastModifiedBy>
  <cp:revision>21</cp:revision>
  <dcterms:created xsi:type="dcterms:W3CDTF">2024-04-22T08:31:05Z</dcterms:created>
  <dcterms:modified xsi:type="dcterms:W3CDTF">2024-04-23T07:57:52Z</dcterms:modified>
</cp:coreProperties>
</file>