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1"/>
    <p:sldMasterId id="2147484252" r:id="rId2"/>
  </p:sldMasterIdLst>
  <p:notesMasterIdLst>
    <p:notesMasterId r:id="rId59"/>
  </p:notesMasterIdLst>
  <p:handoutMasterIdLst>
    <p:handoutMasterId r:id="rId60"/>
  </p:handoutMasterIdLst>
  <p:sldIdLst>
    <p:sldId id="256" r:id="rId3"/>
    <p:sldId id="331" r:id="rId4"/>
    <p:sldId id="332" r:id="rId5"/>
    <p:sldId id="345" r:id="rId6"/>
    <p:sldId id="296" r:id="rId7"/>
    <p:sldId id="298" r:id="rId8"/>
    <p:sldId id="309" r:id="rId9"/>
    <p:sldId id="257" r:id="rId10"/>
    <p:sldId id="339" r:id="rId11"/>
    <p:sldId id="348" r:id="rId12"/>
    <p:sldId id="340" r:id="rId13"/>
    <p:sldId id="346" r:id="rId14"/>
    <p:sldId id="343" r:id="rId15"/>
    <p:sldId id="350" r:id="rId16"/>
    <p:sldId id="347" r:id="rId17"/>
    <p:sldId id="333" r:id="rId18"/>
    <p:sldId id="319" r:id="rId19"/>
    <p:sldId id="352" r:id="rId20"/>
    <p:sldId id="334" r:id="rId21"/>
    <p:sldId id="335" r:id="rId22"/>
    <p:sldId id="399" r:id="rId23"/>
    <p:sldId id="400" r:id="rId24"/>
    <p:sldId id="401" r:id="rId25"/>
    <p:sldId id="357" r:id="rId26"/>
    <p:sldId id="358" r:id="rId27"/>
    <p:sldId id="359" r:id="rId28"/>
    <p:sldId id="360" r:id="rId29"/>
    <p:sldId id="362" r:id="rId30"/>
    <p:sldId id="405" r:id="rId31"/>
    <p:sldId id="402" r:id="rId32"/>
    <p:sldId id="406" r:id="rId33"/>
    <p:sldId id="403" r:id="rId34"/>
    <p:sldId id="365" r:id="rId35"/>
    <p:sldId id="407" r:id="rId36"/>
    <p:sldId id="408" r:id="rId37"/>
    <p:sldId id="409" r:id="rId38"/>
    <p:sldId id="411" r:id="rId39"/>
    <p:sldId id="412" r:id="rId40"/>
    <p:sldId id="373" r:id="rId41"/>
    <p:sldId id="374" r:id="rId42"/>
    <p:sldId id="375" r:id="rId43"/>
    <p:sldId id="376" r:id="rId44"/>
    <p:sldId id="377" r:id="rId45"/>
    <p:sldId id="378" r:id="rId46"/>
    <p:sldId id="379" r:id="rId47"/>
    <p:sldId id="380" r:id="rId48"/>
    <p:sldId id="381" r:id="rId49"/>
    <p:sldId id="383" r:id="rId50"/>
    <p:sldId id="385" r:id="rId51"/>
    <p:sldId id="387" r:id="rId52"/>
    <p:sldId id="388" r:id="rId53"/>
    <p:sldId id="389" r:id="rId54"/>
    <p:sldId id="390" r:id="rId55"/>
    <p:sldId id="391" r:id="rId56"/>
    <p:sldId id="398" r:id="rId57"/>
    <p:sldId id="338" r:id="rId58"/>
  </p:sldIdLst>
  <p:sldSz cx="9144000" cy="6858000" type="screen4x3"/>
  <p:notesSz cx="6699250" cy="97234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5" d="100"/>
          <a:sy n="75" d="100"/>
        </p:scale>
        <p:origin x="12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03538"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3" name="Segnaposto data 2"/>
          <p:cNvSpPr>
            <a:spLocks noGrp="1"/>
          </p:cNvSpPr>
          <p:nvPr>
            <p:ph type="dt" sz="quarter" idx="1"/>
          </p:nvPr>
        </p:nvSpPr>
        <p:spPr>
          <a:xfrm>
            <a:off x="3794125" y="0"/>
            <a:ext cx="2903538" cy="485775"/>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11049DB9-1BCC-42D7-88CC-7752983907F6}" type="datetimeFigureOut">
              <a:rPr lang="it-IT"/>
              <a:pPr>
                <a:defRPr/>
              </a:pPr>
              <a:t>25/09/2024</a:t>
            </a:fld>
            <a:endParaRPr lang="en-US"/>
          </a:p>
        </p:txBody>
      </p:sp>
      <p:sp>
        <p:nvSpPr>
          <p:cNvPr id="4" name="Segnaposto piè di pagina 3"/>
          <p:cNvSpPr>
            <a:spLocks noGrp="1"/>
          </p:cNvSpPr>
          <p:nvPr>
            <p:ph type="ftr" sz="quarter" idx="2"/>
          </p:nvPr>
        </p:nvSpPr>
        <p:spPr>
          <a:xfrm>
            <a:off x="0" y="9236075"/>
            <a:ext cx="2903538"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US"/>
          </a:p>
        </p:txBody>
      </p:sp>
      <p:sp>
        <p:nvSpPr>
          <p:cNvPr id="5" name="Segnaposto numero diapositiva 4"/>
          <p:cNvSpPr>
            <a:spLocks noGrp="1"/>
          </p:cNvSpPr>
          <p:nvPr>
            <p:ph type="sldNum" sz="quarter" idx="3"/>
          </p:nvPr>
        </p:nvSpPr>
        <p:spPr>
          <a:xfrm>
            <a:off x="3794125" y="9236075"/>
            <a:ext cx="2903538"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E1FFEF-E4C7-45AB-842F-E1929111D4A7}" type="slidenum">
              <a:rPr lang="ar-SA"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03538"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Segnaposto data 2"/>
          <p:cNvSpPr>
            <a:spLocks noGrp="1"/>
          </p:cNvSpPr>
          <p:nvPr>
            <p:ph type="dt" idx="1"/>
          </p:nvPr>
        </p:nvSpPr>
        <p:spPr>
          <a:xfrm>
            <a:off x="3794125" y="0"/>
            <a:ext cx="2903538" cy="4857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AB5FFAB-3898-45C7-9AE2-4124F2407915}" type="datetimeFigureOut">
              <a:rPr lang="it-IT"/>
              <a:pPr>
                <a:defRPr/>
              </a:pPr>
              <a:t>25/09/2024</a:t>
            </a:fld>
            <a:endParaRPr lang="en-US"/>
          </a:p>
        </p:txBody>
      </p:sp>
      <p:sp>
        <p:nvSpPr>
          <p:cNvPr id="4" name="Segnaposto immagine diapositiva 3"/>
          <p:cNvSpPr>
            <a:spLocks noGrp="1" noRot="1" noChangeAspect="1"/>
          </p:cNvSpPr>
          <p:nvPr>
            <p:ph type="sldImg" idx="2"/>
          </p:nvPr>
        </p:nvSpPr>
        <p:spPr>
          <a:xfrm>
            <a:off x="919163" y="728663"/>
            <a:ext cx="4860925" cy="3646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69925" y="4618038"/>
            <a:ext cx="5359400" cy="4376737"/>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US" noProof="0"/>
          </a:p>
        </p:txBody>
      </p:sp>
      <p:sp>
        <p:nvSpPr>
          <p:cNvPr id="6" name="Segnaposto piè di pagina 5"/>
          <p:cNvSpPr>
            <a:spLocks noGrp="1"/>
          </p:cNvSpPr>
          <p:nvPr>
            <p:ph type="ftr" sz="quarter" idx="4"/>
          </p:nvPr>
        </p:nvSpPr>
        <p:spPr>
          <a:xfrm>
            <a:off x="0" y="9236075"/>
            <a:ext cx="2903538"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egnaposto numero diapositiva 6"/>
          <p:cNvSpPr>
            <a:spLocks noGrp="1"/>
          </p:cNvSpPr>
          <p:nvPr>
            <p:ph type="sldNum" sz="quarter" idx="5"/>
          </p:nvPr>
        </p:nvSpPr>
        <p:spPr>
          <a:xfrm>
            <a:off x="3794125" y="9236075"/>
            <a:ext cx="2903538"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EB4854-F467-453E-A6DE-9D41F7773A32}" type="slidenum">
              <a:rPr lang="ar-SA" altLang="en-US"/>
              <a:pPr>
                <a:defRPr/>
              </a:pPr>
              <a:t>‹#›</a:t>
            </a:fld>
            <a:endParaRPr lang="en-US" altLang="en-US"/>
          </a:p>
        </p:txBody>
      </p:sp>
    </p:spTree>
    <p:extLst>
      <p:ext uri="{BB962C8B-B14F-4D97-AF65-F5344CB8AC3E}">
        <p14:creationId xmlns:p14="http://schemas.microsoft.com/office/powerpoint/2010/main" val="202998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08EB52-078F-416F-B9B9-B123526948D6}" type="slidenum">
              <a:rPr lang="ar-SA" altLang="en-US"/>
              <a:pPr>
                <a:spcBef>
                  <a:spcPct val="0"/>
                </a:spcBef>
              </a:pPr>
              <a:t>3</a:t>
            </a:fld>
            <a:endParaRPr lang="en-US" altLang="en-US"/>
          </a:p>
        </p:txBody>
      </p:sp>
    </p:spTree>
    <p:extLst>
      <p:ext uri="{BB962C8B-B14F-4D97-AF65-F5344CB8AC3E}">
        <p14:creationId xmlns:p14="http://schemas.microsoft.com/office/powerpoint/2010/main" val="365451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FAAF97-512E-41E7-8327-7EE8D65CD06F}" type="slidenum">
              <a:rPr lang="ar-SA" altLang="en-US"/>
              <a:pPr>
                <a:spcBef>
                  <a:spcPct val="0"/>
                </a:spcBef>
              </a:pPr>
              <a:t>12</a:t>
            </a:fld>
            <a:endParaRPr lang="it-IT" altLang="en-US"/>
          </a:p>
        </p:txBody>
      </p:sp>
    </p:spTree>
    <p:extLst>
      <p:ext uri="{BB962C8B-B14F-4D97-AF65-F5344CB8AC3E}">
        <p14:creationId xmlns:p14="http://schemas.microsoft.com/office/powerpoint/2010/main" val="27464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C362FD-C7C0-4C4A-9C85-D4C0A7894426}" type="slidenum">
              <a:rPr lang="ar-SA" altLang="en-US"/>
              <a:pPr>
                <a:spcBef>
                  <a:spcPct val="0"/>
                </a:spcBef>
              </a:pPr>
              <a:t>13</a:t>
            </a:fld>
            <a:endParaRPr lang="it-IT" altLang="en-US"/>
          </a:p>
        </p:txBody>
      </p:sp>
    </p:spTree>
    <p:extLst>
      <p:ext uri="{BB962C8B-B14F-4D97-AF65-F5344CB8AC3E}">
        <p14:creationId xmlns:p14="http://schemas.microsoft.com/office/powerpoint/2010/main" val="53545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716BC9-4A0C-470B-B5FF-BC9ED8DC2D77}" type="slidenum">
              <a:rPr lang="ar-SA" altLang="en-US"/>
              <a:pPr>
                <a:spcBef>
                  <a:spcPct val="0"/>
                </a:spcBef>
              </a:pPr>
              <a:t>14</a:t>
            </a:fld>
            <a:endParaRPr lang="it-IT" altLang="en-US"/>
          </a:p>
        </p:txBody>
      </p:sp>
    </p:spTree>
    <p:extLst>
      <p:ext uri="{BB962C8B-B14F-4D97-AF65-F5344CB8AC3E}">
        <p14:creationId xmlns:p14="http://schemas.microsoft.com/office/powerpoint/2010/main" val="43426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70C8D-0636-41A0-A28D-0EFCE60F93F2}" type="slidenum">
              <a:rPr lang="ar-SA" altLang="en-US"/>
              <a:pPr>
                <a:spcBef>
                  <a:spcPct val="0"/>
                </a:spcBef>
              </a:pPr>
              <a:t>15</a:t>
            </a:fld>
            <a:endParaRPr lang="it-IT" altLang="en-US"/>
          </a:p>
        </p:txBody>
      </p:sp>
    </p:spTree>
    <p:extLst>
      <p:ext uri="{BB962C8B-B14F-4D97-AF65-F5344CB8AC3E}">
        <p14:creationId xmlns:p14="http://schemas.microsoft.com/office/powerpoint/2010/main" val="194672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5DCA13-FDF5-4F79-BBD3-8D469C95B729}" type="slidenum">
              <a:rPr lang="ar-SA" altLang="en-US"/>
              <a:pPr>
                <a:spcBef>
                  <a:spcPct val="0"/>
                </a:spcBef>
              </a:pPr>
              <a:t>16</a:t>
            </a:fld>
            <a:endParaRPr lang="it-IT" altLang="en-US"/>
          </a:p>
        </p:txBody>
      </p:sp>
    </p:spTree>
    <p:extLst>
      <p:ext uri="{BB962C8B-B14F-4D97-AF65-F5344CB8AC3E}">
        <p14:creationId xmlns:p14="http://schemas.microsoft.com/office/powerpoint/2010/main" val="233342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BAFCF2-0C30-4F4C-B59E-0856176D50D3}" type="slidenum">
              <a:rPr lang="ar-SA" altLang="en-US"/>
              <a:pPr>
                <a:spcBef>
                  <a:spcPct val="0"/>
                </a:spcBef>
              </a:pPr>
              <a:t>17</a:t>
            </a:fld>
            <a:endParaRPr lang="it-IT" altLang="en-US"/>
          </a:p>
        </p:txBody>
      </p:sp>
    </p:spTree>
    <p:extLst>
      <p:ext uri="{BB962C8B-B14F-4D97-AF65-F5344CB8AC3E}">
        <p14:creationId xmlns:p14="http://schemas.microsoft.com/office/powerpoint/2010/main" val="181770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4A32FC-A215-4931-A536-5FDFCF958A46}" type="slidenum">
              <a:rPr lang="ar-SA" altLang="en-US"/>
              <a:pPr>
                <a:spcBef>
                  <a:spcPct val="0"/>
                </a:spcBef>
              </a:pPr>
              <a:t>18</a:t>
            </a:fld>
            <a:endParaRPr lang="it-IT" altLang="en-US"/>
          </a:p>
        </p:txBody>
      </p:sp>
    </p:spTree>
    <p:extLst>
      <p:ext uri="{BB962C8B-B14F-4D97-AF65-F5344CB8AC3E}">
        <p14:creationId xmlns:p14="http://schemas.microsoft.com/office/powerpoint/2010/main" val="272679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F7972-BA4F-40F1-BECD-4C015BAA2F3B}" type="slidenum">
              <a:rPr lang="ar-SA" altLang="en-US"/>
              <a:pPr>
                <a:spcBef>
                  <a:spcPct val="0"/>
                </a:spcBef>
              </a:pPr>
              <a:t>19</a:t>
            </a:fld>
            <a:endParaRPr lang="it-IT" altLang="en-US"/>
          </a:p>
        </p:txBody>
      </p:sp>
    </p:spTree>
    <p:extLst>
      <p:ext uri="{BB962C8B-B14F-4D97-AF65-F5344CB8AC3E}">
        <p14:creationId xmlns:p14="http://schemas.microsoft.com/office/powerpoint/2010/main" val="350249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96BCCF-1EA0-40FD-8E6C-606E0E30C16F}" type="slidenum">
              <a:rPr lang="ar-SA" altLang="en-US"/>
              <a:pPr>
                <a:spcBef>
                  <a:spcPct val="0"/>
                </a:spcBef>
              </a:pPr>
              <a:t>20</a:t>
            </a:fld>
            <a:endParaRPr lang="it-IT" altLang="en-US"/>
          </a:p>
        </p:txBody>
      </p:sp>
    </p:spTree>
    <p:extLst>
      <p:ext uri="{BB962C8B-B14F-4D97-AF65-F5344CB8AC3E}">
        <p14:creationId xmlns:p14="http://schemas.microsoft.com/office/powerpoint/2010/main" val="1654682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1B8533-11E4-4A31-90C4-FC2EF1EE26F4}" type="slidenum">
              <a:rPr lang="ar-SA" altLang="en-US"/>
              <a:pPr>
                <a:spcBef>
                  <a:spcPct val="0"/>
                </a:spcBef>
              </a:pPr>
              <a:t>21</a:t>
            </a:fld>
            <a:endParaRPr lang="en-US" altLang="en-US"/>
          </a:p>
        </p:txBody>
      </p:sp>
    </p:spTree>
    <p:extLst>
      <p:ext uri="{BB962C8B-B14F-4D97-AF65-F5344CB8AC3E}">
        <p14:creationId xmlns:p14="http://schemas.microsoft.com/office/powerpoint/2010/main" val="295091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91A839-F9F3-482E-9BD4-D1E02E7EEFBA}" type="slidenum">
              <a:rPr lang="ar-SA" altLang="en-US"/>
              <a:pPr>
                <a:spcBef>
                  <a:spcPct val="0"/>
                </a:spcBef>
              </a:pPr>
              <a:t>4</a:t>
            </a:fld>
            <a:endParaRPr lang="en-US" altLang="en-US"/>
          </a:p>
        </p:txBody>
      </p:sp>
    </p:spTree>
    <p:extLst>
      <p:ext uri="{BB962C8B-B14F-4D97-AF65-F5344CB8AC3E}">
        <p14:creationId xmlns:p14="http://schemas.microsoft.com/office/powerpoint/2010/main" val="3261890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782018-AAC1-43FC-9838-1C28A791F6D4}" type="slidenum">
              <a:rPr lang="ar-SA" altLang="en-US"/>
              <a:pPr>
                <a:spcBef>
                  <a:spcPct val="0"/>
                </a:spcBef>
              </a:pPr>
              <a:t>22</a:t>
            </a:fld>
            <a:endParaRPr lang="it-IT" altLang="en-US"/>
          </a:p>
        </p:txBody>
      </p:sp>
    </p:spTree>
    <p:extLst>
      <p:ext uri="{BB962C8B-B14F-4D97-AF65-F5344CB8AC3E}">
        <p14:creationId xmlns:p14="http://schemas.microsoft.com/office/powerpoint/2010/main" val="939816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A7B44-EBED-414E-BA3A-3C5A3767B412}" type="slidenum">
              <a:rPr lang="ar-SA" altLang="en-US"/>
              <a:pPr>
                <a:spcBef>
                  <a:spcPct val="0"/>
                </a:spcBef>
              </a:pPr>
              <a:t>23</a:t>
            </a:fld>
            <a:endParaRPr lang="en-US" altLang="en-US"/>
          </a:p>
        </p:txBody>
      </p:sp>
    </p:spTree>
    <p:extLst>
      <p:ext uri="{BB962C8B-B14F-4D97-AF65-F5344CB8AC3E}">
        <p14:creationId xmlns:p14="http://schemas.microsoft.com/office/powerpoint/2010/main" val="245681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91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82D227-7A98-4499-A309-ECDA5701D316}" type="slidenum">
              <a:rPr lang="ar-SA" altLang="en-US"/>
              <a:pPr>
                <a:spcBef>
                  <a:spcPct val="0"/>
                </a:spcBef>
              </a:pPr>
              <a:t>24</a:t>
            </a:fld>
            <a:endParaRPr lang="it-IT" altLang="en-US"/>
          </a:p>
        </p:txBody>
      </p:sp>
    </p:spTree>
    <p:extLst>
      <p:ext uri="{BB962C8B-B14F-4D97-AF65-F5344CB8AC3E}">
        <p14:creationId xmlns:p14="http://schemas.microsoft.com/office/powerpoint/2010/main" val="376159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16021A-E08B-4479-BABD-0694D25DC6EF}" type="slidenum">
              <a:rPr lang="ar-SA" altLang="en-US"/>
              <a:pPr>
                <a:spcBef>
                  <a:spcPct val="0"/>
                </a:spcBef>
              </a:pPr>
              <a:t>25</a:t>
            </a:fld>
            <a:endParaRPr lang="en-US" altLang="en-US"/>
          </a:p>
        </p:txBody>
      </p:sp>
    </p:spTree>
    <p:extLst>
      <p:ext uri="{BB962C8B-B14F-4D97-AF65-F5344CB8AC3E}">
        <p14:creationId xmlns:p14="http://schemas.microsoft.com/office/powerpoint/2010/main" val="2976656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87820-C430-4275-AE5B-2D2704B0CE58}" type="slidenum">
              <a:rPr lang="ar-SA" altLang="en-US"/>
              <a:pPr>
                <a:spcBef>
                  <a:spcPct val="0"/>
                </a:spcBef>
              </a:pPr>
              <a:t>26</a:t>
            </a:fld>
            <a:endParaRPr lang="en-US" altLang="en-US"/>
          </a:p>
        </p:txBody>
      </p:sp>
    </p:spTree>
    <p:extLst>
      <p:ext uri="{BB962C8B-B14F-4D97-AF65-F5344CB8AC3E}">
        <p14:creationId xmlns:p14="http://schemas.microsoft.com/office/powerpoint/2010/main" val="1258743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E13B73-5710-4A5F-A9AE-0D2303E4F49F}" type="slidenum">
              <a:rPr lang="ar-SA" altLang="en-US"/>
              <a:pPr>
                <a:spcBef>
                  <a:spcPct val="0"/>
                </a:spcBef>
              </a:pPr>
              <a:t>27</a:t>
            </a:fld>
            <a:endParaRPr lang="en-US" altLang="en-US"/>
          </a:p>
        </p:txBody>
      </p:sp>
    </p:spTree>
    <p:extLst>
      <p:ext uri="{BB962C8B-B14F-4D97-AF65-F5344CB8AC3E}">
        <p14:creationId xmlns:p14="http://schemas.microsoft.com/office/powerpoint/2010/main" val="418035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059488-834D-46F9-AC73-218D3E8DAFF5}" type="slidenum">
              <a:rPr lang="ar-SA" altLang="en-US"/>
              <a:pPr>
                <a:spcBef>
                  <a:spcPct val="0"/>
                </a:spcBef>
              </a:pPr>
              <a:t>33</a:t>
            </a:fld>
            <a:endParaRPr lang="it-IT" altLang="en-US"/>
          </a:p>
        </p:txBody>
      </p:sp>
    </p:spTree>
    <p:extLst>
      <p:ext uri="{BB962C8B-B14F-4D97-AF65-F5344CB8AC3E}">
        <p14:creationId xmlns:p14="http://schemas.microsoft.com/office/powerpoint/2010/main" val="413288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FAFDB8-9591-4957-B3C7-EF07170834A7}" type="slidenum">
              <a:rPr lang="ar-SA" altLang="en-US"/>
              <a:pPr>
                <a:spcBef>
                  <a:spcPct val="0"/>
                </a:spcBef>
              </a:pPr>
              <a:t>37</a:t>
            </a:fld>
            <a:endParaRPr lang="it-IT" altLang="en-US"/>
          </a:p>
        </p:txBody>
      </p:sp>
    </p:spTree>
    <p:extLst>
      <p:ext uri="{BB962C8B-B14F-4D97-AF65-F5344CB8AC3E}">
        <p14:creationId xmlns:p14="http://schemas.microsoft.com/office/powerpoint/2010/main" val="75428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E10571-CAE0-4F3D-8C86-1DAF66A3DACC}" type="slidenum">
              <a:rPr lang="ar-SA" altLang="en-US"/>
              <a:pPr>
                <a:spcBef>
                  <a:spcPct val="0"/>
                </a:spcBef>
              </a:pPr>
              <a:t>55</a:t>
            </a:fld>
            <a:endParaRPr lang="it-IT" altLang="en-US"/>
          </a:p>
        </p:txBody>
      </p:sp>
    </p:spTree>
    <p:extLst>
      <p:ext uri="{BB962C8B-B14F-4D97-AF65-F5344CB8AC3E}">
        <p14:creationId xmlns:p14="http://schemas.microsoft.com/office/powerpoint/2010/main" val="243088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06458-CC2E-4112-964C-05A814220A3C}" type="slidenum">
              <a:rPr lang="ar-SA" altLang="en-US"/>
              <a:pPr>
                <a:spcBef>
                  <a:spcPct val="0"/>
                </a:spcBef>
              </a:pPr>
              <a:t>5</a:t>
            </a:fld>
            <a:endParaRPr lang="en-US" altLang="en-US"/>
          </a:p>
        </p:txBody>
      </p:sp>
    </p:spTree>
    <p:extLst>
      <p:ext uri="{BB962C8B-B14F-4D97-AF65-F5344CB8AC3E}">
        <p14:creationId xmlns:p14="http://schemas.microsoft.com/office/powerpoint/2010/main" val="404243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A827C-FEB2-4469-B937-6D913A22BCDF}" type="slidenum">
              <a:rPr lang="ar-SA" altLang="en-US"/>
              <a:pPr>
                <a:spcBef>
                  <a:spcPct val="0"/>
                </a:spcBef>
              </a:pPr>
              <a:t>6</a:t>
            </a:fld>
            <a:endParaRPr lang="en-US" altLang="en-US"/>
          </a:p>
        </p:txBody>
      </p:sp>
    </p:spTree>
    <p:extLst>
      <p:ext uri="{BB962C8B-B14F-4D97-AF65-F5344CB8AC3E}">
        <p14:creationId xmlns:p14="http://schemas.microsoft.com/office/powerpoint/2010/main" val="411636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9DE64-DF60-4C04-BC1E-C29B89B387C2}" type="slidenum">
              <a:rPr lang="ar-SA" altLang="en-US"/>
              <a:pPr>
                <a:spcBef>
                  <a:spcPct val="0"/>
                </a:spcBef>
              </a:pPr>
              <a:t>7</a:t>
            </a:fld>
            <a:endParaRPr lang="en-US" altLang="en-US"/>
          </a:p>
        </p:txBody>
      </p:sp>
    </p:spTree>
    <p:extLst>
      <p:ext uri="{BB962C8B-B14F-4D97-AF65-F5344CB8AC3E}">
        <p14:creationId xmlns:p14="http://schemas.microsoft.com/office/powerpoint/2010/main" val="163162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68793B-9F26-4D2C-BBF3-28C135AC8FFE}" type="slidenum">
              <a:rPr lang="ar-SA" altLang="en-US"/>
              <a:pPr>
                <a:spcBef>
                  <a:spcPct val="0"/>
                </a:spcBef>
              </a:pPr>
              <a:t>8</a:t>
            </a:fld>
            <a:endParaRPr lang="it-IT" altLang="en-US"/>
          </a:p>
        </p:txBody>
      </p:sp>
    </p:spTree>
    <p:extLst>
      <p:ext uri="{BB962C8B-B14F-4D97-AF65-F5344CB8AC3E}">
        <p14:creationId xmlns:p14="http://schemas.microsoft.com/office/powerpoint/2010/main" val="379954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BD3560-6A5D-4D7D-A909-200118BD087D}" type="slidenum">
              <a:rPr lang="ar-SA" altLang="en-US"/>
              <a:pPr>
                <a:spcBef>
                  <a:spcPct val="0"/>
                </a:spcBef>
              </a:pPr>
              <a:t>9</a:t>
            </a:fld>
            <a:endParaRPr lang="it-IT" altLang="en-US"/>
          </a:p>
        </p:txBody>
      </p:sp>
    </p:spTree>
    <p:extLst>
      <p:ext uri="{BB962C8B-B14F-4D97-AF65-F5344CB8AC3E}">
        <p14:creationId xmlns:p14="http://schemas.microsoft.com/office/powerpoint/2010/main" val="99374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88A2BF-18C1-4541-B9F9-31FA93EBDD52}" type="slidenum">
              <a:rPr lang="ar-SA" altLang="en-US"/>
              <a:pPr>
                <a:spcBef>
                  <a:spcPct val="0"/>
                </a:spcBef>
              </a:pPr>
              <a:t>10</a:t>
            </a:fld>
            <a:endParaRPr lang="it-IT" altLang="en-US"/>
          </a:p>
        </p:txBody>
      </p:sp>
    </p:spTree>
    <p:extLst>
      <p:ext uri="{BB962C8B-B14F-4D97-AF65-F5344CB8AC3E}">
        <p14:creationId xmlns:p14="http://schemas.microsoft.com/office/powerpoint/2010/main" val="260464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4C423-BE64-4F2B-9338-8235BCA583AF}" type="slidenum">
              <a:rPr lang="ar-SA" altLang="en-US"/>
              <a:pPr>
                <a:spcBef>
                  <a:spcPct val="0"/>
                </a:spcBef>
              </a:pPr>
              <a:t>11</a:t>
            </a:fld>
            <a:endParaRPr lang="it-IT" altLang="en-US"/>
          </a:p>
        </p:txBody>
      </p:sp>
    </p:spTree>
    <p:extLst>
      <p:ext uri="{BB962C8B-B14F-4D97-AF65-F5344CB8AC3E}">
        <p14:creationId xmlns:p14="http://schemas.microsoft.com/office/powerpoint/2010/main" val="232352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6009B5-A253-4392-9A60-F0869A6980FF}" type="datetimeFigureOut">
              <a:rPr lang="it-IT"/>
              <a:pPr>
                <a:defRPr/>
              </a:pPr>
              <a:t>25/09/2024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89D42-045A-4F17-BCBC-0D63855BCD4A}" type="slidenum">
              <a:rPr lang="ar-SA" altLang="en-US"/>
              <a:pPr>
                <a:defRPr/>
              </a:pPr>
              <a:t>‹#›</a:t>
            </a:fld>
            <a:endParaRPr lang="en-US" altLang="en-US"/>
          </a:p>
        </p:txBody>
      </p:sp>
    </p:spTree>
    <p:extLst>
      <p:ext uri="{BB962C8B-B14F-4D97-AF65-F5344CB8AC3E}">
        <p14:creationId xmlns:p14="http://schemas.microsoft.com/office/powerpoint/2010/main" val="352523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3646D0-ADA4-4D3C-BBA2-8732DF1919B4}" type="datetimeFigureOut">
              <a:rPr lang="it-IT"/>
              <a:pPr>
                <a:defRPr/>
              </a:pPr>
              <a:t>25/09/2024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845B26-443E-4005-9A70-14E63B71C189}" type="slidenum">
              <a:rPr lang="ar-SA" altLang="en-US"/>
              <a:pPr>
                <a:defRPr/>
              </a:pPr>
              <a:t>‹#›</a:t>
            </a:fld>
            <a:endParaRPr lang="en-US" altLang="en-US"/>
          </a:p>
        </p:txBody>
      </p:sp>
    </p:spTree>
    <p:extLst>
      <p:ext uri="{BB962C8B-B14F-4D97-AF65-F5344CB8AC3E}">
        <p14:creationId xmlns:p14="http://schemas.microsoft.com/office/powerpoint/2010/main" val="283023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90FD09-798D-41C0-92BC-AD4B0D534706}" type="datetimeFigureOut">
              <a:rPr lang="it-IT"/>
              <a:pPr>
                <a:defRPr/>
              </a:pPr>
              <a:t>25/09/2024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9D7933-5F86-4F4B-B07B-D0C5B328CF60}" type="slidenum">
              <a:rPr lang="ar-SA" altLang="en-US"/>
              <a:pPr>
                <a:defRPr/>
              </a:pPr>
              <a:t>‹#›</a:t>
            </a:fld>
            <a:endParaRPr lang="en-US" altLang="en-US"/>
          </a:p>
        </p:txBody>
      </p:sp>
    </p:spTree>
    <p:extLst>
      <p:ext uri="{BB962C8B-B14F-4D97-AF65-F5344CB8AC3E}">
        <p14:creationId xmlns:p14="http://schemas.microsoft.com/office/powerpoint/2010/main" val="141306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C7734-C1AE-4E09-F611-EC124424E1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F891F27-6769-A49A-C39D-50BB85DAE1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DAD146E-64E1-9CC4-C64E-82FF881842D2}"/>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75900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5CD093-6583-7073-BF50-11BF8B4B7B7E}"/>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70362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FB1E4-1D6B-0038-EEA2-64A5BF78E1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7483CF5-5BA5-8EC0-0E6C-2A7EF2C0E3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4B851D-25E3-3D40-00EF-E0DF05AE3EF9}"/>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8351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B1056E-4003-E941-4FE5-3F3B87EE12D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E35DE71-D5FB-7D14-4285-8727A3B551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DA9A06F-5D8D-A5E3-C86D-5AB28EBB8897}"/>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441212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9213E-E59B-3445-9B1B-C02D1D17C47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9E2CB58-388B-C613-DD42-7DE5179AED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8CD704E-EBBA-9106-0214-7D82344255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32BD928-3976-88B9-A39C-58A5C83692B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2F39861-311A-1A17-8784-121510F4B9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0BD63D7-C963-2A15-8386-F9318013AA6F}"/>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8" name="Footer Placeholder 7">
            <a:extLst>
              <a:ext uri="{FF2B5EF4-FFF2-40B4-BE49-F238E27FC236}">
                <a16:creationId xmlns:a16="http://schemas.microsoft.com/office/drawing/2014/main" xmlns=""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60034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9CC5C1C-B75C-0C62-3BB9-A9C7A66F24A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4" name="Footer Placeholder 3">
            <a:extLst>
              <a:ext uri="{FF2B5EF4-FFF2-40B4-BE49-F238E27FC236}">
                <a16:creationId xmlns:a16="http://schemas.microsoft.com/office/drawing/2014/main" xmlns=""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70114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F69F05-3ADB-8CB8-8527-C43DF91B28D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3" name="Footer Placeholder 2">
            <a:extLst>
              <a:ext uri="{FF2B5EF4-FFF2-40B4-BE49-F238E27FC236}">
                <a16:creationId xmlns:a16="http://schemas.microsoft.com/office/drawing/2014/main" xmlns=""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6927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82B37-F653-8021-7CCC-0B2EE838A35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2B6E3E-4122-94BF-2EAB-25209AAFEAC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A91FBAF-8C03-1986-A71E-4643B5DB2D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B548595-32B0-E82F-93A7-26C0E6AA77B8}"/>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9094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6810BD-927E-4303-B1BC-A8A4639274B3}" type="datetimeFigureOut">
              <a:rPr lang="it-IT"/>
              <a:pPr>
                <a:defRPr/>
              </a:pPr>
              <a:t>25/09/2024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722E1-B193-487D-9C69-DB38343793DA}" type="slidenum">
              <a:rPr lang="ar-SA" altLang="en-US"/>
              <a:pPr>
                <a:defRPr/>
              </a:pPr>
              <a:t>‹#›</a:t>
            </a:fld>
            <a:endParaRPr lang="en-US" altLang="en-US"/>
          </a:p>
        </p:txBody>
      </p:sp>
    </p:spTree>
    <p:extLst>
      <p:ext uri="{BB962C8B-B14F-4D97-AF65-F5344CB8AC3E}">
        <p14:creationId xmlns:p14="http://schemas.microsoft.com/office/powerpoint/2010/main" val="302271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A3729-C6F8-19A0-2631-F41D096624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D08F5F6-A5D1-06BE-5288-662E43D7AF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CE721784-4AB5-0745-AB7F-218304F6FB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97AC3A8D-0DF5-3CF5-EC64-17CFBFC9696C}"/>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6" name="Footer Placeholder 5">
            <a:extLst>
              <a:ext uri="{FF2B5EF4-FFF2-40B4-BE49-F238E27FC236}">
                <a16:creationId xmlns:a16="http://schemas.microsoft.com/office/drawing/2014/main" xmlns=""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4349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5451A0-3218-1081-706D-31439990AEF0}"/>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04492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2D1097-E62A-260A-205C-989DCCEDD01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BB67B07-7B8F-1332-2FC6-E86519F1D6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97A4A1-6E04-C456-DEBD-51B83BBF656A}"/>
              </a:ext>
            </a:extLst>
          </p:cNvPr>
          <p:cNvSpPr>
            <a:spLocks noGrp="1"/>
          </p:cNvSpPr>
          <p:nvPr>
            <p:ph type="dt" sz="half" idx="10"/>
          </p:nvPr>
        </p:nvSpPr>
        <p:spPr/>
        <p:txBody>
          <a:body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77957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09B588-8D4F-4522-ABDC-19ACA7A2681B}" type="datetimeFigureOut">
              <a:rPr lang="it-IT"/>
              <a:pPr>
                <a:defRPr/>
              </a:pPr>
              <a:t>25/09/2024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1B6919-9144-4B99-AF4B-5F3EAFBF97D6}" type="slidenum">
              <a:rPr lang="ar-SA" altLang="en-US"/>
              <a:pPr>
                <a:defRPr/>
              </a:pPr>
              <a:t>‹#›</a:t>
            </a:fld>
            <a:endParaRPr lang="en-US" altLang="en-US"/>
          </a:p>
        </p:txBody>
      </p:sp>
    </p:spTree>
    <p:extLst>
      <p:ext uri="{BB962C8B-B14F-4D97-AF65-F5344CB8AC3E}">
        <p14:creationId xmlns:p14="http://schemas.microsoft.com/office/powerpoint/2010/main" val="267159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C55CBF9-98FC-451D-86D2-56AC852C307F}" type="datetimeFigureOut">
              <a:rPr lang="it-IT"/>
              <a:pPr>
                <a:defRPr/>
              </a:pPr>
              <a:t>25/09/2024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D1D17-31F6-40C6-A0E6-F12AA691B270}" type="slidenum">
              <a:rPr lang="ar-SA" altLang="en-US"/>
              <a:pPr>
                <a:defRPr/>
              </a:pPr>
              <a:t>‹#›</a:t>
            </a:fld>
            <a:endParaRPr lang="en-US" altLang="en-US"/>
          </a:p>
        </p:txBody>
      </p:sp>
    </p:spTree>
    <p:extLst>
      <p:ext uri="{BB962C8B-B14F-4D97-AF65-F5344CB8AC3E}">
        <p14:creationId xmlns:p14="http://schemas.microsoft.com/office/powerpoint/2010/main" val="125739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FABDFA-D41C-448E-B6BD-877D1C7B050A}" type="datetimeFigureOut">
              <a:rPr lang="it-IT"/>
              <a:pPr>
                <a:defRPr/>
              </a:pPr>
              <a:t>25/09/2024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54876F-E634-45A1-A65E-DBC9C7BD2C42}" type="slidenum">
              <a:rPr lang="ar-SA" altLang="en-US"/>
              <a:pPr>
                <a:defRPr/>
              </a:pPr>
              <a:t>‹#›</a:t>
            </a:fld>
            <a:endParaRPr lang="en-US" altLang="en-US"/>
          </a:p>
        </p:txBody>
      </p:sp>
    </p:spTree>
    <p:extLst>
      <p:ext uri="{BB962C8B-B14F-4D97-AF65-F5344CB8AC3E}">
        <p14:creationId xmlns:p14="http://schemas.microsoft.com/office/powerpoint/2010/main" val="142368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D5D87A-478B-4720-A5DB-E7613BCA6AE8}" type="datetimeFigureOut">
              <a:rPr lang="it-IT"/>
              <a:pPr>
                <a:defRPr/>
              </a:pPr>
              <a:t>25/09/2024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E930A1-799B-42AB-B04A-7193B214E113}" type="slidenum">
              <a:rPr lang="ar-SA" altLang="en-US"/>
              <a:pPr>
                <a:defRPr/>
              </a:pPr>
              <a:t>‹#›</a:t>
            </a:fld>
            <a:endParaRPr lang="en-US" altLang="en-US"/>
          </a:p>
        </p:txBody>
      </p:sp>
    </p:spTree>
    <p:extLst>
      <p:ext uri="{BB962C8B-B14F-4D97-AF65-F5344CB8AC3E}">
        <p14:creationId xmlns:p14="http://schemas.microsoft.com/office/powerpoint/2010/main" val="213151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FC22B7-7545-4C56-9743-59BB671A92E1}" type="datetimeFigureOut">
              <a:rPr lang="it-IT"/>
              <a:pPr>
                <a:defRPr/>
              </a:pPr>
              <a:t>25/09/2024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BE8B9D-C7B4-46EC-9B5D-024E7B023862}" type="slidenum">
              <a:rPr lang="ar-SA" altLang="en-US"/>
              <a:pPr>
                <a:defRPr/>
              </a:pPr>
              <a:t>‹#›</a:t>
            </a:fld>
            <a:endParaRPr lang="en-US" altLang="en-US"/>
          </a:p>
        </p:txBody>
      </p:sp>
    </p:spTree>
    <p:extLst>
      <p:ext uri="{BB962C8B-B14F-4D97-AF65-F5344CB8AC3E}">
        <p14:creationId xmlns:p14="http://schemas.microsoft.com/office/powerpoint/2010/main" val="26063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C633D2-26DD-4DDB-98B4-E30AB0D5002A}" type="datetimeFigureOut">
              <a:rPr lang="it-IT"/>
              <a:pPr>
                <a:defRPr/>
              </a:pPr>
              <a:t>25/09/2024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F37493-3851-4B65-9CA7-7DCA6A09009F}" type="slidenum">
              <a:rPr lang="ar-SA" altLang="en-US"/>
              <a:pPr>
                <a:defRPr/>
              </a:pPr>
              <a:t>‹#›</a:t>
            </a:fld>
            <a:endParaRPr lang="en-US" altLang="en-US"/>
          </a:p>
        </p:txBody>
      </p:sp>
    </p:spTree>
    <p:extLst>
      <p:ext uri="{BB962C8B-B14F-4D97-AF65-F5344CB8AC3E}">
        <p14:creationId xmlns:p14="http://schemas.microsoft.com/office/powerpoint/2010/main" val="5521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506E86-61C5-4FC4-A03B-C5980B34D0BD}" type="datetimeFigureOut">
              <a:rPr lang="it-IT"/>
              <a:pPr>
                <a:defRPr/>
              </a:pPr>
              <a:t>25/09/2024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C81905-B49C-4956-AEEF-E01345E3BE55}" type="slidenum">
              <a:rPr lang="ar-SA" altLang="en-US"/>
              <a:pPr>
                <a:defRPr/>
              </a:pPr>
              <a:t>‹#›</a:t>
            </a:fld>
            <a:endParaRPr lang="en-US" altLang="en-US"/>
          </a:p>
        </p:txBody>
      </p:sp>
    </p:spTree>
    <p:extLst>
      <p:ext uri="{BB962C8B-B14F-4D97-AF65-F5344CB8AC3E}">
        <p14:creationId xmlns:p14="http://schemas.microsoft.com/office/powerpoint/2010/main" val="175508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5AF956B-80A9-4E60-BEB7-4120DA889C53}" type="datetimeFigureOut">
              <a:rPr lang="it-IT"/>
              <a:pPr>
                <a:defRPr/>
              </a:pPr>
              <a:t>25/09/2024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C80F37DF-C5CA-4D01-B776-A123D82AEB84}"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3C4A32-96CE-3546-F814-C66BADB79D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1FD91D-5D1B-B2B1-14DD-C4F55DC830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BB01341-54EE-3284-652F-2524F156C7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F1D33C-72AD-41ED-828A-230A91236D85}" type="datetimeFigureOut">
              <a:rPr lang="en-GB" smtClean="0"/>
              <a:t>25/09/2024</a:t>
            </a:fld>
            <a:endParaRPr lang="en-GB"/>
          </a:p>
        </p:txBody>
      </p:sp>
      <p:sp>
        <p:nvSpPr>
          <p:cNvPr id="5" name="Footer Placeholder 4">
            <a:extLst>
              <a:ext uri="{FF2B5EF4-FFF2-40B4-BE49-F238E27FC236}">
                <a16:creationId xmlns:a16="http://schemas.microsoft.com/office/drawing/2014/main" xmlns="" id="{A406B165-7518-E506-E222-FA52D15292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CB7D49E-AC74-A1FA-643A-265CC48837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3505633854"/>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F0A2C0E-0503-648F-8B98-94E25D4A4308}"/>
              </a:ext>
            </a:extLst>
          </p:cNvPr>
          <p:cNvGraphicFramePr>
            <a:graphicFrameLocks noGrp="1"/>
          </p:cNvGraphicFramePr>
          <p:nvPr>
            <p:extLst>
              <p:ext uri="{D42A27DB-BD31-4B8C-83A1-F6EECF244321}">
                <p14:modId xmlns:p14="http://schemas.microsoft.com/office/powerpoint/2010/main" val="3023497956"/>
              </p:ext>
            </p:extLst>
          </p:nvPr>
        </p:nvGraphicFramePr>
        <p:xfrm>
          <a:off x="285750" y="1444692"/>
          <a:ext cx="8605157" cy="3804943"/>
        </p:xfrm>
        <a:graphic>
          <a:graphicData uri="http://schemas.openxmlformats.org/drawingml/2006/table">
            <a:tbl>
              <a:tblPr firstRow="1" bandRow="1">
                <a:tableStyleId>{5940675A-B579-460E-94D1-54222C63F5DA}</a:tableStyleId>
              </a:tblPr>
              <a:tblGrid>
                <a:gridCol w="6173450">
                  <a:extLst>
                    <a:ext uri="{9D8B030D-6E8A-4147-A177-3AD203B41FA5}">
                      <a16:colId xmlns:a16="http://schemas.microsoft.com/office/drawing/2014/main" xmlns="" val="116869897"/>
                    </a:ext>
                  </a:extLst>
                </a:gridCol>
                <a:gridCol w="2431707">
                  <a:extLst>
                    <a:ext uri="{9D8B030D-6E8A-4147-A177-3AD203B41FA5}">
                      <a16:colId xmlns:a16="http://schemas.microsoft.com/office/drawing/2014/main" xmlns="" val="293564341"/>
                    </a:ext>
                  </a:extLst>
                </a:gridCol>
              </a:tblGrid>
              <a:tr h="650933">
                <a:tc>
                  <a:txBody>
                    <a:bodyPr/>
                    <a:lstStyle/>
                    <a:p>
                      <a:pPr algn="ctr" rtl="1"/>
                      <a:r>
                        <a:rPr lang="ar-IQ" sz="1700" b="1" dirty="0">
                          <a:cs typeface="+mj-cs"/>
                        </a:rPr>
                        <a:t> </a:t>
                      </a:r>
                      <a:r>
                        <a:rPr lang="en-GB" sz="1700" b="1" dirty="0">
                          <a:cs typeface="+mj-cs"/>
                        </a:rPr>
                        <a:t>Ecotoxicology  </a:t>
                      </a:r>
                      <a:r>
                        <a:rPr lang="ar-SA" sz="1700" b="1" dirty="0">
                          <a:cs typeface="+mj-cs"/>
                        </a:rPr>
                        <a:t>السموم البيئية</a:t>
                      </a:r>
                      <a:endParaRPr lang="en-GB" sz="1700" b="1" dirty="0">
                        <a:cs typeface="+mj-cs"/>
                      </a:endParaRPr>
                    </a:p>
                  </a:txBody>
                  <a:tcPr marL="68580" marR="68580" marT="34290" marB="34290" anchor="ctr"/>
                </a:tc>
                <a:tc>
                  <a:txBody>
                    <a:bodyPr/>
                    <a:lstStyle/>
                    <a:p>
                      <a:pPr algn="ctr"/>
                      <a:r>
                        <a:rPr lang="ar-IQ" sz="1700" b="1" dirty="0">
                          <a:cs typeface="+mj-cs"/>
                        </a:rPr>
                        <a:t>اسم النشاط</a:t>
                      </a:r>
                      <a:endParaRPr lang="en-GB" sz="1700" b="1" dirty="0">
                        <a:cs typeface="+mj-cs"/>
                      </a:endParaRPr>
                    </a:p>
                  </a:txBody>
                  <a:tcPr marL="68580" marR="68580" marT="34290" marB="34290" anchor="ctr"/>
                </a:tc>
                <a:extLst>
                  <a:ext uri="{0D108BD9-81ED-4DB2-BD59-A6C34878D82A}">
                    <a16:rowId xmlns:a16="http://schemas.microsoft.com/office/drawing/2014/main" xmlns="" val="2306363085"/>
                  </a:ext>
                </a:extLst>
              </a:tr>
              <a:tr h="650933">
                <a:tc>
                  <a:txBody>
                    <a:bodyPr/>
                    <a:lstStyle/>
                    <a:p>
                      <a:pPr algn="ctr"/>
                      <a:r>
                        <a:rPr lang="ar-IQ" sz="1700" b="1" dirty="0" smtClean="0">
                          <a:cs typeface="+mj-cs"/>
                        </a:rPr>
                        <a:t>22/04/2024</a:t>
                      </a:r>
                      <a:endParaRPr lang="en-GB" sz="1700" b="1" dirty="0">
                        <a:cs typeface="+mj-cs"/>
                      </a:endParaRPr>
                    </a:p>
                  </a:txBody>
                  <a:tcPr marL="68580" marR="68580" marT="34290" marB="34290" anchor="ctr"/>
                </a:tc>
                <a:tc>
                  <a:txBody>
                    <a:bodyPr/>
                    <a:lstStyle/>
                    <a:p>
                      <a:pPr algn="ctr"/>
                      <a:r>
                        <a:rPr lang="ar-IQ" sz="1700" b="1" dirty="0">
                          <a:cs typeface="+mj-cs"/>
                        </a:rPr>
                        <a:t>موعد بدء وانتهاء النشاط</a:t>
                      </a:r>
                      <a:endParaRPr lang="en-GB" sz="1700" b="1" dirty="0">
                        <a:cs typeface="+mj-cs"/>
                      </a:endParaRPr>
                    </a:p>
                  </a:txBody>
                  <a:tcPr marL="68580" marR="68580" marT="34290" marB="34290" anchor="ctr"/>
                </a:tc>
                <a:extLst>
                  <a:ext uri="{0D108BD9-81ED-4DB2-BD59-A6C34878D82A}">
                    <a16:rowId xmlns:a16="http://schemas.microsoft.com/office/drawing/2014/main" xmlns="" val="56377323"/>
                  </a:ext>
                </a:extLst>
              </a:tr>
              <a:tr h="650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1700" b="1" dirty="0">
                          <a:cs typeface="+mj-cs"/>
                        </a:rPr>
                        <a:t>ورشة عمل</a:t>
                      </a:r>
                      <a:endParaRPr lang="en-GB" sz="1700" b="1" dirty="0">
                        <a:cs typeface="+mj-cs"/>
                      </a:endParaRPr>
                    </a:p>
                  </a:txBody>
                  <a:tcPr marL="68580" marR="68580" marT="34290" marB="34290" anchor="ctr"/>
                </a:tc>
                <a:tc>
                  <a:txBody>
                    <a:bodyPr/>
                    <a:lstStyle/>
                    <a:p>
                      <a:pPr algn="ctr"/>
                      <a:r>
                        <a:rPr lang="ar-IQ" sz="1700" b="1" dirty="0">
                          <a:cs typeface="+mj-cs"/>
                        </a:rPr>
                        <a:t>نوع النشاط</a:t>
                      </a:r>
                      <a:endParaRPr lang="en-GB" sz="1700" b="1" dirty="0">
                        <a:cs typeface="+mj-cs"/>
                      </a:endParaRPr>
                    </a:p>
                  </a:txBody>
                  <a:tcPr marL="68580" marR="68580" marT="34290" marB="34290" anchor="ctr"/>
                </a:tc>
                <a:extLst>
                  <a:ext uri="{0D108BD9-81ED-4DB2-BD59-A6C34878D82A}">
                    <a16:rowId xmlns:a16="http://schemas.microsoft.com/office/drawing/2014/main" xmlns="" val="439497526"/>
                  </a:ext>
                </a:extLst>
              </a:tr>
              <a:tr h="1074420">
                <a:tc>
                  <a:txBody>
                    <a:bodyPr/>
                    <a:lstStyle/>
                    <a:p>
                      <a:pPr algn="ctr" rtl="1"/>
                      <a:r>
                        <a:rPr lang="en-GB" sz="1700" b="1" dirty="0">
                          <a:cs typeface="+mj-cs"/>
                        </a:rPr>
                        <a:t>Environmental pollution is the first basis that hinders the environment from carrying out its functions so that it loses its ability to perform its natural role, especially in the self-disposal of pollutants by natural processes.</a:t>
                      </a:r>
                    </a:p>
                  </a:txBody>
                  <a:tcPr marL="68580" marR="68580" marT="34290" marB="34290" anchor="ctr"/>
                </a:tc>
                <a:tc>
                  <a:txBody>
                    <a:bodyPr/>
                    <a:lstStyle/>
                    <a:p>
                      <a:pPr algn="ctr"/>
                      <a:r>
                        <a:rPr lang="ar-IQ" sz="1700" b="1" dirty="0">
                          <a:cs typeface="+mj-cs"/>
                        </a:rPr>
                        <a:t>وصف النشاط</a:t>
                      </a:r>
                      <a:endParaRPr lang="en-GB" sz="1700" b="1" dirty="0">
                        <a:cs typeface="+mj-cs"/>
                      </a:endParaRPr>
                    </a:p>
                  </a:txBody>
                  <a:tcPr marL="68580" marR="68580" marT="34290" marB="34290" anchor="ctr"/>
                </a:tc>
                <a:extLst>
                  <a:ext uri="{0D108BD9-81ED-4DB2-BD59-A6C34878D82A}">
                    <a16:rowId xmlns:a16="http://schemas.microsoft.com/office/drawing/2014/main" xmlns="" val="3748440121"/>
                  </a:ext>
                </a:extLst>
              </a:tr>
              <a:tr h="74724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IQ" sz="1700" b="1" dirty="0">
                          <a:cs typeface="+mj-cs"/>
                        </a:rPr>
                        <a:t>أ.د. علاء كريم محمد و </a:t>
                      </a:r>
                      <a:r>
                        <a:rPr lang="ar-IQ" sz="1700" b="1" dirty="0" err="1">
                          <a:cs typeface="+mj-cs"/>
                        </a:rPr>
                        <a:t>م.م</a:t>
                      </a:r>
                      <a:r>
                        <a:rPr lang="ar-IQ" sz="1700" b="1" dirty="0">
                          <a:cs typeface="+mj-cs"/>
                        </a:rPr>
                        <a:t>. نور محسن جبار</a:t>
                      </a:r>
                    </a:p>
                    <a:p>
                      <a:pPr marL="0" marR="0" lvl="0" indent="0" algn="ctr" defTabSz="914400" rtl="1" eaLnBrk="1" fontAlgn="auto" latinLnBrk="0" hangingPunct="1">
                        <a:lnSpc>
                          <a:spcPct val="100000"/>
                        </a:lnSpc>
                        <a:spcBef>
                          <a:spcPts val="0"/>
                        </a:spcBef>
                        <a:spcAft>
                          <a:spcPts val="0"/>
                        </a:spcAft>
                        <a:buClrTx/>
                        <a:buSzTx/>
                        <a:buFontTx/>
                        <a:buNone/>
                        <a:tabLst/>
                        <a:defRPr/>
                      </a:pPr>
                      <a:r>
                        <a:rPr lang="en-GB" sz="1700" b="1" dirty="0">
                          <a:cs typeface="+mj-cs"/>
                        </a:rPr>
                        <a:t>noor.uot252@kecbu.uobaghdad.edu.iq</a:t>
                      </a:r>
                      <a:endParaRPr lang="ar-IQ" sz="1700" b="1" dirty="0">
                        <a:cs typeface="+mj-cs"/>
                      </a:endParaRPr>
                    </a:p>
                  </a:txBody>
                  <a:tcPr marL="68580" marR="68580" marT="34290" marB="34290" anchor="ctr"/>
                </a:tc>
                <a:tc>
                  <a:txBody>
                    <a:bodyPr/>
                    <a:lstStyle/>
                    <a:p>
                      <a:pPr algn="ctr"/>
                      <a:r>
                        <a:rPr lang="ar-IQ" sz="1700" b="1" dirty="0">
                          <a:cs typeface="+mj-cs"/>
                        </a:rPr>
                        <a:t>حساب مسؤول النشاط ووسائل الاتصال</a:t>
                      </a:r>
                      <a:endParaRPr lang="en-GB" sz="1700" b="1" dirty="0">
                        <a:cs typeface="+mj-cs"/>
                      </a:endParaRPr>
                    </a:p>
                  </a:txBody>
                  <a:tcPr marL="68580" marR="68580" marT="34290" marB="34290" anchor="ctr"/>
                </a:tc>
                <a:extLst>
                  <a:ext uri="{0D108BD9-81ED-4DB2-BD59-A6C34878D82A}">
                    <a16:rowId xmlns:a16="http://schemas.microsoft.com/office/drawing/2014/main" xmlns=""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0" y="44450"/>
            <a:ext cx="9036050" cy="194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اولاً)  تلوُّث الهواء:</a:t>
            </a:r>
          </a:p>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 </a:t>
            </a:r>
            <a:r>
              <a:rPr lang="ar-IQ" altLang="en-US" sz="2400">
                <a:latin typeface="Trebuchet MS" panose="020B0603020202020204" pitchFamily="34" charset="0"/>
              </a:rPr>
              <a:t>يحدث تلوّث الهواء عند دخول الغازات الضارة، والغبار، والدخان إلى الغلاف الجوي، ممّا يُحدِث تغيرات فيزيائية أو كيميائية في الهواء، الأمر الذي يؤثّر على حياة الكائنات الحيّة التي تعيش على الأرض.</a:t>
            </a:r>
            <a:endParaRPr lang="ar-IQ" altLang="en-US" sz="2400">
              <a:latin typeface="Arial" panose="020B0604020202020204" pitchFamily="34" charset="0"/>
            </a:endParaRPr>
          </a:p>
        </p:txBody>
      </p:sp>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l="22281" r="23959"/>
          <a:stretch>
            <a:fillRect/>
          </a:stretch>
        </p:blipFill>
        <p:spPr bwMode="auto">
          <a:xfrm>
            <a:off x="611188" y="2141538"/>
            <a:ext cx="331152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133600"/>
            <a:ext cx="316865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0" y="115888"/>
            <a:ext cx="9036050" cy="2376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ثانياً) تلوُّث الماء:</a:t>
            </a:r>
          </a:p>
          <a:p>
            <a:pPr algn="just" rtl="1" eaLnBrk="1" hangingPunct="1">
              <a:spcBef>
                <a:spcPts val="600"/>
              </a:spcBef>
              <a:buClr>
                <a:schemeClr val="accent1"/>
              </a:buClr>
              <a:buSzPct val="80000"/>
              <a:buFont typeface="Wingdings 3" panose="05040102010807070707" pitchFamily="18" charset="2"/>
              <a:buNone/>
            </a:pPr>
            <a:r>
              <a:rPr lang="ar-IQ" altLang="en-US" sz="2800">
                <a:latin typeface="Trebuchet MS" panose="020B0603020202020204" pitchFamily="34" charset="0"/>
              </a:rPr>
              <a:t> </a:t>
            </a:r>
            <a:r>
              <a:rPr lang="ar-IQ" altLang="en-US" sz="2400">
                <a:latin typeface="Trebuchet MS" panose="020B0603020202020204" pitchFamily="34" charset="0"/>
              </a:rPr>
              <a:t>ينتج تلوّث الماء عن الأنشطة البشريّة التي تؤدّي إلى دخول مواد ضارة إلى المُسطحات المائية، مثل: البحيرات، والمحيطات، والأنهار وغيرها، وقد ينتج تلوُّث الماء عن أسباب طبيعية، مثل: البراكين، والزلازل، ويؤثّر هذا النوع من التلوُّث على حياة الكائنات الحيّة والنّباتات التي تعيش في الماء أو بالقرب منه.</a:t>
            </a:r>
            <a:endParaRPr lang="ar-IQ" altLang="en-US" sz="2400">
              <a:latin typeface="Arial" panose="020B0604020202020204" pitchFamily="34" charset="0"/>
            </a:endParaRPr>
          </a:p>
        </p:txBody>
      </p:sp>
      <p:sp>
        <p:nvSpPr>
          <p:cNvPr id="3" name="Rectangle 9"/>
          <p:cNvSpPr txBox="1">
            <a:spLocks noRot="1" noChangeArrowheads="1"/>
          </p:cNvSpPr>
          <p:nvPr/>
        </p:nvSpPr>
        <p:spPr>
          <a:xfrm>
            <a:off x="4716463" y="2636838"/>
            <a:ext cx="4319587" cy="237648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rtl="1" eaLnBrk="1" hangingPunct="1">
              <a:buFont typeface="Wingdings" panose="05000000000000000000" pitchFamily="2" charset="2"/>
              <a:buNone/>
              <a:defRPr/>
            </a:pPr>
            <a:r>
              <a:rPr lang="ar-IQ" sz="2400" dirty="0">
                <a:solidFill>
                  <a:schemeClr val="tx1"/>
                </a:solidFill>
                <a:latin typeface="Arial" panose="020B0604020202020204" pitchFamily="34" charset="0"/>
              </a:rPr>
              <a:t>و يمكن تعريف </a:t>
            </a:r>
            <a:r>
              <a:rPr lang="ar-IQ" sz="2400" b="1" u="sng" dirty="0">
                <a:solidFill>
                  <a:schemeClr val="tx1"/>
                </a:solidFill>
                <a:latin typeface="Arial" panose="020B0604020202020204" pitchFamily="34" charset="0"/>
              </a:rPr>
              <a:t>تلوث الماء</a:t>
            </a:r>
            <a:r>
              <a:rPr lang="ar-IQ" sz="2400" dirty="0">
                <a:solidFill>
                  <a:schemeClr val="tx1"/>
                </a:solidFill>
                <a:latin typeface="Arial" panose="020B0604020202020204" pitchFamily="34" charset="0"/>
              </a:rPr>
              <a:t> بأنه </a:t>
            </a:r>
            <a:r>
              <a:rPr lang="ar-SA" sz="2400" dirty="0">
                <a:solidFill>
                  <a:schemeClr val="tx1"/>
                </a:solidFill>
                <a:latin typeface="Arial" panose="020B0604020202020204" pitchFamily="34" charset="0"/>
              </a:rPr>
              <a:t>وصول مواد غريبة الى الماء</a:t>
            </a:r>
            <a:r>
              <a:rPr lang="ar-IQ" sz="2400" dirty="0">
                <a:solidFill>
                  <a:schemeClr val="tx1"/>
                </a:solidFill>
                <a:latin typeface="Arial" panose="020B0604020202020204" pitchFamily="34" charset="0"/>
              </a:rPr>
              <a:t> </a:t>
            </a:r>
            <a:r>
              <a:rPr lang="ar-SA" sz="2400" dirty="0">
                <a:solidFill>
                  <a:schemeClr val="tx1"/>
                </a:solidFill>
                <a:latin typeface="Arial" panose="020B0604020202020204" pitchFamily="34" charset="0"/>
              </a:rPr>
              <a:t>مثل الجراثيم والمواد السامة او حدوث زيادة</a:t>
            </a:r>
            <a:r>
              <a:rPr lang="ar-IQ" sz="2400" dirty="0">
                <a:solidFill>
                  <a:schemeClr val="tx1"/>
                </a:solidFill>
                <a:latin typeface="Arial" panose="020B0604020202020204" pitchFamily="34" charset="0"/>
              </a:rPr>
              <a:t> </a:t>
            </a:r>
            <a:r>
              <a:rPr lang="ar-SA" sz="2400" dirty="0">
                <a:solidFill>
                  <a:schemeClr val="tx1"/>
                </a:solidFill>
                <a:latin typeface="Arial" panose="020B0604020202020204" pitchFamily="34" charset="0"/>
              </a:rPr>
              <a:t>في تركيز بعض المواد المكونه للماء مثل الاملاح المعدنية مما يجعله ضار على صحة الانسان</a:t>
            </a:r>
            <a:r>
              <a:rPr lang="ar-IQ" sz="2400" dirty="0">
                <a:solidFill>
                  <a:schemeClr val="tx1"/>
                </a:solidFill>
                <a:latin typeface="Arial" panose="020B0604020202020204" pitchFamily="34" charset="0"/>
              </a:rPr>
              <a:t>.</a:t>
            </a:r>
          </a:p>
          <a:p>
            <a:pPr algn="just" rtl="1" eaLnBrk="1" hangingPunct="1">
              <a:buFont typeface="Wingdings" panose="05000000000000000000" pitchFamily="2" charset="2"/>
              <a:buNone/>
              <a:defRPr/>
            </a:pPr>
            <a:endParaRPr lang="en-US" sz="2600" dirty="0">
              <a:solidFill>
                <a:schemeClr val="tx1"/>
              </a:solidFill>
              <a:latin typeface="Arial" panose="020B0604020202020204" pitchFamily="34" charset="0"/>
              <a:cs typeface="Arial" panose="020B0604020202020204" pitchFamily="34" charset="0"/>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06663"/>
            <a:ext cx="399573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txBox="1">
            <a:spLocks noRot="1" noChangeArrowheads="1"/>
          </p:cNvSpPr>
          <p:nvPr/>
        </p:nvSpPr>
        <p:spPr>
          <a:xfrm>
            <a:off x="5364163" y="1054100"/>
            <a:ext cx="3708400" cy="5038725"/>
          </a:xfrm>
          <a:prstGeom prst="rect">
            <a:avLst/>
          </a:prstGeom>
          <a:solidFill>
            <a:schemeClr val="bg1"/>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eaLnBrk="1" hangingPunct="1">
              <a:buFont typeface="Wingdings" panose="05000000000000000000" pitchFamily="2" charset="2"/>
              <a:buNone/>
              <a:defRPr/>
            </a:pPr>
            <a:r>
              <a:rPr lang="ar-SA" sz="2400" b="1" u="sng" dirty="0">
                <a:solidFill>
                  <a:schemeClr val="tx1"/>
                </a:solidFill>
                <a:latin typeface="Arial" panose="020B0604020202020204" pitchFamily="34" charset="0"/>
              </a:rPr>
              <a:t>تلوث </a:t>
            </a:r>
            <a:r>
              <a:rPr lang="ar-IQ" sz="2400" b="1" u="sng" dirty="0">
                <a:solidFill>
                  <a:schemeClr val="tx1"/>
                </a:solidFill>
                <a:latin typeface="Arial" panose="020B0604020202020204" pitchFamily="34" charset="0"/>
              </a:rPr>
              <a:t>المياه يكون على نوعين:</a:t>
            </a:r>
            <a:endParaRPr lang="ar-SA" sz="2400" b="1" u="sng" dirty="0">
              <a:solidFill>
                <a:schemeClr val="tx1"/>
              </a:solidFill>
              <a:latin typeface="Arial" panose="020B0604020202020204" pitchFamily="34" charset="0"/>
            </a:endParaRPr>
          </a:p>
          <a:p>
            <a:pPr algn="just" rtl="1" eaLnBrk="1" hangingPunct="1">
              <a:defRPr/>
            </a:pPr>
            <a:r>
              <a:rPr lang="ar-SA" sz="2400" u="sng" dirty="0">
                <a:solidFill>
                  <a:schemeClr val="tx1"/>
                </a:solidFill>
                <a:latin typeface="Arial" panose="020B0604020202020204" pitchFamily="34" charset="0"/>
              </a:rPr>
              <a:t>التلوث البكتيري</a:t>
            </a:r>
            <a:r>
              <a:rPr lang="ar-SA" sz="2400" dirty="0">
                <a:solidFill>
                  <a:schemeClr val="tx1"/>
                </a:solidFill>
                <a:latin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0" indent="0" algn="just" rtl="1" eaLnBrk="1" hangingPunct="1">
              <a:buFont typeface="Wingdings 3" panose="05040102010807070707" pitchFamily="18" charset="2"/>
              <a:buNone/>
              <a:defRPr/>
            </a:pPr>
            <a:r>
              <a:rPr lang="ar-SA" sz="2400" dirty="0">
                <a:solidFill>
                  <a:schemeClr val="tx1"/>
                </a:solidFill>
                <a:latin typeface="Arial" panose="020B0604020202020204" pitchFamily="34" charset="0"/>
              </a:rPr>
              <a:t>وهو اشد أنواع التلوثات خطراً على الإنسان لما ينتج عنه من أمراض معدية ويحدث هذا التلوث عن</a:t>
            </a:r>
            <a:r>
              <a:rPr lang="ar-IQ" sz="2400" dirty="0">
                <a:solidFill>
                  <a:schemeClr val="tx1"/>
                </a:solidFill>
                <a:latin typeface="Arial" panose="020B0604020202020204" pitchFamily="34" charset="0"/>
              </a:rPr>
              <a:t>د</a:t>
            </a:r>
            <a:r>
              <a:rPr lang="ar-SA" sz="2400" dirty="0">
                <a:solidFill>
                  <a:schemeClr val="tx1"/>
                </a:solidFill>
                <a:latin typeface="Arial" panose="020B0604020202020204" pitchFamily="34" charset="0"/>
              </a:rPr>
              <a:t> وصول مسببات الأمراض إلى المياه مع مخلفات الإنسان والحيوان .</a:t>
            </a:r>
          </a:p>
          <a:p>
            <a:pPr algn="just" rtl="1" eaLnBrk="1" hangingPunct="1">
              <a:defRPr/>
            </a:pPr>
            <a:r>
              <a:rPr lang="ar-SA" sz="2400" u="sng" dirty="0">
                <a:solidFill>
                  <a:schemeClr val="tx1"/>
                </a:solidFill>
                <a:latin typeface="Arial" panose="020B0604020202020204" pitchFamily="34" charset="0"/>
              </a:rPr>
              <a:t>التلوث الكيميائي</a:t>
            </a:r>
            <a:r>
              <a:rPr lang="ar-SA" sz="2400" dirty="0">
                <a:solidFill>
                  <a:schemeClr val="tx1"/>
                </a:solidFill>
                <a:latin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0" indent="0" algn="just" rtl="1" eaLnBrk="1" hangingPunct="1">
              <a:buFont typeface="Wingdings 3" panose="05040102010807070707" pitchFamily="18" charset="2"/>
              <a:buNone/>
              <a:defRPr/>
            </a:pPr>
            <a:r>
              <a:rPr lang="ar-SA" sz="2400" dirty="0">
                <a:solidFill>
                  <a:schemeClr val="tx1"/>
                </a:solidFill>
                <a:latin typeface="Arial" panose="020B0604020202020204" pitchFamily="34" charset="0"/>
              </a:rPr>
              <a:t>وهو نتيجة لوجود مواد سامه مثل المبيدات الحشرية ومخلفات الأسمدة والزيوت والمواد الناتجة عن الأنشطة الصناعية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endParaRPr lang="en-US" b="1" dirty="0">
              <a:solidFill>
                <a:schemeClr val="tx1"/>
              </a:solidFill>
              <a:latin typeface="Arial" panose="020B0604020202020204" pitchFamily="34" charset="0"/>
              <a:cs typeface="Arial" panose="020B0604020202020204" pitchFamily="34" charset="0"/>
            </a:endParaRP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365625"/>
            <a:ext cx="30972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1844675"/>
            <a:ext cx="2952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77800"/>
            <a:ext cx="25193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477838"/>
            <a:ext cx="9036050" cy="2519362"/>
          </a:xfrm>
          <a:prstGeom prst="rect">
            <a:avLst/>
          </a:prstGeom>
          <a:solidFill>
            <a:schemeClr val="bg1"/>
          </a:solidFill>
          <a:ln w="6350" cap="flat" cmpd="sng" algn="ctr">
            <a:solidFill>
              <a:schemeClr val="bg1"/>
            </a:solidFill>
            <a:prstDash val="solid"/>
            <a:miter lim="800000"/>
          </a:ln>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fontAlgn="auto">
              <a:lnSpc>
                <a:spcPct val="100000"/>
              </a:lnSpc>
              <a:spcBef>
                <a:spcPts val="600"/>
              </a:spcBef>
              <a:spcAft>
                <a:spcPts val="0"/>
              </a:spcAft>
              <a:buFont typeface="Arial" panose="020B0604020202020204" pitchFamily="34" charset="0"/>
              <a:buNone/>
              <a:defRPr/>
            </a:pPr>
            <a:r>
              <a:rPr lang="ar-IQ" sz="2400" b="1" dirty="0">
                <a:solidFill>
                  <a:sysClr val="windowText" lastClr="000000"/>
                </a:solidFill>
                <a:cs typeface="Times New Roman" panose="02020603050405020304" pitchFamily="18" charset="0"/>
              </a:rPr>
              <a:t>ثالثاً) تلوُّث الأرض والتُّربة: </a:t>
            </a:r>
          </a:p>
          <a:p>
            <a:pPr marL="0" indent="0" algn="just" rtl="1" fontAlgn="auto">
              <a:lnSpc>
                <a:spcPct val="100000"/>
              </a:lnSpc>
              <a:spcBef>
                <a:spcPts val="600"/>
              </a:spcBef>
              <a:spcAft>
                <a:spcPts val="0"/>
              </a:spcAft>
              <a:buFont typeface="Arial" panose="020B0604020202020204" pitchFamily="34" charset="0"/>
              <a:buNone/>
              <a:defRPr/>
            </a:pPr>
            <a:r>
              <a:rPr lang="ar-IQ" sz="2400" dirty="0">
                <a:solidFill>
                  <a:sysClr val="windowText" lastClr="000000"/>
                </a:solidFill>
                <a:cs typeface="Times New Roman" panose="02020603050405020304" pitchFamily="18" charset="0"/>
              </a:rPr>
              <a:t>  يقصد بتلوُّث الأرض والتّربة تدهور سطح الأرض والتّربة، بصورة مباشرة أو غير مباشرة؛ نتيجة للأنشطة البشرية، ممّا يحدّ من إنتاجيّة الأرض ونوعيتها، ومن أسباب تلوّث التّربة ما يأتي:</a:t>
            </a: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cs typeface="Times New Roman" panose="02020603050405020304" pitchFamily="18" charset="0"/>
              </a:rPr>
              <a:t>إزالة الغابات، وتعرية التُّربة، واحياناً بعض الأنشطة الزّراعيّة مثل: الإفراط في استخدام الأسمدة، والمبيدات الحشرية</a:t>
            </a:r>
            <a:r>
              <a:rPr lang="en-US" sz="2400" dirty="0">
                <a:solidFill>
                  <a:sysClr val="windowText" lastClr="000000"/>
                </a:solidFill>
                <a:cs typeface="Times New Roman" panose="02020603050405020304" pitchFamily="18" charset="0"/>
              </a:rPr>
              <a:t>.</a:t>
            </a:r>
            <a:endParaRPr lang="ar-IQ" sz="3100" dirty="0">
              <a:solidFill>
                <a:sysClr val="windowText" lastClr="000000"/>
              </a:solidFill>
              <a:cs typeface="Times New Roman" panose="02020603050405020304" pitchFamily="18" charset="0"/>
            </a:endParaRP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l="19287" r="4327" b="38800"/>
          <a:stretch>
            <a:fillRect/>
          </a:stretch>
        </p:blipFill>
        <p:spPr bwMode="auto">
          <a:xfrm>
            <a:off x="250825" y="3017838"/>
            <a:ext cx="6985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333375"/>
            <a:ext cx="8964613" cy="3384550"/>
          </a:xfrm>
          <a:prstGeom prst="rect">
            <a:avLst/>
          </a:prstGeom>
          <a:solidFill>
            <a:schemeClr val="bg1"/>
          </a:solidFill>
          <a:ln w="6350" cap="flat" cmpd="sng" algn="ctr">
            <a:solidFill>
              <a:schemeClr val="bg1"/>
            </a:solidFill>
            <a:prstDash val="solid"/>
            <a:miter lim="800000"/>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fontAlgn="auto">
              <a:lnSpc>
                <a:spcPct val="100000"/>
              </a:lnSpc>
              <a:spcBef>
                <a:spcPts val="600"/>
              </a:spcBef>
              <a:spcAft>
                <a:spcPts val="0"/>
              </a:spcAft>
              <a:buFont typeface="Arial" panose="020B0604020202020204" pitchFamily="34" charset="0"/>
              <a:buNone/>
              <a:defRPr/>
            </a:pPr>
            <a:endParaRPr lang="en-US" sz="2400" dirty="0">
              <a:solidFill>
                <a:sysClr val="windowText" lastClr="000000"/>
              </a:solidFill>
              <a:cs typeface="Times New Roman" panose="02020603050405020304" pitchFamily="18" charset="0"/>
            </a:endParaRP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مدافن النّفايات، مثل: تراكم النّفايات بما تحتويه من مخلفات مثل الألومنيوم، والبلاستيك، ومواد البناء،  مما يسبب تلوّث الأرض والتُّربة.</a:t>
            </a:r>
            <a:endParaRPr lang="en-US" sz="2400" dirty="0">
              <a:solidFill>
                <a:sysClr val="windowText" lastClr="000000"/>
              </a:solidFill>
              <a:latin typeface="Arial" panose="020B0604020202020204" pitchFamily="34" charset="0"/>
              <a:cs typeface="Arial" panose="020B0604020202020204" pitchFamily="34" charset="0"/>
            </a:endParaRPr>
          </a:p>
          <a:p>
            <a:pPr algn="just" rtl="1" fontAlgn="auto">
              <a:lnSpc>
                <a:spcPct val="100000"/>
              </a:lnSpc>
              <a:spcBef>
                <a:spcPts val="600"/>
              </a:spcBef>
              <a:spcAft>
                <a:spcPts val="0"/>
              </a:spcAft>
              <a:buFont typeface="Wingdings" panose="05000000000000000000" pitchFamily="2" charset="2"/>
              <a:buChar char="§"/>
              <a:defRPr/>
            </a:pPr>
            <a:endParaRPr lang="ar-IQ" sz="2400" dirty="0">
              <a:solidFill>
                <a:sysClr val="windowText" lastClr="000000"/>
              </a:solidFill>
              <a:latin typeface="Arial" panose="020B0604020202020204" pitchFamily="34" charset="0"/>
            </a:endParaRP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 النّفايات النوويّة، مثل: دفن النّفايات النوويّة والمواد المُشعّة تحت الأرض.</a:t>
            </a:r>
            <a:endParaRPr lang="en-US" sz="2400" dirty="0">
              <a:solidFill>
                <a:sysClr val="windowText" lastClr="000000"/>
              </a:solidFill>
              <a:latin typeface="Arial" panose="020B0604020202020204" pitchFamily="34" charset="0"/>
              <a:cs typeface="Arial" panose="020B0604020202020204" pitchFamily="34" charset="0"/>
            </a:endParaRPr>
          </a:p>
          <a:p>
            <a:pPr marL="0" indent="0" algn="just" rtl="1" fontAlgn="auto">
              <a:lnSpc>
                <a:spcPct val="100000"/>
              </a:lnSpc>
              <a:spcBef>
                <a:spcPts val="600"/>
              </a:spcBef>
              <a:spcAft>
                <a:spcPts val="0"/>
              </a:spcAft>
              <a:buFont typeface="Arial" panose="020B0604020202020204" pitchFamily="34" charset="0"/>
              <a:buNone/>
              <a:defRPr/>
            </a:pPr>
            <a:r>
              <a:rPr lang="ar-IQ" sz="2400" dirty="0">
                <a:solidFill>
                  <a:sysClr val="windowText" lastClr="000000"/>
                </a:solidFill>
                <a:latin typeface="Arial" panose="020B0604020202020204" pitchFamily="34" charset="0"/>
              </a:rPr>
              <a:t> </a:t>
            </a:r>
          </a:p>
          <a:p>
            <a:pPr algn="just" rtl="1" fontAlgn="auto">
              <a:lnSpc>
                <a:spcPct val="100000"/>
              </a:lnSpc>
              <a:spcBef>
                <a:spcPts val="600"/>
              </a:spcBef>
              <a:spcAft>
                <a:spcPts val="0"/>
              </a:spcAft>
              <a:buFont typeface="Wingdings" panose="05000000000000000000" pitchFamily="2" charset="2"/>
              <a:buChar char="§"/>
              <a:defRPr/>
            </a:pPr>
            <a:r>
              <a:rPr lang="ar-IQ" sz="2400" dirty="0">
                <a:solidFill>
                  <a:sysClr val="windowText" lastClr="000000"/>
                </a:solidFill>
                <a:latin typeface="Arial" panose="020B0604020202020204" pitchFamily="34" charset="0"/>
              </a:rPr>
              <a:t>مياه الصّرف الصحيّ، مثل: إلقاء النّفايات الصّلبة التي تبقى بعد معالجة مياه الصّرف الصّحي في مكبّ النّفايات. </a:t>
            </a:r>
          </a:p>
        </p:txBody>
      </p:sp>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l="3883" r="4854"/>
          <a:stretch>
            <a:fillRect/>
          </a:stretch>
        </p:blipFill>
        <p:spPr bwMode="auto">
          <a:xfrm>
            <a:off x="395288" y="3716338"/>
            <a:ext cx="8280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860800"/>
            <a:ext cx="8769351"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txBox="1">
            <a:spLocks noRot="1" noChangeArrowheads="1"/>
          </p:cNvSpPr>
          <p:nvPr/>
        </p:nvSpPr>
        <p:spPr>
          <a:xfrm>
            <a:off x="-11113" y="188913"/>
            <a:ext cx="9036051" cy="367188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rtl="1" fontAlgn="auto">
              <a:spcBef>
                <a:spcPts val="600"/>
              </a:spcBef>
              <a:spcAft>
                <a:spcPts val="0"/>
              </a:spcAft>
              <a:buFont typeface="Arial" panose="020B0604020202020204" pitchFamily="34" charset="0"/>
              <a:buNone/>
              <a:defRPr/>
            </a:pPr>
            <a:r>
              <a:rPr lang="ar-IQ" sz="2800" b="1" dirty="0">
                <a:solidFill>
                  <a:sysClr val="windowText" lastClr="000000"/>
                </a:solidFill>
                <a:cs typeface="Times New Roman" panose="02020603050405020304" pitchFamily="18" charset="0"/>
              </a:rPr>
              <a:t>رابعاً) التلوُّث الضوضائي:</a:t>
            </a:r>
            <a:endParaRPr lang="en-US" sz="2800" b="1" dirty="0">
              <a:solidFill>
                <a:sysClr val="windowText" lastClr="000000"/>
              </a:solidFill>
              <a:cs typeface="Times New Roman" panose="02020603050405020304" pitchFamily="18" charset="0"/>
            </a:endParaRPr>
          </a:p>
          <a:p>
            <a:pPr marL="0" indent="0" algn="just" rtl="1" eaLnBrk="1" hangingPunct="1">
              <a:buFont typeface="Wingdings 3" panose="05040102010807070707" pitchFamily="18" charset="2"/>
              <a:buNone/>
              <a:defRPr/>
            </a:pPr>
            <a:r>
              <a:rPr lang="ar-IQ" sz="2400" dirty="0">
                <a:solidFill>
                  <a:schemeClr val="tx1"/>
                </a:solidFill>
                <a:latin typeface="Arial" panose="020B0604020202020204" pitchFamily="34" charset="0"/>
              </a:rPr>
              <a:t>  يُقصد بالتلوّث الضّوضائي وجود الكثير من الضجيج، أو الأصوات غير المُريحة التي يمكن أن تُخلّ مُؤقتاً بالتّوازن الطبيعي، وتُسبب مشاكل السمع واضطرابات النّوم، ومن مصادر التلوُّث الضّوضائي ما يأتي:</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آلات المصانع، مثل: المولدات، والضاغطات، والمطاحن، وغيرها.</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وسائل النّقل، مثل: الطائرات، والسيارات، والقطارات،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المعدّات التي تُستخدَم لبناء الجسور، المباني، الطرق، وغيرها. </a:t>
            </a:r>
            <a:endParaRPr lang="en-US" sz="2400" dirty="0">
              <a:solidFill>
                <a:schemeClr val="tx1"/>
              </a:solidFill>
              <a:latin typeface="Arial" panose="020B0604020202020204" pitchFamily="34" charset="0"/>
              <a:cs typeface="Arial" panose="020B0604020202020204" pitchFamily="34" charset="0"/>
            </a:endParaRPr>
          </a:p>
          <a:p>
            <a:pPr algn="r" rtl="1" eaLnBrk="1" hangingPunct="1">
              <a:defRPr/>
            </a:pPr>
            <a:r>
              <a:rPr lang="ar-IQ" sz="2400" dirty="0">
                <a:solidFill>
                  <a:schemeClr val="tx1"/>
                </a:solidFill>
                <a:latin typeface="Arial" panose="020B0604020202020204" pitchFamily="34" charset="0"/>
              </a:rPr>
              <a:t> الأجهزة الكهربائية المنزلية.</a:t>
            </a:r>
            <a:endParaRPr lang="en-US" sz="2400" dirty="0">
              <a:solidFill>
                <a:schemeClr val="tx1"/>
              </a:solidFill>
              <a:latin typeface="Arial" panose="020B0604020202020204" pitchFamily="34" charset="0"/>
              <a:cs typeface="Arial" panose="020B0604020202020204" pitchFamily="34" charset="0"/>
            </a:endParaRPr>
          </a:p>
          <a:p>
            <a:pPr marL="0" indent="0" algn="just" rtl="1" fontAlgn="auto">
              <a:spcBef>
                <a:spcPts val="600"/>
              </a:spcBef>
              <a:spcAft>
                <a:spcPts val="0"/>
              </a:spcAft>
              <a:buFont typeface="Arial" panose="020B0604020202020204" pitchFamily="34" charset="0"/>
              <a:buNone/>
              <a:defRPr/>
            </a:pPr>
            <a:r>
              <a:rPr lang="ar-IQ" sz="2800" b="1" dirty="0">
                <a:solidFill>
                  <a:sysClr val="windowText" lastClr="000000"/>
                </a:solidFill>
                <a:cs typeface="Times New Roman" panose="02020603050405020304" pitchFamily="18" charset="0"/>
              </a:rPr>
              <a:t> </a:t>
            </a:r>
          </a:p>
          <a:p>
            <a:pPr algn="just" rtl="1" eaLnBrk="1" hangingPunct="1">
              <a:buFont typeface="Wingdings" panose="05000000000000000000" pitchFamily="2" charset="2"/>
              <a:buNone/>
              <a:defRPr/>
            </a:pPr>
            <a:endParaRPr 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5076825" y="757238"/>
            <a:ext cx="4062413" cy="4856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endParaRPr lang="ar-IQ" altLang="en-US" sz="1600">
              <a:latin typeface="Arial" panose="020B0604020202020204" pitchFamily="34" charset="0"/>
            </a:endParaRPr>
          </a:p>
          <a:p>
            <a:pPr algn="just" rtl="1" eaLnBrk="1" hangingPunct="1"/>
            <a:r>
              <a:rPr lang="en-US" altLang="en-US" sz="2400">
                <a:latin typeface="Arial" panose="020B0604020202020204" pitchFamily="34" charset="0"/>
              </a:rPr>
              <a:t>  </a:t>
            </a:r>
            <a:r>
              <a:rPr lang="ar-IQ" altLang="en-US" sz="2400">
                <a:latin typeface="Arial" panose="020B0604020202020204" pitchFamily="34" charset="0"/>
              </a:rPr>
              <a:t>أخذت </a:t>
            </a:r>
            <a:r>
              <a:rPr lang="ar-SA" altLang="en-US" sz="2400">
                <a:latin typeface="Arial" panose="020B0604020202020204" pitchFamily="34" charset="0"/>
              </a:rPr>
              <a:t>الصناعات في الآونة الأخيرة اتجاهات </a:t>
            </a:r>
            <a:r>
              <a:rPr lang="ar-IQ" altLang="en-US" sz="2400">
                <a:latin typeface="Arial" panose="020B0604020202020204" pitchFamily="34" charset="0"/>
              </a:rPr>
              <a:t>متعددة</a:t>
            </a:r>
            <a:r>
              <a:rPr lang="ar-SA" altLang="en-US" sz="2400">
                <a:latin typeface="Arial" panose="020B0604020202020204" pitchFamily="34" charset="0"/>
              </a:rPr>
              <a:t> متمثلة في التنوع الكبير وظهور بعض الصناعات المعقدة التي يصاحبها في كثير من الأحيان تلوث </a:t>
            </a:r>
            <a:r>
              <a:rPr lang="ar-IQ" altLang="en-US" sz="2400">
                <a:latin typeface="Arial" panose="020B0604020202020204" pitchFamily="34" charset="0"/>
              </a:rPr>
              <a:t>شديد</a:t>
            </a:r>
            <a:r>
              <a:rPr lang="ar-SA" altLang="en-US" sz="2400">
                <a:latin typeface="Arial" panose="020B0604020202020204" pitchFamily="34" charset="0"/>
              </a:rPr>
              <a:t> يؤدي عادة إلى تدهور المحيط الحيوي في النظام البيئي والقضاء على تنظيم البيئة العالمية.</a:t>
            </a:r>
            <a:endParaRPr lang="ar-IQ" altLang="en-US" sz="2400">
              <a:latin typeface="Arial" panose="020B0604020202020204" pitchFamily="34" charset="0"/>
            </a:endParaRPr>
          </a:p>
          <a:p>
            <a:pPr algn="just" rtl="1" eaLnBrk="1" hangingPunct="1"/>
            <a:endParaRPr lang="ar-IQ" altLang="en-US" sz="1200">
              <a:latin typeface="Arial" panose="020B0604020202020204" pitchFamily="34" charset="0"/>
              <a:ea typeface="Times New Roman" panose="02020603050405020304" pitchFamily="18" charset="0"/>
            </a:endParaRPr>
          </a:p>
          <a:p>
            <a:pPr algn="just" rtl="1" eaLnBrk="1" hangingPunct="1"/>
            <a:r>
              <a:rPr lang="en-US" altLang="en-US" sz="2400">
                <a:latin typeface="Arial" panose="020B0604020202020204" pitchFamily="34" charset="0"/>
                <a:cs typeface="Times New Roman" panose="02020603050405020304" pitchFamily="18" charset="0"/>
              </a:rPr>
              <a:t>  </a:t>
            </a:r>
            <a:r>
              <a:rPr lang="ar-IQ" altLang="en-US" sz="2400">
                <a:latin typeface="Arial" panose="020B0604020202020204" pitchFamily="34" charset="0"/>
              </a:rPr>
              <a:t>لذلك </a:t>
            </a:r>
            <a:r>
              <a:rPr lang="ar-SA" altLang="en-US" sz="2400">
                <a:latin typeface="Arial" panose="020B0604020202020204" pitchFamily="34" charset="0"/>
              </a:rPr>
              <a:t>ي</a:t>
            </a:r>
            <a:r>
              <a:rPr lang="ar-IQ" altLang="en-US" sz="2400">
                <a:latin typeface="Arial" panose="020B0604020202020204" pitchFamily="34" charset="0"/>
              </a:rPr>
              <a:t>ُ</a:t>
            </a:r>
            <a:r>
              <a:rPr lang="ar-SA" altLang="en-US" sz="2400">
                <a:latin typeface="Arial" panose="020B0604020202020204" pitchFamily="34" charset="0"/>
              </a:rPr>
              <a:t>ع</a:t>
            </a:r>
            <a:r>
              <a:rPr lang="ar-IQ" altLang="en-US" sz="2400">
                <a:latin typeface="Arial" panose="020B0604020202020204" pitchFamily="34" charset="0"/>
              </a:rPr>
              <a:t>د </a:t>
            </a:r>
            <a:r>
              <a:rPr lang="ar-SA" altLang="en-US" sz="2400">
                <a:latin typeface="Arial" panose="020B0604020202020204" pitchFamily="34" charset="0"/>
              </a:rPr>
              <a:t>التلوث البيئي هو الأساس الأول الذي ي</a:t>
            </a:r>
            <a:r>
              <a:rPr lang="ar-IQ" altLang="en-US" sz="2400">
                <a:latin typeface="Arial" panose="020B0604020202020204" pitchFamily="34" charset="0"/>
              </a:rPr>
              <a:t>ُ</a:t>
            </a:r>
            <a:r>
              <a:rPr lang="ar-SA" altLang="en-US" sz="2400">
                <a:latin typeface="Arial" panose="020B0604020202020204" pitchFamily="34" charset="0"/>
              </a:rPr>
              <a:t>عوق البيئة عن قيا</a:t>
            </a:r>
            <a:r>
              <a:rPr lang="ar-IQ" altLang="en-US" sz="2400">
                <a:latin typeface="Arial" panose="020B0604020202020204" pitchFamily="34" charset="0"/>
              </a:rPr>
              <a:t>مها</a:t>
            </a:r>
            <a:r>
              <a:rPr lang="ar-SA" altLang="en-US" sz="2400">
                <a:latin typeface="Arial" panose="020B0604020202020204" pitchFamily="34" charset="0"/>
              </a:rPr>
              <a:t> بوظائفها بحيث تفقد قدرتها على أداء دورها الطبيعي وخاصة فى التخلص الذاتي من الملوثات بالعمليات الطبيعية. </a:t>
            </a:r>
            <a:endParaRPr lang="ar-IQ" altLang="en-US" sz="2400">
              <a:latin typeface="Arial" panose="020B0604020202020204" pitchFamily="34" charset="0"/>
            </a:endParaRPr>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b="12367"/>
          <a:stretch>
            <a:fillRect/>
          </a:stretch>
        </p:blipFill>
        <p:spPr bwMode="auto">
          <a:xfrm>
            <a:off x="3175" y="333375"/>
            <a:ext cx="5073650"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23850" y="666750"/>
            <a:ext cx="86868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Traditional Arabic" panose="02020603050405020304" pitchFamily="18" charset="-78"/>
                <a:cs typeface="Times New Roman" panose="02020603050405020304" pitchFamily="18" charset="0"/>
              </a:rPr>
              <a:t>الإنسان هو الذي يتحكم بشكل أساسي في جعل هذه الملوثات إما مورداً نافعاً أو تحويلها إلى موارد ضارة</a:t>
            </a:r>
            <a:r>
              <a:rPr lang="ar-IQ" altLang="en-US" sz="2400">
                <a:latin typeface="Traditional Arabic" panose="02020603050405020304" pitchFamily="18" charset="-78"/>
                <a:cs typeface="Times New Roman" panose="02020603050405020304" pitchFamily="18" charset="0"/>
              </a:rPr>
              <a:t>. </a:t>
            </a:r>
            <a:r>
              <a:rPr lang="ar-SA" altLang="en-US" sz="2400">
                <a:latin typeface="Traditional Arabic" panose="02020603050405020304" pitchFamily="18" charset="-78"/>
                <a:cs typeface="Times New Roman" panose="02020603050405020304" pitchFamily="18" charset="0"/>
              </a:rPr>
              <a:t>حيث تشارك نواتج النشاط الاقتصادي للإنسان برصيد ضخم فى عمليات التلوث البيئي التي لا تظل حبيسة فى </a:t>
            </a:r>
            <a:r>
              <a:rPr lang="ar-IQ" altLang="en-US" sz="2400">
                <a:latin typeface="Traditional Arabic" panose="02020603050405020304" pitchFamily="18" charset="-78"/>
                <a:cs typeface="Times New Roman" panose="02020603050405020304" pitchFamily="18" charset="0"/>
              </a:rPr>
              <a:t>مكان محدد</a:t>
            </a:r>
            <a:r>
              <a:rPr lang="ar-SA" altLang="en-US" sz="2400">
                <a:latin typeface="Traditional Arabic" panose="02020603050405020304" pitchFamily="18" charset="-78"/>
                <a:cs typeface="Times New Roman" panose="02020603050405020304" pitchFamily="18" charset="0"/>
              </a:rPr>
              <a:t> بل تنتقل إلى التأثير في المحيط العالمي، لأن الملوثات تتحرك عبر طبقات الغلاف الجوى</a:t>
            </a:r>
            <a:r>
              <a:rPr lang="ar-IQ" altLang="en-US" sz="2400">
                <a:latin typeface="Traditional Arabic" panose="02020603050405020304" pitchFamily="18" charset="-78"/>
                <a:cs typeface="Times New Roman" panose="02020603050405020304" pitchFamily="18" charset="0"/>
              </a:rPr>
              <a:t>.</a:t>
            </a:r>
          </a:p>
          <a:p>
            <a:pPr algn="just" rtl="1" eaLnBrk="1" hangingPunct="1"/>
            <a:endParaRPr lang="ar-IQ" altLang="en-US" sz="1200">
              <a:latin typeface="Traditional Arabic" panose="02020603050405020304" pitchFamily="18" charset="-78"/>
              <a:cs typeface="Times New Roman" panose="02020603050405020304" pitchFamily="18" charset="0"/>
            </a:endParaRPr>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20938"/>
            <a:ext cx="45847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4716463" y="2924175"/>
            <a:ext cx="4195762" cy="295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Traditional Arabic" panose="02020603050405020304" pitchFamily="18" charset="-78"/>
                <a:cs typeface="Times New Roman" panose="02020603050405020304" pitchFamily="18" charset="0"/>
              </a:rPr>
              <a:t>كما أن التصنيع من ناحية أخرى يلعب دوراً لا يقل عن دور نواتج النشاط الاقتصادي فى تحويل البيئة الصحية إلى بيئة ضارة وظهور سلس</a:t>
            </a:r>
            <a:r>
              <a:rPr lang="ar-IQ" altLang="en-US" sz="2400">
                <a:latin typeface="Traditional Arabic" panose="02020603050405020304" pitchFamily="18" charset="-78"/>
                <a:cs typeface="Times New Roman" panose="02020603050405020304" pitchFamily="18" charset="0"/>
              </a:rPr>
              <a:t>ل</a:t>
            </a:r>
            <a:r>
              <a:rPr lang="ar-SA" altLang="en-US" sz="2400">
                <a:latin typeface="Traditional Arabic" panose="02020603050405020304" pitchFamily="18" charset="-78"/>
                <a:cs typeface="Times New Roman" panose="02020603050405020304" pitchFamily="18" charset="0"/>
              </a:rPr>
              <a:t>ة من الآثار</a:t>
            </a:r>
            <a:r>
              <a:rPr lang="ar-IQ" altLang="en-US" sz="2400">
                <a:latin typeface="Traditional Arabic" panose="02020603050405020304" pitchFamily="18" charset="-78"/>
                <a:cs typeface="Times New Roman" panose="02020603050405020304" pitchFamily="18" charset="0"/>
              </a:rPr>
              <a:t> و</a:t>
            </a:r>
            <a:r>
              <a:rPr lang="ar-SA" altLang="en-US" sz="2400">
                <a:latin typeface="Traditional Arabic" panose="02020603050405020304" pitchFamily="18" charset="-78"/>
                <a:cs typeface="Times New Roman" panose="02020603050405020304" pitchFamily="18" charset="0"/>
              </a:rPr>
              <a:t>التغيرات فى كافة نواحي البيئة من هواء وتربة وأنهار وبحيرات سواء القريبة أو البعيدة عن مصادر التلوث.</a:t>
            </a:r>
            <a:endParaRPr lang="ar-IQ" altLang="en-US" sz="2400">
              <a:latin typeface="Traditional Arabic" panose="02020603050405020304" pitchFamily="18" charset="-78"/>
              <a:cs typeface="Times New Roman" panose="02020603050405020304" pitchFamily="18" charset="0"/>
            </a:endParaRPr>
          </a:p>
          <a:p>
            <a:pPr eaLnBrk="1" hangingPunct="1"/>
            <a:endParaRPr lang="en-US" altLang="en-US">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 y="476250"/>
            <a:ext cx="7091363" cy="17541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p:spPr>
        <p:txBody>
          <a:bodyPr>
            <a:spAutoFit/>
          </a:bodyPr>
          <a:lstStyle/>
          <a:p>
            <a:pPr algn="ctr" eaLnBrk="1" fontAlgn="auto" hangingPunct="1">
              <a:spcBef>
                <a:spcPts val="0"/>
              </a:spcBef>
              <a:spcAft>
                <a:spcPts val="0"/>
              </a:spcAft>
              <a:defRPr/>
            </a:pPr>
            <a:r>
              <a:rPr lang="ar-SA" altLang="en-US" sz="3200" dirty="0">
                <a:latin typeface="Traditional Arabic" panose="02020603050405020304" pitchFamily="18" charset="-78"/>
              </a:rPr>
              <a:t> </a:t>
            </a:r>
            <a:r>
              <a:rPr lang="ar-IQ" altLang="en-US" sz="3600" b="1" dirty="0">
                <a:latin typeface="Traditional Arabic" panose="02020603050405020304" pitchFamily="18" charset="-78"/>
                <a:cs typeface="Akhbar MT" pitchFamily="2" charset="-78"/>
              </a:rPr>
              <a:t>فا</a:t>
            </a:r>
            <a:r>
              <a:rPr lang="ar-SA" altLang="en-US" sz="3600" b="1" dirty="0">
                <a:latin typeface="Traditional Arabic" panose="02020603050405020304" pitchFamily="18" charset="-78"/>
                <a:cs typeface="Akhbar MT" pitchFamily="2" charset="-78"/>
              </a:rPr>
              <a:t>لإنسان هو السبب الرئيس</a:t>
            </a:r>
            <a:r>
              <a:rPr lang="ar-IQ" altLang="en-US" sz="3600" b="1" dirty="0">
                <a:latin typeface="Traditional Arabic" panose="02020603050405020304" pitchFamily="18" charset="-78"/>
                <a:cs typeface="Akhbar MT" pitchFamily="2" charset="-78"/>
              </a:rPr>
              <a:t> </a:t>
            </a:r>
            <a:r>
              <a:rPr lang="ar-SA" altLang="en-US" sz="3600" b="1" dirty="0">
                <a:latin typeface="Traditional Arabic" panose="02020603050405020304" pitchFamily="18" charset="-78"/>
                <a:cs typeface="Akhbar MT" pitchFamily="2" charset="-78"/>
              </a:rPr>
              <a:t>في إحداث عملية </a:t>
            </a:r>
          </a:p>
          <a:p>
            <a:pPr algn="ctr" eaLnBrk="1" fontAlgn="auto" hangingPunct="1">
              <a:spcBef>
                <a:spcPts val="0"/>
              </a:spcBef>
              <a:spcAft>
                <a:spcPts val="0"/>
              </a:spcAft>
              <a:defRPr/>
            </a:pPr>
            <a:r>
              <a:rPr lang="ar-SA" altLang="en-US" sz="3600" b="1" dirty="0">
                <a:latin typeface="Traditional Arabic" panose="02020603050405020304" pitchFamily="18" charset="-78"/>
                <a:cs typeface="Akhbar MT" pitchFamily="2" charset="-78"/>
              </a:rPr>
              <a:t>التلوث </a:t>
            </a:r>
            <a:r>
              <a:rPr lang="ar-IQ" altLang="en-US" sz="3600" b="1" dirty="0">
                <a:latin typeface="Traditional Arabic" panose="02020603050405020304" pitchFamily="18" charset="-78"/>
                <a:cs typeface="Akhbar MT" pitchFamily="2" charset="-78"/>
              </a:rPr>
              <a:t>البيئي </a:t>
            </a:r>
          </a:p>
          <a:p>
            <a:pPr algn="ctr" eaLnBrk="1" fontAlgn="auto" hangingPunct="1">
              <a:spcBef>
                <a:spcPts val="0"/>
              </a:spcBef>
              <a:spcAft>
                <a:spcPts val="0"/>
              </a:spcAft>
              <a:defRPr/>
            </a:pPr>
            <a:r>
              <a:rPr lang="ar-SA" altLang="en-US" sz="3600" b="1" dirty="0">
                <a:latin typeface="Traditional Arabic" panose="02020603050405020304" pitchFamily="18" charset="-78"/>
                <a:cs typeface="Akhbar MT" pitchFamily="2" charset="-78"/>
              </a:rPr>
              <a:t>وظهور جميع الملوثات بأنواعها المختلفة</a:t>
            </a:r>
            <a:endParaRPr lang="en-US" altLang="en-US" sz="3600" b="1" dirty="0">
              <a:latin typeface="+mn-lt"/>
              <a:cs typeface="Akhbar MT" pitchFamily="2" charset="-78"/>
            </a:endParaRPr>
          </a:p>
        </p:txBody>
      </p:sp>
      <p:pic>
        <p:nvPicPr>
          <p:cNvPr id="35843" name="Picture 1"/>
          <p:cNvPicPr>
            <a:picLocks noChangeAspect="1"/>
          </p:cNvPicPr>
          <p:nvPr/>
        </p:nvPicPr>
        <p:blipFill>
          <a:blip r:embed="rId3">
            <a:extLst>
              <a:ext uri="{28A0092B-C50C-407E-A947-70E740481C1C}">
                <a14:useLocalDpi xmlns:a14="http://schemas.microsoft.com/office/drawing/2010/main" val="0"/>
              </a:ext>
            </a:extLst>
          </a:blip>
          <a:srcRect b="3760"/>
          <a:stretch>
            <a:fillRect/>
          </a:stretch>
        </p:blipFill>
        <p:spPr bwMode="auto">
          <a:xfrm>
            <a:off x="971550" y="2282825"/>
            <a:ext cx="522446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ChangeArrowheads="1"/>
          </p:cNvSpPr>
          <p:nvPr/>
        </p:nvSpPr>
        <p:spPr bwMode="auto">
          <a:xfrm>
            <a:off x="3559175" y="0"/>
            <a:ext cx="5584825" cy="68849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rtl="1" eaLnBrk="1" fontAlgn="auto" hangingPunct="1">
              <a:spcBef>
                <a:spcPct val="0"/>
              </a:spcBef>
              <a:spcAft>
                <a:spcPts val="0"/>
              </a:spcAft>
              <a:buClrTx/>
              <a:buSzTx/>
              <a:buFontTx/>
              <a:buNone/>
              <a:defRPr/>
            </a:pPr>
            <a:r>
              <a:rPr lang="ar-IQ" altLang="en-US" sz="3200" b="1" dirty="0">
                <a:solidFill>
                  <a:schemeClr val="tx1"/>
                </a:solidFill>
                <a:latin typeface="Arial" panose="020B0604020202020204" pitchFamily="34" charset="0"/>
              </a:rPr>
              <a:t>::</a:t>
            </a:r>
            <a:r>
              <a:rPr lang="ar-IQ" altLang="en-US" sz="3200" b="1" u="sng" dirty="0">
                <a:solidFill>
                  <a:schemeClr val="tx1"/>
                </a:solidFill>
                <a:latin typeface="Arial" panose="020B0604020202020204" pitchFamily="34" charset="0"/>
              </a:rPr>
              <a:t>مضار </a:t>
            </a:r>
            <a:r>
              <a:rPr lang="ar-SA" altLang="en-US" sz="3200" b="1" u="sng" dirty="0">
                <a:solidFill>
                  <a:schemeClr val="tx1"/>
                </a:solidFill>
                <a:latin typeface="Arial" panose="020B0604020202020204" pitchFamily="34" charset="0"/>
              </a:rPr>
              <a:t>التلوث البيئي</a:t>
            </a:r>
            <a:r>
              <a:rPr lang="ar-IQ" altLang="en-US" sz="3200" b="1" dirty="0">
                <a:solidFill>
                  <a:schemeClr val="tx1"/>
                </a:solidFill>
                <a:latin typeface="Arial" panose="020B0604020202020204" pitchFamily="34" charset="0"/>
              </a:rPr>
              <a:t>::</a:t>
            </a:r>
          </a:p>
          <a:p>
            <a:pPr algn="ctr" rtl="1" eaLnBrk="1" fontAlgn="auto" hangingPunct="1">
              <a:spcBef>
                <a:spcPct val="0"/>
              </a:spcBef>
              <a:spcAft>
                <a:spcPts val="0"/>
              </a:spcAft>
              <a:buClrTx/>
              <a:buSzTx/>
              <a:buFontTx/>
              <a:buNone/>
              <a:defRPr/>
            </a:pPr>
            <a:endParaRPr lang="en-US" altLang="en-US" sz="3200" b="1"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وأهم أضرار التلوث يمكن إجمالها في الآتي</a:t>
            </a:r>
            <a:r>
              <a:rPr lang="ar-IQ" altLang="en-US" sz="2800" dirty="0">
                <a:solidFill>
                  <a:schemeClr val="tx1"/>
                </a:solidFill>
                <a:latin typeface="Arial" panose="020B0604020202020204" pitchFamily="34" charset="0"/>
              </a:rPr>
              <a:t>:</a:t>
            </a:r>
          </a:p>
          <a:p>
            <a:pPr algn="just" rtl="1" eaLnBrk="1" fontAlgn="auto" hangingPunct="1">
              <a:spcBef>
                <a:spcPct val="0"/>
              </a:spcBef>
              <a:spcAft>
                <a:spcPts val="0"/>
              </a:spcAft>
              <a:buClrTx/>
              <a:buSzTx/>
              <a:buFontTx/>
              <a:buNone/>
              <a:defRPr/>
            </a:pPr>
            <a:endParaRPr lang="ar-IQ"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1ـ ظهور المشاكل البيئية المختلفة ومن ضمنها الانفجار السكانى واختلال التنوع البيولوجى وانقراض بعض مظاهر الحياة النباتية والحيوانية</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ar-SA"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2ـ  تآكل طبقة الأوزون، وظاهرة الاحتباس</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الحرار</a:t>
            </a:r>
            <a:r>
              <a:rPr lang="ar-IQ" altLang="en-US" sz="2800" dirty="0">
                <a:solidFill>
                  <a:schemeClr val="tx1"/>
                </a:solidFill>
                <a:latin typeface="Arial" panose="020B0604020202020204" pitchFamily="34" charset="0"/>
              </a:rPr>
              <a:t>ي</a:t>
            </a:r>
            <a:r>
              <a:rPr lang="ar-SA" altLang="en-US" sz="2800" dirty="0">
                <a:solidFill>
                  <a:schemeClr val="tx1"/>
                </a:solidFill>
                <a:latin typeface="Arial" panose="020B0604020202020204" pitchFamily="34" charset="0"/>
              </a:rPr>
              <a:t> و الأمطار الحمضية، وظاهرة التصحر والجفاف وفقر التربة الزراعية</a:t>
            </a:r>
            <a:r>
              <a:rPr lang="ar-IQ" altLang="en-US" sz="2800" dirty="0">
                <a:solidFill>
                  <a:schemeClr val="tx1"/>
                </a:solidFill>
                <a:latin typeface="Arial" panose="020B0604020202020204" pitchFamily="34" charset="0"/>
              </a:rPr>
              <a:t>.</a:t>
            </a:r>
            <a:r>
              <a:rPr lang="en-US"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وبقاء الملوثات الصناعية بالتربة الزراعية لفترة طويلة من الزمن، وصعوبة الحصول على غذاء صحي للإنسان.</a:t>
            </a:r>
            <a:endParaRPr lang="ar-IQ" altLang="en-US" sz="2800" dirty="0">
              <a:solidFill>
                <a:schemeClr val="tx1"/>
              </a:solidFill>
              <a:latin typeface="Arial" panose="020B0604020202020204" pitchFamily="34" charset="0"/>
            </a:endParaRPr>
          </a:p>
        </p:txBody>
      </p:sp>
      <p:pic>
        <p:nvPicPr>
          <p:cNvPr id="378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1849438"/>
            <a:ext cx="35353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49375" y="5300663"/>
            <a:ext cx="6445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ar-IQ" altLang="en-US" sz="2400" b="1">
                <a:latin typeface="Traditional Arabic" panose="02020603050405020304" pitchFamily="18" charset="-78"/>
                <a:cs typeface="Traditional Arabic" panose="02020603050405020304" pitchFamily="18" charset="-78"/>
              </a:rPr>
              <a:t>جامعة بغداد/ كلية الهندسة الخوارزمي/قسم الهندسة الكيميائية الاحيائية</a:t>
            </a:r>
          </a:p>
          <a:p>
            <a:pPr algn="ctr" eaLnBrk="1" hangingPunct="1">
              <a:spcBef>
                <a:spcPct val="50000"/>
              </a:spcBef>
            </a:pPr>
            <a:endParaRPr lang="en-US" altLang="en-US" sz="2000" b="1">
              <a:latin typeface="Traditional Arabic" panose="02020603050405020304" pitchFamily="18" charset="-78"/>
              <a:cs typeface="Traditional Arabic" panose="02020603050405020304" pitchFamily="18" charset="-78"/>
            </a:endParaRPr>
          </a:p>
        </p:txBody>
      </p:sp>
      <p:sp>
        <p:nvSpPr>
          <p:cNvPr id="4099" name="TextBox 1"/>
          <p:cNvSpPr txBox="1">
            <a:spLocks noChangeArrowheads="1"/>
          </p:cNvSpPr>
          <p:nvPr/>
        </p:nvSpPr>
        <p:spPr bwMode="auto">
          <a:xfrm>
            <a:off x="1547813" y="725488"/>
            <a:ext cx="67325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rtl="1" eaLnBrk="1" hangingPunct="1">
              <a:buFont typeface="Wingdings 3" panose="05040102010807070707" pitchFamily="18" charset="2"/>
              <a:buNone/>
            </a:pPr>
            <a:r>
              <a:rPr lang="ar-IQ" altLang="en-US" sz="7200" b="1">
                <a:latin typeface="Traditional Arabic" panose="02020603050405020304" pitchFamily="18" charset="-78"/>
                <a:cs typeface="Traditional Arabic" panose="02020603050405020304" pitchFamily="18" charset="-78"/>
              </a:rPr>
              <a:t>السمــوم البيئيــة  </a:t>
            </a:r>
            <a:endParaRPr lang="en-US" altLang="en-US" sz="7200" b="1">
              <a:latin typeface="Traditional Arabic" panose="02020603050405020304" pitchFamily="18" charset="-78"/>
              <a:cs typeface="Traditional Arabic" panose="02020603050405020304" pitchFamily="18" charset="-78"/>
            </a:endParaRPr>
          </a:p>
          <a:p>
            <a:pPr lvl="1" algn="ctr" rtl="1" eaLnBrk="1" hangingPunct="1"/>
            <a:r>
              <a:rPr lang="en-US" altLang="en-US" sz="4200" b="1">
                <a:solidFill>
                  <a:srgbClr val="FF0000"/>
                </a:solidFill>
                <a:latin typeface="Arial Black" panose="020B0A04020102020204" pitchFamily="34" charset="0"/>
                <a:cs typeface="Times New Roman" panose="02020603050405020304" pitchFamily="18" charset="0"/>
              </a:rPr>
              <a:t>Ecotoxicology</a:t>
            </a:r>
          </a:p>
        </p:txBody>
      </p:sp>
      <p:sp>
        <p:nvSpPr>
          <p:cNvPr id="4100" name="Text Box 3"/>
          <p:cNvSpPr txBox="1">
            <a:spLocks noChangeArrowheads="1"/>
          </p:cNvSpPr>
          <p:nvPr/>
        </p:nvSpPr>
        <p:spPr bwMode="auto">
          <a:xfrm>
            <a:off x="1692275" y="3644900"/>
            <a:ext cx="57229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spcBef>
                <a:spcPct val="50000"/>
              </a:spcBef>
              <a:buFont typeface="Wingdings 3" panose="05040102010807070707" pitchFamily="18" charset="2"/>
              <a:buNone/>
            </a:pPr>
            <a:r>
              <a:rPr lang="ar-IQ" altLang="en-US" sz="3200" b="1">
                <a:latin typeface="Traditional Arabic" panose="02020603050405020304" pitchFamily="18" charset="-78"/>
                <a:cs typeface="Traditional Arabic" panose="02020603050405020304" pitchFamily="18" charset="-78"/>
              </a:rPr>
              <a:t>أ.د.عــلاء كريم محمد   </a:t>
            </a:r>
          </a:p>
          <a:p>
            <a:pPr algn="ctr" rtl="1" eaLnBrk="1" hangingPunct="1">
              <a:spcBef>
                <a:spcPct val="50000"/>
              </a:spcBef>
              <a:buFont typeface="Wingdings 3" panose="05040102010807070707" pitchFamily="18" charset="2"/>
              <a:buNone/>
            </a:pPr>
            <a:r>
              <a:rPr lang="ar-IQ" altLang="en-US" sz="3200" b="1">
                <a:latin typeface="Traditional Arabic" panose="02020603050405020304" pitchFamily="18" charset="-78"/>
                <a:cs typeface="Traditional Arabic" panose="02020603050405020304" pitchFamily="18" charset="-78"/>
              </a:rPr>
              <a:t> م.نـور محسـن جبار</a:t>
            </a:r>
            <a:endParaRPr lang="en-US" altLang="en-US" sz="3200" b="1">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684213" y="1196975"/>
            <a:ext cx="8280400" cy="431958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ct val="0"/>
              </a:spcBef>
              <a:spcAft>
                <a:spcPts val="0"/>
              </a:spcAft>
              <a:buClrTx/>
              <a:buSzTx/>
              <a:buFontTx/>
              <a:buNone/>
              <a:defRPr/>
            </a:pPr>
            <a:r>
              <a:rPr lang="ar-IQ" altLang="en-US" sz="2800" b="1"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3ـ التقلبات الحرارية وعدم استقرار المناخ، وخاصة أثناء فصل الشتاء، مما يزيد من تركيز العناصر الثقيلة فى الهواء مثل الكروم والكادميوم والرصاص والنيكل</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en-US"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5ـ نسب متزايدة من الأكاسيد الضارة والمعادن الثقيلة العالقة بالهواء</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والتربة وخاصة الرصاص، </a:t>
            </a:r>
            <a:r>
              <a:rPr lang="ar-IQ" altLang="en-US" sz="2800" dirty="0">
                <a:solidFill>
                  <a:schemeClr val="tx1"/>
                </a:solidFill>
                <a:latin typeface="Arial" panose="020B0604020202020204" pitchFamily="34" charset="0"/>
              </a:rPr>
              <a:t>والناتجة من </a:t>
            </a:r>
            <a:r>
              <a:rPr lang="ar-SA" altLang="en-US" sz="2800" dirty="0">
                <a:solidFill>
                  <a:schemeClr val="tx1"/>
                </a:solidFill>
                <a:latin typeface="Arial" panose="020B0604020202020204" pitchFamily="34" charset="0"/>
              </a:rPr>
              <a:t>مصانع البلاستيك والك</a:t>
            </a:r>
            <a:r>
              <a:rPr lang="ar-IQ" altLang="en-US" sz="2800" dirty="0">
                <a:solidFill>
                  <a:schemeClr val="tx1"/>
                </a:solidFill>
                <a:latin typeface="Arial" panose="020B0604020202020204" pitchFamily="34" charset="0"/>
              </a:rPr>
              <a:t>يماويات ومحطات توليد الطاقة الكهربائية</a:t>
            </a:r>
            <a:r>
              <a:rPr lang="en-US" altLang="en-US" sz="2800" dirty="0">
                <a:solidFill>
                  <a:schemeClr val="tx1"/>
                </a:solidFill>
                <a:latin typeface="Arial" panose="020B0604020202020204" pitchFamily="34" charset="0"/>
              </a:rPr>
              <a:t>.</a:t>
            </a:r>
            <a:endParaRPr lang="ar-IQ" altLang="en-US" sz="28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endParaRPr lang="en-US" altLang="en-US" sz="2000" dirty="0">
              <a:solidFill>
                <a:schemeClr val="tx1"/>
              </a:solidFill>
              <a:latin typeface="Arial" panose="020B0604020202020204" pitchFamily="34" charset="0"/>
            </a:endParaRPr>
          </a:p>
          <a:p>
            <a:pPr algn="just" rtl="1" eaLnBrk="1" fontAlgn="auto" hangingPunct="1">
              <a:spcBef>
                <a:spcPct val="0"/>
              </a:spcBef>
              <a:spcAft>
                <a:spcPts val="0"/>
              </a:spcAft>
              <a:buClrTx/>
              <a:buSzTx/>
              <a:buFontTx/>
              <a:buNone/>
              <a:defRPr/>
            </a:pPr>
            <a:r>
              <a:rPr lang="ar-SA" altLang="en-US" sz="2800" dirty="0">
                <a:solidFill>
                  <a:schemeClr val="tx1"/>
                </a:solidFill>
                <a:latin typeface="Arial" panose="020B0604020202020204" pitchFamily="34" charset="0"/>
              </a:rPr>
              <a:t>6ـ زيادة التدفق الحراري الآتي من المناطق الصناعية والم</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حمل بالملوثات المختلفة من العوالق والأتربة والدخان</a:t>
            </a:r>
            <a:r>
              <a:rPr lang="en-US" altLang="en-US" sz="2800" dirty="0">
                <a:solidFill>
                  <a:schemeClr val="tx1"/>
                </a:solidFill>
                <a:latin typeface="Arial" panose="020B0604020202020204"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6"/>
          <p:cNvSpPr txBox="1">
            <a:spLocks noChangeArrowheads="1"/>
          </p:cNvSpPr>
          <p:nvPr/>
        </p:nvSpPr>
        <p:spPr bwMode="auto">
          <a:xfrm>
            <a:off x="315913" y="311150"/>
            <a:ext cx="543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Main</a:t>
            </a:r>
            <a:r>
              <a:rPr lang="it-IT" altLang="en-US" sz="2400" b="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Categories</a:t>
            </a:r>
            <a:r>
              <a:rPr lang="it-IT" altLang="en-US" sz="2400" b="1">
                <a:latin typeface="Times New Roman" panose="02020603050405020304" pitchFamily="18" charset="0"/>
                <a:cs typeface="Times New Roman" panose="02020603050405020304" pitchFamily="18" charset="0"/>
              </a:rPr>
              <a:t> of Chemical </a:t>
            </a:r>
            <a:r>
              <a:rPr lang="en-US" altLang="en-US" sz="2400" b="1">
                <a:latin typeface="Times New Roman" panose="02020603050405020304" pitchFamily="18" charset="0"/>
                <a:cs typeface="Times New Roman" panose="02020603050405020304" pitchFamily="18" charset="0"/>
              </a:rPr>
              <a:t>Pollutants</a:t>
            </a:r>
          </a:p>
        </p:txBody>
      </p:sp>
      <p:sp>
        <p:nvSpPr>
          <p:cNvPr id="5" name="CasellaDiTesto 5"/>
          <p:cNvSpPr txBox="1"/>
          <p:nvPr/>
        </p:nvSpPr>
        <p:spPr bwMode="auto">
          <a:xfrm>
            <a:off x="725488" y="1844675"/>
            <a:ext cx="6985000" cy="2246313"/>
          </a:xfrm>
          <a:prstGeom prst="rect">
            <a:avLst/>
          </a:prstGeo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1) Organic Substances and Nutrients</a:t>
            </a:r>
          </a:p>
          <a:p>
            <a:pPr algn="ct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2) Heavy Metals</a:t>
            </a:r>
          </a:p>
          <a:p>
            <a:pPr algn="ctr" eaLnBrk="1" fontAlgn="auto" hangingPunct="1">
              <a:spcBef>
                <a:spcPts val="0"/>
              </a:spcBef>
              <a:spcAft>
                <a:spcPts val="0"/>
              </a:spcAft>
              <a:defRPr/>
            </a:pPr>
            <a:endParaRPr lang="it-IT" altLang="en-US" sz="2400" b="1" dirty="0">
              <a:solidFill>
                <a:srgbClr val="000000"/>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it-IT" altLang="en-US" sz="2400" b="1" dirty="0">
                <a:solidFill>
                  <a:srgbClr val="000000"/>
                </a:solidFill>
                <a:latin typeface="Times New Roman" panose="02020603050405020304" pitchFamily="18" charset="0"/>
                <a:cs typeface="Times New Roman" panose="02020603050405020304" pitchFamily="18" charset="0"/>
              </a:rPr>
              <a:t>3) </a:t>
            </a:r>
            <a:r>
              <a:rPr lang="en-US" altLang="en-US" sz="2400" b="1" dirty="0">
                <a:solidFill>
                  <a:srgbClr val="000000"/>
                </a:solidFill>
                <a:latin typeface="Times New Roman" panose="02020603050405020304" pitchFamily="18" charset="0"/>
                <a:cs typeface="Times New Roman" panose="02020603050405020304" pitchFamily="18" charset="0"/>
              </a:rPr>
              <a:t>Common</a:t>
            </a:r>
            <a:r>
              <a:rPr lang="it-IT" altLang="en-US" sz="2400" b="1" dirty="0">
                <a:solidFill>
                  <a:srgbClr val="000000"/>
                </a:solidFill>
                <a:latin typeface="Times New Roman" panose="02020603050405020304" pitchFamily="18" charset="0"/>
                <a:cs typeface="Times New Roman" panose="02020603050405020304" pitchFamily="18" charset="0"/>
              </a:rPr>
              <a:t> Organic Compounds</a:t>
            </a:r>
          </a:p>
          <a:p>
            <a:pPr algn="ctr" eaLnBrk="1" fontAlgn="auto" hangingPunct="1">
              <a:spcBef>
                <a:spcPts val="0"/>
              </a:spcBef>
              <a:spcAft>
                <a:spcPts val="0"/>
              </a:spcAft>
              <a:defRPr/>
            </a:pPr>
            <a:endParaRPr lang="it-IT" altLang="en-US" b="1" dirty="0">
              <a:solidFill>
                <a:srgbClr val="000000"/>
              </a:solidFill>
              <a:latin typeface="Calibri" panose="020F0502020204030204" pitchFamily="34" charset="0"/>
              <a:cs typeface="Times New Roman" panose="02020603050405020304" pitchFamily="18" charset="0"/>
            </a:endParaRPr>
          </a:p>
        </p:txBody>
      </p:sp>
      <p:sp>
        <p:nvSpPr>
          <p:cNvPr id="41988" name="TextBox 5"/>
          <p:cNvSpPr txBox="1">
            <a:spLocks noChangeArrowheads="1"/>
          </p:cNvSpPr>
          <p:nvPr/>
        </p:nvSpPr>
        <p:spPr bwMode="auto">
          <a:xfrm>
            <a:off x="4248150" y="2508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000" b="1"/>
              <a:t>الفئات الرئيسية للملوثات الكيميائية</a:t>
            </a:r>
            <a:endParaRPr lang="en-US" altLang="en-US"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0"/>
          <p:cNvSpPr>
            <a:spLocks noChangeArrowheads="1"/>
          </p:cNvSpPr>
          <p:nvPr/>
        </p:nvSpPr>
        <p:spPr bwMode="auto">
          <a:xfrm>
            <a:off x="179388" y="682625"/>
            <a:ext cx="864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solidFill>
                  <a:srgbClr val="0070C0"/>
                </a:solidFill>
                <a:latin typeface="Times New Roman" panose="02020603050405020304" pitchFamily="18" charset="0"/>
                <a:cs typeface="Times New Roman" panose="02020603050405020304" pitchFamily="18" charset="0"/>
              </a:rPr>
              <a:t>Organic </a:t>
            </a:r>
            <a:r>
              <a:rPr lang="en-US" altLang="en-US" sz="2000" b="1">
                <a:solidFill>
                  <a:srgbClr val="0070C0"/>
                </a:solidFill>
                <a:latin typeface="Times New Roman" panose="02020603050405020304" pitchFamily="18" charset="0"/>
                <a:cs typeface="Times New Roman" panose="02020603050405020304" pitchFamily="18" charset="0"/>
              </a:rPr>
              <a:t>Substances</a:t>
            </a:r>
            <a:r>
              <a:rPr lang="it-IT" altLang="en-US" sz="2000" b="1">
                <a:solidFill>
                  <a:srgbClr val="0070C0"/>
                </a:solidFill>
                <a:latin typeface="Times New Roman" panose="02020603050405020304" pitchFamily="18" charset="0"/>
                <a:cs typeface="Times New Roman" panose="02020603050405020304" pitchFamily="18" charset="0"/>
              </a:rPr>
              <a:t> and </a:t>
            </a:r>
            <a:r>
              <a:rPr lang="en-US" altLang="en-US" sz="2000" b="1">
                <a:solidFill>
                  <a:srgbClr val="0070C0"/>
                </a:solidFill>
                <a:latin typeface="Times New Roman" panose="02020603050405020304" pitchFamily="18" charset="0"/>
                <a:cs typeface="Times New Roman" panose="02020603050405020304" pitchFamily="18" charset="0"/>
              </a:rPr>
              <a:t>Nutrients</a:t>
            </a:r>
            <a:r>
              <a:rPr lang="it-IT" altLang="en-US" sz="2000" b="1">
                <a:solidFill>
                  <a:srgbClr val="0070C0"/>
                </a:solidFill>
                <a:latin typeface="Times New Roman" panose="02020603050405020304" pitchFamily="18" charset="0"/>
                <a:cs typeface="Times New Roman" panose="02020603050405020304" pitchFamily="18" charset="0"/>
              </a:rPr>
              <a:t> </a:t>
            </a:r>
            <a:r>
              <a:rPr lang="it-IT" altLang="en-US" b="1">
                <a:solidFill>
                  <a:srgbClr val="0070C0"/>
                </a:solidFill>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Proteins</a:t>
            </a:r>
            <a:r>
              <a:rPr lang="it-IT" altLang="en-US" sz="2000">
                <a:solidFill>
                  <a:srgbClr val="000000"/>
                </a:solidFill>
                <a:latin typeface="Times New Roman" panose="02020603050405020304" pitchFamily="18" charset="0"/>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Lipids</a:t>
            </a:r>
            <a:r>
              <a:rPr lang="it-IT" altLang="en-US" sz="2000">
                <a:solidFill>
                  <a:srgbClr val="000000"/>
                </a:solidFill>
                <a:latin typeface="Times New Roman" panose="02020603050405020304" pitchFamily="18" charset="0"/>
                <a:cs typeface="Times New Roman" panose="02020603050405020304" pitchFamily="18" charset="0"/>
              </a:rPr>
              <a:t>,  NO</a:t>
            </a:r>
            <a:r>
              <a:rPr lang="it-IT" altLang="en-US" sz="2000" baseline="-25000">
                <a:solidFill>
                  <a:srgbClr val="000000"/>
                </a:solidFill>
                <a:latin typeface="Times New Roman" panose="02020603050405020304" pitchFamily="18" charset="0"/>
                <a:cs typeface="Times New Roman" panose="02020603050405020304" pitchFamily="18" charset="0"/>
              </a:rPr>
              <a:t>3</a:t>
            </a:r>
            <a:r>
              <a:rPr lang="it-IT" altLang="en-US" sz="2000">
                <a:solidFill>
                  <a:srgbClr val="000000"/>
                </a:solidFill>
                <a:latin typeface="Times New Roman" panose="02020603050405020304" pitchFamily="18" charset="0"/>
                <a:cs typeface="Times New Roman" panose="02020603050405020304" pitchFamily="18" charset="0"/>
              </a:rPr>
              <a:t>, PO</a:t>
            </a:r>
            <a:r>
              <a:rPr lang="it-IT" altLang="en-US" sz="2000" baseline="-25000">
                <a:solidFill>
                  <a:srgbClr val="000000"/>
                </a:solidFill>
                <a:latin typeface="Times New Roman" panose="02020603050405020304" pitchFamily="18" charset="0"/>
                <a:cs typeface="Times New Roman" panose="02020603050405020304" pitchFamily="18" charset="0"/>
              </a:rPr>
              <a:t>4</a:t>
            </a:r>
            <a:r>
              <a:rPr lang="it-IT" altLang="en-US" sz="2000">
                <a:solidFill>
                  <a:srgbClr val="000000"/>
                </a:solidFill>
                <a:latin typeface="Times New Roman" panose="02020603050405020304" pitchFamily="18" charset="0"/>
                <a:cs typeface="Times New Roman" panose="02020603050405020304" pitchFamily="18" charset="0"/>
              </a:rPr>
              <a:t>,... </a:t>
            </a:r>
          </a:p>
        </p:txBody>
      </p:sp>
      <p:grpSp>
        <p:nvGrpSpPr>
          <p:cNvPr id="2" name="Gruppo 25"/>
          <p:cNvGrpSpPr>
            <a:grpSpLocks/>
          </p:cNvGrpSpPr>
          <p:nvPr/>
        </p:nvGrpSpPr>
        <p:grpSpPr bwMode="auto">
          <a:xfrm>
            <a:off x="250825" y="1419225"/>
            <a:ext cx="4017963" cy="1143000"/>
            <a:chOff x="500034" y="2071678"/>
            <a:chExt cx="3194884" cy="1143008"/>
          </a:xfrm>
        </p:grpSpPr>
        <p:grpSp>
          <p:nvGrpSpPr>
            <p:cNvPr id="44053" name="Gruppo 14"/>
            <p:cNvGrpSpPr>
              <a:grpSpLocks/>
            </p:cNvGrpSpPr>
            <p:nvPr/>
          </p:nvGrpSpPr>
          <p:grpSpPr bwMode="auto">
            <a:xfrm>
              <a:off x="500034" y="2071678"/>
              <a:ext cx="2000185" cy="1143008"/>
              <a:chOff x="428596" y="2285992"/>
              <a:chExt cx="2000185" cy="1143008"/>
            </a:xfrm>
          </p:grpSpPr>
          <p:sp>
            <p:nvSpPr>
              <p:cNvPr id="44055" name="Rettangolo 11"/>
              <p:cNvSpPr>
                <a:spLocks noChangeArrowheads="1"/>
              </p:cNvSpPr>
              <p:nvPr/>
            </p:nvSpPr>
            <p:spPr bwMode="auto">
              <a:xfrm>
                <a:off x="428596" y="2643183"/>
                <a:ext cx="1314753"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solidFill>
                      <a:srgbClr val="0070C0"/>
                    </a:solidFill>
                    <a:latin typeface="Times New Roman" panose="02020603050405020304" pitchFamily="18" charset="0"/>
                    <a:cs typeface="Times New Roman" panose="02020603050405020304" pitchFamily="18" charset="0"/>
                  </a:rPr>
                  <a:t>Heavy Metals  </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4" name="Parentesi graffa aperta 13"/>
              <p:cNvSpPr/>
              <p:nvPr/>
            </p:nvSpPr>
            <p:spPr>
              <a:xfrm>
                <a:off x="2070850" y="2285992"/>
                <a:ext cx="358493" cy="114300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44054" name="CasellaDiTesto 15"/>
            <p:cNvSpPr txBox="1">
              <a:spLocks noChangeArrowheads="1"/>
            </p:cNvSpPr>
            <p:nvPr/>
          </p:nvSpPr>
          <p:spPr bwMode="auto">
            <a:xfrm>
              <a:off x="2428860" y="2143115"/>
              <a:ext cx="1266058" cy="10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Essential </a:t>
              </a:r>
            </a:p>
            <a:p>
              <a:pPr eaLnBrk="1" hangingPunct="1"/>
              <a:endParaRPr lang="en-US" altLang="en-US" sz="2000">
                <a:latin typeface="Times New Roman" panose="02020603050405020304" pitchFamily="18" charset="0"/>
                <a:cs typeface="Times New Roman" panose="02020603050405020304" pitchFamily="18" charset="0"/>
              </a:endParaRPr>
            </a:p>
            <a:p>
              <a:pPr eaLnBrk="1" hangingPunct="1"/>
              <a:r>
                <a:rPr lang="en-US" altLang="en-US" sz="2000">
                  <a:latin typeface="Times New Roman" panose="02020603050405020304" pitchFamily="18" charset="0"/>
                  <a:cs typeface="Times New Roman" panose="02020603050405020304" pitchFamily="18" charset="0"/>
                </a:rPr>
                <a:t>Non-essential</a:t>
              </a:r>
            </a:p>
          </p:txBody>
        </p:sp>
      </p:grpSp>
      <p:sp>
        <p:nvSpPr>
          <p:cNvPr id="44036" name="CasellaDiTesto 6"/>
          <p:cNvSpPr txBox="1">
            <a:spLocks noChangeArrowheads="1"/>
          </p:cNvSpPr>
          <p:nvPr/>
        </p:nvSpPr>
        <p:spPr bwMode="auto">
          <a:xfrm>
            <a:off x="2649538" y="146050"/>
            <a:ext cx="4037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a:solidFill>
                  <a:srgbClr val="FF0000"/>
                </a:solidFill>
                <a:latin typeface="Times New Roman" panose="02020603050405020304" pitchFamily="18" charset="0"/>
                <a:cs typeface="Times New Roman" panose="02020603050405020304" pitchFamily="18" charset="0"/>
              </a:rPr>
              <a:t>CHEMICAL POLLUTANTS</a:t>
            </a:r>
          </a:p>
        </p:txBody>
      </p:sp>
      <p:sp>
        <p:nvSpPr>
          <p:cNvPr id="44037" name="Rectangle 2"/>
          <p:cNvSpPr>
            <a:spLocks noChangeArrowheads="1"/>
          </p:cNvSpPr>
          <p:nvPr/>
        </p:nvSpPr>
        <p:spPr bwMode="auto">
          <a:xfrm>
            <a:off x="-185738" y="4497388"/>
            <a:ext cx="4352926"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06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a:latin typeface="Arial" panose="020B0604020202020204" pitchFamily="34" charset="0"/>
              </a:rPr>
              <a:t>PAH’s: Polycyclic Aromatic Hydrocarbons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PCB : Polychlorinated biphenyl</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PCDD : Polychlorinated dibenzodioxins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PBDE: Polybrominated diphenyl ethers</a:t>
            </a: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PCDF: polychlorinated Dibenzofuran</a:t>
            </a:r>
          </a:p>
        </p:txBody>
      </p:sp>
      <p:grpSp>
        <p:nvGrpSpPr>
          <p:cNvPr id="44038" name="Group 6"/>
          <p:cNvGrpSpPr>
            <a:grpSpLocks/>
          </p:cNvGrpSpPr>
          <p:nvPr/>
        </p:nvGrpSpPr>
        <p:grpSpPr bwMode="auto">
          <a:xfrm>
            <a:off x="598488" y="2284413"/>
            <a:ext cx="8824912" cy="4302125"/>
            <a:chOff x="145932" y="2154378"/>
            <a:chExt cx="8824913" cy="4303306"/>
          </a:xfrm>
        </p:grpSpPr>
        <p:grpSp>
          <p:nvGrpSpPr>
            <p:cNvPr id="44039" name="Group 19"/>
            <p:cNvGrpSpPr>
              <a:grpSpLocks/>
            </p:cNvGrpSpPr>
            <p:nvPr/>
          </p:nvGrpSpPr>
          <p:grpSpPr bwMode="auto">
            <a:xfrm>
              <a:off x="145932" y="2285313"/>
              <a:ext cx="8824913" cy="3924976"/>
              <a:chOff x="-160" y="2250"/>
              <a:chExt cx="5559" cy="1935"/>
            </a:xfrm>
          </p:grpSpPr>
          <p:sp>
            <p:nvSpPr>
              <p:cNvPr id="44050" name="Rettangolo 12"/>
              <p:cNvSpPr>
                <a:spLocks noChangeArrowheads="1"/>
              </p:cNvSpPr>
              <p:nvPr/>
            </p:nvSpPr>
            <p:spPr bwMode="auto">
              <a:xfrm>
                <a:off x="-160" y="3052"/>
                <a:ext cx="2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solidFill>
                      <a:srgbClr val="000000"/>
                    </a:solidFill>
                    <a:cs typeface="Times New Roman" panose="02020603050405020304" pitchFamily="18" charset="0"/>
                  </a:rPr>
                  <a:t> </a:t>
                </a:r>
                <a:r>
                  <a:rPr lang="it-IT" altLang="en-US" sz="2000" b="1">
                    <a:solidFill>
                      <a:srgbClr val="0070C0"/>
                    </a:solidFill>
                    <a:latin typeface="Times New Roman" panose="02020603050405020304" pitchFamily="18" charset="0"/>
                    <a:cs typeface="Times New Roman" panose="02020603050405020304" pitchFamily="18" charset="0"/>
                  </a:rPr>
                  <a:t>Common Organic Compounds</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7" name="Parentesi graffa aperta 16"/>
              <p:cNvSpPr/>
              <p:nvPr/>
            </p:nvSpPr>
            <p:spPr>
              <a:xfrm>
                <a:off x="2250" y="2250"/>
                <a:ext cx="225" cy="193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52" name="Rettangolo 17"/>
              <p:cNvSpPr>
                <a:spLocks noChangeArrowheads="1"/>
              </p:cNvSpPr>
              <p:nvPr/>
            </p:nvSpPr>
            <p:spPr bwMode="auto">
              <a:xfrm>
                <a:off x="2379" y="2428"/>
                <a:ext cx="302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000000"/>
                    </a:solidFill>
                    <a:latin typeface="Times New Roman" panose="02020603050405020304" pitchFamily="18" charset="0"/>
                    <a:cs typeface="Times New Roman" panose="02020603050405020304" pitchFamily="18" charset="0"/>
                  </a:rPr>
                  <a:t>Solvents</a:t>
                </a: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a:p>
                <a:pPr eaLnBrk="1" hangingPunct="1"/>
                <a:endParaRPr lang="en-US" altLang="en-US">
                  <a:solidFill>
                    <a:srgbClr val="000000"/>
                  </a:solidFill>
                  <a:latin typeface="Arial" panose="020B0604020202020204" pitchFamily="34" charset="0"/>
                </a:endParaRPr>
              </a:p>
            </p:txBody>
          </p:sp>
        </p:grpSp>
        <p:grpSp>
          <p:nvGrpSpPr>
            <p:cNvPr id="44040" name="Group 5"/>
            <p:cNvGrpSpPr>
              <a:grpSpLocks/>
            </p:cNvGrpSpPr>
            <p:nvPr/>
          </p:nvGrpSpPr>
          <p:grpSpPr bwMode="auto">
            <a:xfrm>
              <a:off x="4331145" y="2154378"/>
              <a:ext cx="4082640" cy="4303306"/>
              <a:chOff x="4331145" y="2154378"/>
              <a:chExt cx="4082640" cy="4303306"/>
            </a:xfrm>
          </p:grpSpPr>
          <p:sp>
            <p:nvSpPr>
              <p:cNvPr id="19" name="Parentesi graffa aperta 18"/>
              <p:cNvSpPr/>
              <p:nvPr/>
            </p:nvSpPr>
            <p:spPr>
              <a:xfrm>
                <a:off x="5821244" y="2154378"/>
                <a:ext cx="357188"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2" name="Rettangolo 19"/>
              <p:cNvSpPr>
                <a:spLocks noChangeArrowheads="1"/>
              </p:cNvSpPr>
              <p:nvPr/>
            </p:nvSpPr>
            <p:spPr bwMode="auto">
              <a:xfrm>
                <a:off x="6314379" y="2189235"/>
                <a:ext cx="1146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Aromatics</a:t>
                </a:r>
              </a:p>
              <a:p>
                <a:pPr eaLnBrk="1" hangingPunct="1"/>
                <a:r>
                  <a:rPr lang="en-US" altLang="en-US">
                    <a:solidFill>
                      <a:srgbClr val="000000"/>
                    </a:solidFill>
                    <a:latin typeface="Times New Roman" panose="02020603050405020304" pitchFamily="18" charset="0"/>
                    <a:cs typeface="Times New Roman" panose="02020603050405020304" pitchFamily="18" charset="0"/>
                  </a:rPr>
                  <a:t>Chlorates</a:t>
                </a:r>
              </a:p>
              <a:p>
                <a:pPr eaLnBrk="1" hangingPunct="1"/>
                <a:r>
                  <a:rPr lang="en-US" altLang="en-US">
                    <a:solidFill>
                      <a:srgbClr val="000000"/>
                    </a:solidFill>
                    <a:latin typeface="Times New Roman" panose="02020603050405020304" pitchFamily="18" charset="0"/>
                    <a:cs typeface="Times New Roman" panose="02020603050405020304" pitchFamily="18" charset="0"/>
                  </a:rPr>
                  <a:t>Nitrogens</a:t>
                </a:r>
                <a:endParaRPr lang="en-US" altLang="en-US">
                  <a:latin typeface="Times New Roman" panose="02020603050405020304" pitchFamily="18" charset="0"/>
                  <a:cs typeface="Times New Roman" panose="02020603050405020304" pitchFamily="18" charset="0"/>
                </a:endParaRPr>
              </a:p>
            </p:txBody>
          </p:sp>
          <p:sp>
            <p:nvSpPr>
              <p:cNvPr id="21" name="Parentesi graffa aperta 20"/>
              <p:cNvSpPr/>
              <p:nvPr/>
            </p:nvSpPr>
            <p:spPr>
              <a:xfrm>
                <a:off x="5892682" y="3600987"/>
                <a:ext cx="357187"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4" name="Rettangolo 21"/>
              <p:cNvSpPr>
                <a:spLocks noChangeArrowheads="1"/>
              </p:cNvSpPr>
              <p:nvPr/>
            </p:nvSpPr>
            <p:spPr bwMode="auto">
              <a:xfrm>
                <a:off x="6280965" y="3699546"/>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Anionics</a:t>
                </a:r>
              </a:p>
              <a:p>
                <a:pPr eaLnBrk="1" hangingPunct="1"/>
                <a:r>
                  <a:rPr lang="en-US" altLang="en-US">
                    <a:solidFill>
                      <a:srgbClr val="000000"/>
                    </a:solidFill>
                    <a:latin typeface="Times New Roman" panose="02020603050405020304" pitchFamily="18" charset="0"/>
                    <a:cs typeface="Times New Roman" panose="02020603050405020304" pitchFamily="18" charset="0"/>
                  </a:rPr>
                  <a:t>Cationics</a:t>
                </a:r>
              </a:p>
              <a:p>
                <a:pPr eaLnBrk="1" hangingPunct="1"/>
                <a:r>
                  <a:rPr lang="en-US" altLang="en-US">
                    <a:solidFill>
                      <a:srgbClr val="000000"/>
                    </a:solidFill>
                    <a:latin typeface="Times New Roman" panose="02020603050405020304" pitchFamily="18" charset="0"/>
                    <a:cs typeface="Times New Roman" panose="02020603050405020304" pitchFamily="18" charset="0"/>
                  </a:rPr>
                  <a:t>Non anionics</a:t>
                </a:r>
                <a:endParaRPr lang="en-US" altLang="en-US">
                  <a:latin typeface="Times New Roman" panose="02020603050405020304" pitchFamily="18" charset="0"/>
                  <a:cs typeface="Times New Roman" panose="02020603050405020304" pitchFamily="18" charset="0"/>
                </a:endParaRPr>
              </a:p>
            </p:txBody>
          </p:sp>
          <p:sp>
            <p:nvSpPr>
              <p:cNvPr id="23" name="Parentesi graffa aperta 22"/>
              <p:cNvSpPr/>
              <p:nvPr/>
            </p:nvSpPr>
            <p:spPr>
              <a:xfrm>
                <a:off x="5889507" y="4847517"/>
                <a:ext cx="355600" cy="114331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046" name="Rettangolo 23"/>
              <p:cNvSpPr>
                <a:spLocks noChangeArrowheads="1"/>
              </p:cNvSpPr>
              <p:nvPr/>
            </p:nvSpPr>
            <p:spPr bwMode="auto">
              <a:xfrm>
                <a:off x="6250620" y="4857658"/>
                <a:ext cx="1274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Fungicides</a:t>
                </a:r>
              </a:p>
              <a:p>
                <a:pPr eaLnBrk="1" hangingPunct="1"/>
                <a:r>
                  <a:rPr lang="en-US" altLang="en-US">
                    <a:solidFill>
                      <a:srgbClr val="000000"/>
                    </a:solidFill>
                    <a:latin typeface="Times New Roman" panose="02020603050405020304" pitchFamily="18" charset="0"/>
                    <a:cs typeface="Times New Roman" panose="02020603050405020304" pitchFamily="18" charset="0"/>
                  </a:rPr>
                  <a:t>Herbicides</a:t>
                </a:r>
              </a:p>
              <a:p>
                <a:pPr eaLnBrk="1" hangingPunct="1"/>
                <a:r>
                  <a:rPr lang="en-US" altLang="en-US">
                    <a:solidFill>
                      <a:srgbClr val="000000"/>
                    </a:solidFill>
                    <a:latin typeface="Times New Roman" panose="02020603050405020304" pitchFamily="18" charset="0"/>
                    <a:cs typeface="Times New Roman" panose="02020603050405020304" pitchFamily="18" charset="0"/>
                  </a:rPr>
                  <a:t>Insecticides</a:t>
                </a:r>
                <a:endParaRPr lang="en-US" altLang="en-US">
                  <a:latin typeface="Times New Roman" panose="02020603050405020304" pitchFamily="18" charset="0"/>
                  <a:cs typeface="Times New Roman" panose="02020603050405020304" pitchFamily="18" charset="0"/>
                </a:endParaRPr>
              </a:p>
            </p:txBody>
          </p:sp>
          <p:sp>
            <p:nvSpPr>
              <p:cNvPr id="44047" name="TextBox 4"/>
              <p:cNvSpPr txBox="1">
                <a:spLocks noChangeArrowheads="1"/>
              </p:cNvSpPr>
              <p:nvPr/>
            </p:nvSpPr>
            <p:spPr bwMode="auto">
              <a:xfrm>
                <a:off x="4501356" y="4010487"/>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Detergents</a:t>
                </a:r>
                <a:endParaRPr lang="en-GB" altLang="en-US"/>
              </a:p>
            </p:txBody>
          </p:sp>
          <p:sp>
            <p:nvSpPr>
              <p:cNvPr id="44048" name="TextBox 21"/>
              <p:cNvSpPr txBox="1">
                <a:spLocks noChangeArrowheads="1"/>
              </p:cNvSpPr>
              <p:nvPr/>
            </p:nvSpPr>
            <p:spPr bwMode="auto">
              <a:xfrm>
                <a:off x="4331145" y="5162158"/>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Pesticides</a:t>
                </a:r>
              </a:p>
            </p:txBody>
          </p:sp>
          <p:sp>
            <p:nvSpPr>
              <p:cNvPr id="44049" name="TextBox 23"/>
              <p:cNvSpPr txBox="1">
                <a:spLocks noChangeArrowheads="1"/>
              </p:cNvSpPr>
              <p:nvPr/>
            </p:nvSpPr>
            <p:spPr bwMode="auto">
              <a:xfrm>
                <a:off x="4452737" y="6088352"/>
                <a:ext cx="3961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00"/>
                    </a:solidFill>
                    <a:latin typeface="Times New Roman" panose="02020603050405020304" pitchFamily="18" charset="0"/>
                    <a:cs typeface="Times New Roman" panose="02020603050405020304" pitchFamily="18" charset="0"/>
                  </a:rPr>
                  <a:t>PAH’s  PCB, PCDD, PBDE, PCDF</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tangolo 2"/>
          <p:cNvSpPr>
            <a:spLocks noChangeArrowheads="1"/>
          </p:cNvSpPr>
          <p:nvPr/>
        </p:nvSpPr>
        <p:spPr bwMode="auto">
          <a:xfrm>
            <a:off x="1928813" y="142875"/>
            <a:ext cx="585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a:solidFill>
                  <a:srgbClr val="FF0000"/>
                </a:solidFill>
                <a:latin typeface="Times New Roman" panose="02020603050405020304" pitchFamily="18" charset="0"/>
                <a:cs typeface="Times New Roman" panose="02020603050405020304" pitchFamily="18" charset="0"/>
              </a:rPr>
              <a:t>1- Organic </a:t>
            </a:r>
            <a:r>
              <a:rPr lang="en-GB" altLang="en-US" sz="2400" b="1">
                <a:solidFill>
                  <a:srgbClr val="FF0000"/>
                </a:solidFill>
                <a:latin typeface="Times New Roman" panose="02020603050405020304" pitchFamily="18" charset="0"/>
                <a:cs typeface="Times New Roman" panose="02020603050405020304" pitchFamily="18" charset="0"/>
              </a:rPr>
              <a:t>Substances</a:t>
            </a:r>
            <a:r>
              <a:rPr lang="it-IT" altLang="en-US" sz="2400" b="1">
                <a:solidFill>
                  <a:srgbClr val="FF0000"/>
                </a:solidFill>
                <a:latin typeface="Times New Roman" panose="02020603050405020304" pitchFamily="18" charset="0"/>
                <a:cs typeface="Times New Roman" panose="02020603050405020304" pitchFamily="18" charset="0"/>
              </a:rPr>
              <a:t> and </a:t>
            </a:r>
            <a:r>
              <a:rPr lang="en-GB" altLang="en-US" sz="2400" b="1">
                <a:solidFill>
                  <a:srgbClr val="FF0000"/>
                </a:solidFill>
                <a:latin typeface="Times New Roman" panose="02020603050405020304" pitchFamily="18" charset="0"/>
                <a:cs typeface="Times New Roman" panose="02020603050405020304" pitchFamily="18" charset="0"/>
              </a:rPr>
              <a:t>Nutrients</a:t>
            </a:r>
            <a:endParaRPr lang="en-GB" altLang="en-US" sz="2400">
              <a:solidFill>
                <a:srgbClr val="FF0000"/>
              </a:solidFill>
              <a:latin typeface="Times New Roman" panose="02020603050405020304" pitchFamily="18" charset="0"/>
              <a:cs typeface="Times New Roman" panose="02020603050405020304" pitchFamily="18" charset="0"/>
            </a:endParaRPr>
          </a:p>
        </p:txBody>
      </p:sp>
      <p:sp>
        <p:nvSpPr>
          <p:cNvPr id="46083" name="Rettangolo 5"/>
          <p:cNvSpPr>
            <a:spLocks noChangeArrowheads="1"/>
          </p:cNvSpPr>
          <p:nvPr/>
        </p:nvSpPr>
        <p:spPr bwMode="auto">
          <a:xfrm>
            <a:off x="428625" y="642938"/>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2000">
              <a:latin typeface="Times New Roman" panose="02020603050405020304" pitchFamily="18" charset="0"/>
              <a:cs typeface="Times New Roman" panose="02020603050405020304" pitchFamily="18" charset="0"/>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201863"/>
            <a:ext cx="46799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1" descr="http://www.genitronsviluppo.com/energie_rinnovabili/immagini/sulfamaster_biogas_sulfamaster_metano_letame_biogas_biocarburanti_sostenibili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2201863"/>
            <a:ext cx="31702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
          <p:cNvSpPr>
            <a:spLocks noChangeArrowheads="1"/>
          </p:cNvSpPr>
          <p:nvPr/>
        </p:nvSpPr>
        <p:spPr bwMode="auto">
          <a:xfrm>
            <a:off x="428625" y="838200"/>
            <a:ext cx="8070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000">
                <a:latin typeface="Arial" panose="020B0604020202020204" pitchFamily="34" charset="0"/>
              </a:rPr>
              <a:t>مصادرالتلوث بالمواد  العضوية وكذلك تلوث المغذيات ( مثل النتروجين والفسفور)هي المسبب الاساس للمشاكل التي تحدث على طول الساحل والبحيرات والأنهار في البلدان.</a:t>
            </a:r>
            <a:r>
              <a:rPr lang="en-US" altLang="en-US" sz="2000">
                <a:latin typeface="Arial" panose="020B0604020202020204" pitchFamily="34" charset="0"/>
              </a:rPr>
              <a:t> </a:t>
            </a:r>
            <a:r>
              <a:rPr lang="ar-IQ" altLang="en-US" sz="2000">
                <a:latin typeface="Arial" panose="020B0604020202020204" pitchFamily="34" charset="0"/>
              </a:rPr>
              <a:t>من هذه العناصر الغذائية نفايات الحيوانات ، والجريان السطحي الزراعي ، وأنابيب الصرف الصحي</a:t>
            </a:r>
            <a:endParaRPr lang="en-US" altLang="en-US" sz="2000">
              <a:latin typeface="Arial" panose="020B0604020202020204" pitchFamily="34" charset="0"/>
            </a:endParaRPr>
          </a:p>
        </p:txBody>
      </p:sp>
      <p:sp>
        <p:nvSpPr>
          <p:cNvPr id="46087" name="Rectangle 2"/>
          <p:cNvSpPr>
            <a:spLocks noChangeArrowheads="1"/>
          </p:cNvSpPr>
          <p:nvPr/>
        </p:nvSpPr>
        <p:spPr bwMode="auto">
          <a:xfrm>
            <a:off x="454025" y="5589588"/>
            <a:ext cx="8424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000">
                <a:latin typeface="Arial" panose="020B0604020202020204" pitchFamily="34" charset="0"/>
              </a:rPr>
              <a:t>تتكون الملوثات العضوية من البروتينات والكربوهيدرات والدهون والأحماض النووية في مجموعات متعددة. تشكل مياه الصرف الصحي الخام حوالي 99.9% من مصادر التلوث ، و 0.1 % من المواد الصلبة. من المواد الصلبة 70٪ عضوي (65٪ بروتينات ، 25٪ كربوهيدرات ، 10٪ دهون).</a:t>
            </a:r>
            <a:endParaRPr lang="en-US" altLang="en-US" sz="20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827088" y="0"/>
            <a:ext cx="7286625" cy="3233738"/>
            <a:chOff x="612" y="28"/>
            <a:chExt cx="4590" cy="2037"/>
          </a:xfrm>
        </p:grpSpPr>
        <p:pic>
          <p:nvPicPr>
            <p:cNvPr id="48137" name="Picture 6" descr="Fosfato monopotassico"/>
            <p:cNvPicPr>
              <a:picLocks noChangeAspect="1" noChangeArrowheads="1"/>
            </p:cNvPicPr>
            <p:nvPr/>
          </p:nvPicPr>
          <p:blipFill>
            <a:blip r:embed="rId3">
              <a:extLst>
                <a:ext uri="{28A0092B-C50C-407E-A947-70E740481C1C}">
                  <a14:useLocalDpi xmlns:a14="http://schemas.microsoft.com/office/drawing/2010/main" val="0"/>
                </a:ext>
              </a:extLst>
            </a:blip>
            <a:srcRect l="15691" t="34586" r="15514" b="21980"/>
            <a:stretch>
              <a:fillRect/>
            </a:stretch>
          </p:blipFill>
          <p:spPr bwMode="auto">
            <a:xfrm>
              <a:off x="972" y="782"/>
              <a:ext cx="1355"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ttangolo 8"/>
            <p:cNvSpPr>
              <a:spLocks noChangeArrowheads="1"/>
            </p:cNvSpPr>
            <p:nvPr/>
          </p:nvSpPr>
          <p:spPr bwMode="auto">
            <a:xfrm>
              <a:off x="612" y="28"/>
              <a:ext cx="459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it-IT" altLang="en-US" sz="2000" b="1" u="sng">
                  <a:solidFill>
                    <a:srgbClr val="000000"/>
                  </a:solidFill>
                  <a:latin typeface="Times New Roman" panose="02020603050405020304" pitchFamily="18" charset="0"/>
                  <a:cs typeface="Times New Roman" panose="02020603050405020304" pitchFamily="18" charset="0"/>
                </a:rPr>
                <a:t>Phosphates</a:t>
              </a:r>
            </a:p>
            <a:p>
              <a:pPr algn="just" eaLnBrk="1" hangingPunct="1"/>
              <a:endParaRPr lang="it-IT" altLang="en-US" sz="2000">
                <a:solidFill>
                  <a:srgbClr val="000000"/>
                </a:solidFill>
                <a:latin typeface="Times New Roman" panose="02020603050405020304" pitchFamily="18" charset="0"/>
                <a:cs typeface="Times New Roman" panose="02020603050405020304" pitchFamily="18" charset="0"/>
              </a:endParaRPr>
            </a:p>
            <a:p>
              <a:pPr algn="just" eaLnBrk="1" hangingPunct="1"/>
              <a:r>
                <a:rPr lang="it-IT" altLang="en-US" sz="2000">
                  <a:solidFill>
                    <a:srgbClr val="000000"/>
                  </a:solidFill>
                  <a:latin typeface="Times New Roman" panose="02020603050405020304" pitchFamily="18" charset="0"/>
                  <a:cs typeface="Times New Roman" panose="02020603050405020304" pitchFamily="18" charset="0"/>
                </a:rPr>
                <a:t>Large amount of P is produced by human activitie (agriculture).   </a:t>
              </a:r>
              <a:endParaRPr lang="en-US" altLang="en-US" sz="2000">
                <a:latin typeface="Times New Roman" panose="02020603050405020304" pitchFamily="18" charset="0"/>
                <a:cs typeface="Times New Roman" panose="02020603050405020304" pitchFamily="18" charset="0"/>
              </a:endParaRPr>
            </a:p>
          </p:txBody>
        </p:sp>
        <p:pic>
          <p:nvPicPr>
            <p:cNvPr id="48139" name="Picture 14" descr="algae-solazyme-h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 y="782"/>
              <a:ext cx="1711" cy="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827088" y="3284538"/>
            <a:ext cx="5892800" cy="3000375"/>
            <a:chOff x="657" y="2296"/>
            <a:chExt cx="3712" cy="1890"/>
          </a:xfrm>
        </p:grpSpPr>
        <p:pic>
          <p:nvPicPr>
            <p:cNvPr id="48132" name="Picture 16" descr="Nitrato di potassio (KNO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 y="2926"/>
              <a:ext cx="862"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3" name="Group 10"/>
            <p:cNvGrpSpPr>
              <a:grpSpLocks/>
            </p:cNvGrpSpPr>
            <p:nvPr/>
          </p:nvGrpSpPr>
          <p:grpSpPr bwMode="auto">
            <a:xfrm>
              <a:off x="657" y="2296"/>
              <a:ext cx="3712" cy="585"/>
              <a:chOff x="315" y="2565"/>
              <a:chExt cx="3712" cy="585"/>
            </a:xfrm>
          </p:grpSpPr>
          <p:sp>
            <p:nvSpPr>
              <p:cNvPr id="48135" name="Rettangolo 9"/>
              <p:cNvSpPr>
                <a:spLocks noChangeArrowheads="1"/>
              </p:cNvSpPr>
              <p:nvPr/>
            </p:nvSpPr>
            <p:spPr bwMode="auto">
              <a:xfrm>
                <a:off x="315" y="2565"/>
                <a:ext cx="6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u="sng">
                    <a:solidFill>
                      <a:srgbClr val="000000"/>
                    </a:solidFill>
                    <a:latin typeface="Times New Roman" panose="02020603050405020304" pitchFamily="18" charset="0"/>
                    <a:cs typeface="Times New Roman" panose="02020603050405020304" pitchFamily="18" charset="0"/>
                  </a:rPr>
                  <a:t>Nitrates</a:t>
                </a:r>
              </a:p>
            </p:txBody>
          </p:sp>
          <p:sp>
            <p:nvSpPr>
              <p:cNvPr id="48136" name="Rettangolo 10"/>
              <p:cNvSpPr>
                <a:spLocks noChangeArrowheads="1"/>
              </p:cNvSpPr>
              <p:nvPr/>
            </p:nvSpPr>
            <p:spPr bwMode="auto">
              <a:xfrm>
                <a:off x="315" y="2704"/>
                <a:ext cx="371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en-US" sz="2000">
                  <a:solidFill>
                    <a:srgbClr val="000000"/>
                  </a:solidFill>
                  <a:latin typeface="Times New Roman" panose="02020603050405020304" pitchFamily="18" charset="0"/>
                  <a:cs typeface="Times New Roman" panose="02020603050405020304" pitchFamily="18" charset="0"/>
                </a:endParaRPr>
              </a:p>
              <a:p>
                <a:pPr eaLnBrk="1" hangingPunct="1"/>
                <a:r>
                  <a:rPr lang="it-IT" altLang="en-US" sz="2000">
                    <a:solidFill>
                      <a:srgbClr val="000000"/>
                    </a:solidFill>
                    <a:latin typeface="Times New Roman" panose="02020603050405020304" pitchFamily="18" charset="0"/>
                    <a:cs typeface="Times New Roman" panose="02020603050405020304" pitchFamily="18" charset="0"/>
                  </a:rPr>
                  <a:t>Main sources are fertilizers, sewage, food conservation.</a:t>
                </a:r>
                <a:endParaRPr lang="en-US" altLang="en-US" sz="2000">
                  <a:latin typeface="Times New Roman" panose="02020603050405020304" pitchFamily="18" charset="0"/>
                  <a:cs typeface="Times New Roman" panose="02020603050405020304" pitchFamily="18" charset="0"/>
                </a:endParaRPr>
              </a:p>
            </p:txBody>
          </p:sp>
        </p:grpSp>
        <p:pic>
          <p:nvPicPr>
            <p:cNvPr id="48134" name="Picture 16" descr="nitrate-360x2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 y="2971"/>
              <a:ext cx="1620"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2"/>
          <p:cNvSpPr txBox="1">
            <a:spLocks noChangeArrowheads="1"/>
          </p:cNvSpPr>
          <p:nvPr/>
        </p:nvSpPr>
        <p:spPr bwMode="auto">
          <a:xfrm>
            <a:off x="2843213" y="176213"/>
            <a:ext cx="340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0070C0"/>
                </a:solidFill>
                <a:latin typeface="Times New Roman" panose="02020603050405020304" pitchFamily="18" charset="0"/>
                <a:cs typeface="Times New Roman" panose="02020603050405020304" pitchFamily="18" charset="0"/>
              </a:rPr>
              <a:t>MOST IMPORTANT EFFECT</a:t>
            </a:r>
          </a:p>
        </p:txBody>
      </p:sp>
      <p:sp>
        <p:nvSpPr>
          <p:cNvPr id="4" name="Freccia in giù 3"/>
          <p:cNvSpPr/>
          <p:nvPr/>
        </p:nvSpPr>
        <p:spPr>
          <a:xfrm>
            <a:off x="4262438" y="600075"/>
            <a:ext cx="571500"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80" name="Rettangolo 4"/>
          <p:cNvSpPr>
            <a:spLocks noChangeArrowheads="1"/>
          </p:cNvSpPr>
          <p:nvPr/>
        </p:nvSpPr>
        <p:spPr bwMode="auto">
          <a:xfrm>
            <a:off x="2868613" y="1384300"/>
            <a:ext cx="3875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Eutrophication     </a:t>
            </a:r>
            <a:r>
              <a:rPr lang="ar-IQ" altLang="en-US" sz="2400">
                <a:solidFill>
                  <a:srgbClr val="FF0000"/>
                </a:solidFill>
                <a:latin typeface="Times New Roman" panose="02020603050405020304" pitchFamily="18" charset="0"/>
                <a:cs typeface="Times New Roman" panose="02020603050405020304" pitchFamily="18" charset="0"/>
              </a:rPr>
              <a:t>فرط التغذية</a:t>
            </a:r>
            <a:endParaRPr lang="en-US" altLang="en-US" sz="2400">
              <a:solidFill>
                <a:srgbClr val="FF0000"/>
              </a:solidFill>
              <a:latin typeface="Times New Roman" panose="02020603050405020304" pitchFamily="18" charset="0"/>
              <a:cs typeface="Times New Roman" panose="02020603050405020304" pitchFamily="18" charset="0"/>
            </a:endParaRPr>
          </a:p>
        </p:txBody>
      </p:sp>
      <p:pic>
        <p:nvPicPr>
          <p:cNvPr id="50181" name="Picture 4" descr="http://www.partecipami.it/files/CanaleViaRipamont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48038"/>
            <a:ext cx="48990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3365500"/>
            <a:ext cx="26670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1"/>
          <p:cNvSpPr>
            <a:spLocks noChangeArrowheads="1"/>
          </p:cNvSpPr>
          <p:nvPr/>
        </p:nvSpPr>
        <p:spPr bwMode="auto">
          <a:xfrm>
            <a:off x="323850" y="1989138"/>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فرط التغذية ( </a:t>
            </a:r>
            <a:r>
              <a:rPr lang="en-US" altLang="en-US" sz="2400">
                <a:latin typeface="Arial" panose="020B0604020202020204" pitchFamily="34" charset="0"/>
              </a:rPr>
              <a:t>Eutrophication</a:t>
            </a:r>
            <a:r>
              <a:rPr lang="ar-IQ" altLang="en-US" sz="2400">
                <a:latin typeface="Arial" panose="020B0604020202020204" pitchFamily="34" charset="0"/>
              </a:rPr>
              <a:t> )  هي عملية تتلقى فيها المسطحات المائية ، مثل البحيرات أو مصبات الأنهار أو التيارات بطيئة الحركة ، المغذيات الزائدة مثل الفسفور او النتروجين والتي تحفز النمو المفرط للنبات.</a:t>
            </a:r>
            <a:endParaRPr lang="en-US" altLang="en-US" sz="2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84313"/>
            <a:ext cx="24495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484313"/>
            <a:ext cx="50165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
          <p:cNvSpPr>
            <a:spLocks noChangeArrowheads="1"/>
          </p:cNvSpPr>
          <p:nvPr/>
        </p:nvSpPr>
        <p:spPr bwMode="auto">
          <a:xfrm>
            <a:off x="323850" y="333375"/>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هذا النمو المحسن للنبات ، والذي يُطلق عليه غالبًا تكاثر الطحالب ، يقلل الأوكسجين المذاب في الماء والذي يمكن أن يتسبب في موت الكائنات الحية الأخرى</a:t>
            </a:r>
            <a:r>
              <a:rPr lang="ar-IQ" altLang="en-US">
                <a:latin typeface="Arial" panose="020B0604020202020204" pitchFamily="34" charset="0"/>
              </a:rPr>
              <a:t>.</a:t>
            </a:r>
            <a:endParaRPr lang="en-US" altLang="en-US">
              <a:latin typeface="Arial" panose="020B0604020202020204" pitchFamily="34" charset="0"/>
            </a:endParaRPr>
          </a:p>
        </p:txBody>
      </p:sp>
      <p:sp>
        <p:nvSpPr>
          <p:cNvPr id="52229" name="Rectangle 3"/>
          <p:cNvSpPr>
            <a:spLocks noChangeArrowheads="1"/>
          </p:cNvSpPr>
          <p:nvPr/>
        </p:nvSpPr>
        <p:spPr bwMode="auto">
          <a:xfrm>
            <a:off x="1092200" y="5229225"/>
            <a:ext cx="739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يساهم فرط العناصر الغذائية مثل </a:t>
            </a:r>
            <a:r>
              <a:rPr lang="en-US" altLang="en-US" sz="2400">
                <a:latin typeface="Arial" panose="020B0604020202020204" pitchFamily="34" charset="0"/>
              </a:rPr>
              <a:t>  N</a:t>
            </a:r>
            <a:r>
              <a:rPr lang="ar-IQ" altLang="en-US" sz="2400">
                <a:latin typeface="Arial" panose="020B0604020202020204" pitchFamily="34" charset="0"/>
              </a:rPr>
              <a:t>أو </a:t>
            </a:r>
            <a:r>
              <a:rPr lang="en-US" altLang="en-US" sz="2400">
                <a:latin typeface="Arial" panose="020B0604020202020204" pitchFamily="34" charset="0"/>
              </a:rPr>
              <a:t>P  </a:t>
            </a:r>
            <a:r>
              <a:rPr lang="ar-IQ" altLang="en-US" sz="2400">
                <a:latin typeface="Arial" panose="020B0604020202020204" pitchFamily="34" charset="0"/>
              </a:rPr>
              <a:t> عادة في تدهور النظام البيئي.</a:t>
            </a:r>
            <a:endParaRPr lang="en-US" altLang="en-US"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p-ditc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225550"/>
            <a:ext cx="446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ttangolo 1"/>
          <p:cNvSpPr>
            <a:spLocks noChangeArrowheads="1"/>
          </p:cNvSpPr>
          <p:nvPr/>
        </p:nvSpPr>
        <p:spPr bwMode="auto">
          <a:xfrm>
            <a:off x="1547813" y="365125"/>
            <a:ext cx="626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2- </a:t>
            </a:r>
            <a:r>
              <a:rPr lang="it-IT" altLang="en-US" sz="2400" b="1">
                <a:solidFill>
                  <a:srgbClr val="FF0000"/>
                </a:solidFill>
                <a:latin typeface="Times New Roman" panose="02020603050405020304" pitchFamily="18" charset="0"/>
                <a:cs typeface="Times New Roman" panose="02020603050405020304" pitchFamily="18" charset="0"/>
              </a:rPr>
              <a:t>Heavy Metals Pollution</a:t>
            </a:r>
            <a:r>
              <a:rPr lang="ar-IQ" altLang="en-US" sz="2400" b="1">
                <a:cs typeface="Times New Roman" panose="02020603050405020304" pitchFamily="18" charset="0"/>
              </a:rPr>
              <a:t>تلوث العناصر الثقيلة  </a:t>
            </a:r>
            <a:endParaRPr lang="it-IT" altLang="en-US" sz="2400" b="1">
              <a:cs typeface="Times New Roman" panose="02020603050405020304" pitchFamily="18" charset="0"/>
            </a:endParaRPr>
          </a:p>
        </p:txBody>
      </p:sp>
      <p:pic>
        <p:nvPicPr>
          <p:cNvPr id="54276" name="Picture 8" descr="coalplant"/>
          <p:cNvPicPr>
            <a:picLocks noChangeAspect="1" noChangeArrowheads="1"/>
          </p:cNvPicPr>
          <p:nvPr/>
        </p:nvPicPr>
        <p:blipFill>
          <a:blip r:embed="rId4">
            <a:extLst>
              <a:ext uri="{28A0092B-C50C-407E-A947-70E740481C1C}">
                <a14:useLocalDpi xmlns:a14="http://schemas.microsoft.com/office/drawing/2010/main" val="0"/>
              </a:ext>
            </a:extLst>
          </a:blip>
          <a:srcRect t="4224"/>
          <a:stretch>
            <a:fillRect/>
          </a:stretch>
        </p:blipFill>
        <p:spPr bwMode="auto">
          <a:xfrm>
            <a:off x="5219700" y="1268413"/>
            <a:ext cx="33782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10" descr="pollution_control"/>
          <p:cNvPicPr>
            <a:picLocks noChangeAspect="1" noChangeArrowheads="1"/>
          </p:cNvPicPr>
          <p:nvPr/>
        </p:nvPicPr>
        <p:blipFill>
          <a:blip r:embed="rId5">
            <a:extLst>
              <a:ext uri="{28A0092B-C50C-407E-A947-70E740481C1C}">
                <a14:useLocalDpi xmlns:a14="http://schemas.microsoft.com/office/drawing/2010/main" val="0"/>
              </a:ext>
            </a:extLst>
          </a:blip>
          <a:srcRect l="15111"/>
          <a:stretch>
            <a:fillRect/>
          </a:stretch>
        </p:blipFill>
        <p:spPr bwMode="auto">
          <a:xfrm>
            <a:off x="527050" y="3463925"/>
            <a:ext cx="2425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descr="Cambodian soldier standing next to toxic waste drums"/>
          <p:cNvPicPr>
            <a:picLocks noChangeAspect="1" noChangeArrowheads="1"/>
          </p:cNvPicPr>
          <p:nvPr/>
        </p:nvPicPr>
        <p:blipFill>
          <a:blip r:embed="rId6">
            <a:extLst>
              <a:ext uri="{28A0092B-C50C-407E-A947-70E740481C1C}">
                <a14:useLocalDpi xmlns:a14="http://schemas.microsoft.com/office/drawing/2010/main" val="0"/>
              </a:ext>
            </a:extLst>
          </a:blip>
          <a:srcRect b="6778"/>
          <a:stretch>
            <a:fillRect/>
          </a:stretch>
        </p:blipFill>
        <p:spPr bwMode="auto">
          <a:xfrm>
            <a:off x="3140075" y="3429000"/>
            <a:ext cx="1933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
          <p:cNvGrpSpPr>
            <a:grpSpLocks/>
          </p:cNvGrpSpPr>
          <p:nvPr/>
        </p:nvGrpSpPr>
        <p:grpSpPr bwMode="auto">
          <a:xfrm>
            <a:off x="827088" y="2349500"/>
            <a:ext cx="8224837" cy="4075113"/>
            <a:chOff x="739775" y="1055688"/>
            <a:chExt cx="8224838" cy="4075112"/>
          </a:xfrm>
        </p:grpSpPr>
        <p:sp>
          <p:nvSpPr>
            <p:cNvPr id="56325" name="Rectangle 2"/>
            <p:cNvSpPr>
              <a:spLocks noChangeArrowheads="1"/>
            </p:cNvSpPr>
            <p:nvPr/>
          </p:nvSpPr>
          <p:spPr bwMode="auto">
            <a:xfrm>
              <a:off x="3995738" y="1055688"/>
              <a:ext cx="496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Essential heavy</a:t>
              </a:r>
              <a:r>
                <a:rPr lang="ar-IQ" altLang="en-US" sz="2400">
                  <a:solidFill>
                    <a:srgbClr val="FF0000"/>
                  </a:solidFill>
                  <a:latin typeface="Times New Roman" panose="02020603050405020304" pitchFamily="18" charset="0"/>
                  <a:cs typeface="Times New Roman" panose="02020603050405020304" pitchFamily="18" charset="0"/>
                </a:rPr>
                <a:t>المعادن الثقيلة الاساسية     </a:t>
              </a:r>
              <a:endParaRPr lang="en-US" altLang="en-US" sz="2400">
                <a:latin typeface="Times New Roman" panose="02020603050405020304" pitchFamily="18" charset="0"/>
                <a:cs typeface="Times New Roman" panose="02020603050405020304" pitchFamily="18" charset="0"/>
              </a:endParaRPr>
            </a:p>
          </p:txBody>
        </p:sp>
        <p:sp>
          <p:nvSpPr>
            <p:cNvPr id="56326" name="Rectangle 3"/>
            <p:cNvSpPr>
              <a:spLocks noChangeArrowheads="1"/>
            </p:cNvSpPr>
            <p:nvPr/>
          </p:nvSpPr>
          <p:spPr bwMode="auto">
            <a:xfrm>
              <a:off x="2268538" y="3338513"/>
              <a:ext cx="657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Nonessential heavy metals</a:t>
              </a:r>
              <a:r>
                <a:rPr lang="ar-IQ" altLang="en-US" sz="2400">
                  <a:solidFill>
                    <a:srgbClr val="FF0000"/>
                  </a:solidFill>
                  <a:latin typeface="Times New Roman" panose="02020603050405020304" pitchFamily="18" charset="0"/>
                  <a:cs typeface="Times New Roman" panose="02020603050405020304" pitchFamily="18" charset="0"/>
                </a:rPr>
                <a:t>المعادن الثقيلة غير الاساسية    </a:t>
              </a:r>
              <a:endParaRPr lang="en-US" altLang="en-US" sz="2400">
                <a:latin typeface="Times New Roman" panose="02020603050405020304" pitchFamily="18" charset="0"/>
                <a:cs typeface="Times New Roman" panose="02020603050405020304" pitchFamily="18" charset="0"/>
              </a:endParaRPr>
            </a:p>
          </p:txBody>
        </p:sp>
        <p:sp>
          <p:nvSpPr>
            <p:cNvPr id="56327" name="Rectangle 4"/>
            <p:cNvSpPr>
              <a:spLocks noChangeArrowheads="1"/>
            </p:cNvSpPr>
            <p:nvPr/>
          </p:nvSpPr>
          <p:spPr bwMode="auto">
            <a:xfrm>
              <a:off x="1692275" y="2251075"/>
              <a:ext cx="345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Mn, Fe, Cu, and Zn, Mg</a:t>
              </a:r>
            </a:p>
          </p:txBody>
        </p:sp>
        <p:sp>
          <p:nvSpPr>
            <p:cNvPr id="56328" name="TextBox 7"/>
            <p:cNvSpPr txBox="1">
              <a:spLocks noChangeArrowheads="1"/>
            </p:cNvSpPr>
            <p:nvPr/>
          </p:nvSpPr>
          <p:spPr bwMode="auto">
            <a:xfrm>
              <a:off x="796925" y="1590675"/>
              <a:ext cx="787876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t>تعتبر المعادن الثقيلة الأساسية مهمة للكائنات الحية وقد تكون مطلوبة في الجسم بتركيزات منخفضة جدًا. ومن امثلتها </a:t>
              </a:r>
              <a:endParaRPr lang="en-GB" altLang="en-US" sz="2400"/>
            </a:p>
          </p:txBody>
        </p:sp>
        <p:sp>
          <p:nvSpPr>
            <p:cNvPr id="56329" name="TextBox 9"/>
            <p:cNvSpPr txBox="1">
              <a:spLocks noChangeArrowheads="1"/>
            </p:cNvSpPr>
            <p:nvPr/>
          </p:nvSpPr>
          <p:spPr bwMode="auto">
            <a:xfrm>
              <a:off x="739775" y="4103688"/>
              <a:ext cx="788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المعادن الثقيلة غير الأساسية ليس لها دور بيولوجي معروف في الكائنات الحية.</a:t>
              </a:r>
              <a:endParaRPr lang="en-GB" altLang="en-US" sz="2400"/>
            </a:p>
          </p:txBody>
        </p:sp>
        <p:sp>
          <p:nvSpPr>
            <p:cNvPr id="56330" name="TextBox 3"/>
            <p:cNvSpPr txBox="1">
              <a:spLocks noChangeArrowheads="1"/>
            </p:cNvSpPr>
            <p:nvPr/>
          </p:nvSpPr>
          <p:spPr bwMode="auto">
            <a:xfrm>
              <a:off x="5292725" y="4649788"/>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مثل</a:t>
              </a:r>
              <a:r>
                <a:rPr lang="ar-IQ" altLang="en-US"/>
                <a:t>  </a:t>
              </a:r>
              <a:r>
                <a:rPr lang="en-US" altLang="en-US"/>
                <a:t>   </a:t>
              </a:r>
              <a:r>
                <a:rPr lang="ar-IQ" altLang="en-US"/>
                <a:t>  </a:t>
              </a:r>
              <a:r>
                <a:rPr lang="en-US" altLang="en-US" sz="2400">
                  <a:latin typeface="Times New Roman" panose="02020603050405020304" pitchFamily="18" charset="0"/>
                  <a:cs typeface="Times New Roman" panose="02020603050405020304" pitchFamily="18" charset="0"/>
                </a:rPr>
                <a:t>Cd,  Pb,  and Hg</a:t>
              </a:r>
              <a:endParaRPr lang="en-GB" altLang="en-US" sz="2400">
                <a:latin typeface="Times New Roman" panose="02020603050405020304" pitchFamily="18" charset="0"/>
                <a:cs typeface="Times New Roman" panose="02020603050405020304" pitchFamily="18" charset="0"/>
              </a:endParaRPr>
            </a:p>
          </p:txBody>
        </p:sp>
        <p:sp>
          <p:nvSpPr>
            <p:cNvPr id="56331" name="TextBox 11"/>
            <p:cNvSpPr txBox="1">
              <a:spLocks noChangeArrowheads="1"/>
            </p:cNvSpPr>
            <p:nvPr/>
          </p:nvSpPr>
          <p:spPr bwMode="auto">
            <a:xfrm>
              <a:off x="2195513" y="4668838"/>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وهي معادن سامة </a:t>
              </a:r>
              <a:endParaRPr lang="en-GB" altLang="en-US" sz="2400">
                <a:latin typeface="Times New Roman" panose="02020603050405020304" pitchFamily="18" charset="0"/>
                <a:cs typeface="Times New Roman" panose="02020603050405020304" pitchFamily="18" charset="0"/>
              </a:endParaRPr>
            </a:p>
          </p:txBody>
        </p:sp>
      </p:grpSp>
      <p:sp>
        <p:nvSpPr>
          <p:cNvPr id="56323" name="TextBox 3"/>
          <p:cNvSpPr txBox="1">
            <a:spLocks noChangeArrowheads="1"/>
          </p:cNvSpPr>
          <p:nvPr/>
        </p:nvSpPr>
        <p:spPr bwMode="auto">
          <a:xfrm>
            <a:off x="2484438" y="476250"/>
            <a:ext cx="568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70C0"/>
                </a:solidFill>
                <a:latin typeface="Times New Roman" panose="02020603050405020304" pitchFamily="18" charset="0"/>
                <a:cs typeface="Times New Roman" panose="02020603050405020304" pitchFamily="18" charset="0"/>
              </a:rPr>
              <a:t>Definition of heavy metals</a:t>
            </a:r>
            <a:r>
              <a:rPr lang="ar-IQ" altLang="en-US" sz="2400" b="1">
                <a:solidFill>
                  <a:srgbClr val="0070C0"/>
                </a:solidFill>
                <a:latin typeface="Times New Roman" panose="02020603050405020304" pitchFamily="18" charset="0"/>
                <a:cs typeface="Times New Roman" panose="02020603050405020304" pitchFamily="18" charset="0"/>
              </a:rPr>
              <a:t>المعادن الثقيلة     </a:t>
            </a:r>
            <a:endParaRPr lang="en-US" altLang="en-US" sz="2400" b="1">
              <a:solidFill>
                <a:srgbClr val="0070C0"/>
              </a:solidFill>
              <a:latin typeface="Times New Roman" panose="02020603050405020304" pitchFamily="18" charset="0"/>
              <a:cs typeface="Times New Roman" panose="02020603050405020304" pitchFamily="18" charset="0"/>
            </a:endParaRPr>
          </a:p>
        </p:txBody>
      </p:sp>
      <p:sp>
        <p:nvSpPr>
          <p:cNvPr id="56324" name="TextBox 8"/>
          <p:cNvSpPr txBox="1">
            <a:spLocks noChangeArrowheads="1"/>
          </p:cNvSpPr>
          <p:nvPr/>
        </p:nvSpPr>
        <p:spPr bwMode="auto">
          <a:xfrm>
            <a:off x="728663" y="1028700"/>
            <a:ext cx="80645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solidFill>
                  <a:srgbClr val="000000"/>
                </a:solidFill>
                <a:latin typeface="IBM Plex Sans Arabic"/>
              </a:rPr>
              <a:t>المعادن الثقيلة هي عناصرٌ موجودةٌ في الطبيعة تمتلك وزنًا ذريًّا كبيرًا( عدد ذري اكبر من 20) وكثافتها أكبر من كثافة الماء بخمس مرات.</a:t>
            </a:r>
            <a:endParaRPr lang="en-GB"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
          <p:cNvSpPr txBox="1">
            <a:spLocks noChangeArrowheads="1"/>
          </p:cNvSpPr>
          <p:nvPr/>
        </p:nvSpPr>
        <p:spPr bwMode="auto">
          <a:xfrm>
            <a:off x="503238" y="404813"/>
            <a:ext cx="8137525"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ستخدم المعادن الثقيلة في مجالات الزراعة والطب والصناعة. </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يحتوي جسم الإنسان بشكلٍ طبيعيٍّ على بعض هذه المعادن كالزنك والنحاس مثلًا لكن بمعدلاتٍ لا تسبب السّمية، بل تكفي لتساعد الجسم للقيام بوظائفه.</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 يحدث التسمم بها عند امتصاص أنسجة الجسم الملساء كمياتٍ كبيرة من معدنٍ ثقيلٍ ما.</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أشهر تلك المعادن</a:t>
            </a:r>
            <a:r>
              <a:rPr lang="en-US" altLang="en-US" sz="2400">
                <a:solidFill>
                  <a:srgbClr val="000000"/>
                </a:solidFill>
                <a:latin typeface="IBM Plex Sans Arabic"/>
              </a:rPr>
              <a:t> </a:t>
            </a:r>
            <a:r>
              <a:rPr lang="ar-IQ" altLang="en-US" sz="2400">
                <a:solidFill>
                  <a:srgbClr val="000000"/>
                </a:solidFill>
                <a:latin typeface="IBM Plex Sans Arabic"/>
              </a:rPr>
              <a:t> السامة هي الزئبق والرصاص والكادميوم والزرنيخ. </a:t>
            </a:r>
          </a:p>
          <a:p>
            <a:pPr algn="just" rtl="1" eaLnBrk="1" hangingPunct="1">
              <a:lnSpc>
                <a:spcPct val="150000"/>
              </a:lnSpc>
              <a:buFont typeface="Wingdings" panose="05000000000000000000" pitchFamily="2" charset="2"/>
              <a:buChar char="v"/>
            </a:pPr>
            <a:r>
              <a:rPr lang="ar-IQ" altLang="en-US" sz="2400">
                <a:solidFill>
                  <a:srgbClr val="000000"/>
                </a:solidFill>
                <a:latin typeface="IBM Plex Sans Arabic"/>
              </a:rPr>
              <a:t>يتعرض الانسان للمعادن الثقيلة بسبب تلوثٍ في الطعام أو الماء أو الهواء أو الأدوية أو مستوعبات الأطعمة المطلية بشكلٍ غير موافٍ للشروط الصحية، أو بسبب التعرض الصناعي لها، أو حتى بسبب أنواع الطلاء التي يشكل الرصاص أساسًا له.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p:cNvSpPr>
            <a:spLocks noChangeArrowheads="1"/>
          </p:cNvSpPr>
          <p:nvPr/>
        </p:nvSpPr>
        <p:spPr bwMode="auto">
          <a:xfrm>
            <a:off x="4763" y="338138"/>
            <a:ext cx="7164387"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ar-IQ" altLang="en-US" sz="3600">
                <a:latin typeface="Showcard Gothic" panose="04020904020102020604" pitchFamily="82" charset="0"/>
              </a:rPr>
              <a:t>  </a:t>
            </a:r>
            <a:r>
              <a:rPr lang="en-US" altLang="en-US" sz="4200" b="1">
                <a:latin typeface="Arial Black" panose="020B0A04020102020204" pitchFamily="34" charset="0"/>
                <a:cs typeface="Times New Roman" panose="02020603050405020304" pitchFamily="18" charset="0"/>
              </a:rPr>
              <a:t>Outline</a:t>
            </a:r>
            <a:r>
              <a:rPr lang="en-US" altLang="en-US" sz="3200" b="1">
                <a:latin typeface="Algerian" panose="04020705040A02060702" pitchFamily="82" charset="0"/>
              </a:rPr>
              <a:t>:</a:t>
            </a:r>
            <a:endParaRPr lang="en-US" altLang="en-US" sz="3200" b="1"/>
          </a:p>
          <a:p>
            <a:pPr algn="r" rtl="1" eaLnBrk="1" hangingPunct="1"/>
            <a:r>
              <a:rPr lang="ar-IQ" altLang="en-US" sz="2400" b="1">
                <a:latin typeface="Algerian" panose="04020705040A02060702" pitchFamily="82" charset="0"/>
              </a:rPr>
              <a:t>1</a:t>
            </a:r>
            <a:r>
              <a:rPr lang="ar-IQ" altLang="en-US" sz="2400" b="1"/>
              <a:t>- تعريف مفهوم: البيئة</a:t>
            </a:r>
            <a:r>
              <a:rPr lang="ar-SA" altLang="en-US" sz="2400"/>
              <a:t>،</a:t>
            </a:r>
            <a:r>
              <a:rPr lang="ar-IQ" altLang="en-US" sz="2400" b="1"/>
              <a:t> التلوث البيئي</a:t>
            </a:r>
            <a:r>
              <a:rPr lang="ar-SA" altLang="en-US" sz="2400"/>
              <a:t>،</a:t>
            </a:r>
            <a:r>
              <a:rPr lang="ar-IQ" altLang="en-US" sz="2400" b="1"/>
              <a:t> المُلوثات.</a:t>
            </a:r>
          </a:p>
          <a:p>
            <a:pPr algn="r" rtl="1" eaLnBrk="1" hangingPunct="1"/>
            <a:r>
              <a:rPr lang="ar-IQ" altLang="en-US" sz="2400" b="1"/>
              <a:t>2- أنواع التلوث البيئي.</a:t>
            </a:r>
          </a:p>
          <a:p>
            <a:pPr algn="r" eaLnBrk="1" hangingPunct="1"/>
            <a:r>
              <a:rPr lang="ar-IQ" altLang="en-US" sz="2400" b="1">
                <a:latin typeface="Algerian" panose="04020705040A02060702" pitchFamily="82" charset="0"/>
              </a:rPr>
              <a:t>3- أضرار التلوث البيئي.</a:t>
            </a:r>
          </a:p>
          <a:p>
            <a:pPr algn="r" eaLnBrk="1" hangingPunct="1"/>
            <a:r>
              <a:rPr lang="ar-IQ" altLang="en-US" sz="2400" b="1">
                <a:latin typeface="Algerian" panose="04020705040A02060702" pitchFamily="82" charset="0"/>
              </a:rPr>
              <a:t>4- السموم البيئية.</a:t>
            </a:r>
          </a:p>
          <a:p>
            <a:pPr algn="r" eaLnBrk="1" hangingPunct="1"/>
            <a:r>
              <a:rPr lang="ar-IQ" altLang="en-US" sz="2400" b="1">
                <a:latin typeface="Algerian" panose="04020705040A02060702" pitchFamily="82" charset="0"/>
              </a:rPr>
              <a:t>5- توصيات الحد من التلوث البيئي.</a:t>
            </a:r>
          </a:p>
          <a:p>
            <a:pPr algn="r" eaLnBrk="1" hangingPunct="1"/>
            <a:r>
              <a:rPr lang="ar-IQ" altLang="en-US" sz="2400" b="1">
                <a:latin typeface="Algerian" panose="04020705040A02060702" pitchFamily="82" charset="0"/>
              </a:rPr>
              <a:t>6- الخلاصة.</a:t>
            </a:r>
            <a:r>
              <a:rPr lang="ar-IQ" altLang="en-US" sz="2400" b="1"/>
              <a:t> </a:t>
            </a: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186113"/>
            <a:ext cx="72009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463550" y="276225"/>
            <a:ext cx="824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المعادن الثقيلة </a:t>
            </a:r>
            <a:r>
              <a:rPr lang="en-US" altLang="en-US" sz="2000"/>
              <a:t>Mn </a:t>
            </a:r>
            <a:r>
              <a:rPr lang="ar-IQ" altLang="en-US" sz="2000"/>
              <a:t>، </a:t>
            </a:r>
            <a:r>
              <a:rPr lang="en-US" altLang="en-US" sz="2000"/>
              <a:t>Fe </a:t>
            </a:r>
            <a:r>
              <a:rPr lang="ar-IQ" altLang="en-US" sz="2000"/>
              <a:t>، </a:t>
            </a:r>
            <a:r>
              <a:rPr lang="en-US" altLang="en-US" sz="2000"/>
              <a:t>Co </a:t>
            </a:r>
            <a:r>
              <a:rPr lang="ar-IQ" altLang="en-US" sz="2000"/>
              <a:t>، </a:t>
            </a:r>
            <a:r>
              <a:rPr lang="en-US" altLang="en-US" sz="2000"/>
              <a:t>Ni </a:t>
            </a:r>
            <a:r>
              <a:rPr lang="ar-IQ" altLang="en-US" sz="2000"/>
              <a:t>، </a:t>
            </a:r>
            <a:r>
              <a:rPr lang="en-US" altLang="en-US" sz="2000"/>
              <a:t>Cu </a:t>
            </a:r>
            <a:r>
              <a:rPr lang="ar-IQ" altLang="en-US" sz="2000"/>
              <a:t>، </a:t>
            </a:r>
            <a:r>
              <a:rPr lang="en-US" altLang="en-US" sz="2000"/>
              <a:t>Zn </a:t>
            </a:r>
            <a:r>
              <a:rPr lang="ar-IQ" altLang="en-US" sz="2000"/>
              <a:t> و </a:t>
            </a:r>
            <a:r>
              <a:rPr lang="en-US" altLang="en-US" sz="2000"/>
              <a:t>Mo </a:t>
            </a:r>
            <a:r>
              <a:rPr lang="ar-IQ" altLang="en-US" sz="2000"/>
              <a:t> هي مغذيات دقيقة أو عناصر نزرة للنباتات.</a:t>
            </a:r>
            <a:endParaRPr lang="en-US" altLang="en-US" sz="2000"/>
          </a:p>
        </p:txBody>
      </p:sp>
      <p:sp>
        <p:nvSpPr>
          <p:cNvPr id="58371" name="TextBox 6"/>
          <p:cNvSpPr txBox="1">
            <a:spLocks noChangeArrowheads="1"/>
          </p:cNvSpPr>
          <p:nvPr/>
        </p:nvSpPr>
        <p:spPr bwMode="auto">
          <a:xfrm>
            <a:off x="66675" y="2757488"/>
            <a:ext cx="86407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buFont typeface="Wingdings" panose="05000000000000000000" pitchFamily="2" charset="2"/>
              <a:buChar char="q"/>
            </a:pPr>
            <a:r>
              <a:rPr lang="ar-IQ" altLang="en-US" sz="2000"/>
              <a:t>وهي ضرورية للنمو والتخليق الحيوي ووظيفة الجزيئات الحيوية المختلفة مثل الكربوهيدرات والكلوروفيل والأحماض النووية والمواد الكيميائية للنمو والمستقلبات الثانوية.</a:t>
            </a:r>
            <a:endParaRPr lang="en-US" altLang="en-US" sz="2000"/>
          </a:p>
        </p:txBody>
      </p:sp>
      <p:sp>
        <p:nvSpPr>
          <p:cNvPr id="58372" name="TextBox 10"/>
          <p:cNvSpPr txBox="1">
            <a:spLocks noChangeArrowheads="1"/>
          </p:cNvSpPr>
          <p:nvPr/>
        </p:nvSpPr>
        <p:spPr bwMode="auto">
          <a:xfrm>
            <a:off x="733425" y="4032250"/>
            <a:ext cx="7885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يؤدي نقص أو زيادة المعادن الثقيلة الأساسية إلى أمراض أو حالات غير طبيعية.</a:t>
            </a:r>
            <a:endParaRPr lang="en-US" altLang="en-US" sz="2000"/>
          </a:p>
        </p:txBody>
      </p:sp>
      <p:sp>
        <p:nvSpPr>
          <p:cNvPr id="58373" name="TextBox 14"/>
          <p:cNvSpPr txBox="1">
            <a:spLocks noChangeArrowheads="1"/>
          </p:cNvSpPr>
          <p:nvPr/>
        </p:nvSpPr>
        <p:spPr bwMode="auto">
          <a:xfrm>
            <a:off x="350838" y="4740275"/>
            <a:ext cx="82438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buFont typeface="Wingdings" panose="05000000000000000000" pitchFamily="2" charset="2"/>
              <a:buChar char="q"/>
            </a:pPr>
            <a:r>
              <a:rPr lang="ar-IQ" altLang="en-US" sz="2000"/>
              <a:t>ومع ذلك ، قد تختلف قوائم المعادن الثقيلة الأساسية لمجموعات مختلفة من الكائنات الحية مثل النباتات والحيوانات والكائنات الحية الدقيقة.</a:t>
            </a:r>
            <a:endParaRPr lang="en-US" altLang="en-US" sz="2000"/>
          </a:p>
        </p:txBody>
      </p:sp>
      <p:sp>
        <p:nvSpPr>
          <p:cNvPr id="58374" name="TextBox 16"/>
          <p:cNvSpPr txBox="1">
            <a:spLocks noChangeArrowheads="1"/>
          </p:cNvSpPr>
          <p:nvPr/>
        </p:nvSpPr>
        <p:spPr bwMode="auto">
          <a:xfrm>
            <a:off x="396875" y="5954713"/>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000"/>
              <a:t>هذا يعني أن المعدن الثقيل قد يكون ضروريًا لمجموعة معينة من الكائنات ولكنه غير ضروري لمجموعة أخرى.</a:t>
            </a:r>
            <a:endParaRPr lang="en-US" altLang="en-US" sz="2000"/>
          </a:p>
        </p:txBody>
      </p:sp>
      <p:sp>
        <p:nvSpPr>
          <p:cNvPr id="58375" name="TextBox 7"/>
          <p:cNvSpPr txBox="1">
            <a:spLocks noChangeArrowheads="1"/>
          </p:cNvSpPr>
          <p:nvPr/>
        </p:nvSpPr>
        <p:spPr bwMode="auto">
          <a:xfrm>
            <a:off x="406400" y="1090613"/>
            <a:ext cx="83280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buFont typeface="Wingdings" panose="05000000000000000000" pitchFamily="2" charset="2"/>
              <a:buChar char="q"/>
            </a:pPr>
            <a:r>
              <a:rPr lang="ar-IQ" altLang="ar-IQ">
                <a:solidFill>
                  <a:srgbClr val="555555"/>
                </a:solidFill>
                <a:latin typeface="Times New Roman" panose="02020603050405020304" pitchFamily="18" charset="0"/>
              </a:rPr>
              <a:t>تعد </a:t>
            </a:r>
            <a:r>
              <a:rPr lang="ar-IQ" altLang="ar-IQ" sz="2000"/>
              <a:t>العناصر النزرة </a:t>
            </a:r>
            <a:r>
              <a:rPr lang="en-US" altLang="ar-IQ" sz="2000"/>
              <a:t>Trace Elements </a:t>
            </a:r>
            <a:r>
              <a:rPr lang="ar-IQ" altLang="ar-IQ" sz="2000"/>
              <a:t>من أهم الملوثات البيئية ويعزى ذلك إلى ثبوتيتها العالية وفترات بقائها غير المحددة، إذ يمكنها أن تنتقل إلى مسافات بعيدة عن مناطق نشوئها ويمكن أن تتضاعف تراكيز هذه العناصر من خلال السلسلة الغذائية، لذلك تصبح بعض الحيوانات أو النباتات وبسبب احتوائها لتراكيز عالية من بعض هذه العناصر الخطرة مصدراً للتسمم وخطراً كبيراً على الصحة</a:t>
            </a:r>
            <a:r>
              <a:rPr lang="ar-IQ" altLang="ar-IQ">
                <a:solidFill>
                  <a:srgbClr val="555555"/>
                </a:solidFill>
                <a:latin typeface="Times New Roman" panose="02020603050405020304" pitchFamily="18" charset="0"/>
              </a:rPr>
              <a:t>.</a:t>
            </a:r>
            <a:endParaRPr lang="en-GB" altLang="ar-IQ"/>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2"/>
          <p:cNvSpPr txBox="1">
            <a:spLocks noChangeArrowheads="1"/>
          </p:cNvSpPr>
          <p:nvPr/>
        </p:nvSpPr>
        <p:spPr bwMode="auto">
          <a:xfrm>
            <a:off x="539750" y="404813"/>
            <a:ext cx="8064500" cy="65563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defRPr/>
            </a:pPr>
            <a:r>
              <a:rPr lang="ar-IQ" altLang="en-US" sz="2400" b="1" dirty="0">
                <a:solidFill>
                  <a:srgbClr val="000000"/>
                </a:solidFill>
                <a:latin typeface="IBM Plex Sans Arabic"/>
              </a:rPr>
              <a:t>مخاطر سُمّية المعادن الثقيلة</a:t>
            </a:r>
          </a:p>
          <a:p>
            <a:pPr marL="342900" indent="-342900" algn="r"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تُعتبر المعادن الثقيلة خطيرةً لأنها تسبب تراكمًا أحيائيًّا، أي أنها ترفع من تركيز المادة الكيميائية لدى الكائن الحي عبر الوقت إذا ما تمت مقارنته بتركيز المادة الكيميائية في البيئة.</a:t>
            </a:r>
          </a:p>
          <a:p>
            <a:pPr marL="342900" indent="-342900" algn="r"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 تتراكم هذه المواد السّامة في الكائن الحي بمجرد تناوله وتُخزّن بمعدلٍ أسرع من معدل تحطيمها أو إفرازها.</a:t>
            </a:r>
          </a:p>
          <a:p>
            <a:pPr marL="342900" indent="-342900" algn="just" rtl="1" eaLnBrk="1" hangingPunct="1">
              <a:lnSpc>
                <a:spcPct val="150000"/>
              </a:lnSpc>
              <a:buFont typeface="Wingdings" panose="05000000000000000000" pitchFamily="2" charset="2"/>
              <a:buChar char="q"/>
              <a:defRPr/>
            </a:pPr>
            <a:r>
              <a:rPr lang="ar-IQ" altLang="en-US" sz="2400" dirty="0">
                <a:solidFill>
                  <a:srgbClr val="000000"/>
                </a:solidFill>
                <a:latin typeface="IBM Plex Sans Arabic"/>
              </a:rPr>
              <a:t>يمكن أن تصل هذه المعادن الثقيلة إلى المجاري المائية بسبب الفضلات الاستهلاكية والصناعية أو حتى بسبب المطر الحامضي الذي يخترق التربة ويحرر المعادن الثقيلة لتصل إلى المياه الجوفية والجداول والبحيرات والأنهار، والمقصود بالمطر الحامضي هو أي هطولٍ مطريٍّ ممزوج بمكوناتٍ حامضيةٍ كحامض النتروجين أو حامض الكبريت.</a:t>
            </a:r>
          </a:p>
          <a:p>
            <a:pPr algn="r" eaLnBrk="1" hangingPunct="1">
              <a:defRPr/>
            </a:pPr>
            <a:r>
              <a:rPr lang="ar-IQ" altLang="en-US" dirty="0"/>
              <a:t/>
            </a:r>
            <a:br>
              <a:rPr lang="ar-IQ" altLang="en-US" dirty="0"/>
            </a:br>
            <a:endParaRPr lang="en-GB"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1403350" y="1628775"/>
            <a:ext cx="701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t>تعتبر المعادن الثقيلة من الملوثات فقط عندما تدخل نظام الكائنات الحية.</a:t>
            </a:r>
            <a:endParaRPr lang="en-US" altLang="en-US" sz="2400"/>
          </a:p>
        </p:txBody>
      </p:sp>
      <p:sp>
        <p:nvSpPr>
          <p:cNvPr id="60419" name="Rettangolo 1"/>
          <p:cNvSpPr>
            <a:spLocks noChangeArrowheads="1"/>
          </p:cNvSpPr>
          <p:nvPr/>
        </p:nvSpPr>
        <p:spPr bwMode="auto">
          <a:xfrm>
            <a:off x="2195513" y="579438"/>
            <a:ext cx="490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2400" b="1">
                <a:solidFill>
                  <a:srgbClr val="FF0000"/>
                </a:solidFill>
                <a:latin typeface="Times New Roman" panose="02020603050405020304" pitchFamily="18" charset="0"/>
                <a:cs typeface="Times New Roman" panose="02020603050405020304" pitchFamily="18" charset="0"/>
              </a:rPr>
              <a:t>Heavy Metals </a:t>
            </a:r>
            <a:r>
              <a:rPr lang="ar-IQ" altLang="en-US" sz="2400" b="1">
                <a:solidFill>
                  <a:srgbClr val="FF0000"/>
                </a:solidFill>
                <a:latin typeface="Times New Roman" panose="02020603050405020304" pitchFamily="18" charset="0"/>
                <a:cs typeface="Times New Roman" panose="02020603050405020304" pitchFamily="18" charset="0"/>
              </a:rPr>
              <a:t>المعادن الثقيلة  </a:t>
            </a:r>
            <a:endParaRPr lang="it-IT" altLang="en-US" sz="2400" b="1">
              <a:solidFill>
                <a:srgbClr val="FF0000"/>
              </a:solidFill>
              <a:latin typeface="Times New Roman" panose="02020603050405020304" pitchFamily="18" charset="0"/>
              <a:cs typeface="Times New Roman" panose="02020603050405020304" pitchFamily="18" charset="0"/>
            </a:endParaRPr>
          </a:p>
        </p:txBody>
      </p:sp>
      <p:sp>
        <p:nvSpPr>
          <p:cNvPr id="60420" name="TextBox 5"/>
          <p:cNvSpPr txBox="1">
            <a:spLocks noChangeArrowheads="1"/>
          </p:cNvSpPr>
          <p:nvPr/>
        </p:nvSpPr>
        <p:spPr bwMode="auto">
          <a:xfrm>
            <a:off x="900113" y="2220913"/>
            <a:ext cx="7704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ar-IQ" altLang="en-US" sz="2400"/>
              <a:t>قائمة المعادن الثقيلة والفلزات ذات الصلة بالبيئة الأكثر سمية هي:</a:t>
            </a:r>
          </a:p>
          <a:p>
            <a:pPr eaLnBrk="1" hangingPunct="1">
              <a:lnSpc>
                <a:spcPct val="150000"/>
              </a:lnSpc>
            </a:pPr>
            <a:r>
              <a:rPr lang="en-US" altLang="en-US" sz="2400"/>
              <a:t>Cr, Ni,  Cu, Zn, Cd, Mn, Pb, Hg, As</a:t>
            </a:r>
          </a:p>
        </p:txBody>
      </p:sp>
      <p:grpSp>
        <p:nvGrpSpPr>
          <p:cNvPr id="9" name="Group 17"/>
          <p:cNvGrpSpPr>
            <a:grpSpLocks/>
          </p:cNvGrpSpPr>
          <p:nvPr/>
        </p:nvGrpSpPr>
        <p:grpSpPr bwMode="auto">
          <a:xfrm>
            <a:off x="892175" y="4076700"/>
            <a:ext cx="7359650" cy="1668463"/>
            <a:chOff x="765" y="1125"/>
            <a:chExt cx="4636" cy="1051"/>
          </a:xfrm>
        </p:grpSpPr>
        <p:sp>
          <p:nvSpPr>
            <p:cNvPr id="60422" name="CasellaDiTesto 2"/>
            <p:cNvSpPr txBox="1">
              <a:spLocks noChangeArrowheads="1"/>
            </p:cNvSpPr>
            <p:nvPr/>
          </p:nvSpPr>
          <p:spPr bwMode="auto">
            <a:xfrm>
              <a:off x="765" y="1125"/>
              <a:ext cx="46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latin typeface="Times New Roman" panose="02020603050405020304" pitchFamily="18" charset="0"/>
                  <a:cs typeface="Times New Roman" panose="02020603050405020304" pitchFamily="18" charset="0"/>
                </a:rPr>
                <a:t>Scale toxicity: </a:t>
              </a:r>
              <a:r>
                <a:rPr lang="it-IT" altLang="en-US" sz="2000" b="1">
                  <a:solidFill>
                    <a:srgbClr val="0033CC"/>
                  </a:solidFill>
                  <a:latin typeface="Times New Roman" panose="02020603050405020304" pitchFamily="18" charset="0"/>
                  <a:cs typeface="Times New Roman" panose="02020603050405020304" pitchFamily="18" charset="0"/>
                </a:rPr>
                <a:t> </a:t>
              </a:r>
              <a:r>
                <a:rPr lang="it-IT" altLang="en-US" sz="2000" b="1">
                  <a:latin typeface="Times New Roman" panose="02020603050405020304" pitchFamily="18" charset="0"/>
                  <a:cs typeface="Times New Roman" panose="02020603050405020304" pitchFamily="18" charset="0"/>
                </a:rPr>
                <a:t>Hg &gt; Cu &gt; Cd &gt; Zn &gt; Sn &gt; Al &gt; Ni &gt; Fe &gt; Mn &gt; Co</a:t>
              </a:r>
            </a:p>
          </p:txBody>
        </p:sp>
        <p:grpSp>
          <p:nvGrpSpPr>
            <p:cNvPr id="60423" name="Group 13"/>
            <p:cNvGrpSpPr>
              <a:grpSpLocks/>
            </p:cNvGrpSpPr>
            <p:nvPr/>
          </p:nvGrpSpPr>
          <p:grpSpPr bwMode="auto">
            <a:xfrm>
              <a:off x="3659" y="1344"/>
              <a:ext cx="765" cy="827"/>
              <a:chOff x="4050" y="1350"/>
              <a:chExt cx="765" cy="827"/>
            </a:xfrm>
          </p:grpSpPr>
          <p:sp>
            <p:nvSpPr>
              <p:cNvPr id="60427" name="CasellaDiTesto 7"/>
              <p:cNvSpPr txBox="1">
                <a:spLocks noChangeArrowheads="1"/>
              </p:cNvSpPr>
              <p:nvPr/>
            </p:nvSpPr>
            <p:spPr bwMode="auto">
              <a:xfrm>
                <a:off x="4192" y="1944"/>
                <a:ext cx="4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µg/L</a:t>
                </a:r>
              </a:p>
            </p:txBody>
          </p:sp>
          <p:sp>
            <p:nvSpPr>
              <p:cNvPr id="60428" name="Parentesi graffa chiusa 10"/>
              <p:cNvSpPr>
                <a:spLocks/>
              </p:cNvSpPr>
              <p:nvPr/>
            </p:nvSpPr>
            <p:spPr bwMode="auto">
              <a:xfrm rot="5400000">
                <a:off x="4185" y="1215"/>
                <a:ext cx="495" cy="765"/>
              </a:xfrm>
              <a:prstGeom prst="rightBrace">
                <a:avLst>
                  <a:gd name="adj1" fmla="val 8335"/>
                  <a:gd name="adj2" fmla="val 50000"/>
                </a:avLst>
              </a:prstGeom>
              <a:noFill/>
              <a:ln w="9525" algn="ctr">
                <a:solidFill>
                  <a:srgbClr val="4A7EBB"/>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en-US"/>
              </a:p>
            </p:txBody>
          </p:sp>
        </p:grpSp>
        <p:grpSp>
          <p:nvGrpSpPr>
            <p:cNvPr id="60424" name="Group 12"/>
            <p:cNvGrpSpPr>
              <a:grpSpLocks/>
            </p:cNvGrpSpPr>
            <p:nvPr/>
          </p:nvGrpSpPr>
          <p:grpSpPr bwMode="auto">
            <a:xfrm>
              <a:off x="1919" y="1398"/>
              <a:ext cx="765" cy="778"/>
              <a:chOff x="2159" y="1455"/>
              <a:chExt cx="765" cy="778"/>
            </a:xfrm>
          </p:grpSpPr>
          <p:sp>
            <p:nvSpPr>
              <p:cNvPr id="60425" name="CasellaDiTesto 8"/>
              <p:cNvSpPr txBox="1">
                <a:spLocks noChangeArrowheads="1"/>
              </p:cNvSpPr>
              <p:nvPr/>
            </p:nvSpPr>
            <p:spPr bwMode="auto">
              <a:xfrm>
                <a:off x="2346" y="2000"/>
                <a:ext cx="4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ng/L</a:t>
                </a:r>
              </a:p>
            </p:txBody>
          </p:sp>
          <p:sp>
            <p:nvSpPr>
              <p:cNvPr id="60426" name="Parentesi graffa chiusa 11"/>
              <p:cNvSpPr>
                <a:spLocks/>
              </p:cNvSpPr>
              <p:nvPr/>
            </p:nvSpPr>
            <p:spPr bwMode="auto">
              <a:xfrm rot="5400000">
                <a:off x="2294" y="1320"/>
                <a:ext cx="495" cy="765"/>
              </a:xfrm>
              <a:prstGeom prst="rightBrace">
                <a:avLst>
                  <a:gd name="adj1" fmla="val 8335"/>
                  <a:gd name="adj2" fmla="val 50000"/>
                </a:avLst>
              </a:prstGeom>
              <a:noFill/>
              <a:ln w="9525" algn="ctr">
                <a:solidFill>
                  <a:srgbClr val="4A7EBB"/>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ttangolo 1"/>
          <p:cNvSpPr>
            <a:spLocks noChangeArrowheads="1"/>
          </p:cNvSpPr>
          <p:nvPr/>
        </p:nvSpPr>
        <p:spPr bwMode="auto">
          <a:xfrm>
            <a:off x="3143250" y="214313"/>
            <a:ext cx="3071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2800" b="1">
                <a:solidFill>
                  <a:srgbClr val="FF0000"/>
                </a:solidFill>
                <a:latin typeface="Times New Roman" panose="02020603050405020304" pitchFamily="18" charset="0"/>
                <a:cs typeface="Times New Roman" panose="02020603050405020304" pitchFamily="18" charset="0"/>
              </a:rPr>
              <a:t>Heavy Metals</a:t>
            </a:r>
          </a:p>
        </p:txBody>
      </p:sp>
      <p:grpSp>
        <p:nvGrpSpPr>
          <p:cNvPr id="61443" name="Gruppo 30"/>
          <p:cNvGrpSpPr>
            <a:grpSpLocks/>
          </p:cNvGrpSpPr>
          <p:nvPr/>
        </p:nvGrpSpPr>
        <p:grpSpPr bwMode="auto">
          <a:xfrm>
            <a:off x="533400" y="766763"/>
            <a:ext cx="7734300" cy="5930900"/>
            <a:chOff x="1066370" y="1097502"/>
            <a:chExt cx="7195579" cy="5357812"/>
          </a:xfrm>
        </p:grpSpPr>
        <p:grpSp>
          <p:nvGrpSpPr>
            <p:cNvPr id="61444" name="Gruppo 19"/>
            <p:cNvGrpSpPr>
              <a:grpSpLocks/>
            </p:cNvGrpSpPr>
            <p:nvPr/>
          </p:nvGrpSpPr>
          <p:grpSpPr bwMode="auto">
            <a:xfrm>
              <a:off x="1066370" y="1097502"/>
              <a:ext cx="7195579" cy="5357812"/>
              <a:chOff x="1066344" y="1097485"/>
              <a:chExt cx="7196251" cy="5357850"/>
            </a:xfrm>
          </p:grpSpPr>
          <p:pic>
            <p:nvPicPr>
              <p:cNvPr id="614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44" y="1097485"/>
                <a:ext cx="7112664" cy="53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CasellaDiTesto 4"/>
              <p:cNvSpPr txBox="1">
                <a:spLocks noChangeArrowheads="1"/>
              </p:cNvSpPr>
              <p:nvPr/>
            </p:nvSpPr>
            <p:spPr bwMode="auto">
              <a:xfrm>
                <a:off x="2879028" y="2274418"/>
                <a:ext cx="1357322" cy="3385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latin typeface="Times New Roman" panose="02020603050405020304" pitchFamily="18" charset="0"/>
                    <a:cs typeface="Times New Roman" panose="02020603050405020304" pitchFamily="18" charset="0"/>
                  </a:rPr>
                  <a:t>Deposition</a:t>
                </a:r>
              </a:p>
            </p:txBody>
          </p:sp>
          <p:sp>
            <p:nvSpPr>
              <p:cNvPr id="61450" name="CasellaDiTesto 5"/>
              <p:cNvSpPr txBox="1">
                <a:spLocks noChangeArrowheads="1"/>
              </p:cNvSpPr>
              <p:nvPr/>
            </p:nvSpPr>
            <p:spPr bwMode="auto">
              <a:xfrm>
                <a:off x="4357686" y="2285992"/>
                <a:ext cx="1357322" cy="3385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latin typeface="Times New Roman" panose="02020603050405020304" pitchFamily="18" charset="0"/>
                    <a:cs typeface="Times New Roman" panose="02020603050405020304" pitchFamily="18" charset="0"/>
                  </a:rPr>
                  <a:t>Deposition</a:t>
                </a:r>
              </a:p>
            </p:txBody>
          </p:sp>
          <p:sp>
            <p:nvSpPr>
              <p:cNvPr id="61451" name="CasellaDiTesto 6"/>
              <p:cNvSpPr txBox="1">
                <a:spLocks noChangeArrowheads="1"/>
              </p:cNvSpPr>
              <p:nvPr/>
            </p:nvSpPr>
            <p:spPr bwMode="auto">
              <a:xfrm>
                <a:off x="4786314" y="1357298"/>
                <a:ext cx="642942" cy="369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AIR</a:t>
                </a:r>
              </a:p>
            </p:txBody>
          </p:sp>
          <p:sp>
            <p:nvSpPr>
              <p:cNvPr id="61452" name="CasellaDiTesto 7"/>
              <p:cNvSpPr txBox="1">
                <a:spLocks noChangeArrowheads="1"/>
              </p:cNvSpPr>
              <p:nvPr/>
            </p:nvSpPr>
            <p:spPr bwMode="auto">
              <a:xfrm>
                <a:off x="5691768" y="2084778"/>
                <a:ext cx="1357322" cy="667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400" b="1">
                    <a:latin typeface="Times New Roman" panose="02020603050405020304" pitchFamily="18" charset="0"/>
                    <a:cs typeface="Times New Roman" panose="02020603050405020304" pitchFamily="18" charset="0"/>
                  </a:rPr>
                  <a:t>Deposition </a:t>
                </a:r>
              </a:p>
              <a:p>
                <a:pPr algn="ctr" eaLnBrk="1" hangingPunct="1"/>
                <a:r>
                  <a:rPr lang="it-IT" altLang="en-US" sz="1400" b="1">
                    <a:latin typeface="Times New Roman" panose="02020603050405020304" pitchFamily="18" charset="0"/>
                    <a:cs typeface="Times New Roman" panose="02020603050405020304" pitchFamily="18" charset="0"/>
                  </a:rPr>
                  <a:t>and </a:t>
                </a:r>
              </a:p>
              <a:p>
                <a:pPr algn="ctr" eaLnBrk="1" hangingPunct="1"/>
                <a:r>
                  <a:rPr lang="it-IT" altLang="en-US" sz="1400" b="1">
                    <a:latin typeface="Times New Roman" panose="02020603050405020304" pitchFamily="18" charset="0"/>
                    <a:cs typeface="Times New Roman" panose="02020603050405020304" pitchFamily="18" charset="0"/>
                  </a:rPr>
                  <a:t>Captation</a:t>
                </a:r>
              </a:p>
            </p:txBody>
          </p:sp>
          <p:sp>
            <p:nvSpPr>
              <p:cNvPr id="61453" name="CasellaDiTesto 8"/>
              <p:cNvSpPr txBox="1">
                <a:spLocks noChangeArrowheads="1"/>
              </p:cNvSpPr>
              <p:nvPr/>
            </p:nvSpPr>
            <p:spPr bwMode="auto">
              <a:xfrm>
                <a:off x="6527217" y="2751887"/>
                <a:ext cx="1500198"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t>Inhaling</a:t>
                </a:r>
              </a:p>
            </p:txBody>
          </p:sp>
          <p:sp>
            <p:nvSpPr>
              <p:cNvPr id="61454" name="CasellaDiTesto 9"/>
              <p:cNvSpPr txBox="1">
                <a:spLocks noChangeArrowheads="1"/>
              </p:cNvSpPr>
              <p:nvPr/>
            </p:nvSpPr>
            <p:spPr bwMode="auto">
              <a:xfrm>
                <a:off x="7079285" y="2998934"/>
                <a:ext cx="1183310"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latin typeface="Times New Roman" panose="02020603050405020304" pitchFamily="18" charset="0"/>
                    <a:cs typeface="Times New Roman" panose="02020603050405020304" pitchFamily="18" charset="0"/>
                  </a:rPr>
                  <a:t>Inhaling</a:t>
                </a:r>
              </a:p>
            </p:txBody>
          </p:sp>
          <p:sp>
            <p:nvSpPr>
              <p:cNvPr id="61455" name="CasellaDiTesto 10"/>
              <p:cNvSpPr txBox="1">
                <a:spLocks noChangeArrowheads="1"/>
              </p:cNvSpPr>
              <p:nvPr/>
            </p:nvSpPr>
            <p:spPr bwMode="auto">
              <a:xfrm>
                <a:off x="4786314" y="3264099"/>
                <a:ext cx="642942" cy="3077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400" b="1">
                    <a:latin typeface="Times New Roman" panose="02020603050405020304" pitchFamily="18" charset="0"/>
                    <a:cs typeface="Times New Roman" panose="02020603050405020304" pitchFamily="18" charset="0"/>
                  </a:rPr>
                  <a:t>SOIL</a:t>
                </a:r>
              </a:p>
            </p:txBody>
          </p:sp>
          <p:sp>
            <p:nvSpPr>
              <p:cNvPr id="61456" name="CasellaDiTesto 11"/>
              <p:cNvSpPr txBox="1">
                <a:spLocks noChangeArrowheads="1"/>
              </p:cNvSpPr>
              <p:nvPr/>
            </p:nvSpPr>
            <p:spPr bwMode="auto">
              <a:xfrm>
                <a:off x="3099956" y="3571879"/>
                <a:ext cx="686226" cy="250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b="1"/>
                  <a:t>WATER</a:t>
                </a:r>
              </a:p>
            </p:txBody>
          </p:sp>
          <p:sp>
            <p:nvSpPr>
              <p:cNvPr id="61457" name="CasellaDiTesto 12"/>
              <p:cNvSpPr txBox="1">
                <a:spLocks noChangeArrowheads="1"/>
              </p:cNvSpPr>
              <p:nvPr/>
            </p:nvSpPr>
            <p:spPr bwMode="auto">
              <a:xfrm>
                <a:off x="6286512" y="3500438"/>
                <a:ext cx="92869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200" b="1"/>
                  <a:t>PLANTS</a:t>
                </a:r>
              </a:p>
            </p:txBody>
          </p:sp>
          <p:sp>
            <p:nvSpPr>
              <p:cNvPr id="61458" name="CasellaDiTesto 13"/>
              <p:cNvSpPr txBox="1">
                <a:spLocks noChangeArrowheads="1"/>
              </p:cNvSpPr>
              <p:nvPr/>
            </p:nvSpPr>
            <p:spPr bwMode="auto">
              <a:xfrm>
                <a:off x="6500826" y="4692859"/>
                <a:ext cx="1071570"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t>Animals</a:t>
                </a:r>
              </a:p>
            </p:txBody>
          </p:sp>
          <p:sp>
            <p:nvSpPr>
              <p:cNvPr id="61459" name="CasellaDiTesto 14"/>
              <p:cNvSpPr txBox="1">
                <a:spLocks noChangeArrowheads="1"/>
              </p:cNvSpPr>
              <p:nvPr/>
            </p:nvSpPr>
            <p:spPr bwMode="auto">
              <a:xfrm>
                <a:off x="2714612" y="4714884"/>
                <a:ext cx="1357322" cy="528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600" b="1">
                    <a:latin typeface="Times New Roman" panose="02020603050405020304" pitchFamily="18" charset="0"/>
                    <a:cs typeface="Times New Roman" panose="02020603050405020304" pitchFamily="18" charset="0"/>
                  </a:rPr>
                  <a:t>Aquatic Flora  And Fauna</a:t>
                </a:r>
              </a:p>
            </p:txBody>
          </p:sp>
          <p:sp>
            <p:nvSpPr>
              <p:cNvPr id="61460" name="CasellaDiTesto 15"/>
              <p:cNvSpPr txBox="1">
                <a:spLocks noChangeArrowheads="1"/>
              </p:cNvSpPr>
              <p:nvPr/>
            </p:nvSpPr>
            <p:spPr bwMode="auto">
              <a:xfrm>
                <a:off x="4071934" y="5072074"/>
                <a:ext cx="2000264"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en-US" sz="1600" b="1"/>
                  <a:t>Ingestion</a:t>
                </a:r>
              </a:p>
            </p:txBody>
          </p:sp>
          <p:sp>
            <p:nvSpPr>
              <p:cNvPr id="61461" name="CasellaDiTesto 16"/>
              <p:cNvSpPr txBox="1">
                <a:spLocks noChangeArrowheads="1"/>
              </p:cNvSpPr>
              <p:nvPr/>
            </p:nvSpPr>
            <p:spPr bwMode="auto">
              <a:xfrm>
                <a:off x="5643570" y="5357826"/>
                <a:ext cx="135732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1400" b="1">
                    <a:latin typeface="Times New Roman" panose="02020603050405020304" pitchFamily="18" charset="0"/>
                    <a:cs typeface="Times New Roman" panose="02020603050405020304" pitchFamily="18" charset="0"/>
                  </a:rPr>
                  <a:t>Ingestion</a:t>
                </a:r>
              </a:p>
            </p:txBody>
          </p:sp>
          <p:sp>
            <p:nvSpPr>
              <p:cNvPr id="61462" name="CasellaDiTesto 17"/>
              <p:cNvSpPr txBox="1">
                <a:spLocks noChangeArrowheads="1"/>
              </p:cNvSpPr>
              <p:nvPr/>
            </p:nvSpPr>
            <p:spPr bwMode="auto">
              <a:xfrm>
                <a:off x="4622676" y="5877289"/>
                <a:ext cx="957832" cy="30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sz="1600" b="1"/>
                  <a:t>Humans</a:t>
                </a:r>
              </a:p>
            </p:txBody>
          </p:sp>
          <p:sp>
            <p:nvSpPr>
              <p:cNvPr id="61463" name="CasellaDiTesto 18"/>
              <p:cNvSpPr txBox="1">
                <a:spLocks noChangeArrowheads="1"/>
              </p:cNvSpPr>
              <p:nvPr/>
            </p:nvSpPr>
            <p:spPr bwMode="auto">
              <a:xfrm>
                <a:off x="2428860" y="5857892"/>
                <a:ext cx="135732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en-US" sz="1400" b="1">
                    <a:latin typeface="Times New Roman" panose="02020603050405020304" pitchFamily="18" charset="0"/>
                    <a:cs typeface="Times New Roman" panose="02020603050405020304" pitchFamily="18" charset="0"/>
                  </a:rPr>
                  <a:t>Ingestion</a:t>
                </a:r>
              </a:p>
            </p:txBody>
          </p:sp>
        </p:grpSp>
        <p:cxnSp>
          <p:nvCxnSpPr>
            <p:cNvPr id="21" name="Connettore 2 20"/>
            <p:cNvCxnSpPr/>
            <p:nvPr/>
          </p:nvCxnSpPr>
          <p:spPr>
            <a:xfrm rot="5400000">
              <a:off x="4895599" y="1304708"/>
              <a:ext cx="217984" cy="147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1908217" y="1196455"/>
              <a:ext cx="309563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1764090" y="1340582"/>
              <a:ext cx="28825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2"/>
          <p:cNvSpPr txBox="1">
            <a:spLocks noChangeArrowheads="1"/>
          </p:cNvSpPr>
          <p:nvPr/>
        </p:nvSpPr>
        <p:spPr bwMode="auto">
          <a:xfrm>
            <a:off x="1187450" y="425450"/>
            <a:ext cx="6875463" cy="6118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defRPr/>
            </a:pPr>
            <a:r>
              <a:rPr lang="ar-IQ" altLang="en-US" dirty="0"/>
              <a:t/>
            </a:r>
            <a:br>
              <a:rPr lang="ar-IQ" altLang="en-US" dirty="0"/>
            </a:br>
            <a:r>
              <a:rPr lang="ar-IQ" altLang="en-US" b="1" dirty="0">
                <a:solidFill>
                  <a:srgbClr val="000000"/>
                </a:solidFill>
                <a:latin typeface="IBM Plex Sans Arabic"/>
              </a:rPr>
              <a:t>تشمل الأعراض العامة لتسمم المعادن الثقيلة ما يلي:</a:t>
            </a:r>
            <a:endParaRPr lang="ar-IQ" altLang="en-US" dirty="0">
              <a:solidFill>
                <a:srgbClr val="000000"/>
              </a:solidFill>
              <a:latin typeface="IBM Plex Sans Arabic"/>
            </a:endParaRP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الإسهال.</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الغثيان.</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آلام بطنية.</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التقيؤ</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ضيق التنفس.</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وخز في اليدين والقدمين.</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الاحساس بالبرودة</a:t>
            </a:r>
          </a:p>
          <a:p>
            <a:pPr marL="342900" indent="-342900" algn="r" rtl="1" eaLnBrk="1" hangingPunct="1">
              <a:lnSpc>
                <a:spcPct val="150000"/>
              </a:lnSpc>
              <a:buFont typeface="Wingdings" panose="05000000000000000000" pitchFamily="2" charset="2"/>
              <a:buChar char="Ø"/>
              <a:defRPr/>
            </a:pPr>
            <a:r>
              <a:rPr lang="ar-IQ" altLang="en-US" sz="2400" dirty="0">
                <a:solidFill>
                  <a:srgbClr val="000000"/>
                </a:solidFill>
                <a:latin typeface="IBM Plex Sans Arabic"/>
              </a:rPr>
              <a:t>الوهن.</a:t>
            </a:r>
          </a:p>
          <a:p>
            <a:pPr algn="r" rtl="1" eaLnBrk="1" hangingPunct="1">
              <a:lnSpc>
                <a:spcPct val="150000"/>
              </a:lnSpc>
              <a:defRPr/>
            </a:pPr>
            <a:r>
              <a:rPr lang="ar-IQ" altLang="en-US" sz="2400" dirty="0">
                <a:solidFill>
                  <a:srgbClr val="000000"/>
                </a:solidFill>
                <a:latin typeface="IBM Plex Sans Arabic"/>
              </a:rPr>
              <a:t>في حال تسمم الأطفال بها تظهر لديهم عظامٌ غير طبيعيةٍ، أما النساء الحوامل فقد يتعرضن للإجهاض أو الولادة المبكرة.</a:t>
            </a:r>
          </a:p>
        </p:txBody>
      </p:sp>
      <p:sp>
        <p:nvSpPr>
          <p:cNvPr id="63491" name="TextBox 3"/>
          <p:cNvSpPr txBox="1">
            <a:spLocks noChangeArrowheads="1"/>
          </p:cNvSpPr>
          <p:nvPr/>
        </p:nvSpPr>
        <p:spPr bwMode="auto">
          <a:xfrm>
            <a:off x="3059113" y="1889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en-US" sz="2400" b="1">
                <a:solidFill>
                  <a:srgbClr val="000000"/>
                </a:solidFill>
                <a:latin typeface="IBM Plex Sans Arabic"/>
              </a:rPr>
              <a:t>الأعراض العامّة للتسمّم</a:t>
            </a:r>
            <a:endParaRPr lang="en-GB"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1"/>
          <p:cNvSpPr txBox="1">
            <a:spLocks noChangeArrowheads="1"/>
          </p:cNvSpPr>
          <p:nvPr/>
        </p:nvSpPr>
        <p:spPr bwMode="auto">
          <a:xfrm>
            <a:off x="3101975" y="177800"/>
            <a:ext cx="279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400" b="1" u="sng">
                <a:solidFill>
                  <a:srgbClr val="FF0000"/>
                </a:solidFill>
                <a:latin typeface="Times New Roman" panose="02020603050405020304" pitchFamily="18" charset="0"/>
                <a:cs typeface="Times New Roman" panose="02020603050405020304" pitchFamily="18" charset="0"/>
              </a:rPr>
              <a:t>MERCURY</a:t>
            </a:r>
            <a:r>
              <a:rPr lang="ar-IQ" altLang="en-US" sz="2400" b="1" u="sng">
                <a:solidFill>
                  <a:srgbClr val="FF0000"/>
                </a:solidFill>
                <a:latin typeface="Times New Roman" panose="02020603050405020304" pitchFamily="18" charset="0"/>
                <a:cs typeface="Times New Roman" panose="02020603050405020304" pitchFamily="18" charset="0"/>
              </a:rPr>
              <a:t>الزئبق     </a:t>
            </a:r>
            <a:endParaRPr lang="it-IT" altLang="en-US" sz="2400" b="1" u="sng">
              <a:solidFill>
                <a:srgbClr val="FF0000"/>
              </a:solidFill>
              <a:latin typeface="Times New Roman" panose="02020603050405020304" pitchFamily="18" charset="0"/>
              <a:cs typeface="Times New Roman" panose="02020603050405020304" pitchFamily="18" charset="0"/>
            </a:endParaRPr>
          </a:p>
        </p:txBody>
      </p:sp>
      <p:sp>
        <p:nvSpPr>
          <p:cNvPr id="64515" name="TextBox 5"/>
          <p:cNvSpPr txBox="1">
            <a:spLocks noChangeArrowheads="1"/>
          </p:cNvSpPr>
          <p:nvPr/>
        </p:nvSpPr>
        <p:spPr bwMode="auto">
          <a:xfrm>
            <a:off x="3878263" y="7762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lnSpc>
                <a:spcPct val="150000"/>
              </a:lnSpc>
            </a:pPr>
            <a:r>
              <a:rPr lang="ar-IQ" altLang="en-US"/>
              <a:t>يعد الزئبق مصدرا شديد الخطورة لتلوث البيئة.</a:t>
            </a:r>
          </a:p>
        </p:txBody>
      </p:sp>
      <p:sp>
        <p:nvSpPr>
          <p:cNvPr id="64516" name="TextBox 7"/>
          <p:cNvSpPr txBox="1">
            <a:spLocks noChangeArrowheads="1"/>
          </p:cNvSpPr>
          <p:nvPr/>
        </p:nvSpPr>
        <p:spPr bwMode="auto">
          <a:xfrm>
            <a:off x="5564188" y="1343025"/>
            <a:ext cx="301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en-US" sz="2400">
                <a:solidFill>
                  <a:srgbClr val="0070C0"/>
                </a:solidFill>
              </a:rPr>
              <a:t>مصادر تلوث البيئة  بالزئبق</a:t>
            </a:r>
            <a:endParaRPr lang="en-GB" altLang="en-US" sz="2400">
              <a:solidFill>
                <a:srgbClr val="0070C0"/>
              </a:solidFill>
            </a:endParaRPr>
          </a:p>
        </p:txBody>
      </p:sp>
      <p:sp>
        <p:nvSpPr>
          <p:cNvPr id="64517" name="TextBox 9"/>
          <p:cNvSpPr txBox="1">
            <a:spLocks noChangeArrowheads="1"/>
          </p:cNvSpPr>
          <p:nvPr/>
        </p:nvSpPr>
        <p:spPr bwMode="auto">
          <a:xfrm>
            <a:off x="1800225" y="1870075"/>
            <a:ext cx="6551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المخلفات الصناعية الناتجة من الصناعات الكيميائية والبترولية والتعدينية</a:t>
            </a:r>
            <a:endParaRPr lang="en-GB" altLang="en-US"/>
          </a:p>
        </p:txBody>
      </p:sp>
      <p:sp>
        <p:nvSpPr>
          <p:cNvPr id="64518" name="TextBox 11"/>
          <p:cNvSpPr txBox="1">
            <a:spLocks noChangeArrowheads="1"/>
          </p:cNvSpPr>
          <p:nvPr/>
        </p:nvSpPr>
        <p:spPr bwMode="auto">
          <a:xfrm>
            <a:off x="512763" y="2387600"/>
            <a:ext cx="7775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تعد صناعة الكلور من اكثر الصناعات التي تنتج منها مخلفات الزئبق، حيث تخلف نحو 100 - 200 غرام لكل طن ينتج من الصودا الكاوية</a:t>
            </a:r>
            <a:endParaRPr lang="en-GB" altLang="en-US"/>
          </a:p>
        </p:txBody>
      </p:sp>
      <p:sp>
        <p:nvSpPr>
          <p:cNvPr id="64519" name="TextBox 13"/>
          <p:cNvSpPr txBox="1">
            <a:spLocks noChangeArrowheads="1"/>
          </p:cNvSpPr>
          <p:nvPr/>
        </p:nvSpPr>
        <p:spPr bwMode="auto">
          <a:xfrm>
            <a:off x="508000" y="3114675"/>
            <a:ext cx="77771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a:lnSpc>
                <a:spcPct val="150000"/>
              </a:lnSpc>
              <a:buFont typeface="Wingdings" panose="05000000000000000000" pitchFamily="2" charset="2"/>
              <a:buChar char="v"/>
            </a:pPr>
            <a:r>
              <a:rPr lang="ar-IQ" altLang="en-US"/>
              <a:t>النفايات التي تصرف في المسطحات المائية بما في ذلك مخلفات المجاري حيث اجريت ابحاث في الولايات المتحدة على مياه المجاري وقدر الزئبق فيها بمقدار 4.3 - 18 جزءا في المليون</a:t>
            </a:r>
            <a:endParaRPr lang="en-GB" altLang="en-US"/>
          </a:p>
        </p:txBody>
      </p:sp>
      <p:sp>
        <p:nvSpPr>
          <p:cNvPr id="64520" name="TextBox 15"/>
          <p:cNvSpPr txBox="1">
            <a:spLocks noChangeArrowheads="1"/>
          </p:cNvSpPr>
          <p:nvPr/>
        </p:nvSpPr>
        <p:spPr bwMode="auto">
          <a:xfrm>
            <a:off x="3624263" y="41767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المبيدات الحشرية ومبيدات الفطريات</a:t>
            </a:r>
            <a:endParaRPr lang="en-GB" altLang="en-US"/>
          </a:p>
        </p:txBody>
      </p:sp>
      <p:sp>
        <p:nvSpPr>
          <p:cNvPr id="64521" name="TextBox 17"/>
          <p:cNvSpPr txBox="1">
            <a:spLocks noChangeArrowheads="1"/>
          </p:cNvSpPr>
          <p:nvPr/>
        </p:nvSpPr>
        <p:spPr bwMode="auto">
          <a:xfrm>
            <a:off x="5546725" y="4581525"/>
            <a:ext cx="263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buFont typeface="Wingdings" panose="05000000000000000000" pitchFamily="2" charset="2"/>
              <a:buChar char="v"/>
            </a:pPr>
            <a:r>
              <a:rPr lang="ar-IQ" altLang="en-US"/>
              <a:t>استخراج المعادن من المناجم</a:t>
            </a:r>
            <a:endParaRPr lang="en-GB" altLang="en-US"/>
          </a:p>
        </p:txBody>
      </p:sp>
      <p:sp>
        <p:nvSpPr>
          <p:cNvPr id="19" name="TextBox 18"/>
          <p:cNvSpPr txBox="1"/>
          <p:nvPr/>
        </p:nvSpPr>
        <p:spPr>
          <a:xfrm>
            <a:off x="508000" y="5084763"/>
            <a:ext cx="8167688" cy="1293812"/>
          </a:xfrm>
          <a:prstGeom prst="rect">
            <a:avLst/>
          </a:prstGeom>
          <a:solidFill>
            <a:schemeClr val="accent6">
              <a:lumMod val="20000"/>
              <a:lumOff val="80000"/>
            </a:schemeClr>
          </a:solidFill>
        </p:spPr>
        <p:txBody>
          <a:bodyPr>
            <a:spAutoFit/>
          </a:bodyPr>
          <a:lstStyle/>
          <a:p>
            <a:pPr algn="just" rtl="1">
              <a:lnSpc>
                <a:spcPct val="150000"/>
              </a:lnSpc>
              <a:defRPr/>
            </a:pPr>
            <a:r>
              <a:rPr lang="ar-IQ" dirty="0"/>
              <a:t>ويصل الزئبق للانسان عن طريق الطعام الملوث، سواء كان اسماكا او خضراوات وفواكه رشت بالمبيدات الحشرية ويؤثر تأثيرا سلبيا في الحيوانات والطيور، حيث اكتشفت انه يمنع تتابع الاجيال في الطيور الآكلة لحبوب ملوثة بالزئبق فيجعل البيض اكثر هشاشة وسهل كسره. </a:t>
            </a:r>
            <a:endParaRPr lang="en-GB" dirty="0"/>
          </a:p>
        </p:txBody>
      </p:sp>
      <p:pic>
        <p:nvPicPr>
          <p:cNvPr id="645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21923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250825" y="476250"/>
            <a:ext cx="8497888"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lnSpc>
                <a:spcPct val="150000"/>
              </a:lnSpc>
            </a:pPr>
            <a:r>
              <a:rPr lang="ar-IQ" altLang="ar-IQ" sz="2800" b="1">
                <a:solidFill>
                  <a:srgbClr val="FF0000"/>
                </a:solidFill>
                <a:latin typeface="Times New Roman" panose="02020603050405020304" pitchFamily="18" charset="0"/>
                <a:cs typeface="Times New Roman" panose="02020603050405020304" pitchFamily="18" charset="0"/>
              </a:rPr>
              <a:t>الرصاص</a:t>
            </a:r>
            <a:r>
              <a:rPr lang="ar-IQ" altLang="ar-IQ" sz="2400" b="1">
                <a:solidFill>
                  <a:srgbClr val="FF0000"/>
                </a:solidFill>
                <a:latin typeface="Times New Roman" panose="02020603050405020304" pitchFamily="18" charset="0"/>
              </a:rPr>
              <a:t>   </a:t>
            </a:r>
          </a:p>
          <a:p>
            <a:pPr algn="r" rtl="1">
              <a:lnSpc>
                <a:spcPct val="150000"/>
              </a:lnSpc>
            </a:pPr>
            <a:r>
              <a:rPr lang="ar-IQ" altLang="ar-IQ" sz="2400">
                <a:solidFill>
                  <a:srgbClr val="000000"/>
                </a:solidFill>
                <a:latin typeface="IBM Plex Sans Arabic"/>
              </a:rPr>
              <a:t>یوجد الرصاص في المیاه الطبیعیة بتركیز لا یتجاوز </a:t>
            </a:r>
            <a:r>
              <a:rPr lang="en-US" altLang="ar-IQ" sz="2400">
                <a:solidFill>
                  <a:srgbClr val="000000"/>
                </a:solidFill>
                <a:latin typeface="IBM Plex Sans Arabic"/>
              </a:rPr>
              <a:t>WHO, 2003) (10 ppb) </a:t>
            </a:r>
            <a:r>
              <a:rPr lang="ar-IQ" altLang="ar-IQ" sz="2400">
                <a:solidFill>
                  <a:srgbClr val="000000"/>
                </a:solidFill>
                <a:latin typeface="IBM Plex Sans Arabic"/>
              </a:rPr>
              <a:t>الحد المسموح به لمنظمة الصحة العالمية 5 ملغم/لتر. ومن المعروف أنّ الرصاص يتواجد في أغلب مخلفات معامل البطاريات ومعامل الأصباغ ومخلفات السيارات (البنزين والزيوت) والتي غالباً ما تطمر عشوائياً في أغلب أراضي المنطقة أو ترمى للنهر مباشرة.</a:t>
            </a:r>
          </a:p>
          <a:p>
            <a:pPr algn="just" rtl="1">
              <a:lnSpc>
                <a:spcPct val="150000"/>
              </a:lnSpc>
            </a:pPr>
            <a:r>
              <a:rPr lang="ar-IQ" altLang="ar-IQ" sz="2400">
                <a:solidFill>
                  <a:srgbClr val="000000"/>
                </a:solidFill>
                <a:latin typeface="IBM Plex Sans Arabic"/>
              </a:rPr>
              <a:t>ويؤدي التعرض لفترة طويلة للرصاص إلى زيادة الرصاص في الجسم والعديد من الأعراض الخطيرة مثل </a:t>
            </a:r>
            <a:r>
              <a:rPr lang="ar-IQ" altLang="ar-IQ" sz="2400" u="sng">
                <a:solidFill>
                  <a:srgbClr val="000000"/>
                </a:solidFill>
                <a:latin typeface="IBM Plex Sans Arabic"/>
              </a:rPr>
              <a:t>الأنيميا</a:t>
            </a:r>
            <a:r>
              <a:rPr lang="ar-IQ" altLang="ar-IQ" sz="2400">
                <a:solidFill>
                  <a:srgbClr val="000000"/>
                </a:solidFill>
                <a:latin typeface="IBM Plex Sans Arabic"/>
              </a:rPr>
              <a:t> </a:t>
            </a:r>
            <a:r>
              <a:rPr lang="ar-IQ" altLang="ar-IQ" sz="2400" u="sng">
                <a:solidFill>
                  <a:srgbClr val="000000"/>
                </a:solidFill>
                <a:latin typeface="IBM Plex Sans Arabic"/>
              </a:rPr>
              <a:t>وشحوب الجلد وألم بالبطن </a:t>
            </a:r>
            <a:r>
              <a:rPr lang="ar-IQ" altLang="ar-IQ" sz="2400">
                <a:solidFill>
                  <a:srgbClr val="000000"/>
                </a:solidFill>
                <a:latin typeface="IBM Plex Sans Arabic"/>
              </a:rPr>
              <a:t>و</a:t>
            </a:r>
            <a:r>
              <a:rPr lang="ar-IQ" altLang="ar-IQ" sz="2400" u="sng">
                <a:solidFill>
                  <a:srgbClr val="000000"/>
                </a:solidFill>
                <a:latin typeface="IBM Plex Sans Arabic"/>
              </a:rPr>
              <a:t>غثيان</a:t>
            </a:r>
            <a:r>
              <a:rPr lang="ar-IQ" altLang="ar-IQ" sz="2400">
                <a:solidFill>
                  <a:srgbClr val="000000"/>
                </a:solidFill>
                <a:latin typeface="IBM Plex Sans Arabic"/>
              </a:rPr>
              <a:t> </a:t>
            </a:r>
            <a:r>
              <a:rPr lang="ar-IQ" altLang="ar-IQ" sz="2400" u="sng">
                <a:solidFill>
                  <a:srgbClr val="000000"/>
                </a:solidFill>
                <a:latin typeface="IBM Plex Sans Arabic"/>
              </a:rPr>
              <a:t>وتقيؤ</a:t>
            </a:r>
            <a:r>
              <a:rPr lang="ar-IQ" altLang="ar-IQ" sz="2400">
                <a:solidFill>
                  <a:srgbClr val="000000"/>
                </a:solidFill>
                <a:latin typeface="IBM Plex Sans Arabic"/>
              </a:rPr>
              <a:t> </a:t>
            </a:r>
            <a:r>
              <a:rPr lang="ar-IQ" altLang="ar-IQ" sz="2400" u="sng">
                <a:solidFill>
                  <a:srgbClr val="000000"/>
                </a:solidFill>
                <a:latin typeface="IBM Plex Sans Arabic"/>
              </a:rPr>
              <a:t>وشلل في المفاصل</a:t>
            </a:r>
            <a:r>
              <a:rPr lang="ar-IQ" altLang="ar-IQ" sz="2400">
                <a:solidFill>
                  <a:srgbClr val="000000"/>
                </a:solidFill>
                <a:latin typeface="IBM Plex Sans Arabic"/>
              </a:rPr>
              <a:t> والتعرض المستمر ربما يؤدي </a:t>
            </a:r>
            <a:r>
              <a:rPr lang="ar-IQ" altLang="ar-IQ" sz="2400" u="sng">
                <a:solidFill>
                  <a:srgbClr val="000000"/>
                </a:solidFill>
                <a:latin typeface="IBM Plex Sans Arabic"/>
              </a:rPr>
              <a:t>لتلف الكلية </a:t>
            </a:r>
            <a:r>
              <a:rPr lang="ar-IQ" altLang="ar-IQ" sz="2400">
                <a:solidFill>
                  <a:srgbClr val="000000"/>
                </a:solidFill>
                <a:latin typeface="IBM Plex Sans Arabic"/>
              </a:rPr>
              <a:t>وتقليل الخصوبة وزيادة الفرصة لحدوث فشل الحمل أو حدوث تشوهات خلقية.</a:t>
            </a:r>
          </a:p>
        </p:txBody>
      </p:sp>
      <p:sp>
        <p:nvSpPr>
          <p:cNvPr id="65539" name="CasellaDiTesto 1"/>
          <p:cNvSpPr txBox="1">
            <a:spLocks noChangeArrowheads="1"/>
          </p:cNvSpPr>
          <p:nvPr/>
        </p:nvSpPr>
        <p:spPr bwMode="auto">
          <a:xfrm>
            <a:off x="5292725" y="620713"/>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800" b="1">
                <a:solidFill>
                  <a:srgbClr val="FF0000"/>
                </a:solidFill>
                <a:latin typeface="Times New Roman" panose="02020603050405020304" pitchFamily="18" charset="0"/>
                <a:cs typeface="Times New Roman" panose="02020603050405020304" pitchFamily="18" charset="0"/>
              </a:rPr>
              <a:t>LEAD  (Pb)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3"/>
          <p:cNvSpPr txBox="1">
            <a:spLocks noChangeArrowheads="1"/>
          </p:cNvSpPr>
          <p:nvPr/>
        </p:nvSpPr>
        <p:spPr bwMode="auto">
          <a:xfrm>
            <a:off x="3132138" y="263525"/>
            <a:ext cx="291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en-US" sz="2000" b="1">
                <a:solidFill>
                  <a:srgbClr val="FF0000"/>
                </a:solidFill>
                <a:latin typeface="Times New Roman" panose="02020603050405020304" pitchFamily="18" charset="0"/>
                <a:cs typeface="Times New Roman" panose="02020603050405020304" pitchFamily="18" charset="0"/>
              </a:rPr>
              <a:t>CHROMIUM (Cr)</a:t>
            </a:r>
            <a:r>
              <a:rPr lang="ar-IQ" altLang="en-US" sz="2000" b="1">
                <a:solidFill>
                  <a:srgbClr val="FF0000"/>
                </a:solidFill>
                <a:latin typeface="Times New Roman" panose="02020603050405020304" pitchFamily="18" charset="0"/>
                <a:cs typeface="Times New Roman" panose="02020603050405020304" pitchFamily="18" charset="0"/>
              </a:rPr>
              <a:t>الكروم  </a:t>
            </a:r>
            <a:endParaRPr lang="it-IT" altLang="en-US" sz="2000" b="1">
              <a:solidFill>
                <a:srgbClr val="FF0000"/>
              </a:solidFill>
              <a:latin typeface="Times New Roman" panose="02020603050405020304" pitchFamily="18" charset="0"/>
              <a:cs typeface="Times New Roman" panose="02020603050405020304" pitchFamily="18" charset="0"/>
            </a:endParaRPr>
          </a:p>
        </p:txBody>
      </p:sp>
      <p:pic>
        <p:nvPicPr>
          <p:cNvPr id="66563" name="Picture 6" descr="http://www.ultramotard.com/images/glossario/img/726777605049cromo.jpg"/>
          <p:cNvPicPr>
            <a:picLocks noChangeAspect="1" noChangeArrowheads="1"/>
          </p:cNvPicPr>
          <p:nvPr/>
        </p:nvPicPr>
        <p:blipFill>
          <a:blip r:embed="rId3">
            <a:extLst>
              <a:ext uri="{28A0092B-C50C-407E-A947-70E740481C1C}">
                <a14:useLocalDpi xmlns:a14="http://schemas.microsoft.com/office/drawing/2010/main" val="0"/>
              </a:ext>
            </a:extLst>
          </a:blip>
          <a:srcRect t="7487" b="13893"/>
          <a:stretch>
            <a:fillRect/>
          </a:stretch>
        </p:blipFill>
        <p:spPr bwMode="auto">
          <a:xfrm>
            <a:off x="0" y="11113"/>
            <a:ext cx="158115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ttangolo 8"/>
          <p:cNvSpPr>
            <a:spLocks noChangeArrowheads="1"/>
          </p:cNvSpPr>
          <p:nvPr/>
        </p:nvSpPr>
        <p:spPr bwMode="auto">
          <a:xfrm>
            <a:off x="4692650" y="3613150"/>
            <a:ext cx="41433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b="1"/>
          </a:p>
          <a:p>
            <a:pPr algn="just" eaLnBrk="1" hangingPunct="1"/>
            <a:r>
              <a:rPr lang="en-US" altLang="en-US" sz="2000">
                <a:latin typeface="Times New Roman" panose="02020603050405020304" pitchFamily="18" charset="0"/>
                <a:cs typeface="Times New Roman" panose="02020603050405020304" pitchFamily="18" charset="0"/>
              </a:rPr>
              <a:t>• No biological role</a:t>
            </a:r>
          </a:p>
          <a:p>
            <a:pPr algn="just" eaLnBrk="1" hangingPunct="1"/>
            <a:r>
              <a:rPr lang="en-US" altLang="en-US" sz="2000">
                <a:latin typeface="Times New Roman" panose="02020603050405020304" pitchFamily="18" charset="0"/>
                <a:cs typeface="Times New Roman" panose="02020603050405020304" pitchFamily="18" charset="0"/>
              </a:rPr>
              <a:t>• High toxicity 10-100 fold respect to Cr III </a:t>
            </a:r>
          </a:p>
          <a:p>
            <a:pPr algn="just" eaLnBrk="1" hangingPunct="1"/>
            <a:r>
              <a:rPr lang="en-US" altLang="en-US" sz="2000">
                <a:latin typeface="Times New Roman" panose="02020603050405020304" pitchFamily="18" charset="0"/>
                <a:cs typeface="Times New Roman" panose="02020603050405020304" pitchFamily="18" charset="0"/>
              </a:rPr>
              <a:t>• Acute and chronic toxicity</a:t>
            </a:r>
          </a:p>
          <a:p>
            <a:pPr algn="just" eaLnBrk="1" hangingPunct="1"/>
            <a:r>
              <a:rPr lang="en-US" altLang="en-US" sz="2000">
                <a:latin typeface="Times New Roman" panose="02020603050405020304" pitchFamily="18" charset="0"/>
                <a:cs typeface="Times New Roman" panose="02020603050405020304" pitchFamily="18" charset="0"/>
              </a:rPr>
              <a:t>• IARC: (</a:t>
            </a:r>
            <a:r>
              <a:rPr lang="en-US" altLang="en-US" sz="2000">
                <a:solidFill>
                  <a:srgbClr val="000000"/>
                </a:solidFill>
                <a:latin typeface="Times New Roman" panose="02020603050405020304" pitchFamily="18" charset="0"/>
                <a:cs typeface="Times New Roman" panose="02020603050405020304" pitchFamily="18" charset="0"/>
              </a:rPr>
              <a:t>carcinogenic substance</a:t>
            </a:r>
            <a:r>
              <a:rPr lang="en-US" altLang="en-US" sz="2000">
                <a:latin typeface="Times New Roman" panose="02020603050405020304" pitchFamily="18" charset="0"/>
                <a:cs typeface="Times New Roman" panose="02020603050405020304" pitchFamily="18" charset="0"/>
              </a:rPr>
              <a:t>)</a:t>
            </a:r>
          </a:p>
        </p:txBody>
      </p:sp>
      <p:sp>
        <p:nvSpPr>
          <p:cNvPr id="27654" name="Rettangolo 9"/>
          <p:cNvSpPr>
            <a:spLocks noChangeArrowheads="1"/>
          </p:cNvSpPr>
          <p:nvPr/>
        </p:nvSpPr>
        <p:spPr bwMode="auto">
          <a:xfrm>
            <a:off x="2917825" y="2543175"/>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The Chromium Paradox:</a:t>
            </a:r>
          </a:p>
        </p:txBody>
      </p:sp>
      <p:sp>
        <p:nvSpPr>
          <p:cNvPr id="18439" name="Rettangolo 10"/>
          <p:cNvSpPr>
            <a:spLocks noChangeArrowheads="1"/>
          </p:cNvSpPr>
          <p:nvPr/>
        </p:nvSpPr>
        <p:spPr bwMode="auto">
          <a:xfrm>
            <a:off x="1403350" y="3213100"/>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000000"/>
                </a:solidFill>
                <a:latin typeface="Times New Roman" panose="02020603050405020304" pitchFamily="18" charset="0"/>
                <a:cs typeface="Times New Roman" panose="02020603050405020304" pitchFamily="18" charset="0"/>
              </a:rPr>
              <a:t>Cr III (</a:t>
            </a:r>
            <a:r>
              <a:rPr lang="it-IT" altLang="en-US" sz="2000">
                <a:latin typeface="Times New Roman" panose="02020603050405020304" pitchFamily="18" charset="0"/>
                <a:cs typeface="Times New Roman" panose="02020603050405020304" pitchFamily="18" charset="0"/>
              </a:rPr>
              <a:t>Cr</a:t>
            </a:r>
            <a:r>
              <a:rPr lang="it-IT" altLang="en-US" sz="2000" baseline="30000">
                <a:latin typeface="Times New Roman" panose="02020603050405020304" pitchFamily="18" charset="0"/>
                <a:cs typeface="Times New Roman" panose="02020603050405020304" pitchFamily="18" charset="0"/>
              </a:rPr>
              <a:t>3+</a:t>
            </a:r>
            <a:r>
              <a:rPr lang="it-IT" altLang="en-US" sz="2000">
                <a:latin typeface="Times New Roman" panose="02020603050405020304" pitchFamily="18" charset="0"/>
                <a:cs typeface="Times New Roman" panose="02020603050405020304" pitchFamily="18" charset="0"/>
              </a:rPr>
              <a:t>)</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18440" name="Rettangolo 11"/>
          <p:cNvSpPr>
            <a:spLocks noChangeArrowheads="1"/>
          </p:cNvSpPr>
          <p:nvPr/>
        </p:nvSpPr>
        <p:spPr bwMode="auto">
          <a:xfrm>
            <a:off x="6011863" y="3141663"/>
            <a:ext cx="176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000000"/>
                </a:solidFill>
                <a:latin typeface="Times New Roman" panose="02020603050405020304" pitchFamily="18" charset="0"/>
                <a:cs typeface="Times New Roman" panose="02020603050405020304" pitchFamily="18" charset="0"/>
              </a:rPr>
              <a:t>Cr VI (</a:t>
            </a:r>
            <a:r>
              <a:rPr lang="it-IT" altLang="en-US" sz="2000">
                <a:latin typeface="Times New Roman" panose="02020603050405020304" pitchFamily="18" charset="0"/>
                <a:cs typeface="Times New Roman" panose="02020603050405020304" pitchFamily="18" charset="0"/>
              </a:rPr>
              <a:t>CrO</a:t>
            </a:r>
            <a:r>
              <a:rPr lang="it-IT" altLang="en-US" sz="2000" baseline="-25000">
                <a:latin typeface="Times New Roman" panose="02020603050405020304" pitchFamily="18" charset="0"/>
                <a:cs typeface="Times New Roman" panose="02020603050405020304" pitchFamily="18" charset="0"/>
              </a:rPr>
              <a:t>2</a:t>
            </a:r>
            <a:r>
              <a:rPr lang="it-IT" altLang="en-US" sz="2000" baseline="30000">
                <a:latin typeface="Times New Roman" panose="02020603050405020304" pitchFamily="18" charset="0"/>
                <a:cs typeface="Times New Roman" panose="02020603050405020304" pitchFamily="18" charset="0"/>
              </a:rPr>
              <a:t>−4</a:t>
            </a:r>
            <a:r>
              <a:rPr lang="it-IT" altLang="en-US" sz="2000">
                <a:latin typeface="Times New Roman" panose="02020603050405020304" pitchFamily="18" charset="0"/>
                <a:cs typeface="Times New Roman" panose="02020603050405020304" pitchFamily="18" charset="0"/>
              </a:rPr>
              <a:t>)</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18441" name="Rettangolo 12"/>
          <p:cNvSpPr>
            <a:spLocks noChangeArrowheads="1"/>
          </p:cNvSpPr>
          <p:nvPr/>
        </p:nvSpPr>
        <p:spPr bwMode="auto">
          <a:xfrm>
            <a:off x="123825" y="3933825"/>
            <a:ext cx="4071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solidFill>
                  <a:srgbClr val="000000"/>
                </a:solidFill>
              </a:rPr>
              <a:t>• </a:t>
            </a:r>
            <a:r>
              <a:rPr lang="en-US" altLang="en-US" sz="2000">
                <a:solidFill>
                  <a:srgbClr val="000000"/>
                </a:solidFill>
                <a:latin typeface="Times New Roman" panose="02020603050405020304" pitchFamily="18" charset="0"/>
                <a:cs typeface="Times New Roman" panose="02020603050405020304" pitchFamily="18" charset="0"/>
              </a:rPr>
              <a:t>Mammal micronutrients</a:t>
            </a:r>
          </a:p>
          <a:p>
            <a:pPr algn="just" eaLnBrk="1" hangingPunct="1"/>
            <a:r>
              <a:rPr lang="en-US" altLang="en-US" sz="2000">
                <a:solidFill>
                  <a:srgbClr val="000000"/>
                </a:solidFill>
                <a:latin typeface="Times New Roman" panose="02020603050405020304" pitchFamily="18" charset="0"/>
                <a:cs typeface="Times New Roman" panose="02020603050405020304" pitchFamily="18" charset="0"/>
              </a:rPr>
              <a:t>• Structural integrity of DNA &amp; RNA</a:t>
            </a:r>
          </a:p>
          <a:p>
            <a:pPr algn="just" eaLnBrk="1" hangingPunct="1"/>
            <a:r>
              <a:rPr lang="en-US" altLang="en-US" sz="2000">
                <a:solidFill>
                  <a:srgbClr val="000000"/>
                </a:solidFill>
                <a:latin typeface="Times New Roman" panose="02020603050405020304" pitchFamily="18" charset="0"/>
                <a:cs typeface="Times New Roman" panose="02020603050405020304" pitchFamily="18" charset="0"/>
              </a:rPr>
              <a:t>• IARC: (non-carcinogenic substance)</a:t>
            </a:r>
          </a:p>
        </p:txBody>
      </p:sp>
      <p:sp>
        <p:nvSpPr>
          <p:cNvPr id="14" name="Rettangolo 13"/>
          <p:cNvSpPr>
            <a:spLocks noChangeArrowheads="1"/>
          </p:cNvSpPr>
          <p:nvPr/>
        </p:nvSpPr>
        <p:spPr bwMode="auto">
          <a:xfrm>
            <a:off x="428625" y="6072188"/>
            <a:ext cx="5072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i="1">
                <a:latin typeface="Arial" panose="020B0604020202020204" pitchFamily="34" charset="0"/>
              </a:rPr>
              <a:t>IARC</a:t>
            </a:r>
            <a:r>
              <a:rPr lang="en-US" altLang="en-US" sz="1200" b="1">
                <a:latin typeface="Arial" panose="020B0604020202020204" pitchFamily="34" charset="0"/>
              </a:rPr>
              <a:t> - </a:t>
            </a:r>
            <a:r>
              <a:rPr lang="en-US" altLang="en-US" sz="1200" b="1" i="1">
                <a:latin typeface="Arial" panose="020B0604020202020204" pitchFamily="34" charset="0"/>
              </a:rPr>
              <a:t>INTERNATIONAL AGENCY FOR RESEARCH ON CANCER</a:t>
            </a:r>
            <a:endParaRPr lang="en-US" altLang="en-US" sz="1200" b="1">
              <a:latin typeface="Arial" panose="020B0604020202020204" pitchFamily="34" charset="0"/>
            </a:endParaRPr>
          </a:p>
          <a:p>
            <a:pPr eaLnBrk="1" hangingPunct="1"/>
            <a:r>
              <a:rPr lang="en-US" altLang="en-US" sz="1200" b="1">
                <a:latin typeface="Arial" panose="020B0604020202020204" pitchFamily="34" charset="0"/>
              </a:rPr>
              <a:t> </a:t>
            </a:r>
          </a:p>
        </p:txBody>
      </p:sp>
      <p:sp>
        <p:nvSpPr>
          <p:cNvPr id="66570" name="TextBox 12"/>
          <p:cNvSpPr txBox="1">
            <a:spLocks noChangeArrowheads="1"/>
          </p:cNvSpPr>
          <p:nvPr/>
        </p:nvSpPr>
        <p:spPr bwMode="auto">
          <a:xfrm>
            <a:off x="1422400" y="1087438"/>
            <a:ext cx="738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ar-IQ" sz="2400"/>
              <a:t>يستخرج كمعدن كروميت (</a:t>
            </a:r>
            <a:r>
              <a:rPr lang="en-GB" altLang="ar-IQ" sz="2400"/>
              <a:t>FeCr2O4</a:t>
            </a:r>
            <a:r>
              <a:rPr lang="ar-IQ" altLang="ar-IQ" sz="2400"/>
              <a:t> ) بمعدل 14 مليون طن / سنة.</a:t>
            </a:r>
            <a:endParaRPr lang="en-GB" altLang="ar-IQ" sz="2400"/>
          </a:p>
        </p:txBody>
      </p:sp>
      <p:sp>
        <p:nvSpPr>
          <p:cNvPr id="66571" name="TextBox 14"/>
          <p:cNvSpPr txBox="1">
            <a:spLocks noChangeArrowheads="1"/>
          </p:cNvSpPr>
          <p:nvPr/>
        </p:nvSpPr>
        <p:spPr bwMode="auto">
          <a:xfrm>
            <a:off x="1116013" y="1890713"/>
            <a:ext cx="764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r>
              <a:rPr lang="ar-IQ" altLang="ar-IQ" sz="2400"/>
              <a:t>تستخدم عادة في طلاء السطح ، والأصباغ ، والخلائط الاصطناعية</a:t>
            </a:r>
            <a:endParaRPr lang="en-GB" altLang="ar-IQ" sz="2400"/>
          </a:p>
        </p:txBody>
      </p:sp>
      <p:cxnSp>
        <p:nvCxnSpPr>
          <p:cNvPr id="5" name="Straight Connector 4"/>
          <p:cNvCxnSpPr/>
          <p:nvPr/>
        </p:nvCxnSpPr>
        <p:spPr>
          <a:xfrm>
            <a:off x="4500563" y="3213100"/>
            <a:ext cx="0" cy="2519363"/>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500"/>
                                        <p:tgtEl>
                                          <p:spTgt spid="276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fade">
                                      <p:cBhvr>
                                        <p:cTn id="10" dur="500"/>
                                        <p:tgtEl>
                                          <p:spTgt spid="184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fade">
                                      <p:cBhvr>
                                        <p:cTn id="13" dur="500"/>
                                        <p:tgtEl>
                                          <p:spTgt spid="184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500"/>
                                        <p:tgtEl>
                                          <p:spTgt spid="184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27654" grpId="0"/>
      <p:bldP spid="18439" grpId="0"/>
      <p:bldP spid="18440" grpId="0"/>
      <p:bldP spid="18441"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188" y="476250"/>
            <a:ext cx="7921625" cy="5518150"/>
          </a:xfrm>
          <a:prstGeom prst="rect">
            <a:avLst/>
          </a:prstGeom>
          <a:noFill/>
        </p:spPr>
        <p:txBody>
          <a:bodyPr>
            <a:spAutoFit/>
          </a:bodyPr>
          <a:lstStyle/>
          <a:p>
            <a:pPr algn="ctr" rtl="1">
              <a:defRPr/>
            </a:pPr>
            <a:r>
              <a:rPr lang="ar-IQ" sz="2400" b="1" dirty="0">
                <a:solidFill>
                  <a:srgbClr val="FF0000"/>
                </a:solidFill>
                <a:latin typeface="times new roman" panose="02020603050405020304" pitchFamily="18" charset="0"/>
              </a:rPr>
              <a:t>الكادميوم  </a:t>
            </a:r>
            <a:r>
              <a:rPr lang="en-US" sz="2400" b="1" dirty="0">
                <a:solidFill>
                  <a:srgbClr val="FF0000"/>
                </a:solidFill>
                <a:latin typeface="times new roman" panose="02020603050405020304" pitchFamily="18" charset="0"/>
              </a:rPr>
              <a:t>Cadmium:</a:t>
            </a:r>
            <a:r>
              <a:rPr lang="en-US" sz="2400" b="1" dirty="0">
                <a:solidFill>
                  <a:srgbClr val="555555"/>
                </a:solidFill>
                <a:latin typeface="times new roman" panose="02020603050405020304" pitchFamily="18" charset="0"/>
              </a:rPr>
              <a:t> </a:t>
            </a:r>
            <a:endParaRPr lang="en-US" sz="2400" dirty="0">
              <a:solidFill>
                <a:srgbClr val="555555"/>
              </a:solidFill>
              <a:latin typeface="Times New Roman" panose="02020603050405020304" pitchFamily="18" charset="0"/>
            </a:endParaRP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يعد الكادميوم من العناصر السامة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ليس له وظيفة في النبات أو الحيوان أو الإنسان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عند تراكمه في الكلية يسبب ارتفاعاً في ضغط الدم وأمراض الكلية لتلف مباشر للخلايا العصبية.</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غالباً ما يتواجد الكادميوم في مخلفات مصانع الأصباغ والبلاستك والمطاط ومصانع الألواح الكهربائية والبطاريات </a:t>
            </a:r>
          </a:p>
          <a:p>
            <a:pPr marL="342900" indent="-342900" algn="r" rtl="1">
              <a:lnSpc>
                <a:spcPct val="200000"/>
              </a:lnSpc>
              <a:buFont typeface="Wingdings" panose="05000000000000000000" pitchFamily="2" charset="2"/>
              <a:buChar char="q"/>
              <a:defRPr/>
            </a:pPr>
            <a:r>
              <a:rPr lang="ar-IQ" sz="2400" dirty="0">
                <a:solidFill>
                  <a:srgbClr val="555555"/>
                </a:solidFill>
                <a:latin typeface="times new roman" panose="02020603050405020304" pitchFamily="18" charset="0"/>
              </a:rPr>
              <a:t>الحد المسموح به لمنظمة الصحة العالمية 0.01 ملغم/لتر.</a:t>
            </a:r>
            <a:endParaRPr lang="ar-IQ" sz="2400" dirty="0">
              <a:solidFill>
                <a:srgbClr val="555555"/>
              </a:solidFill>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684213" y="260350"/>
            <a:ext cx="3240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4000">
                <a:solidFill>
                  <a:srgbClr val="FF0000"/>
                </a:solidFill>
                <a:latin typeface="Times New Roman" panose="02020603050405020304" pitchFamily="18" charset="0"/>
                <a:cs typeface="Times New Roman" panose="02020603050405020304" pitchFamily="18" charset="0"/>
              </a:rPr>
              <a:t>3- Pesticides</a:t>
            </a:r>
          </a:p>
        </p:txBody>
      </p:sp>
      <p:pic>
        <p:nvPicPr>
          <p:cNvPr id="696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54367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ttangolo 3"/>
          <p:cNvSpPr>
            <a:spLocks noChangeArrowheads="1"/>
          </p:cNvSpPr>
          <p:nvPr/>
        </p:nvSpPr>
        <p:spPr bwMode="auto">
          <a:xfrm>
            <a:off x="611188" y="260350"/>
            <a:ext cx="8281987" cy="4524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eaLnBrk="1" fontAlgn="auto" hangingPunct="1">
              <a:spcBef>
                <a:spcPct val="0"/>
              </a:spcBef>
              <a:spcAft>
                <a:spcPts val="0"/>
              </a:spcAft>
              <a:buFontTx/>
              <a:buNone/>
              <a:defRPr/>
            </a:pPr>
            <a:r>
              <a:rPr lang="ar-IQ" altLang="zh-CN" sz="2800" dirty="0">
                <a:ea typeface="SimSun" pitchFamily="2" charset="-122"/>
              </a:rPr>
              <a:t>  </a:t>
            </a:r>
            <a:r>
              <a:rPr lang="ar-SA" altLang="zh-CN" sz="2800" dirty="0">
                <a:ea typeface="SimSun" pitchFamily="2" charset="-122"/>
              </a:rPr>
              <a:t>هناك ارتباط وثيق بين صحة الإنسان أو الكائن الحي</a:t>
            </a:r>
            <a:r>
              <a:rPr lang="ar-IQ" altLang="zh-CN" sz="2800" dirty="0">
                <a:ea typeface="SimSun" pitchFamily="2" charset="-122"/>
              </a:rPr>
              <a:t> </a:t>
            </a:r>
            <a:r>
              <a:rPr lang="ar-SA" altLang="zh-CN" sz="2800" dirty="0">
                <a:ea typeface="SimSun" pitchFamily="2" charset="-122"/>
              </a:rPr>
              <a:t>والبيئة التي يعيش فيها وتؤثر</a:t>
            </a:r>
            <a:r>
              <a:rPr lang="ar-IQ" altLang="zh-CN" sz="2800" dirty="0">
                <a:ea typeface="SimSun" pitchFamily="2" charset="-122"/>
              </a:rPr>
              <a:t>البيئة على الانسان والكائنات الحية</a:t>
            </a:r>
            <a:r>
              <a:rPr lang="ar-SA" altLang="zh-CN" sz="2800" dirty="0">
                <a:ea typeface="SimSun" pitchFamily="2" charset="-122"/>
              </a:rPr>
              <a:t> </a:t>
            </a:r>
            <a:r>
              <a:rPr lang="ar-IQ" altLang="zh-CN" sz="2800" dirty="0">
                <a:ea typeface="SimSun" pitchFamily="2" charset="-122"/>
              </a:rPr>
              <a:t>بشكل</a:t>
            </a:r>
            <a:r>
              <a:rPr lang="ar-SA" altLang="zh-CN" sz="2800" dirty="0">
                <a:ea typeface="SimSun" pitchFamily="2" charset="-122"/>
              </a:rPr>
              <a:t> سل</a:t>
            </a:r>
            <a:r>
              <a:rPr lang="ar-IQ" altLang="zh-CN" sz="2800" dirty="0">
                <a:ea typeface="SimSun" pitchFamily="2" charset="-122"/>
              </a:rPr>
              <a:t>بي</a:t>
            </a:r>
            <a:r>
              <a:rPr lang="ar-SA" altLang="zh-CN" sz="2800" dirty="0">
                <a:ea typeface="SimSun" pitchFamily="2" charset="-122"/>
              </a:rPr>
              <a:t> أو </a:t>
            </a:r>
            <a:r>
              <a:rPr lang="ar-IQ" altLang="zh-CN" sz="2800" dirty="0">
                <a:ea typeface="SimSun" pitchFamily="2" charset="-122"/>
              </a:rPr>
              <a:t>إيجابي.</a:t>
            </a:r>
            <a:endParaRPr lang="ar-IQ" sz="2800" dirty="0"/>
          </a:p>
          <a:p>
            <a:pPr algn="just" rtl="1" eaLnBrk="1" fontAlgn="auto" hangingPunct="1">
              <a:spcBef>
                <a:spcPct val="0"/>
              </a:spcBef>
              <a:spcAft>
                <a:spcPts val="0"/>
              </a:spcAft>
              <a:buFontTx/>
              <a:buNone/>
              <a:defRPr/>
            </a:pPr>
            <a:r>
              <a:rPr lang="ar-IQ" dirty="0"/>
              <a:t> </a:t>
            </a:r>
          </a:p>
          <a:p>
            <a:pPr algn="just" rtl="1" eaLnBrk="1" fontAlgn="auto" hangingPunct="1">
              <a:spcBef>
                <a:spcPct val="0"/>
              </a:spcBef>
              <a:spcAft>
                <a:spcPts val="0"/>
              </a:spcAft>
              <a:buFontTx/>
              <a:buNone/>
              <a:defRPr/>
            </a:pPr>
            <a:r>
              <a:rPr lang="ar-IQ" dirty="0"/>
              <a:t>  </a:t>
            </a:r>
            <a:r>
              <a:rPr lang="ar-IQ" sz="2800" dirty="0"/>
              <a:t>حيث </a:t>
            </a:r>
            <a:r>
              <a:rPr lang="ar-SA" sz="2800" dirty="0"/>
              <a:t>يطلق العلماء لفظ</a:t>
            </a:r>
            <a:r>
              <a:rPr lang="ar-IQ" sz="2800" dirty="0"/>
              <a:t> </a:t>
            </a:r>
            <a:r>
              <a:rPr lang="ar-SA" sz="2800" dirty="0"/>
              <a:t> </a:t>
            </a:r>
            <a:r>
              <a:rPr lang="ar-SA" sz="2800" b="1" dirty="0">
                <a:latin typeface="+mj-lt"/>
              </a:rPr>
              <a:t>البيئ</a:t>
            </a:r>
            <a:r>
              <a:rPr lang="ar-IQ" sz="2800" b="1" dirty="0">
                <a:latin typeface="+mj-lt"/>
              </a:rPr>
              <a:t>ـ</a:t>
            </a:r>
            <a:r>
              <a:rPr lang="ar-SA" sz="2800" b="1" dirty="0">
                <a:latin typeface="+mj-lt"/>
              </a:rPr>
              <a:t>ة</a:t>
            </a:r>
            <a:r>
              <a:rPr lang="ar-SA" sz="2800" dirty="0">
                <a:latin typeface="+mj-lt"/>
              </a:rPr>
              <a:t> </a:t>
            </a:r>
            <a:r>
              <a:rPr lang="en-US" sz="2800" b="1" dirty="0">
                <a:latin typeface="Arial Black" panose="020B0A04020102020204" pitchFamily="34" charset="0"/>
                <a:cs typeface="Times New Roman" panose="02020603050405020304" pitchFamily="18" charset="0"/>
              </a:rPr>
              <a:t>Environment</a:t>
            </a:r>
            <a:r>
              <a:rPr lang="ar-IQ" sz="2800" b="1" dirty="0">
                <a:latin typeface="Showcard Gothic" panose="04020904020102020604" pitchFamily="82" charset="0"/>
              </a:rPr>
              <a:t> </a:t>
            </a:r>
            <a:r>
              <a:rPr lang="ar-IQ" sz="2800" dirty="0"/>
              <a:t>على</a:t>
            </a:r>
            <a:r>
              <a:rPr lang="ar-SA" sz="2800" dirty="0"/>
              <a:t> مجموع الظروف والعوامل الخارجية التي تعيش فيها الكائنات الحية وتؤثر في العمليات الحيوية التي تقوم بها. </a:t>
            </a:r>
            <a:endParaRPr lang="ar-IQ" sz="2800" dirty="0"/>
          </a:p>
          <a:p>
            <a:pPr algn="just" rtl="1" eaLnBrk="1" fontAlgn="auto" hangingPunct="1">
              <a:spcBef>
                <a:spcPct val="0"/>
              </a:spcBef>
              <a:spcAft>
                <a:spcPts val="0"/>
              </a:spcAft>
              <a:buFontTx/>
              <a:buNone/>
              <a:defRPr/>
            </a:pPr>
            <a:endParaRPr lang="ar-IQ" altLang="en-US" sz="1800" dirty="0">
              <a:ea typeface="Times New Roman" panose="02020603050405020304" pitchFamily="18" charset="0"/>
            </a:endParaRPr>
          </a:p>
          <a:p>
            <a:pPr algn="just" rtl="1" eaLnBrk="1" fontAlgn="auto" hangingPunct="1">
              <a:spcBef>
                <a:spcPct val="0"/>
              </a:spcBef>
              <a:spcAft>
                <a:spcPts val="0"/>
              </a:spcAft>
              <a:buFontTx/>
              <a:buNone/>
              <a:defRPr/>
            </a:pPr>
            <a:r>
              <a:rPr lang="ar-IQ" altLang="en-US" sz="2800" dirty="0">
                <a:ea typeface="Times New Roman" panose="02020603050405020304" pitchFamily="18" charset="0"/>
              </a:rPr>
              <a:t>  لذلك يمكننا تعريف مفهوم </a:t>
            </a:r>
            <a:r>
              <a:rPr lang="ar-SA" altLang="en-US" sz="2800" b="1" u="sng" dirty="0">
                <a:ea typeface="Times New Roman" panose="02020603050405020304" pitchFamily="18" charset="0"/>
              </a:rPr>
              <a:t>البيئ</a:t>
            </a:r>
            <a:r>
              <a:rPr lang="ar-IQ" altLang="en-US" sz="2800" b="1" u="sng" dirty="0">
                <a:ea typeface="Times New Roman" panose="02020603050405020304" pitchFamily="18" charset="0"/>
              </a:rPr>
              <a:t>ـ</a:t>
            </a:r>
            <a:r>
              <a:rPr lang="ar-SA" altLang="en-US" sz="2800" b="1" u="sng" dirty="0">
                <a:ea typeface="Times New Roman" panose="02020603050405020304" pitchFamily="18" charset="0"/>
              </a:rPr>
              <a:t>ة</a:t>
            </a:r>
            <a:r>
              <a:rPr lang="ar-IQ" altLang="en-US" sz="2800" b="1" dirty="0">
                <a:ea typeface="Times New Roman" panose="02020603050405020304" pitchFamily="18" charset="0"/>
              </a:rPr>
              <a:t>:</a:t>
            </a:r>
            <a:r>
              <a:rPr lang="ar-SA" altLang="en-US" sz="2800" dirty="0">
                <a:ea typeface="Times New Roman" panose="02020603050405020304" pitchFamily="18" charset="0"/>
              </a:rPr>
              <a:t> هي المجال المحيط بالكائنات الحية تؤثر فيه ويتأثر بها لذلك يجب تجنب حدوث أي خلل في النظام البيئي لأن هذا الخلل ينعكس بشكل أو بأخر على الكائنات التي </a:t>
            </a:r>
            <a:r>
              <a:rPr lang="ar-IQ" altLang="en-US" sz="2800" dirty="0">
                <a:ea typeface="Times New Roman" panose="02020603050405020304" pitchFamily="18" charset="0"/>
              </a:rPr>
              <a:t>تعيش فيه.</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539750" y="188913"/>
            <a:ext cx="554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What are Pesticides</a:t>
            </a:r>
          </a:p>
        </p:txBody>
      </p:sp>
      <p:pic>
        <p:nvPicPr>
          <p:cNvPr id="70659" name="Picture 3"/>
          <p:cNvPicPr>
            <a:picLocks noChangeAspect="1"/>
          </p:cNvPicPr>
          <p:nvPr/>
        </p:nvPicPr>
        <p:blipFill>
          <a:blip r:embed="rId2">
            <a:extLst>
              <a:ext uri="{28A0092B-C50C-407E-A947-70E740481C1C}">
                <a14:useLocalDpi xmlns:a14="http://schemas.microsoft.com/office/drawing/2010/main" val="0"/>
              </a:ext>
            </a:extLst>
          </a:blip>
          <a:srcRect l="38281" t="45297" r="7813" b="14423"/>
          <a:stretch>
            <a:fillRect/>
          </a:stretch>
        </p:blipFill>
        <p:spPr bwMode="auto">
          <a:xfrm>
            <a:off x="80963" y="2708275"/>
            <a:ext cx="89090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1800" y="1268413"/>
            <a:ext cx="8207375" cy="831850"/>
          </a:xfrm>
          <a:prstGeom prst="rect">
            <a:avLst/>
          </a:prstGeom>
        </p:spPr>
        <p:txBody>
          <a:bodyPr>
            <a:spAutoFit/>
          </a:bodyPr>
          <a:lstStyle/>
          <a:p>
            <a:pPr algn="r" eaLnBrk="1" fontAlgn="auto" hangingPunct="1">
              <a:spcBef>
                <a:spcPts val="0"/>
              </a:spcBef>
              <a:spcAft>
                <a:spcPts val="0"/>
              </a:spcAft>
              <a:defRPr/>
            </a:pPr>
            <a:r>
              <a:rPr lang="ar-IQ" sz="2400" dirty="0">
                <a:latin typeface="+mn-lt"/>
                <a:cs typeface="+mj-cs"/>
              </a:rPr>
              <a:t>ببساطة ، المبيدات الحشرية هي مواد كيميائية تستخدم لمكافحة الحشرات والآفات والأعشاب الضارة.</a:t>
            </a:r>
            <a:endParaRPr lang="en-US" sz="2400" dirty="0">
              <a:latin typeface="+mn-lt"/>
              <a:cs typeface="+mj-cs"/>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76375" y="620713"/>
            <a:ext cx="5651500" cy="1143000"/>
          </a:xfrm>
        </p:spPr>
        <p:txBody>
          <a:bodyPr/>
          <a:lstStyle/>
          <a:p>
            <a:pPr eaLnBrk="1" hangingPunct="1"/>
            <a:r>
              <a:rPr lang="en-US" altLang="en-US">
                <a:latin typeface="Times New Roman" panose="02020603050405020304" pitchFamily="18" charset="0"/>
                <a:cs typeface="Times New Roman" panose="02020603050405020304" pitchFamily="18" charset="0"/>
              </a:rPr>
              <a:t>Types of Pesticides	</a:t>
            </a:r>
          </a:p>
        </p:txBody>
      </p:sp>
      <p:sp>
        <p:nvSpPr>
          <p:cNvPr id="3075" name="Rectangle 3"/>
          <p:cNvSpPr>
            <a:spLocks noGrp="1" noChangeArrowheads="1"/>
          </p:cNvSpPr>
          <p:nvPr>
            <p:ph idx="1"/>
          </p:nvPr>
        </p:nvSpPr>
        <p:spPr>
          <a:xfrm>
            <a:off x="385763" y="1614488"/>
            <a:ext cx="8372475" cy="3629025"/>
          </a:xfrm>
        </p:spPr>
        <p:txBody>
          <a:bodyPr/>
          <a:lstStyle/>
          <a:p>
            <a:pPr marL="0" indent="0" eaLnBrk="1" hangingPunct="1">
              <a:buFont typeface="Arial" panose="020B0604020202020204" pitchFamily="34" charset="0"/>
              <a:buNone/>
            </a:pPr>
            <a:endParaRPr lang="en-US" altLang="en-US"/>
          </a:p>
          <a:p>
            <a:pPr lvl="1" eaLnBrk="1" hangingPunct="1">
              <a:lnSpc>
                <a:spcPct val="150000"/>
              </a:lnSpc>
            </a:pPr>
            <a:r>
              <a:rPr lang="en-US" altLang="en-US" sz="3200">
                <a:latin typeface="Times New Roman" panose="02020603050405020304" pitchFamily="18" charset="0"/>
                <a:cs typeface="Times New Roman" panose="02020603050405020304" pitchFamily="18" charset="0"/>
              </a:rPr>
              <a:t>Insecticides – kill insects</a:t>
            </a:r>
          </a:p>
          <a:p>
            <a:pPr lvl="1" eaLnBrk="1" hangingPunct="1">
              <a:lnSpc>
                <a:spcPct val="150000"/>
              </a:lnSpc>
            </a:pPr>
            <a:r>
              <a:rPr lang="en-US" altLang="en-US" sz="3200">
                <a:latin typeface="Times New Roman" panose="02020603050405020304" pitchFamily="18" charset="0"/>
                <a:cs typeface="Times New Roman" panose="02020603050405020304" pitchFamily="18" charset="0"/>
              </a:rPr>
              <a:t>Herbicides – kill weeds</a:t>
            </a:r>
          </a:p>
          <a:p>
            <a:pPr lvl="1" eaLnBrk="1" hangingPunct="1">
              <a:lnSpc>
                <a:spcPct val="150000"/>
              </a:lnSpc>
            </a:pPr>
            <a:r>
              <a:rPr lang="en-US" altLang="en-US" sz="3200">
                <a:latin typeface="Times New Roman" panose="02020603050405020304" pitchFamily="18" charset="0"/>
                <a:cs typeface="Times New Roman" panose="02020603050405020304" pitchFamily="18" charset="0"/>
              </a:rPr>
              <a:t>Fungicides – suppress or kill fungi</a:t>
            </a:r>
          </a:p>
          <a:p>
            <a:pPr lvl="1" eaLnBrk="1" hangingPunct="1">
              <a:buFontTx/>
              <a:buNone/>
            </a:pPr>
            <a:endParaRPr lang="en-US" altLang="en-US" sz="3200">
              <a:latin typeface="Times New Roman" panose="02020603050405020304" pitchFamily="18" charset="0"/>
              <a:cs typeface="Times New Roman" panose="02020603050405020304" pitchFamily="18" charset="0"/>
            </a:endParaRPr>
          </a:p>
        </p:txBody>
      </p:sp>
      <p:sp>
        <p:nvSpPr>
          <p:cNvPr id="71684" name="TextBox 1"/>
          <p:cNvSpPr txBox="1">
            <a:spLocks noChangeArrowheads="1"/>
          </p:cNvSpPr>
          <p:nvPr/>
        </p:nvSpPr>
        <p:spPr bwMode="auto">
          <a:xfrm>
            <a:off x="5292725" y="2122488"/>
            <a:ext cx="303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الحشرات</a:t>
            </a:r>
            <a:endParaRPr lang="en-GB" altLang="en-US" sz="2800"/>
          </a:p>
        </p:txBody>
      </p:sp>
      <p:sp>
        <p:nvSpPr>
          <p:cNvPr id="71685" name="TextBox 4"/>
          <p:cNvSpPr txBox="1">
            <a:spLocks noChangeArrowheads="1"/>
          </p:cNvSpPr>
          <p:nvPr/>
        </p:nvSpPr>
        <p:spPr bwMode="auto">
          <a:xfrm>
            <a:off x="5292725" y="2906713"/>
            <a:ext cx="303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الاعشاب</a:t>
            </a:r>
            <a:endParaRPr lang="en-GB" altLang="en-US" sz="2800"/>
          </a:p>
        </p:txBody>
      </p:sp>
      <p:sp>
        <p:nvSpPr>
          <p:cNvPr id="71686" name="TextBox 5"/>
          <p:cNvSpPr txBox="1">
            <a:spLocks noChangeArrowheads="1"/>
          </p:cNvSpPr>
          <p:nvPr/>
        </p:nvSpPr>
        <p:spPr bwMode="auto">
          <a:xfrm>
            <a:off x="5795963" y="3690938"/>
            <a:ext cx="303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800"/>
              <a:t>مبيدات الفطريات</a:t>
            </a:r>
            <a:endParaRPr lang="en-GB" altLang="en-US" sz="2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1" end="1"/>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2" end="2"/>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839788" y="277813"/>
            <a:ext cx="7345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What happens to pesticide after application</a:t>
            </a:r>
          </a:p>
        </p:txBody>
      </p:sp>
      <p:sp>
        <p:nvSpPr>
          <p:cNvPr id="72707" name="TextBox 2"/>
          <p:cNvSpPr txBox="1">
            <a:spLocks noChangeArrowheads="1"/>
          </p:cNvSpPr>
          <p:nvPr/>
        </p:nvSpPr>
        <p:spPr bwMode="auto">
          <a:xfrm>
            <a:off x="323850" y="108426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Pesticides have ability to contaminate every part of the environment.</a:t>
            </a:r>
          </a:p>
        </p:txBody>
      </p:sp>
      <p:pic>
        <p:nvPicPr>
          <p:cNvPr id="727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68475"/>
            <a:ext cx="718661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p:spPr>
        <p:txBody>
          <a:body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What Happens after Application?</a:t>
            </a:r>
          </a:p>
        </p:txBody>
      </p:sp>
      <p:sp>
        <p:nvSpPr>
          <p:cNvPr id="3" name="Rectangle 2"/>
          <p:cNvSpPr/>
          <p:nvPr/>
        </p:nvSpPr>
        <p:spPr>
          <a:xfrm>
            <a:off x="708025" y="1450975"/>
            <a:ext cx="8007350" cy="1200150"/>
          </a:xfrm>
          <a:prstGeom prst="rect">
            <a:avLst/>
          </a:prstGeom>
        </p:spPr>
        <p:txBody>
          <a:bodyPr>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ar-IQ" sz="2400" dirty="0">
                <a:latin typeface="+mn-lt"/>
                <a:cs typeface="+mj-cs"/>
              </a:rPr>
              <a:t>عندما يتم تطبيق مبيدات الآفات ، فإن الهدف هو أنها ستبقى في المنطقة المستهدفة لفترة كافية للسيطرة على آفة معينة ثم تتحلل إلى مركبات غير ضارة دون تلويث البيئة.</a:t>
            </a:r>
            <a:endParaRPr lang="en-US" sz="2400" dirty="0">
              <a:latin typeface="+mn-lt"/>
              <a:cs typeface="+mj-cs"/>
            </a:endParaRPr>
          </a:p>
        </p:txBody>
      </p:sp>
      <p:sp>
        <p:nvSpPr>
          <p:cNvPr id="4" name="Rectangle 3"/>
          <p:cNvSpPr/>
          <p:nvPr/>
        </p:nvSpPr>
        <p:spPr>
          <a:xfrm>
            <a:off x="446088" y="3132138"/>
            <a:ext cx="8251825" cy="831850"/>
          </a:xfrm>
          <a:prstGeom prst="rect">
            <a:avLst/>
          </a:prstGeom>
        </p:spPr>
        <p:txBody>
          <a:bodyPr>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ar-IQ" sz="2400" dirty="0">
                <a:latin typeface="+mn-lt"/>
                <a:cs typeface="+mj-cs"/>
              </a:rPr>
              <a:t>بمجرد تطبيقها ، تصبح العديد من مبيدات الآفات متحركة في البيئة (الهواء ، التربة ، الماء).</a:t>
            </a:r>
            <a:endParaRPr lang="en-US" sz="2400" dirty="0">
              <a:latin typeface="+mn-lt"/>
              <a:cs typeface="+mj-cs"/>
            </a:endParaRPr>
          </a:p>
        </p:txBody>
      </p:sp>
      <p:sp>
        <p:nvSpPr>
          <p:cNvPr id="5" name="Rectangle 4"/>
          <p:cNvSpPr/>
          <p:nvPr/>
        </p:nvSpPr>
        <p:spPr>
          <a:xfrm>
            <a:off x="712788" y="4437063"/>
            <a:ext cx="8002587" cy="1695450"/>
          </a:xfrm>
          <a:prstGeom prst="rect">
            <a:avLst/>
          </a:prstGeom>
        </p:spPr>
        <p:txBody>
          <a:bodyPr>
            <a:spAutoFit/>
          </a:bodyPr>
          <a:lstStyle/>
          <a:p>
            <a:pPr marL="342900" indent="-342900" algn="r" rtl="1" eaLnBrk="1" fontAlgn="auto" hangingPunct="1">
              <a:lnSpc>
                <a:spcPct val="150000"/>
              </a:lnSpc>
              <a:spcBef>
                <a:spcPts val="0"/>
              </a:spcBef>
              <a:spcAft>
                <a:spcPts val="0"/>
              </a:spcAft>
              <a:buFont typeface="Wingdings" panose="05000000000000000000" pitchFamily="2" charset="2"/>
              <a:buChar char="q"/>
              <a:defRPr/>
            </a:pPr>
            <a:r>
              <a:rPr lang="ar-IQ" sz="2400" dirty="0">
                <a:latin typeface="+mn-lt"/>
                <a:cs typeface="+mj-cs"/>
              </a:rPr>
              <a:t>يمكن أن تكون هذه الحركة مفيدة (نقل مبيد الآفات إلى المنطقة المستهدفة ، مثل الجذور) ولكن يمكنها أيضًا تقليل التأثير على الآفة المستهدفة وإصابة النباتات والحيوانات غير المستهدفة.</a:t>
            </a:r>
            <a:endParaRPr lang="en-US" sz="2400" dirty="0">
              <a:latin typeface="+mn-lt"/>
              <a:cs typeface="+mj-cs"/>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1647825" y="249238"/>
            <a:ext cx="633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Air Pollution Caused by Pesticides</a:t>
            </a:r>
          </a:p>
        </p:txBody>
      </p:sp>
      <p:sp>
        <p:nvSpPr>
          <p:cNvPr id="74755" name="TextBox 3"/>
          <p:cNvSpPr txBox="1">
            <a:spLocks noChangeArrowheads="1"/>
          </p:cNvSpPr>
          <p:nvPr/>
        </p:nvSpPr>
        <p:spPr bwMode="auto">
          <a:xfrm>
            <a:off x="820738" y="931863"/>
            <a:ext cx="77041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Pesticides can spread by</a:t>
            </a:r>
          </a:p>
        </p:txBody>
      </p:sp>
      <p:sp>
        <p:nvSpPr>
          <p:cNvPr id="74756" name="Rectangle 4"/>
          <p:cNvSpPr>
            <a:spLocks noChangeArrowheads="1"/>
          </p:cNvSpPr>
          <p:nvPr/>
        </p:nvSpPr>
        <p:spPr bwMode="auto">
          <a:xfrm>
            <a:off x="1673225" y="1365250"/>
            <a:ext cx="197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Volatilization </a:t>
            </a:r>
          </a:p>
        </p:txBody>
      </p:sp>
      <p:sp>
        <p:nvSpPr>
          <p:cNvPr id="74757" name="Rectangle 5"/>
          <p:cNvSpPr>
            <a:spLocks noChangeArrowheads="1"/>
          </p:cNvSpPr>
          <p:nvPr/>
        </p:nvSpPr>
        <p:spPr bwMode="auto">
          <a:xfrm>
            <a:off x="1647825" y="1746250"/>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Blown by winds into near-by areas</a:t>
            </a:r>
          </a:p>
        </p:txBody>
      </p:sp>
      <p:sp>
        <p:nvSpPr>
          <p:cNvPr id="74758" name="TextBox 7"/>
          <p:cNvSpPr txBox="1">
            <a:spLocks noChangeArrowheads="1"/>
          </p:cNvSpPr>
          <p:nvPr/>
        </p:nvSpPr>
        <p:spPr bwMode="auto">
          <a:xfrm>
            <a:off x="684213" y="2335213"/>
            <a:ext cx="770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Factors affecting spreading of Pesticide in the air</a:t>
            </a:r>
          </a:p>
        </p:txBody>
      </p:sp>
      <p:sp>
        <p:nvSpPr>
          <p:cNvPr id="74759" name="Rectangle 8"/>
          <p:cNvSpPr>
            <a:spLocks noChangeArrowheads="1"/>
          </p:cNvSpPr>
          <p:nvPr/>
        </p:nvSpPr>
        <p:spPr bwMode="auto">
          <a:xfrm>
            <a:off x="1749425" y="2816225"/>
            <a:ext cx="584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Weather conditions at the time of application </a:t>
            </a:r>
          </a:p>
        </p:txBody>
      </p:sp>
      <p:sp>
        <p:nvSpPr>
          <p:cNvPr id="74760" name="Rectangle 9"/>
          <p:cNvSpPr>
            <a:spLocks noChangeArrowheads="1"/>
          </p:cNvSpPr>
          <p:nvPr/>
        </p:nvSpPr>
        <p:spPr bwMode="auto">
          <a:xfrm>
            <a:off x="1733550" y="3236913"/>
            <a:ext cx="519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Temperature</a:t>
            </a:r>
          </a:p>
        </p:txBody>
      </p:sp>
      <p:sp>
        <p:nvSpPr>
          <p:cNvPr id="74761" name="Rectangle 10"/>
          <p:cNvSpPr>
            <a:spLocks noChangeArrowheads="1"/>
          </p:cNvSpPr>
          <p:nvPr/>
        </p:nvSpPr>
        <p:spPr bwMode="auto">
          <a:xfrm>
            <a:off x="1749425" y="3636963"/>
            <a:ext cx="519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a:latin typeface="Arial" panose="020B0604020202020204" pitchFamily="34" charset="0"/>
              </a:rPr>
              <a:t> </a:t>
            </a:r>
            <a:r>
              <a:rPr lang="en-US" altLang="en-US" sz="2000">
                <a:latin typeface="Times New Roman" panose="02020603050405020304" pitchFamily="18" charset="0"/>
                <a:cs typeface="Times New Roman" panose="02020603050405020304" pitchFamily="18" charset="0"/>
              </a:rPr>
              <a:t>Relative humidity</a:t>
            </a:r>
          </a:p>
        </p:txBody>
      </p:sp>
      <p:sp>
        <p:nvSpPr>
          <p:cNvPr id="74762" name="TextBox 11"/>
          <p:cNvSpPr txBox="1">
            <a:spLocks noChangeArrowheads="1"/>
          </p:cNvSpPr>
          <p:nvPr/>
        </p:nvSpPr>
        <p:spPr bwMode="auto">
          <a:xfrm>
            <a:off x="693738" y="4022725"/>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b="1">
                <a:latin typeface="Times New Roman" panose="02020603050405020304" pitchFamily="18" charset="0"/>
                <a:cs typeface="Times New Roman" panose="02020603050405020304" pitchFamily="18" charset="0"/>
              </a:rPr>
              <a:t>Ground spraying produces less spread than aerial spraying.</a:t>
            </a:r>
          </a:p>
        </p:txBody>
      </p:sp>
      <p:pic>
        <p:nvPicPr>
          <p:cNvPr id="7476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4481513"/>
            <a:ext cx="5334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1619250" y="88900"/>
            <a:ext cx="604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Water Pollution Caused by Pesticides</a:t>
            </a:r>
          </a:p>
        </p:txBody>
      </p:sp>
      <p:sp>
        <p:nvSpPr>
          <p:cNvPr id="75779" name="TextBox 3"/>
          <p:cNvSpPr txBox="1">
            <a:spLocks noChangeArrowheads="1"/>
          </p:cNvSpPr>
          <p:nvPr/>
        </p:nvSpPr>
        <p:spPr bwMode="auto">
          <a:xfrm>
            <a:off x="250825" y="752475"/>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There are three major routes through which pesticides reach the water.</a:t>
            </a:r>
          </a:p>
        </p:txBody>
      </p:sp>
      <p:sp>
        <p:nvSpPr>
          <p:cNvPr id="75780" name="Rectangle 4"/>
          <p:cNvSpPr>
            <a:spLocks noChangeArrowheads="1"/>
          </p:cNvSpPr>
          <p:nvPr/>
        </p:nvSpPr>
        <p:spPr bwMode="auto">
          <a:xfrm>
            <a:off x="673100" y="1182688"/>
            <a:ext cx="3021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During spray e.g. in rice</a:t>
            </a:r>
          </a:p>
        </p:txBody>
      </p:sp>
      <p:sp>
        <p:nvSpPr>
          <p:cNvPr id="75781" name="Rectangle 5"/>
          <p:cNvSpPr>
            <a:spLocks noChangeArrowheads="1"/>
          </p:cNvSpPr>
          <p:nvPr/>
        </p:nvSpPr>
        <p:spPr bwMode="auto">
          <a:xfrm>
            <a:off x="673100" y="1524000"/>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May percolate, or leach, through the soil.</a:t>
            </a:r>
          </a:p>
        </p:txBody>
      </p:sp>
      <p:sp>
        <p:nvSpPr>
          <p:cNvPr id="75782" name="Rectangle 6"/>
          <p:cNvSpPr>
            <a:spLocks noChangeArrowheads="1"/>
          </p:cNvSpPr>
          <p:nvPr/>
        </p:nvSpPr>
        <p:spPr bwMode="auto">
          <a:xfrm>
            <a:off x="677863" y="1912938"/>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It may be carried by the water as runoff.</a:t>
            </a:r>
          </a:p>
        </p:txBody>
      </p:sp>
      <p:sp>
        <p:nvSpPr>
          <p:cNvPr id="75783" name="TextBox 7"/>
          <p:cNvSpPr txBox="1">
            <a:spLocks noChangeArrowheads="1"/>
          </p:cNvSpPr>
          <p:nvPr/>
        </p:nvSpPr>
        <p:spPr bwMode="auto">
          <a:xfrm>
            <a:off x="250825" y="2522538"/>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After contamination the water,  it makes a lot of problem.</a:t>
            </a:r>
          </a:p>
        </p:txBody>
      </p:sp>
      <p:sp>
        <p:nvSpPr>
          <p:cNvPr id="75784" name="Rectangle 8"/>
          <p:cNvSpPr>
            <a:spLocks noChangeArrowheads="1"/>
          </p:cNvSpPr>
          <p:nvPr/>
        </p:nvSpPr>
        <p:spPr bwMode="auto">
          <a:xfrm>
            <a:off x="755650" y="2965450"/>
            <a:ext cx="417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Killing under water life.</a:t>
            </a:r>
          </a:p>
        </p:txBody>
      </p:sp>
      <p:sp>
        <p:nvSpPr>
          <p:cNvPr id="75785" name="Rectangle 9"/>
          <p:cNvSpPr>
            <a:spLocks noChangeArrowheads="1"/>
          </p:cNvSpPr>
          <p:nvPr/>
        </p:nvSpPr>
        <p:spPr bwMode="auto">
          <a:xfrm>
            <a:off x="727075" y="3406775"/>
            <a:ext cx="447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Reduce the quality of drinking water.</a:t>
            </a:r>
          </a:p>
        </p:txBody>
      </p:sp>
      <p:sp>
        <p:nvSpPr>
          <p:cNvPr id="75786" name="Rectangle 10"/>
          <p:cNvSpPr>
            <a:spLocks noChangeArrowheads="1"/>
          </p:cNvSpPr>
          <p:nvPr/>
        </p:nvSpPr>
        <p:spPr bwMode="auto">
          <a:xfrm>
            <a:off x="784225" y="4670425"/>
            <a:ext cx="494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Altering the physical characteristics of water bodies.</a:t>
            </a:r>
          </a:p>
        </p:txBody>
      </p:sp>
      <p:sp>
        <p:nvSpPr>
          <p:cNvPr id="75787" name="Rectangle 11"/>
          <p:cNvSpPr>
            <a:spLocks noChangeArrowheads="1"/>
          </p:cNvSpPr>
          <p:nvPr/>
        </p:nvSpPr>
        <p:spPr bwMode="auto">
          <a:xfrm>
            <a:off x="727075" y="4002088"/>
            <a:ext cx="499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Reduce the amount of water available for cultivation.</a:t>
            </a:r>
          </a:p>
        </p:txBody>
      </p:sp>
      <p:sp>
        <p:nvSpPr>
          <p:cNvPr id="75788" name="TextBox 12"/>
          <p:cNvSpPr txBox="1">
            <a:spLocks noChangeArrowheads="1"/>
          </p:cNvSpPr>
          <p:nvPr/>
        </p:nvSpPr>
        <p:spPr bwMode="auto">
          <a:xfrm>
            <a:off x="468313" y="5484813"/>
            <a:ext cx="77041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Insecticides are typically more toxic to aquatic life than herbicides and fungicides.</a:t>
            </a:r>
          </a:p>
        </p:txBody>
      </p:sp>
      <p:pic>
        <p:nvPicPr>
          <p:cNvPr id="75789" name="Picture 13"/>
          <p:cNvPicPr>
            <a:picLocks noChangeAspect="1"/>
          </p:cNvPicPr>
          <p:nvPr/>
        </p:nvPicPr>
        <p:blipFill>
          <a:blip r:embed="rId2">
            <a:extLst>
              <a:ext uri="{28A0092B-C50C-407E-A947-70E740481C1C}">
                <a14:useLocalDpi xmlns:a14="http://schemas.microsoft.com/office/drawing/2010/main" val="0"/>
              </a:ext>
            </a:extLst>
          </a:blip>
          <a:srcRect l="65306" t="64999"/>
          <a:stretch>
            <a:fillRect/>
          </a:stretch>
        </p:blipFill>
        <p:spPr bwMode="auto">
          <a:xfrm>
            <a:off x="5435600" y="3227388"/>
            <a:ext cx="3349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p:cNvPicPr>
          <p:nvPr/>
        </p:nvPicPr>
        <p:blipFill>
          <a:blip r:embed="rId2">
            <a:extLst>
              <a:ext uri="{28A0092B-C50C-407E-A947-70E740481C1C}">
                <a14:useLocalDpi xmlns:a14="http://schemas.microsoft.com/office/drawing/2010/main" val="0"/>
              </a:ext>
            </a:extLst>
          </a:blip>
          <a:srcRect l="40889" t="26640" r="6978" b="9753"/>
          <a:stretch>
            <a:fillRect/>
          </a:stretch>
        </p:blipFill>
        <p:spPr bwMode="auto">
          <a:xfrm>
            <a:off x="3063875" y="2789238"/>
            <a:ext cx="591026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2"/>
          <p:cNvSpPr txBox="1">
            <a:spLocks noChangeArrowheads="1"/>
          </p:cNvSpPr>
          <p:nvPr/>
        </p:nvSpPr>
        <p:spPr bwMode="auto">
          <a:xfrm>
            <a:off x="1763713" y="260350"/>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Soil Pollution Caused by Pesticides</a:t>
            </a:r>
          </a:p>
        </p:txBody>
      </p:sp>
      <p:sp>
        <p:nvSpPr>
          <p:cNvPr id="76804" name="Rectangle 3"/>
          <p:cNvSpPr>
            <a:spLocks noChangeArrowheads="1"/>
          </p:cNvSpPr>
          <p:nvPr/>
        </p:nvSpPr>
        <p:spPr bwMode="auto">
          <a:xfrm>
            <a:off x="819150" y="962025"/>
            <a:ext cx="2528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Soil Contamination</a:t>
            </a:r>
          </a:p>
        </p:txBody>
      </p:sp>
      <p:sp>
        <p:nvSpPr>
          <p:cNvPr id="76805" name="Rectangle 4"/>
          <p:cNvSpPr>
            <a:spLocks noChangeArrowheads="1"/>
          </p:cNvSpPr>
          <p:nvPr/>
        </p:nvSpPr>
        <p:spPr bwMode="auto">
          <a:xfrm>
            <a:off x="819150" y="1416050"/>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Affect soil micro-organisms</a:t>
            </a:r>
          </a:p>
        </p:txBody>
      </p:sp>
      <p:sp>
        <p:nvSpPr>
          <p:cNvPr id="76806" name="Rectangle 5"/>
          <p:cNvSpPr>
            <a:spLocks noChangeArrowheads="1"/>
          </p:cNvSpPr>
          <p:nvPr/>
        </p:nvSpPr>
        <p:spPr bwMode="auto">
          <a:xfrm>
            <a:off x="850900" y="1909763"/>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Decrease soil fertility.</a:t>
            </a:r>
          </a:p>
        </p:txBody>
      </p:sp>
      <p:sp>
        <p:nvSpPr>
          <p:cNvPr id="76807" name="Rectangle 6"/>
          <p:cNvSpPr>
            <a:spLocks noChangeArrowheads="1"/>
          </p:cNvSpPr>
          <p:nvPr/>
        </p:nvSpPr>
        <p:spPr bwMode="auto">
          <a:xfrm>
            <a:off x="868363" y="2349500"/>
            <a:ext cx="460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Affect plant growth.</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2"/>
          <p:cNvSpPr txBox="1">
            <a:spLocks noChangeArrowheads="1"/>
          </p:cNvSpPr>
          <p:nvPr/>
        </p:nvSpPr>
        <p:spPr bwMode="auto">
          <a:xfrm>
            <a:off x="1403350" y="188913"/>
            <a:ext cx="604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Effect of Pesticides on Plants</a:t>
            </a:r>
          </a:p>
        </p:txBody>
      </p:sp>
      <p:pic>
        <p:nvPicPr>
          <p:cNvPr id="778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5263"/>
            <a:ext cx="3657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1"/>
          <p:cNvSpPr>
            <a:spLocks noChangeArrowheads="1"/>
          </p:cNvSpPr>
          <p:nvPr/>
        </p:nvSpPr>
        <p:spPr bwMode="auto">
          <a:xfrm>
            <a:off x="5235575" y="941388"/>
            <a:ext cx="319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تقليل تثبيت النيتروجين</a:t>
            </a:r>
            <a:endParaRPr lang="en-US" altLang="en-US" sz="2800">
              <a:latin typeface="Arial" panose="020B0604020202020204" pitchFamily="34" charset="0"/>
            </a:endParaRPr>
          </a:p>
        </p:txBody>
      </p:sp>
      <p:sp>
        <p:nvSpPr>
          <p:cNvPr id="77830" name="Rectangle 2"/>
          <p:cNvSpPr>
            <a:spLocks noChangeArrowheads="1"/>
          </p:cNvSpPr>
          <p:nvPr/>
        </p:nvSpPr>
        <p:spPr bwMode="auto">
          <a:xfrm>
            <a:off x="4643438" y="2252663"/>
            <a:ext cx="3843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المبيدات يمكن أن تقتل النحل</a:t>
            </a:r>
            <a:endParaRPr lang="en-US" altLang="en-US" sz="2800">
              <a:latin typeface="Arial" panose="020B0604020202020204" pitchFamily="34" charset="0"/>
            </a:endParaRPr>
          </a:p>
        </p:txBody>
      </p:sp>
      <p:sp>
        <p:nvSpPr>
          <p:cNvPr id="77831" name="Rectangle 3"/>
          <p:cNvSpPr>
            <a:spLocks noChangeArrowheads="1"/>
          </p:cNvSpPr>
          <p:nvPr/>
        </p:nvSpPr>
        <p:spPr bwMode="auto">
          <a:xfrm>
            <a:off x="4133850" y="3789363"/>
            <a:ext cx="47307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العديد من مبيدات الآفات - بما في ذلك المبيدات الحشرية ومبيدات الفطريات ومبيدات الأعشاب - تضر الملقحات والحشرات المفيدة الأخرى. وتشمل آثارها إزالة موارد الأزهار الهامة</a:t>
            </a:r>
            <a:endParaRPr lang="en-US" altLang="en-US" sz="2800">
              <a:latin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1511300" y="3778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Effect of Pesticides on Animals</a:t>
            </a:r>
          </a:p>
        </p:txBody>
      </p:sp>
      <p:sp>
        <p:nvSpPr>
          <p:cNvPr id="78851" name="Rectangle 1"/>
          <p:cNvSpPr>
            <a:spLocks noChangeArrowheads="1"/>
          </p:cNvSpPr>
          <p:nvPr/>
        </p:nvSpPr>
        <p:spPr bwMode="auto">
          <a:xfrm>
            <a:off x="900113" y="1123950"/>
            <a:ext cx="7473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يمكن للمبيدات أن تقضي على بعض مصادر الغذاء الأساسية للحيوانات.</a:t>
            </a:r>
            <a:endParaRPr lang="en-US" altLang="en-US" sz="2400">
              <a:latin typeface="Arial" panose="020B0604020202020204" pitchFamily="34" charset="0"/>
            </a:endParaRPr>
          </a:p>
        </p:txBody>
      </p:sp>
      <p:sp>
        <p:nvSpPr>
          <p:cNvPr id="78852" name="Rectangle 2"/>
          <p:cNvSpPr>
            <a:spLocks noChangeArrowheads="1"/>
          </p:cNvSpPr>
          <p:nvPr/>
        </p:nvSpPr>
        <p:spPr bwMode="auto">
          <a:xfrm>
            <a:off x="377825" y="2270125"/>
            <a:ext cx="806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تهضم ديدان الأرض المواد العضوية وتزيد من المحتوى الغذائي في الطبقة العليا من التربة. لمبيدات الآفات آثار ضارة على نمو وتكاثر ديدان الأرض.</a:t>
            </a:r>
            <a:endParaRPr lang="en-US" altLang="en-US" sz="2400">
              <a:latin typeface="Arial" panose="020B0604020202020204" pitchFamily="34" charset="0"/>
            </a:endParaRPr>
          </a:p>
        </p:txBody>
      </p:sp>
      <p:sp>
        <p:nvSpPr>
          <p:cNvPr id="78853" name="Rectangle 3"/>
          <p:cNvSpPr>
            <a:spLocks noChangeArrowheads="1"/>
          </p:cNvSpPr>
          <p:nvPr/>
        </p:nvSpPr>
        <p:spPr bwMode="auto">
          <a:xfrm>
            <a:off x="684213" y="4221163"/>
            <a:ext cx="7759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400">
                <a:latin typeface="Arial" panose="020B0604020202020204" pitchFamily="34" charset="0"/>
              </a:rPr>
              <a:t>يمكن أن يرتبط التعرض لمبيدات الآفات بالسرطان وتلف الكبد والعيوب الخلقية والتاثير على عملية نمو الحيوانات.</a:t>
            </a:r>
            <a:endParaRPr lang="en-US" altLang="en-US" sz="2400">
              <a:latin typeface="Arial" panose="020B060402020202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2"/>
          <p:cNvSpPr txBox="1">
            <a:spLocks noChangeArrowheads="1"/>
          </p:cNvSpPr>
          <p:nvPr/>
        </p:nvSpPr>
        <p:spPr bwMode="auto">
          <a:xfrm>
            <a:off x="1476375" y="260350"/>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Bioaccumulation</a:t>
            </a:r>
            <a:r>
              <a:rPr lang="ar-IQ" altLang="en-US" sz="2800" b="1">
                <a:latin typeface="Times New Roman" panose="02020603050405020304" pitchFamily="18" charset="0"/>
                <a:cs typeface="Times New Roman" panose="02020603050405020304" pitchFamily="18" charset="0"/>
              </a:rPr>
              <a:t>التراكم الاحيائي   </a:t>
            </a:r>
            <a:endParaRPr lang="en-US" altLang="en-US" sz="2800" b="1">
              <a:latin typeface="Times New Roman" panose="02020603050405020304" pitchFamily="18" charset="0"/>
              <a:cs typeface="Times New Roman" panose="02020603050405020304" pitchFamily="18" charset="0"/>
            </a:endParaRPr>
          </a:p>
        </p:txBody>
      </p:sp>
      <p:pic>
        <p:nvPicPr>
          <p:cNvPr id="79875" name="Picture 4"/>
          <p:cNvPicPr>
            <a:picLocks noChangeAspect="1"/>
          </p:cNvPicPr>
          <p:nvPr/>
        </p:nvPicPr>
        <p:blipFill>
          <a:blip r:embed="rId2">
            <a:extLst>
              <a:ext uri="{28A0092B-C50C-407E-A947-70E740481C1C}">
                <a14:useLocalDpi xmlns:a14="http://schemas.microsoft.com/office/drawing/2010/main" val="0"/>
              </a:ext>
            </a:extLst>
          </a:blip>
          <a:srcRect b="37907"/>
          <a:stretch>
            <a:fillRect/>
          </a:stretch>
        </p:blipFill>
        <p:spPr bwMode="auto">
          <a:xfrm>
            <a:off x="522288" y="2349500"/>
            <a:ext cx="82438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1"/>
          <p:cNvSpPr>
            <a:spLocks noChangeArrowheads="1"/>
          </p:cNvSpPr>
          <p:nvPr/>
        </p:nvSpPr>
        <p:spPr bwMode="auto">
          <a:xfrm>
            <a:off x="414338" y="1041400"/>
            <a:ext cx="8351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r>
              <a:rPr lang="ar-IQ" altLang="en-US" sz="2400">
                <a:latin typeface="Arial" panose="020B0604020202020204" pitchFamily="34" charset="0"/>
              </a:rPr>
              <a:t>إذا كان أي فرد يستهلك باستمرار طعامًا ملوثًا ، فسوف يتراكم في الجسم حتى يصل إلى مستوى سام ، وهذا ما يسمى بالتراكم الأحيائي</a:t>
            </a:r>
            <a:r>
              <a:rPr lang="ar-IQ" altLang="en-US">
                <a:latin typeface="Arial" panose="020B0604020202020204" pitchFamily="34" charset="0"/>
              </a:rPr>
              <a:t>.</a:t>
            </a:r>
            <a:endParaRPr lang="en-US" altLang="en-US">
              <a:latin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t="13251" b="14301"/>
          <a:stretch>
            <a:fillRect/>
          </a:stretch>
        </p:blipFill>
        <p:spPr bwMode="auto">
          <a:xfrm>
            <a:off x="179388" y="188913"/>
            <a:ext cx="6858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63" y="5516563"/>
            <a:ext cx="8135938" cy="5842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ar-SA" altLang="en-US" sz="3200" b="1" dirty="0">
                <a:effectLst>
                  <a:outerShdw blurRad="38100" dist="38100" dir="2700000" algn="tl">
                    <a:srgbClr val="FFFFFF"/>
                  </a:outerShdw>
                </a:effectLst>
                <a:cs typeface="Times New Roman" panose="02020603050405020304" pitchFamily="18" charset="0"/>
              </a:rPr>
              <a:t>أهم المؤثرات السلبية في البيئة هو: </a:t>
            </a:r>
            <a:r>
              <a:rPr lang="ar-SA" altLang="en-US" sz="3200" b="1" dirty="0">
                <a:solidFill>
                  <a:srgbClr val="C00000"/>
                </a:solidFill>
                <a:effectLst>
                  <a:outerShdw blurRad="38100" dist="38100" dir="2700000" algn="tl">
                    <a:srgbClr val="FFFFFF"/>
                  </a:outerShdw>
                </a:effectLst>
                <a:cs typeface="Times New Roman" panose="02020603050405020304" pitchFamily="18" charset="0"/>
              </a:rPr>
              <a:t>التلوث البيئي</a:t>
            </a:r>
            <a:endParaRPr lang="en-US" altLang="en-US" sz="3200" b="1" dirty="0">
              <a:solidFill>
                <a:srgbClr val="C00000"/>
              </a:solidFill>
              <a:effectLst>
                <a:outerShdw blurRad="38100" dist="38100" dir="2700000" algn="tl">
                  <a:srgbClr val="FFFFFF"/>
                </a:outerShdw>
              </a:effectLst>
            </a:endParaRPr>
          </a:p>
        </p:txBody>
      </p:sp>
      <p:cxnSp>
        <p:nvCxnSpPr>
          <p:cNvPr id="5" name="Straight Connector 4"/>
          <p:cNvCxnSpPr/>
          <p:nvPr/>
        </p:nvCxnSpPr>
        <p:spPr>
          <a:xfrm>
            <a:off x="755650" y="6165850"/>
            <a:ext cx="6480175" cy="0"/>
          </a:xfrm>
          <a:prstGeom prst="line">
            <a:avLst/>
          </a:prstGeom>
          <a:ln w="38100"/>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p:cNvPicPr>
          <p:nvPr/>
        </p:nvPicPr>
        <p:blipFill>
          <a:blip r:embed="rId2">
            <a:extLst>
              <a:ext uri="{28A0092B-C50C-407E-A947-70E740481C1C}">
                <a14:useLocalDpi xmlns:a14="http://schemas.microsoft.com/office/drawing/2010/main" val="0"/>
              </a:ext>
            </a:extLst>
          </a:blip>
          <a:srcRect r="43359" b="6651"/>
          <a:stretch>
            <a:fillRect/>
          </a:stretch>
        </p:blipFill>
        <p:spPr bwMode="auto">
          <a:xfrm>
            <a:off x="33338" y="1957388"/>
            <a:ext cx="4122737"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2"/>
          <p:cNvSpPr txBox="1">
            <a:spLocks noChangeArrowheads="1"/>
          </p:cNvSpPr>
          <p:nvPr/>
        </p:nvSpPr>
        <p:spPr bwMode="auto">
          <a:xfrm>
            <a:off x="827088" y="165100"/>
            <a:ext cx="5976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Biomagnification</a:t>
            </a:r>
            <a:r>
              <a:rPr lang="ar-IQ" altLang="en-US" sz="2800" b="1">
                <a:latin typeface="Times New Roman" panose="02020603050405020304" pitchFamily="18" charset="0"/>
                <a:cs typeface="Times New Roman" panose="02020603050405020304" pitchFamily="18" charset="0"/>
              </a:rPr>
              <a:t> التضخم الاحيائي   </a:t>
            </a:r>
            <a:endParaRPr lang="en-US" altLang="en-US" sz="2800" b="1">
              <a:latin typeface="Times New Roman" panose="02020603050405020304" pitchFamily="18" charset="0"/>
              <a:cs typeface="Times New Roman" panose="02020603050405020304" pitchFamily="18" charset="0"/>
            </a:endParaRPr>
          </a:p>
        </p:txBody>
      </p:sp>
      <p:sp>
        <p:nvSpPr>
          <p:cNvPr id="80900" name="Rectangle 2"/>
          <p:cNvSpPr>
            <a:spLocks noChangeArrowheads="1"/>
          </p:cNvSpPr>
          <p:nvPr/>
        </p:nvSpPr>
        <p:spPr bwMode="auto">
          <a:xfrm>
            <a:off x="3563938" y="814388"/>
            <a:ext cx="5165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eaLnBrk="1" hangingPunct="1">
              <a:buFont typeface="Wingdings" panose="05000000000000000000" pitchFamily="2" charset="2"/>
              <a:buChar char="q"/>
            </a:pPr>
            <a:r>
              <a:rPr lang="ar-IQ" altLang="en-US" sz="2800">
                <a:latin typeface="Arial" panose="020B0604020202020204" pitchFamily="34" charset="0"/>
              </a:rPr>
              <a:t>زيادة تركيز الملوث في السلسلة الغذائية.</a:t>
            </a:r>
            <a:endParaRPr lang="en-US" altLang="en-US" sz="2800">
              <a:latin typeface="Arial" panose="020B0604020202020204" pitchFamily="34" charset="0"/>
            </a:endParaRPr>
          </a:p>
        </p:txBody>
      </p:sp>
      <p:sp>
        <p:nvSpPr>
          <p:cNvPr id="80901" name="Rectangle 3"/>
          <p:cNvSpPr>
            <a:spLocks noChangeArrowheads="1"/>
          </p:cNvSpPr>
          <p:nvPr/>
        </p:nvSpPr>
        <p:spPr bwMode="auto">
          <a:xfrm>
            <a:off x="4500563" y="2276475"/>
            <a:ext cx="43561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buFont typeface="Wingdings" panose="05000000000000000000" pitchFamily="2" charset="2"/>
              <a:buChar char="q"/>
            </a:pPr>
            <a:r>
              <a:rPr lang="ar-IQ" altLang="en-US" sz="2800">
                <a:latin typeface="Arial" panose="020B0604020202020204" pitchFamily="34" charset="0"/>
              </a:rPr>
              <a:t>عندما تأكل الحيوانات الكبيرة الحيوانات الصغيرة ، يضاف مستوى التلوث في الطعام إلى مستوى التلوث الموجود بالفعل في أجسامها.</a:t>
            </a:r>
            <a:endParaRPr lang="en-US" altLang="en-US" sz="2800">
              <a:latin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Poster design for stop pollution with earth wearing mask illustration Stock  Vector Image &amp;amp; Art - Alamy"/>
          <p:cNvPicPr>
            <a:picLocks noChangeAspect="1" noChangeArrowheads="1"/>
          </p:cNvPicPr>
          <p:nvPr/>
        </p:nvPicPr>
        <p:blipFill>
          <a:blip r:embed="rId2">
            <a:extLst>
              <a:ext uri="{28A0092B-C50C-407E-A947-70E740481C1C}">
                <a14:useLocalDpi xmlns:a14="http://schemas.microsoft.com/office/drawing/2010/main" val="0"/>
              </a:ext>
            </a:extLst>
          </a:blip>
          <a:srcRect b="6908"/>
          <a:stretch>
            <a:fillRect/>
          </a:stretch>
        </p:blipFill>
        <p:spPr bwMode="auto">
          <a:xfrm>
            <a:off x="179388" y="3933825"/>
            <a:ext cx="2627312"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2"/>
          <p:cNvSpPr txBox="1">
            <a:spLocks noChangeArrowheads="1"/>
          </p:cNvSpPr>
          <p:nvPr/>
        </p:nvSpPr>
        <p:spPr bwMode="auto">
          <a:xfrm>
            <a:off x="1173163" y="188913"/>
            <a:ext cx="67976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r>
              <a:rPr lang="ar-IQ" altLang="en-US" sz="3600" b="1">
                <a:latin typeface="Arial" panose="020B0604020202020204" pitchFamily="34" charset="0"/>
              </a:rPr>
              <a:t>التوصيات بخصوص الحد من التلوث البيئي</a:t>
            </a:r>
            <a:endParaRPr lang="en-US" altLang="en-US" sz="3600" b="1">
              <a:latin typeface="Arial" panose="020B0604020202020204" pitchFamily="34" charset="0"/>
            </a:endParaRPr>
          </a:p>
        </p:txBody>
      </p:sp>
      <p:sp>
        <p:nvSpPr>
          <p:cNvPr id="94212" name="Rectangle 3"/>
          <p:cNvSpPr>
            <a:spLocks noChangeArrowheads="1"/>
          </p:cNvSpPr>
          <p:nvPr/>
        </p:nvSpPr>
        <p:spPr bwMode="auto">
          <a:xfrm>
            <a:off x="323850" y="1628775"/>
            <a:ext cx="8737600" cy="2246313"/>
          </a:xfrm>
          <a:prstGeom prst="rect">
            <a:avLst/>
          </a:prstGeom>
          <a:solidFill>
            <a:schemeClr val="accent4">
              <a:lumMod val="20000"/>
              <a:lumOff val="80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ct val="0"/>
              </a:spcBef>
              <a:spcAft>
                <a:spcPts val="0"/>
              </a:spcAft>
              <a:buClrTx/>
              <a:buSzTx/>
              <a:buFontTx/>
              <a:buNone/>
              <a:defRPr/>
            </a:pP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تعتمد مكافحة التلوث على جهود الحكومات والمنظمات البيئية والأفراد </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ومن بينها النشاط الحكومي</a:t>
            </a:r>
            <a:r>
              <a:rPr lang="ar-IQ" altLang="en-US" sz="2800" dirty="0">
                <a:solidFill>
                  <a:schemeClr val="tx1"/>
                </a:solidFill>
                <a:latin typeface="Arial" panose="020B0604020202020204" pitchFamily="34" charset="0"/>
              </a:rPr>
              <a:t>)</a:t>
            </a:r>
            <a:r>
              <a:rPr lang="ar-SA" altLang="en-US" sz="2800" dirty="0">
                <a:solidFill>
                  <a:schemeClr val="tx1"/>
                </a:solidFill>
                <a:latin typeface="Arial" panose="020B0604020202020204" pitchFamily="34" charset="0"/>
              </a:rPr>
              <a:t> </a:t>
            </a:r>
            <a:r>
              <a:rPr lang="ar-IQ" altLang="en-US" sz="2800" dirty="0">
                <a:solidFill>
                  <a:schemeClr val="tx1"/>
                </a:solidFill>
                <a:latin typeface="Arial" panose="020B0604020202020204" pitchFamily="34" charset="0"/>
              </a:rPr>
              <a:t>لذلك</a:t>
            </a:r>
            <a:r>
              <a:rPr lang="ar-SA" altLang="en-US" sz="2800" dirty="0">
                <a:solidFill>
                  <a:schemeClr val="tx1"/>
                </a:solidFill>
                <a:latin typeface="Arial" panose="020B0604020202020204" pitchFamily="34" charset="0"/>
              </a:rPr>
              <a:t> يجب أن تعمل الحكومات </a:t>
            </a:r>
            <a:r>
              <a:rPr lang="ar-IQ" altLang="en-US" sz="2800" dirty="0">
                <a:solidFill>
                  <a:schemeClr val="tx1"/>
                </a:solidFill>
                <a:latin typeface="Arial" panose="020B0604020202020204" pitchFamily="34" charset="0"/>
              </a:rPr>
              <a:t>المختلفة </a:t>
            </a:r>
            <a:r>
              <a:rPr lang="ar-SA" altLang="en-US" sz="2800" dirty="0">
                <a:solidFill>
                  <a:schemeClr val="tx1"/>
                </a:solidFill>
                <a:latin typeface="Arial" panose="020B0604020202020204" pitchFamily="34" charset="0"/>
              </a:rPr>
              <a:t>على</a:t>
            </a:r>
            <a:r>
              <a:rPr lang="ar-IQ" altLang="en-US" sz="2800" dirty="0">
                <a:solidFill>
                  <a:schemeClr val="tx1"/>
                </a:solidFill>
                <a:latin typeface="Arial" panose="020B0604020202020204" pitchFamily="34" charset="0"/>
              </a:rPr>
              <a:t> اتخاذ خطوات عملية في سبيل </a:t>
            </a:r>
            <a:r>
              <a:rPr lang="ar-SA" altLang="en-US" sz="2800" dirty="0">
                <a:solidFill>
                  <a:schemeClr val="tx1"/>
                </a:solidFill>
                <a:latin typeface="Arial" panose="020B0604020202020204" pitchFamily="34" charset="0"/>
              </a:rPr>
              <a:t>التخلص من التلوث الذي يسبب التلف لأرضنا من يابسة وهواء وماء</a:t>
            </a:r>
            <a:r>
              <a:rPr lang="ar-IQ" altLang="en-US" sz="2800" dirty="0">
                <a:solidFill>
                  <a:schemeClr val="tx1"/>
                </a:solidFill>
                <a:latin typeface="Arial" panose="020B0604020202020204" pitchFamily="34" charset="0"/>
              </a:rPr>
              <a:t>.</a:t>
            </a:r>
          </a:p>
          <a:p>
            <a:pPr algn="just" rtl="1" eaLnBrk="1" fontAlgn="auto" hangingPunct="1">
              <a:spcBef>
                <a:spcPct val="0"/>
              </a:spcBef>
              <a:spcAft>
                <a:spcPts val="0"/>
              </a:spcAft>
              <a:buClrTx/>
              <a:buSzTx/>
              <a:buFontTx/>
              <a:buNone/>
              <a:defRPr/>
            </a:pPr>
            <a:r>
              <a:rPr lang="ar-IQ" altLang="en-US" sz="2800" dirty="0">
                <a:solidFill>
                  <a:schemeClr val="tx1"/>
                </a:solidFill>
                <a:latin typeface="Arial" panose="020B0604020202020204" pitchFamily="34" charset="0"/>
              </a:rPr>
              <a:t> ومن هذه الخطوات :-</a:t>
            </a:r>
            <a:endParaRPr lang="en-US" altLang="en-US" sz="2800" dirty="0">
              <a:solidFill>
                <a:schemeClr val="tx1"/>
              </a:solidFill>
              <a:latin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2"/>
          <p:cNvSpPr txBox="1">
            <a:spLocks noChangeArrowheads="1"/>
          </p:cNvSpPr>
          <p:nvPr/>
        </p:nvSpPr>
        <p:spPr bwMode="auto">
          <a:xfrm>
            <a:off x="539750" y="274638"/>
            <a:ext cx="83534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اولاً:- </a:t>
            </a:r>
          </a:p>
          <a:p>
            <a:pPr algn="just" rtl="1" eaLnBrk="1" hangingPunct="1">
              <a:buFont typeface="Wingdings 3" panose="05040102010807070707" pitchFamily="18" charset="2"/>
              <a:buNone/>
            </a:pPr>
            <a:r>
              <a:rPr lang="ar-IQ" altLang="en-US" sz="2800" b="1">
                <a:latin typeface="Arial" panose="020B0604020202020204" pitchFamily="34" charset="0"/>
              </a:rPr>
              <a:t>1- </a:t>
            </a:r>
            <a:r>
              <a:rPr lang="ar-OM" altLang="en-US" sz="2800">
                <a:latin typeface="Arial" panose="020B0604020202020204" pitchFamily="34" charset="0"/>
              </a:rPr>
              <a:t>سن القوانين اللازمة لحماية البيئة من الاعتداءات التي يمكن أن تقع على أي عنصر من عناصرها</a:t>
            </a:r>
            <a:r>
              <a:rPr lang="ar-IQ" altLang="en-US" sz="2800">
                <a:latin typeface="Arial" panose="020B0604020202020204" pitchFamily="34" charset="0"/>
              </a:rPr>
              <a:t>.</a:t>
            </a:r>
            <a:r>
              <a:rPr lang="ar-SA" altLang="en-US" sz="2800">
                <a:latin typeface="Arial" panose="020B0604020202020204" pitchFamily="34" charset="0"/>
              </a:rPr>
              <a:t> ويجب وضع الاستراتيجيات الحكومية التي يمكن أن تساعد في مكافحة التلوث، مثل فرض الغرامات على الشركات المسببة للتلوث.</a:t>
            </a:r>
            <a:endParaRPr lang="ar-IQ" altLang="en-US" sz="2800">
              <a:latin typeface="Arial" panose="020B0604020202020204" pitchFamily="34" charset="0"/>
            </a:endParaRPr>
          </a:p>
          <a:p>
            <a:pPr algn="just" rtl="1" eaLnBrk="1" hangingPunct="1"/>
            <a:endParaRPr lang="ar-IQ" altLang="en-US" sz="2800">
              <a:latin typeface="Arial" panose="020B0604020202020204" pitchFamily="34" charset="0"/>
            </a:endParaRPr>
          </a:p>
          <a:p>
            <a:pPr algn="just" rtl="1" eaLnBrk="1" hangingPunct="1">
              <a:buFont typeface="Wingdings 3" panose="05040102010807070707" pitchFamily="18" charset="2"/>
              <a:buNone/>
            </a:pPr>
            <a:r>
              <a:rPr lang="ar-IQ" altLang="en-US" sz="2800" b="1">
                <a:latin typeface="Arial" panose="020B0604020202020204" pitchFamily="34" charset="0"/>
              </a:rPr>
              <a:t>2</a:t>
            </a:r>
            <a:r>
              <a:rPr lang="ar-IQ" altLang="en-US" sz="2800">
                <a:latin typeface="Arial" panose="020B0604020202020204" pitchFamily="34" charset="0"/>
              </a:rPr>
              <a:t>- وايضاً </a:t>
            </a:r>
            <a:r>
              <a:rPr lang="ar-SA" altLang="en-US" sz="2800">
                <a:latin typeface="Arial" panose="020B0604020202020204" pitchFamily="34" charset="0"/>
              </a:rPr>
              <a:t>سن القوانين الخاصة</a:t>
            </a:r>
            <a:r>
              <a:rPr lang="ar-IQ" altLang="en-US" sz="2800">
                <a:latin typeface="Arial" panose="020B0604020202020204" pitchFamily="34" charset="0"/>
              </a:rPr>
              <a:t> </a:t>
            </a:r>
            <a:r>
              <a:rPr lang="ar-SA" altLang="en-US" sz="2800">
                <a:latin typeface="Arial" panose="020B0604020202020204" pitchFamily="34" charset="0"/>
              </a:rPr>
              <a:t>بعملية إعادة التدوير (إعادة التصنيع). </a:t>
            </a:r>
            <a:endParaRPr lang="ar-IQ" altLang="en-US" sz="2800">
              <a:latin typeface="Arial" panose="020B0604020202020204" pitchFamily="34" charset="0"/>
            </a:endParaRPr>
          </a:p>
        </p:txBody>
      </p:sp>
      <p:pic>
        <p:nvPicPr>
          <p:cNvPr id="82947" name="Picture 2" descr="Odisha: OSPCB fines polluting industries Rs 1 crore each | Bhubaneswar News  - Times of India"/>
          <p:cNvPicPr>
            <a:picLocks noChangeAspect="1" noChangeArrowheads="1"/>
          </p:cNvPicPr>
          <p:nvPr/>
        </p:nvPicPr>
        <p:blipFill>
          <a:blip r:embed="rId2" cstate="print">
            <a:extLst>
              <a:ext uri="{28A0092B-C50C-407E-A947-70E740481C1C}">
                <a14:useLocalDpi xmlns:a14="http://schemas.microsoft.com/office/drawing/2010/main" val="0"/>
              </a:ext>
            </a:extLst>
          </a:blip>
          <a:srcRect l="3281" r="6297"/>
          <a:stretch>
            <a:fillRect/>
          </a:stretch>
        </p:blipFill>
        <p:spPr bwMode="auto">
          <a:xfrm>
            <a:off x="3563938" y="3859213"/>
            <a:ext cx="3529012"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1"/>
          <p:cNvPicPr>
            <a:picLocks noChangeAspect="1"/>
          </p:cNvPicPr>
          <p:nvPr/>
        </p:nvPicPr>
        <p:blipFill>
          <a:blip r:embed="rId3" cstate="print">
            <a:extLst>
              <a:ext uri="{28A0092B-C50C-407E-A947-70E740481C1C}">
                <a14:useLocalDpi xmlns:a14="http://schemas.microsoft.com/office/drawing/2010/main" val="0"/>
              </a:ext>
            </a:extLst>
          </a:blip>
          <a:srcRect l="37" t="6451" r="-37" b="10023"/>
          <a:stretch>
            <a:fillRect/>
          </a:stretch>
        </p:blipFill>
        <p:spPr bwMode="auto">
          <a:xfrm>
            <a:off x="441325" y="4060825"/>
            <a:ext cx="312261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p:cNvSpPr txBox="1">
            <a:spLocks noChangeArrowheads="1"/>
          </p:cNvSpPr>
          <p:nvPr/>
        </p:nvSpPr>
        <p:spPr bwMode="auto">
          <a:xfrm>
            <a:off x="611188" y="749300"/>
            <a:ext cx="8064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ثانياً</a:t>
            </a:r>
            <a:r>
              <a:rPr lang="ar-IQ" altLang="en-US" sz="2800">
                <a:latin typeface="Arial" panose="020B0604020202020204" pitchFamily="34" charset="0"/>
              </a:rPr>
              <a:t>:- فيما يخص الموارد الطبيعية مثل المحيطات، البحار، الغابات، لابد من تظافر جميع الجهود مثل عقد الندوات والمؤتمرات العالمية من اجل مكافحة التلوث.</a:t>
            </a:r>
            <a:endParaRPr lang="ar-SA" altLang="en-US" sz="2800">
              <a:latin typeface="Arial" panose="020B0604020202020204" pitchFamily="34" charset="0"/>
            </a:endParaRPr>
          </a:p>
        </p:txBody>
      </p:sp>
      <p:pic>
        <p:nvPicPr>
          <p:cNvPr id="839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28900"/>
            <a:ext cx="41036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p:cNvPicPr>
          <p:nvPr/>
        </p:nvPicPr>
        <p:blipFill>
          <a:blip r:embed="rId3">
            <a:extLst>
              <a:ext uri="{28A0092B-C50C-407E-A947-70E740481C1C}">
                <a14:useLocalDpi xmlns:a14="http://schemas.microsoft.com/office/drawing/2010/main" val="0"/>
              </a:ext>
            </a:extLst>
          </a:blip>
          <a:srcRect l="14961" t="398" r="12589" b="-398"/>
          <a:stretch>
            <a:fillRect/>
          </a:stretch>
        </p:blipFill>
        <p:spPr bwMode="auto">
          <a:xfrm>
            <a:off x="123825" y="2611438"/>
            <a:ext cx="45053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34925" y="620713"/>
            <a:ext cx="4905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ثالثاً</a:t>
            </a:r>
            <a:r>
              <a:rPr lang="ar-IQ" altLang="en-US" sz="2800">
                <a:latin typeface="Arial" panose="020B0604020202020204" pitchFamily="34" charset="0"/>
              </a:rPr>
              <a:t>:- </a:t>
            </a:r>
            <a:r>
              <a:rPr lang="ar-OM" altLang="en-US" sz="2800">
                <a:latin typeface="Arial" panose="020B0604020202020204" pitchFamily="34" charset="0"/>
              </a:rPr>
              <a:t>الاهتمام بالوعي البيئي :</a:t>
            </a:r>
            <a:endParaRPr lang="ar-IQ" altLang="en-US" sz="2800">
              <a:latin typeface="Arial" panose="020B0604020202020204" pitchFamily="34" charset="0"/>
            </a:endParaRPr>
          </a:p>
          <a:p>
            <a:pPr algn="just" rtl="1" eaLnBrk="1" hangingPunct="1"/>
            <a:r>
              <a:rPr lang="ar-OM" altLang="en-US" sz="2800">
                <a:latin typeface="Arial" panose="020B0604020202020204" pitchFamily="34" charset="0"/>
              </a:rPr>
              <a:t> ينبغي رفع مستوى الوعي البيئي </a:t>
            </a:r>
            <a:r>
              <a:rPr lang="ar-IQ" altLang="en-US" sz="2800">
                <a:latin typeface="Arial" panose="020B0604020202020204" pitchFamily="34" charset="0"/>
              </a:rPr>
              <a:t>، </a:t>
            </a:r>
            <a:r>
              <a:rPr lang="ar-OM" altLang="en-US" sz="2800">
                <a:latin typeface="Arial" panose="020B0604020202020204" pitchFamily="34" charset="0"/>
              </a:rPr>
              <a:t>ويتم ذلك عن طريق إدخال حماية البيئة ضمن برامج التعليم في المدارس والجامعات واستخدام </a:t>
            </a:r>
            <a:r>
              <a:rPr lang="ar-IQ" altLang="en-US" sz="2800">
                <a:latin typeface="Arial" panose="020B0604020202020204" pitchFamily="34" charset="0"/>
              </a:rPr>
              <a:t>وسائل</a:t>
            </a:r>
            <a:r>
              <a:rPr lang="ar-OM" altLang="en-US" sz="2800">
                <a:latin typeface="Arial" panose="020B0604020202020204" pitchFamily="34" charset="0"/>
              </a:rPr>
              <a:t> الإعلام العصرية واسعة الانتشار،</a:t>
            </a:r>
            <a:r>
              <a:rPr lang="ar-IQ" altLang="en-US" sz="2800">
                <a:latin typeface="Arial" panose="020B0604020202020204" pitchFamily="34" charset="0"/>
              </a:rPr>
              <a:t> </a:t>
            </a:r>
            <a:r>
              <a:rPr lang="ar-OM" altLang="en-US" sz="2800">
                <a:latin typeface="Arial" panose="020B0604020202020204" pitchFamily="34" charset="0"/>
              </a:rPr>
              <a:t>أهمها </a:t>
            </a:r>
            <a:r>
              <a:rPr lang="ar-IQ" altLang="en-US" sz="2800">
                <a:latin typeface="Arial" panose="020B0604020202020204" pitchFamily="34" charset="0"/>
              </a:rPr>
              <a:t>مواقع التواصل الاجتماعي.</a:t>
            </a:r>
            <a:endParaRPr lang="en-US" altLang="en-US" sz="2800">
              <a:latin typeface="Arial" panose="020B0604020202020204" pitchFamily="34" charset="0"/>
            </a:endParaRPr>
          </a:p>
        </p:txBody>
      </p:sp>
      <p:pic>
        <p:nvPicPr>
          <p:cNvPr id="84995" name="Picture 1"/>
          <p:cNvPicPr>
            <a:picLocks noChangeAspect="1"/>
          </p:cNvPicPr>
          <p:nvPr/>
        </p:nvPicPr>
        <p:blipFill>
          <a:blip r:embed="rId2">
            <a:extLst>
              <a:ext uri="{28A0092B-C50C-407E-A947-70E740481C1C}">
                <a14:useLocalDpi xmlns:a14="http://schemas.microsoft.com/office/drawing/2010/main" val="0"/>
              </a:ext>
            </a:extLst>
          </a:blip>
          <a:srcRect l="12177" r="10699"/>
          <a:stretch>
            <a:fillRect/>
          </a:stretch>
        </p:blipFill>
        <p:spPr bwMode="auto">
          <a:xfrm>
            <a:off x="5003800" y="633413"/>
            <a:ext cx="41036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741738"/>
            <a:ext cx="51228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txBox="1">
            <a:spLocks noChangeArrowheads="1"/>
          </p:cNvSpPr>
          <p:nvPr/>
        </p:nvSpPr>
        <p:spPr bwMode="auto">
          <a:xfrm>
            <a:off x="611188" y="404813"/>
            <a:ext cx="8281987" cy="5257800"/>
          </a:xfrm>
          <a:prstGeom prst="rect">
            <a:avLst/>
          </a:prstGeom>
          <a:solidFill>
            <a:schemeClr val="bg1"/>
          </a:solidFill>
          <a:ln>
            <a:noFill/>
          </a:ln>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rtl="1" eaLnBrk="1" fontAlgn="auto" hangingPunct="1">
              <a:spcBef>
                <a:spcPts val="600"/>
              </a:spcBef>
              <a:spcAft>
                <a:spcPts val="0"/>
              </a:spcAft>
              <a:buFont typeface="Wingdings 3" panose="05040102010807070707" pitchFamily="18" charset="2"/>
              <a:buNone/>
              <a:defRPr/>
            </a:pPr>
            <a:r>
              <a:rPr lang="ar-IQ" altLang="en-US" sz="3200" b="1" dirty="0">
                <a:solidFill>
                  <a:schemeClr val="tx1"/>
                </a:solidFill>
              </a:rPr>
              <a:t>الخلاصة:</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البيئة </a:t>
            </a:r>
            <a:r>
              <a:rPr lang="ar-SA" altLang="en-US" sz="2800" dirty="0">
                <a:solidFill>
                  <a:schemeClr val="tx1"/>
                </a:solidFill>
                <a:ea typeface="Times New Roman" panose="02020603050405020304" pitchFamily="18" charset="0"/>
              </a:rPr>
              <a:t>هي المجال المحيط بالكائنات الحية تؤثر فيه ويتأثر بها لذلك يجب تجنب حدوث أي خلل في النظام البيئي</a:t>
            </a:r>
            <a:r>
              <a:rPr lang="ar-IQ" sz="2800" dirty="0">
                <a:solidFill>
                  <a:schemeClr val="tx1"/>
                </a:solidFill>
              </a:rPr>
              <a:t>.</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effectLst>
                  <a:outerShdw blurRad="38100" dist="38100" dir="2700000" algn="tl">
                    <a:srgbClr val="FFFFFF"/>
                  </a:outerShdw>
                </a:effectLst>
                <a:latin typeface="Arial" panose="020B0604020202020204" pitchFamily="34" charset="0"/>
              </a:rPr>
              <a:t>التلوث البيئي </a:t>
            </a:r>
            <a:r>
              <a:rPr lang="ar-IQ" altLang="en-US" sz="2800" dirty="0">
                <a:solidFill>
                  <a:schemeClr val="tx1"/>
                </a:solidFill>
                <a:effectLst>
                  <a:outerShdw blurRad="38100" dist="38100" dir="2700000" algn="tl">
                    <a:srgbClr val="FFFFFF"/>
                  </a:outerShdw>
                </a:effectLst>
                <a:latin typeface="Arial" panose="020B0604020202020204" pitchFamily="34" charset="0"/>
              </a:rPr>
              <a:t>من</a:t>
            </a:r>
            <a:r>
              <a:rPr lang="ar-SA" altLang="en-US" sz="2800" dirty="0">
                <a:solidFill>
                  <a:schemeClr val="tx1"/>
                </a:solidFill>
                <a:effectLst>
                  <a:outerShdw blurRad="38100" dist="38100" dir="2700000" algn="tl">
                    <a:srgbClr val="FFFFFF"/>
                  </a:outerShdw>
                </a:effectLst>
                <a:latin typeface="Arial" panose="020B0604020202020204" pitchFamily="34" charset="0"/>
              </a:rPr>
              <a:t> أهم المؤثرات السلبية في البيئة</a:t>
            </a:r>
            <a:r>
              <a:rPr lang="ar-IQ" altLang="en-US" sz="2800" dirty="0">
                <a:solidFill>
                  <a:schemeClr val="tx1"/>
                </a:solidFill>
                <a:effectLst>
                  <a:outerShdw blurRad="38100" dist="38100" dir="2700000" algn="tl">
                    <a:srgbClr val="FFFFFF"/>
                  </a:outerShdw>
                </a:effectLst>
                <a:latin typeface="Arial" panose="020B0604020202020204" pitchFamily="34" charset="0"/>
              </a:rPr>
              <a:t>.</a:t>
            </a:r>
            <a:endParaRPr lang="ar-IQ" altLang="en-US" sz="2800" dirty="0">
              <a:solidFill>
                <a:schemeClr val="tx1"/>
              </a:solidFill>
              <a:latin typeface="Arial" panose="020B0604020202020204" pitchFamily="34" charset="0"/>
            </a:endParaRP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latin typeface="Arial" panose="020B0604020202020204" pitchFamily="34" charset="0"/>
                <a:ea typeface="Times New Roman" panose="02020603050405020304" pitchFamily="18" charset="0"/>
              </a:rPr>
              <a:t>التلوث البيئي هو الأساس الأول الذي ي</a:t>
            </a:r>
            <a:r>
              <a:rPr lang="ar-IQ" altLang="en-US" sz="2800" dirty="0">
                <a:solidFill>
                  <a:schemeClr val="tx1"/>
                </a:solidFill>
                <a:latin typeface="Arial" panose="020B0604020202020204" pitchFamily="34" charset="0"/>
                <a:ea typeface="Times New Roman" panose="02020603050405020304" pitchFamily="18" charset="0"/>
              </a:rPr>
              <a:t>ُ</a:t>
            </a:r>
            <a:r>
              <a:rPr lang="ar-SA" altLang="en-US" sz="2800" dirty="0">
                <a:solidFill>
                  <a:schemeClr val="tx1"/>
                </a:solidFill>
                <a:latin typeface="Arial" panose="020B0604020202020204" pitchFamily="34" charset="0"/>
                <a:ea typeface="Times New Roman" panose="02020603050405020304" pitchFamily="18" charset="0"/>
              </a:rPr>
              <a:t>عوق البيئة عن قيا</a:t>
            </a:r>
            <a:r>
              <a:rPr lang="ar-IQ" altLang="en-US" sz="2800" dirty="0">
                <a:solidFill>
                  <a:schemeClr val="tx1"/>
                </a:solidFill>
                <a:latin typeface="Arial" panose="020B0604020202020204" pitchFamily="34" charset="0"/>
                <a:ea typeface="Times New Roman" panose="02020603050405020304" pitchFamily="18" charset="0"/>
              </a:rPr>
              <a:t>مها</a:t>
            </a:r>
            <a:r>
              <a:rPr lang="ar-SA" altLang="en-US" sz="2800" dirty="0">
                <a:solidFill>
                  <a:schemeClr val="tx1"/>
                </a:solidFill>
                <a:latin typeface="Arial" panose="020B0604020202020204" pitchFamily="34" charset="0"/>
                <a:ea typeface="Times New Roman" panose="02020603050405020304" pitchFamily="18" charset="0"/>
              </a:rPr>
              <a:t> بوظائفها بحيث تفقد قدرتها على أداء دورها الطبيعي وخاصة فى التخلص الذاتي من الملوثات بالعمليات الطبيعية</a:t>
            </a:r>
            <a:r>
              <a:rPr lang="ar-IQ" sz="2800" dirty="0">
                <a:solidFill>
                  <a:schemeClr val="tx1"/>
                </a:solidFill>
              </a:rPr>
              <a:t>. </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للتلوث البيئي مضار عديدة منها:</a:t>
            </a:r>
            <a:r>
              <a:rPr lang="ar-SA" altLang="en-US" sz="2800" dirty="0">
                <a:solidFill>
                  <a:schemeClr val="tx1"/>
                </a:solidFill>
                <a:latin typeface="Arial" panose="020B0604020202020204" pitchFamily="34" charset="0"/>
              </a:rPr>
              <a:t> تآكل طبقة الأوزون، ظاهرة الاحتباس</a:t>
            </a:r>
            <a:r>
              <a:rPr lang="ar-IQ" altLang="en-US" sz="2800" dirty="0">
                <a:solidFill>
                  <a:schemeClr val="tx1"/>
                </a:solidFill>
                <a:latin typeface="Arial" panose="020B0604020202020204" pitchFamily="34" charset="0"/>
              </a:rPr>
              <a:t> </a:t>
            </a:r>
            <a:r>
              <a:rPr lang="ar-SA" altLang="en-US" sz="2800" dirty="0">
                <a:solidFill>
                  <a:schemeClr val="tx1"/>
                </a:solidFill>
                <a:latin typeface="Arial" panose="020B0604020202020204" pitchFamily="34" charset="0"/>
              </a:rPr>
              <a:t>الحرار</a:t>
            </a:r>
            <a:r>
              <a:rPr lang="ar-IQ" altLang="en-US" sz="2800" dirty="0">
                <a:solidFill>
                  <a:schemeClr val="tx1"/>
                </a:solidFill>
                <a:latin typeface="Arial" panose="020B0604020202020204" pitchFamily="34" charset="0"/>
              </a:rPr>
              <a:t>ي</a:t>
            </a:r>
            <a:r>
              <a:rPr lang="ar-SA" altLang="en-US" sz="2800" dirty="0">
                <a:solidFill>
                  <a:schemeClr val="tx1"/>
                </a:solidFill>
                <a:latin typeface="Arial" panose="020B0604020202020204" pitchFamily="34" charset="0"/>
              </a:rPr>
              <a:t> و الأمطار الحمضية، وظاهرة التصحر والجفاف وفقر التربة الزراعية</a:t>
            </a:r>
            <a:r>
              <a:rPr lang="ar-IQ" altLang="en-US" sz="2800" dirty="0">
                <a:solidFill>
                  <a:schemeClr val="tx1"/>
                </a:solidFill>
                <a:latin typeface="Arial" panose="020B0604020202020204" pitchFamily="34" charset="0"/>
              </a:rPr>
              <a:t> وايضاً </a:t>
            </a:r>
            <a:r>
              <a:rPr lang="ar-SA" altLang="en-US" sz="2800" dirty="0">
                <a:solidFill>
                  <a:schemeClr val="tx1"/>
                </a:solidFill>
                <a:latin typeface="Arial" panose="020B0604020202020204" pitchFamily="34" charset="0"/>
              </a:rPr>
              <a:t>التقلبات الحرارية وعدم استقرار المناخ</a:t>
            </a:r>
            <a:r>
              <a:rPr lang="ar-IQ" sz="2800" dirty="0">
                <a:solidFill>
                  <a:schemeClr val="tx1"/>
                </a:solidFill>
              </a:rPr>
              <a:t>.</a:t>
            </a:r>
          </a:p>
          <a:p>
            <a:pPr marL="457200" indent="-457200" algn="just" rtl="1" eaLnBrk="1" fontAlgn="auto" hangingPunct="1">
              <a:spcBef>
                <a:spcPts val="600"/>
              </a:spcBef>
              <a:spcAft>
                <a:spcPts val="0"/>
              </a:spcAft>
              <a:buFont typeface="Wingdings 3" panose="05040102010807070707" pitchFamily="18" charset="2"/>
              <a:buAutoNum type="arabicPeriod"/>
              <a:defRPr/>
            </a:pPr>
            <a:r>
              <a:rPr lang="ar-IQ" sz="2800" dirty="0">
                <a:solidFill>
                  <a:schemeClr val="tx1"/>
                </a:solidFill>
              </a:rPr>
              <a:t> </a:t>
            </a:r>
            <a:r>
              <a:rPr lang="ar-SA" altLang="en-US" sz="2800" dirty="0">
                <a:solidFill>
                  <a:schemeClr val="tx1"/>
                </a:solidFill>
                <a:latin typeface="Arial" panose="020B0604020202020204" pitchFamily="34" charset="0"/>
              </a:rPr>
              <a:t>نشر الوعي البيئي</a:t>
            </a:r>
            <a:r>
              <a:rPr lang="ar-IQ" altLang="en-US" sz="2800" dirty="0">
                <a:solidFill>
                  <a:schemeClr val="tx1"/>
                </a:solidFill>
                <a:latin typeface="Arial" panose="020B0604020202020204" pitchFamily="34" charset="0"/>
              </a:rPr>
              <a:t> بين كافة فئات المجتمع</a:t>
            </a:r>
            <a:r>
              <a:rPr lang="ar-IQ" altLang="en-US" sz="2400" dirty="0">
                <a:solidFill>
                  <a:schemeClr val="tx1"/>
                </a:solidFill>
                <a:latin typeface="Arial" panose="020B0604020202020204" pitchFamily="34" charset="0"/>
              </a:rPr>
              <a:t>. </a:t>
            </a:r>
            <a:endParaRPr lang="ar-IQ" sz="24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25638"/>
            <a:ext cx="662463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p:cNvSpPr txBox="1">
            <a:spLocks noChangeArrowheads="1"/>
          </p:cNvSpPr>
          <p:nvPr/>
        </p:nvSpPr>
        <p:spPr bwMode="auto">
          <a:xfrm>
            <a:off x="1187450" y="549275"/>
            <a:ext cx="561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b="1">
                <a:solidFill>
                  <a:schemeClr val="accent1"/>
                </a:solidFill>
                <a:latin typeface="Aharoni" panose="02010803020104030203" pitchFamily="2" charset="-79"/>
                <a:cs typeface="Aharoni" panose="02010803020104030203" pitchFamily="2" charset="-79"/>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6"/>
          <p:cNvSpPr txBox="1">
            <a:spLocks noChangeArrowheads="1"/>
          </p:cNvSpPr>
          <p:nvPr/>
        </p:nvSpPr>
        <p:spPr bwMode="auto">
          <a:xfrm>
            <a:off x="0" y="476250"/>
            <a:ext cx="912495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eaLnBrk="1" hangingPunct="1"/>
            <a:r>
              <a:rPr lang="ar-SA" altLang="zh-CN" sz="3200" b="1">
                <a:ea typeface="SimSun" panose="02010600030101010101" pitchFamily="2" charset="-122"/>
              </a:rPr>
              <a:t>مفهوم التلوث</a:t>
            </a:r>
            <a:r>
              <a:rPr lang="en-US" altLang="zh-CN" sz="3200" b="1">
                <a:ea typeface="SimSun" panose="02010600030101010101" pitchFamily="2" charset="-122"/>
                <a:cs typeface="Arial" panose="020B0604020202020204" pitchFamily="34" charset="0"/>
              </a:rPr>
              <a:t>   </a:t>
            </a:r>
            <a:r>
              <a:rPr lang="en-US" altLang="zh-CN" sz="2800" b="1">
                <a:latin typeface="Arial Black" panose="020B0A04020102020204" pitchFamily="34" charset="0"/>
                <a:cs typeface="Times New Roman" panose="02020603050405020304" pitchFamily="18" charset="0"/>
              </a:rPr>
              <a:t>Pollution</a:t>
            </a:r>
            <a:r>
              <a:rPr lang="en-US" altLang="zh-CN" sz="3200" b="1">
                <a:ea typeface="SimSun" panose="02010600030101010101" pitchFamily="2" charset="-122"/>
              </a:rPr>
              <a:t> </a:t>
            </a:r>
            <a:endParaRPr lang="ar-IQ" altLang="zh-CN" sz="3200" b="1"/>
          </a:p>
          <a:p>
            <a:pPr algn="ctr" eaLnBrk="1" hangingPunct="1"/>
            <a:r>
              <a:rPr lang="ar-SA" altLang="zh-CN" sz="2400" b="1"/>
              <a:t> </a:t>
            </a:r>
            <a:r>
              <a:rPr lang="ar-SA" altLang="zh-CN" sz="2000" b="1">
                <a:solidFill>
                  <a:srgbClr val="FF0000"/>
                </a:solidFill>
              </a:rPr>
              <a:t/>
            </a:r>
            <a:br>
              <a:rPr lang="ar-SA" altLang="zh-CN" sz="2000" b="1">
                <a:solidFill>
                  <a:srgbClr val="FF0000"/>
                </a:solidFill>
              </a:rPr>
            </a:br>
            <a:r>
              <a:rPr lang="ar-SA" altLang="en-US" sz="2400"/>
              <a:t>يختلف علماء البيئة في تحديد تعريف دقيق للمفهوم العلمي </a:t>
            </a:r>
            <a:r>
              <a:rPr lang="ar-SA" altLang="en-US" sz="2400" b="1" u="sng"/>
              <a:t>للتلوث البيئي</a:t>
            </a:r>
            <a:r>
              <a:rPr lang="ar-SA" altLang="en-US" sz="2400"/>
              <a:t>، ويمكن القول بأن المفهوم العلمي للتلوث البيئي مرتبط - بالدرجة الأولى - بالنظام البيئي، حيث إن كفاءة هذا النظام تقل بدرجة كبيرة عند حدوث تغير في الحركة التوافقية بين العناصر المختلفة فالتغير الكمي أو النوعي الذي يطرأ على تركيب </a:t>
            </a:r>
            <a:r>
              <a:rPr lang="ar-IQ" altLang="en-US" sz="2400"/>
              <a:t>أحد </a:t>
            </a:r>
            <a:r>
              <a:rPr lang="ar-SA" altLang="en-US" sz="2400"/>
              <a:t>مكونات النظام البيئي يؤدي إلى</a:t>
            </a:r>
            <a:r>
              <a:rPr lang="ar-IQ" altLang="en-US" sz="2400"/>
              <a:t> </a:t>
            </a:r>
            <a:r>
              <a:rPr lang="ar-SA" altLang="en-US" sz="2400"/>
              <a:t>خلل في النظام</a:t>
            </a:r>
            <a:r>
              <a:rPr lang="ar-IQ" altLang="en-US" sz="2400"/>
              <a:t> البيئي ككل.</a:t>
            </a:r>
          </a:p>
          <a:p>
            <a:pPr algn="ctr" eaLnBrk="1" hangingPunct="1"/>
            <a:r>
              <a:rPr lang="ar-SA" altLang="en-US" sz="2400"/>
              <a:t> </a:t>
            </a:r>
            <a:endParaRPr lang="ar-IQ" altLang="en-US" sz="2400"/>
          </a:p>
          <a:p>
            <a:pPr algn="ctr" eaLnBrk="1" hangingPunct="1"/>
            <a:r>
              <a:rPr lang="ar-SA" altLang="en-US" sz="2400" b="1"/>
              <a:t>وبناء</a:t>
            </a:r>
            <a:r>
              <a:rPr lang="ar-IQ" altLang="en-US" sz="2400" b="1"/>
              <a:t>ً</a:t>
            </a:r>
            <a:r>
              <a:rPr lang="ar-SA" altLang="en-US" sz="2400" b="1"/>
              <a:t> على ذلك نجد </a:t>
            </a:r>
            <a:r>
              <a:rPr lang="ar-SA" altLang="en-US" sz="2400" b="1">
                <a:solidFill>
                  <a:srgbClr val="FF0000"/>
                </a:solidFill>
              </a:rPr>
              <a:t>أن التلوث البيئي يعمل على إضافة عنصر غير موجود أصلاً في النظام البيئي أو أنه يزيد أو يقلل من وجود أحد مكوناته بشكل يؤدي إلى عدم استطاعة النظام البيئي على قبول </a:t>
            </a:r>
            <a:r>
              <a:rPr lang="ar-IQ" altLang="en-US" sz="2400" b="1">
                <a:solidFill>
                  <a:srgbClr val="FF0000"/>
                </a:solidFill>
              </a:rPr>
              <a:t>الزيادة أو النقصان في أحد مكوناته</a:t>
            </a:r>
            <a:r>
              <a:rPr lang="ar-SA" altLang="en-US" sz="2400" b="1">
                <a:solidFill>
                  <a:srgbClr val="FF0000"/>
                </a:solidFill>
              </a:rPr>
              <a:t> </a:t>
            </a:r>
            <a:r>
              <a:rPr lang="ar-IQ" altLang="en-US" sz="2400" b="1">
                <a:solidFill>
                  <a:srgbClr val="FF0000"/>
                </a:solidFill>
              </a:rPr>
              <a:t>مما</a:t>
            </a:r>
            <a:r>
              <a:rPr lang="ar-SA" altLang="en-US" sz="2400" b="1">
                <a:solidFill>
                  <a:srgbClr val="FF0000"/>
                </a:solidFill>
              </a:rPr>
              <a:t> يؤدي إلى إحداث خلل في النظام البيئي </a:t>
            </a:r>
            <a:r>
              <a:rPr lang="ar-IQ" altLang="en-US" sz="2400" b="1">
                <a:solidFill>
                  <a:srgbClr val="FF0000"/>
                </a:solidFill>
              </a:rPr>
              <a:t>بشكل عام</a:t>
            </a:r>
            <a:r>
              <a:rPr lang="ar-SA" altLang="en-US" sz="2400">
                <a:solidFill>
                  <a:srgbClr val="FF0000"/>
                </a:solidFill>
              </a:rPr>
              <a:t>.</a:t>
            </a:r>
            <a:endParaRPr lang="ar-IQ" altLang="en-US" sz="2400">
              <a:solidFill>
                <a:srgbClr val="FF0000"/>
              </a:solidFill>
            </a:endParaRPr>
          </a:p>
          <a:p>
            <a:pPr algn="ctr" eaLnBrk="1" hangingPunct="1"/>
            <a:r>
              <a:rPr lang="ar-SA" altLang="en-US" sz="2400"/>
              <a:t> </a:t>
            </a:r>
            <a:br>
              <a:rPr lang="ar-SA" altLang="en-US" sz="2400"/>
            </a:br>
            <a:r>
              <a:rPr lang="ar-SA" altLang="en-US" sz="2400" b="1" u="sng"/>
              <a:t>فالتلوث البيئي</a:t>
            </a:r>
            <a:r>
              <a:rPr lang="ar-IQ" altLang="en-US" sz="2400" b="1"/>
              <a:t>:</a:t>
            </a:r>
            <a:r>
              <a:rPr lang="ar-SA" altLang="en-US" sz="2400" b="1"/>
              <a:t> هو ذلك التغير الكمي أو </a:t>
            </a:r>
            <a:r>
              <a:rPr lang="ar-IQ" altLang="en-US" sz="2400" b="1"/>
              <a:t>النوعي</a:t>
            </a:r>
            <a:r>
              <a:rPr lang="ar-SA" altLang="en-US" sz="2400" b="1"/>
              <a:t> أو كلاهما معاً، الذي يتعرض له النظام البيئي أو أحد مكوناته</a:t>
            </a:r>
            <a:r>
              <a:rPr lang="ar-IQ" altLang="en-US" sz="2400" b="1"/>
              <a:t>.</a:t>
            </a:r>
            <a:endParaRPr lang="it-IT" altLang="en-US" sz="2400" b="1">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4925" y="1066800"/>
            <a:ext cx="738028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800">
                <a:latin typeface="Arial" panose="020B0604020202020204" pitchFamily="34" charset="0"/>
                <a:cs typeface="Times New Roman" panose="02020603050405020304" pitchFamily="18" charset="0"/>
              </a:rPr>
              <a:t>ومفهوم </a:t>
            </a:r>
            <a:r>
              <a:rPr lang="ar-SA" altLang="en-US" sz="2800" b="1" u="sng">
                <a:latin typeface="Arial" panose="020B0604020202020204" pitchFamily="34" charset="0"/>
                <a:cs typeface="Times New Roman" panose="02020603050405020304" pitchFamily="18" charset="0"/>
              </a:rPr>
              <a:t>التلوث البيئي</a:t>
            </a:r>
            <a:r>
              <a:rPr lang="ar-IQ" altLang="en-US" sz="2800" b="1">
                <a:latin typeface="Arial" panose="020B0604020202020204" pitchFamily="34" charset="0"/>
                <a:cs typeface="Times New Roman" panose="02020603050405020304" pitchFamily="18" charset="0"/>
              </a:rPr>
              <a:t>:</a:t>
            </a:r>
            <a:r>
              <a:rPr lang="ar-SA" altLang="en-US" sz="2800" b="1">
                <a:latin typeface="Arial" panose="020B0604020202020204" pitchFamily="34" charset="0"/>
                <a:cs typeface="Times New Roman" panose="02020603050405020304" pitchFamily="18" charset="0"/>
              </a:rPr>
              <a:t> </a:t>
            </a:r>
            <a:r>
              <a:rPr lang="ar-SA" altLang="en-US" sz="2400">
                <a:latin typeface="Arial" panose="020B0604020202020204" pitchFamily="34" charset="0"/>
                <a:cs typeface="Times New Roman" panose="02020603050405020304" pitchFamily="18" charset="0"/>
              </a:rPr>
              <a:t>هو إحداث تغير في البيئة التي تحيط بالكائنات الحية بفعل الإنسان وأنشطته اليومية مما يؤدي إلي ظهور بعض الموارد التي لا تتلائم مع المكان الذي يعيش فيه الكائن الحي ويؤدي إلى اختلاله.</a:t>
            </a:r>
            <a:endParaRPr lang="ar-IQ" altLang="en-US" sz="2400">
              <a:latin typeface="Arial" panose="020B0604020202020204" pitchFamily="34" charset="0"/>
              <a:cs typeface="Times New Roman" panose="02020603050405020304" pitchFamily="18" charset="0"/>
            </a:endParaRPr>
          </a:p>
          <a:p>
            <a:pPr algn="just" rtl="1" eaLnBrk="1" hangingPunct="1"/>
            <a:r>
              <a:rPr lang="ar-IQ" altLang="en-US" sz="2400">
                <a:latin typeface="Arial" panose="020B0604020202020204" pitchFamily="34" charset="0"/>
                <a:cs typeface="Times New Roman" panose="02020603050405020304" pitchFamily="18" charset="0"/>
              </a:rPr>
              <a:t>   </a:t>
            </a:r>
            <a:r>
              <a:rPr lang="ar-SA" altLang="en-US" sz="2400">
                <a:latin typeface="Arial" panose="020B0604020202020204" pitchFamily="34" charset="0"/>
                <a:cs typeface="Times New Roman" panose="02020603050405020304" pitchFamily="18" charset="0"/>
              </a:rPr>
              <a:t>ويحدث</a:t>
            </a:r>
            <a:r>
              <a:rPr lang="ar-IQ" altLang="en-US" sz="2400">
                <a:latin typeface="Arial" panose="020B0604020202020204" pitchFamily="34" charset="0"/>
                <a:cs typeface="Times New Roman" panose="02020603050405020304" pitchFamily="18" charset="0"/>
              </a:rPr>
              <a:t> التلوث البيئي</a:t>
            </a:r>
            <a:r>
              <a:rPr lang="ar-SA" altLang="en-US" sz="2400">
                <a:latin typeface="Arial" panose="020B0604020202020204" pitchFamily="34" charset="0"/>
                <a:cs typeface="Times New Roman" panose="02020603050405020304" pitchFamily="18" charset="0"/>
              </a:rPr>
              <a:t> نتيجة لأسباب طبيعية أو صناعية تؤثر بشكل أو بآخر على الكائنات الحية ككل. </a:t>
            </a:r>
            <a:endParaRPr lang="en-US" altLang="en-US" sz="2400">
              <a:latin typeface="Arial" panose="020B0604020202020204" pitchFamily="34" charset="0"/>
            </a:endParaRP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57563"/>
            <a:ext cx="49609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txBox="1">
            <a:spLocks noChangeArrowheads="1"/>
          </p:cNvSpPr>
          <p:nvPr/>
        </p:nvSpPr>
        <p:spPr bwMode="auto">
          <a:xfrm>
            <a:off x="395288" y="115888"/>
            <a:ext cx="86106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IQ" altLang="en-US" sz="2800" b="1">
                <a:latin typeface="Arial" panose="020B0604020202020204" pitchFamily="34" charset="0"/>
              </a:rPr>
              <a:t>  </a:t>
            </a:r>
            <a:r>
              <a:rPr lang="ar-SA" altLang="en-US" sz="2800">
                <a:latin typeface="Arial" panose="020B0604020202020204" pitchFamily="34" charset="0"/>
              </a:rPr>
              <a:t>ت</a:t>
            </a:r>
            <a:r>
              <a:rPr lang="ar-IQ" altLang="en-US" sz="2800">
                <a:latin typeface="Arial" panose="020B0604020202020204" pitchFamily="34" charset="0"/>
              </a:rPr>
              <a:t>ُ</a:t>
            </a:r>
            <a:r>
              <a:rPr lang="ar-SA" altLang="en-US" sz="2800">
                <a:latin typeface="Arial" panose="020B0604020202020204" pitchFamily="34" charset="0"/>
              </a:rPr>
              <a:t>عرّف </a:t>
            </a:r>
            <a:r>
              <a:rPr lang="ar-SA" altLang="en-US" sz="2800" b="1" u="sng">
                <a:latin typeface="Arial" panose="020B0604020202020204" pitchFamily="34" charset="0"/>
              </a:rPr>
              <a:t>الم</a:t>
            </a:r>
            <a:r>
              <a:rPr lang="ar-IQ" altLang="en-US" sz="2800" b="1" u="sng">
                <a:latin typeface="Arial" panose="020B0604020202020204" pitchFamily="34" charset="0"/>
              </a:rPr>
              <a:t>ُ</a:t>
            </a:r>
            <a:r>
              <a:rPr lang="ar-SA" altLang="en-US" sz="2800" b="1" u="sng">
                <a:latin typeface="Arial" panose="020B0604020202020204" pitchFamily="34" charset="0"/>
              </a:rPr>
              <a:t>لوثات</a:t>
            </a:r>
            <a:r>
              <a:rPr lang="ar-IQ" altLang="en-US" sz="2800" b="1">
                <a:latin typeface="Arial" panose="020B0604020202020204" pitchFamily="34" charset="0"/>
              </a:rPr>
              <a:t>:</a:t>
            </a:r>
            <a:r>
              <a:rPr lang="ar-SA" altLang="en-US" sz="2800" b="1">
                <a:latin typeface="Arial" panose="020B0604020202020204" pitchFamily="34" charset="0"/>
              </a:rPr>
              <a:t> </a:t>
            </a:r>
            <a:r>
              <a:rPr lang="ar-SA" altLang="en-US" sz="2400">
                <a:latin typeface="Arial" panose="020B0604020202020204" pitchFamily="34" charset="0"/>
              </a:rPr>
              <a:t>بأنها المواد أو الميكروبات التي تلحق الأذى بالإنسان أو الكائنات الحية الأخرى أو تسبب خللاً في التوازن الطبيعي بين الكائنات الحية التي تعيش في نظام بيئي واحد</a:t>
            </a:r>
            <a:r>
              <a:rPr lang="ar-SA" altLang="en-US" sz="2800">
                <a:latin typeface="Arial" panose="020B0604020202020204" pitchFamily="34" charset="0"/>
              </a:rPr>
              <a:t>.</a:t>
            </a:r>
            <a:endParaRPr lang="ar-IQ" altLang="en-US" sz="2800">
              <a:latin typeface="Arial" panose="020B0604020202020204" pitchFamily="34" charset="0"/>
            </a:endParaRP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843213"/>
            <a:ext cx="40100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138113" y="1403350"/>
            <a:ext cx="888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r>
              <a:rPr lang="ar-SA" altLang="en-US" sz="2400">
                <a:latin typeface="Arial" panose="020B0604020202020204" pitchFamily="34" charset="0"/>
              </a:rPr>
              <a:t>ونتيجة للتطور الصناعي </a:t>
            </a:r>
            <a:r>
              <a:rPr lang="ar-IQ" altLang="en-US" sz="2400">
                <a:latin typeface="Arial" panose="020B0604020202020204" pitchFamily="34" charset="0"/>
              </a:rPr>
              <a:t>الحاصل</a:t>
            </a:r>
            <a:r>
              <a:rPr lang="ar-SA" altLang="en-US" sz="2400">
                <a:latin typeface="Arial" panose="020B0604020202020204" pitchFamily="34" charset="0"/>
              </a:rPr>
              <a:t> واستعمال الآلات</a:t>
            </a:r>
            <a:r>
              <a:rPr lang="ar-IQ" altLang="en-US" sz="2400">
                <a:latin typeface="Arial" panose="020B0604020202020204" pitchFamily="34" charset="0"/>
              </a:rPr>
              <a:t> والتكنولوجيا</a:t>
            </a:r>
            <a:r>
              <a:rPr lang="ar-SA" altLang="en-US" sz="2400">
                <a:latin typeface="Arial" panose="020B0604020202020204" pitchFamily="34" charset="0"/>
              </a:rPr>
              <a:t> المختلفة لغرض زيادة الإنتاج، زادت أنواع وكميات الملوثات زيادة ملحوظة و</a:t>
            </a:r>
            <a:r>
              <a:rPr lang="ar-IQ" altLang="en-US" sz="2400">
                <a:latin typeface="Arial" panose="020B0604020202020204" pitchFamily="34" charset="0"/>
              </a:rPr>
              <a:t>أصبحت </a:t>
            </a:r>
            <a:r>
              <a:rPr lang="ar-SA" altLang="en-US" sz="2400">
                <a:latin typeface="Arial" panose="020B0604020202020204" pitchFamily="34" charset="0"/>
              </a:rPr>
              <a:t>ترتبط </a:t>
            </a:r>
            <a:r>
              <a:rPr lang="ar-IQ" altLang="en-US" sz="2400">
                <a:latin typeface="Arial" panose="020B0604020202020204" pitchFamily="34" charset="0"/>
              </a:rPr>
              <a:t>بالنمو</a:t>
            </a:r>
            <a:r>
              <a:rPr lang="ar-SA" altLang="en-US" sz="2400">
                <a:latin typeface="Arial" panose="020B0604020202020204" pitchFamily="34" charset="0"/>
              </a:rPr>
              <a:t> السكاني</a:t>
            </a:r>
            <a:r>
              <a:rPr lang="ar-IQ" altLang="en-US" sz="2400">
                <a:latin typeface="Arial" panose="020B0604020202020204" pitchFamily="34" charset="0"/>
              </a:rPr>
              <a:t> والتطور الصناعي.</a:t>
            </a:r>
            <a:endParaRPr lang="en-US" altLang="en-US" sz="2400">
              <a:latin typeface="Arial" panose="020B0604020202020204" pitchFamily="34" charset="0"/>
            </a:endParaRPr>
          </a:p>
        </p:txBody>
      </p:sp>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2863850"/>
            <a:ext cx="48275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txBox="1">
            <a:spLocks noChangeArrowheads="1"/>
          </p:cNvSpPr>
          <p:nvPr/>
        </p:nvSpPr>
        <p:spPr bwMode="auto">
          <a:xfrm>
            <a:off x="0" y="404813"/>
            <a:ext cx="903605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rtl="1" eaLnBrk="1" hangingPunct="1">
              <a:spcBef>
                <a:spcPts val="600"/>
              </a:spcBef>
              <a:buClr>
                <a:schemeClr val="accent1"/>
              </a:buClr>
              <a:buSzPct val="80000"/>
              <a:buFont typeface="Wingdings 3" panose="05040102010807070707" pitchFamily="18" charset="2"/>
              <a:buNone/>
            </a:pPr>
            <a:r>
              <a:rPr lang="ar-IQ" altLang="en-US" sz="3200" b="1">
                <a:latin typeface="Trebuchet MS" panose="020B0603020202020204" pitchFamily="34" charset="0"/>
              </a:rPr>
              <a:t>أنواع التلوث البيئي :</a:t>
            </a:r>
          </a:p>
          <a:p>
            <a:pPr algn="just" rtl="1" eaLnBrk="1" hangingPunct="1">
              <a:spcBef>
                <a:spcPts val="600"/>
              </a:spcBef>
              <a:buClr>
                <a:schemeClr val="accent1"/>
              </a:buClr>
              <a:buSzPct val="80000"/>
              <a:buFont typeface="Wingdings 3" panose="05040102010807070707" pitchFamily="18" charset="2"/>
              <a:buNone/>
            </a:pPr>
            <a:r>
              <a:rPr lang="ar-IQ" altLang="en-US" sz="2800" b="1">
                <a:latin typeface="Trebuchet MS" panose="020B0603020202020204" pitchFamily="34" charset="0"/>
              </a:rPr>
              <a:t> </a:t>
            </a:r>
            <a:r>
              <a:rPr lang="ar-IQ" altLang="en-US" sz="2800">
                <a:latin typeface="Trebuchet MS" panose="020B0603020202020204" pitchFamily="34" charset="0"/>
              </a:rPr>
              <a:t>لتلوّث البيئة أنواع عديدة، ومنها: تلوُّث الهواء، والماء، والتّربة، والتلوُّث الضّوضائي، والحراري، والضّوئي، وفيما يأتي بعضها:</a:t>
            </a: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989138"/>
            <a:ext cx="8489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2976</Words>
  <Application>Microsoft Office PowerPoint</Application>
  <PresentationFormat>عرض على الشاشة (3:4)‏</PresentationFormat>
  <Paragraphs>340</Paragraphs>
  <Slides>56</Slides>
  <Notes>28</Notes>
  <HiddenSlides>0</HiddenSlides>
  <MMClips>0</MMClips>
  <ScaleCrop>false</ScaleCrop>
  <HeadingPairs>
    <vt:vector size="6" baseType="variant">
      <vt:variant>
        <vt:lpstr>الخطوط المستخدمة</vt:lpstr>
      </vt:variant>
      <vt:variant>
        <vt:i4>17</vt:i4>
      </vt:variant>
      <vt:variant>
        <vt:lpstr>نسق</vt:lpstr>
      </vt:variant>
      <vt:variant>
        <vt:i4>2</vt:i4>
      </vt:variant>
      <vt:variant>
        <vt:lpstr>عناوين الشرائح</vt:lpstr>
      </vt:variant>
      <vt:variant>
        <vt:i4>56</vt:i4>
      </vt:variant>
    </vt:vector>
  </HeadingPairs>
  <TitlesOfParts>
    <vt:vector size="75" baseType="lpstr">
      <vt:lpstr>SimSun</vt:lpstr>
      <vt:lpstr>Aharoni</vt:lpstr>
      <vt:lpstr>Akhbar MT</vt:lpstr>
      <vt:lpstr>Algerian</vt:lpstr>
      <vt:lpstr>Arial</vt:lpstr>
      <vt:lpstr>Arial Black</vt:lpstr>
      <vt:lpstr>Calibri</vt:lpstr>
      <vt:lpstr>Calibri Light</vt:lpstr>
      <vt:lpstr>IBM Plex Sans Arabic</vt:lpstr>
      <vt:lpstr>Showcard Gothic</vt:lpstr>
      <vt:lpstr>Times New Roman</vt:lpstr>
      <vt:lpstr>Times New Roman</vt:lpstr>
      <vt:lpstr>Traditional Arabic</vt:lpstr>
      <vt:lpstr>Trebuchet MS</vt:lpstr>
      <vt:lpstr>Wingdings</vt:lpstr>
      <vt:lpstr>Wingdings 3</vt:lpstr>
      <vt:lpstr>等线</vt:lpstr>
      <vt:lpstr>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Types of Pesticides </vt:lpstr>
      <vt:lpstr>عرض تقديمي في PowerPoint</vt:lpstr>
      <vt:lpstr>What Happens after Application?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cristiano</dc:creator>
  <cp:lastModifiedBy>MARWAN</cp:lastModifiedBy>
  <cp:revision>191</cp:revision>
  <dcterms:created xsi:type="dcterms:W3CDTF">2010-05-20T08:10:08Z</dcterms:created>
  <dcterms:modified xsi:type="dcterms:W3CDTF">2024-09-25T16:32:35Z</dcterms:modified>
</cp:coreProperties>
</file>