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0" r:id="rId2"/>
    <p:sldId id="354" r:id="rId3"/>
    <p:sldId id="323" r:id="rId4"/>
    <p:sldId id="324" r:id="rId5"/>
    <p:sldId id="295" r:id="rId6"/>
    <p:sldId id="325" r:id="rId7"/>
    <p:sldId id="287" r:id="rId8"/>
    <p:sldId id="326" r:id="rId9"/>
    <p:sldId id="327" r:id="rId10"/>
    <p:sldId id="321" r:id="rId11"/>
    <p:sldId id="300" r:id="rId12"/>
    <p:sldId id="328" r:id="rId13"/>
    <p:sldId id="329" r:id="rId14"/>
    <p:sldId id="305" r:id="rId15"/>
    <p:sldId id="306" r:id="rId16"/>
    <p:sldId id="268" r:id="rId17"/>
    <p:sldId id="269" r:id="rId18"/>
    <p:sldId id="307" r:id="rId19"/>
    <p:sldId id="309" r:id="rId20"/>
    <p:sldId id="267" r:id="rId21"/>
    <p:sldId id="270" r:id="rId22"/>
    <p:sldId id="273" r:id="rId23"/>
    <p:sldId id="311" r:id="rId24"/>
    <p:sldId id="275" r:id="rId25"/>
    <p:sldId id="276" r:id="rId26"/>
    <p:sldId id="277" r:id="rId27"/>
    <p:sldId id="279" r:id="rId28"/>
    <p:sldId id="281" r:id="rId29"/>
    <p:sldId id="282" r:id="rId30"/>
    <p:sldId id="312" r:id="rId31"/>
    <p:sldId id="313" r:id="rId32"/>
    <p:sldId id="314" r:id="rId33"/>
    <p:sldId id="316" r:id="rId34"/>
    <p:sldId id="315" r:id="rId35"/>
    <p:sldId id="317" r:id="rId36"/>
    <p:sldId id="353"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1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Alaa" initials="TT" lastIdx="1" clrIdx="0"/>
  <p:cmAuthor id="1" name="Alaa" initials="h" lastIdx="1" clrIdx="1">
    <p:extLst>
      <p:ext uri="{19B8F6BF-5375-455C-9EA6-DF929625EA0E}">
        <p15:presenceInfo xmlns:p15="http://schemas.microsoft.com/office/powerpoint/2012/main" userId="Al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FFCC"/>
    <a:srgbClr val="CCECFF"/>
    <a:srgbClr val="FFFFFF"/>
    <a:srgbClr val="CCFFFF"/>
    <a:srgbClr val="FF9966"/>
    <a:srgbClr val="001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7" autoAdjust="0"/>
  </p:normalViewPr>
  <p:slideViewPr>
    <p:cSldViewPr>
      <p:cViewPr varScale="1">
        <p:scale>
          <a:sx n="88" d="100"/>
          <a:sy n="88" d="100"/>
        </p:scale>
        <p:origin x="1310"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14454-2731-4C11-B786-FA74CFA26D2E}" type="datetimeFigureOut">
              <a:rPr lang="en-US" smtClean="0"/>
              <a:t>10/1/2024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27056-7BC5-4E70-A02B-2F5B77829349}" type="slidenum">
              <a:rPr lang="en-US" smtClean="0"/>
              <a:t>‹#›</a:t>
            </a:fld>
            <a:endParaRPr lang="en-US"/>
          </a:p>
        </p:txBody>
      </p:sp>
    </p:spTree>
    <p:extLst>
      <p:ext uri="{BB962C8B-B14F-4D97-AF65-F5344CB8AC3E}">
        <p14:creationId xmlns:p14="http://schemas.microsoft.com/office/powerpoint/2010/main" val="256424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Alaa K.M.    </a:t>
            </a:r>
          </a:p>
        </p:txBody>
      </p:sp>
      <p:sp>
        <p:nvSpPr>
          <p:cNvPr id="5" name="Rectangle 3"/>
          <p:cNvSpPr>
            <a:spLocks noGrp="1" noChangeArrowheads="1"/>
          </p:cNvSpPr>
          <p:nvPr>
            <p:ph type="dt" idx="1"/>
          </p:nvPr>
        </p:nvSpPr>
        <p:spPr>
          <a:ln/>
        </p:spPr>
        <p:txBody>
          <a:bodyPr/>
          <a:lstStyle/>
          <a:p>
            <a:r>
              <a:rPr lang="en-US"/>
              <a:t>yyyy</a:t>
            </a:r>
          </a:p>
        </p:txBody>
      </p:sp>
      <p:sp>
        <p:nvSpPr>
          <p:cNvPr id="6" name="Rectangle 6"/>
          <p:cNvSpPr>
            <a:spLocks noGrp="1" noChangeArrowheads="1"/>
          </p:cNvSpPr>
          <p:nvPr>
            <p:ph type="ftr" sz="quarter" idx="4"/>
          </p:nvPr>
        </p:nvSpPr>
        <p:spPr>
          <a:ln/>
        </p:spPr>
        <p:txBody>
          <a:bodyPr/>
          <a:lstStyle/>
          <a:p>
            <a:r>
              <a:rPr lang="en-US"/>
              <a:t>jjjjjj</a:t>
            </a: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263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Dr. Alaa K.M.    </a:t>
            </a:r>
          </a:p>
        </p:txBody>
      </p:sp>
      <p:sp>
        <p:nvSpPr>
          <p:cNvPr id="6" name="Rectangle 3"/>
          <p:cNvSpPr>
            <a:spLocks noGrp="1" noChangeArrowheads="1"/>
          </p:cNvSpPr>
          <p:nvPr>
            <p:ph type="dt" idx="1"/>
          </p:nvPr>
        </p:nvSpPr>
        <p:spPr>
          <a:ln/>
        </p:spPr>
        <p:txBody>
          <a:bodyPr/>
          <a:lstStyle/>
          <a:p>
            <a:r>
              <a:rPr lang="en-US"/>
              <a:t>yyyy</a:t>
            </a:r>
          </a:p>
        </p:txBody>
      </p:sp>
      <p:sp>
        <p:nvSpPr>
          <p:cNvPr id="7" name="Rectangle 6"/>
          <p:cNvSpPr>
            <a:spLocks noGrp="1" noChangeArrowheads="1"/>
          </p:cNvSpPr>
          <p:nvPr>
            <p:ph type="ftr" sz="quarter" idx="4"/>
          </p:nvPr>
        </p:nvSpPr>
        <p:spPr>
          <a:ln/>
        </p:spPr>
        <p:txBody>
          <a:bodyPr/>
          <a:lstStyle/>
          <a:p>
            <a:r>
              <a:rPr lang="en-US"/>
              <a:t>jjjjjj</a:t>
            </a:r>
          </a:p>
        </p:txBody>
      </p:sp>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768B375A-B2F6-4E9C-8D34-02B18912CCC4}" type="slidenum">
              <a:rPr lang="ar-SA" sz="1200">
                <a:latin typeface="Arial" charset="0"/>
              </a:rPr>
              <a:pPr algn="r" rtl="0"/>
              <a:t>24</a:t>
            </a:fld>
            <a:endParaRPr lang="en-US" sz="1200">
              <a:latin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p:txBody>
          <a:bodyPr/>
          <a:lstStyle/>
          <a:p>
            <a:r>
              <a:rPr lang="en-US"/>
              <a:t>Biogas is an efficient way to produce clean, renewable energy out of different types of organic waste. </a:t>
            </a:r>
          </a:p>
          <a:p>
            <a:r>
              <a:rPr lang="en-US"/>
              <a:t>The organic waste, such as manure, fuels the process, causing anaerobic digestion to take place and break down the waste, creating methane.</a:t>
            </a:r>
          </a:p>
        </p:txBody>
      </p:sp>
    </p:spTree>
    <p:extLst>
      <p:ext uri="{BB962C8B-B14F-4D97-AF65-F5344CB8AC3E}">
        <p14:creationId xmlns:p14="http://schemas.microsoft.com/office/powerpoint/2010/main" val="98872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Dr. Alaa K.M.    </a:t>
            </a:r>
          </a:p>
        </p:txBody>
      </p:sp>
      <p:sp>
        <p:nvSpPr>
          <p:cNvPr id="7" name="Rectangle 3"/>
          <p:cNvSpPr>
            <a:spLocks noGrp="1" noChangeArrowheads="1"/>
          </p:cNvSpPr>
          <p:nvPr>
            <p:ph type="dt" idx="1"/>
          </p:nvPr>
        </p:nvSpPr>
        <p:spPr>
          <a:ln/>
        </p:spPr>
        <p:txBody>
          <a:bodyPr/>
          <a:lstStyle/>
          <a:p>
            <a:r>
              <a:rPr lang="en-US"/>
              <a:t>yyyy</a:t>
            </a:r>
          </a:p>
        </p:txBody>
      </p:sp>
      <p:sp>
        <p:nvSpPr>
          <p:cNvPr id="8" name="Rectangle 6"/>
          <p:cNvSpPr>
            <a:spLocks noGrp="1" noChangeArrowheads="1"/>
          </p:cNvSpPr>
          <p:nvPr>
            <p:ph type="ftr" sz="quarter" idx="4"/>
          </p:nvPr>
        </p:nvSpPr>
        <p:spPr>
          <a:ln/>
        </p:spPr>
        <p:txBody>
          <a:bodyPr/>
          <a:lstStyle/>
          <a:p>
            <a:r>
              <a:rPr lang="en-US"/>
              <a:t>jjjjjj</a:t>
            </a:r>
          </a:p>
        </p:txBody>
      </p:sp>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B667CD84-7380-4E0A-B7F1-0EB773FCFC9A}" type="slidenum">
              <a:rPr lang="ar-SA" sz="1200">
                <a:latin typeface="Arial" charset="0"/>
              </a:rPr>
              <a:pPr algn="r" rtl="0"/>
              <a:t>25</a:t>
            </a:fld>
            <a:endParaRPr lang="en-US" sz="1200">
              <a:latin typeface="Arial" charset="0"/>
            </a:endParaRPr>
          </a:p>
        </p:txBody>
      </p:sp>
      <p:sp>
        <p:nvSpPr>
          <p:cNvPr id="182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0"/>
            <a:fld id="{F59510CE-BF20-4198-B89B-4A1413DBA027}" type="slidenum">
              <a:rPr lang="ar-SA" sz="1200">
                <a:latin typeface="Arial" charset="0"/>
              </a:rPr>
              <a:pPr algn="r" rtl="0"/>
              <a:t>25</a:t>
            </a:fld>
            <a:endParaRPr lang="en-CA" sz="1200">
              <a:latin typeface="Arial" charset="0"/>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135276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Dr. Alaa K.M.    </a:t>
            </a:r>
          </a:p>
        </p:txBody>
      </p:sp>
      <p:sp>
        <p:nvSpPr>
          <p:cNvPr id="6" name="Rectangle 3"/>
          <p:cNvSpPr>
            <a:spLocks noGrp="1" noChangeArrowheads="1"/>
          </p:cNvSpPr>
          <p:nvPr>
            <p:ph type="dt" idx="1"/>
          </p:nvPr>
        </p:nvSpPr>
        <p:spPr>
          <a:ln/>
        </p:spPr>
        <p:txBody>
          <a:bodyPr/>
          <a:lstStyle/>
          <a:p>
            <a:r>
              <a:rPr lang="en-US"/>
              <a:t>yyyy</a:t>
            </a:r>
          </a:p>
        </p:txBody>
      </p:sp>
      <p:sp>
        <p:nvSpPr>
          <p:cNvPr id="7" name="Rectangle 6"/>
          <p:cNvSpPr>
            <a:spLocks noGrp="1" noChangeArrowheads="1"/>
          </p:cNvSpPr>
          <p:nvPr>
            <p:ph type="ftr" sz="quarter" idx="4"/>
          </p:nvPr>
        </p:nvSpPr>
        <p:spPr>
          <a:ln/>
        </p:spPr>
        <p:txBody>
          <a:bodyPr/>
          <a:lstStyle/>
          <a:p>
            <a:r>
              <a:rPr lang="en-US"/>
              <a:t>jjjjjj</a:t>
            </a:r>
          </a:p>
        </p:txBody>
      </p:sp>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74B14713-060C-43BE-AB2D-DB1658E6D284}" type="slidenum">
              <a:rPr lang="ar-SA" sz="1200">
                <a:latin typeface="Arial" charset="0"/>
              </a:rPr>
              <a:pPr algn="r" rtl="0"/>
              <a:t>26</a:t>
            </a:fld>
            <a:endParaRPr lang="en-US" sz="1200">
              <a:latin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194257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Dr. Alaa K.M.    </a:t>
            </a:r>
          </a:p>
        </p:txBody>
      </p:sp>
      <p:sp>
        <p:nvSpPr>
          <p:cNvPr id="6" name="Rectangle 3"/>
          <p:cNvSpPr>
            <a:spLocks noGrp="1" noChangeArrowheads="1"/>
          </p:cNvSpPr>
          <p:nvPr>
            <p:ph type="dt" idx="1"/>
          </p:nvPr>
        </p:nvSpPr>
        <p:spPr>
          <a:ln/>
        </p:spPr>
        <p:txBody>
          <a:bodyPr/>
          <a:lstStyle/>
          <a:p>
            <a:r>
              <a:rPr lang="en-US"/>
              <a:t>yyyy</a:t>
            </a:r>
          </a:p>
        </p:txBody>
      </p:sp>
      <p:sp>
        <p:nvSpPr>
          <p:cNvPr id="7" name="Rectangle 6"/>
          <p:cNvSpPr>
            <a:spLocks noGrp="1" noChangeArrowheads="1"/>
          </p:cNvSpPr>
          <p:nvPr>
            <p:ph type="ftr" sz="quarter" idx="4"/>
          </p:nvPr>
        </p:nvSpPr>
        <p:spPr>
          <a:ln/>
        </p:spPr>
        <p:txBody>
          <a:bodyPr/>
          <a:lstStyle/>
          <a:p>
            <a:r>
              <a:rPr lang="en-US"/>
              <a:t>jjjjjj</a:t>
            </a:r>
          </a:p>
        </p:txBody>
      </p:sp>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5721A935-4E4D-474C-8460-73DB78471C45}" type="slidenum">
              <a:rPr lang="ar-SA" sz="1200">
                <a:latin typeface="Arial" charset="0"/>
              </a:rPr>
              <a:pPr algn="r" rtl="0"/>
              <a:t>27</a:t>
            </a:fld>
            <a:endParaRPr lang="en-US" sz="1200">
              <a:latin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5796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Dr. Alaa K.M.    </a:t>
            </a:r>
          </a:p>
        </p:txBody>
      </p:sp>
      <p:sp>
        <p:nvSpPr>
          <p:cNvPr id="6" name="Rectangle 3"/>
          <p:cNvSpPr>
            <a:spLocks noGrp="1" noChangeArrowheads="1"/>
          </p:cNvSpPr>
          <p:nvPr>
            <p:ph type="dt" idx="1"/>
          </p:nvPr>
        </p:nvSpPr>
        <p:spPr>
          <a:ln/>
        </p:spPr>
        <p:txBody>
          <a:bodyPr/>
          <a:lstStyle/>
          <a:p>
            <a:r>
              <a:rPr lang="en-US"/>
              <a:t>yyyy</a:t>
            </a:r>
          </a:p>
        </p:txBody>
      </p:sp>
      <p:sp>
        <p:nvSpPr>
          <p:cNvPr id="7" name="Rectangle 6"/>
          <p:cNvSpPr>
            <a:spLocks noGrp="1" noChangeArrowheads="1"/>
          </p:cNvSpPr>
          <p:nvPr>
            <p:ph type="ftr" sz="quarter" idx="4"/>
          </p:nvPr>
        </p:nvSpPr>
        <p:spPr>
          <a:ln/>
        </p:spPr>
        <p:txBody>
          <a:bodyPr/>
          <a:lstStyle/>
          <a:p>
            <a:r>
              <a:rPr lang="en-US"/>
              <a:t>jjjjjj</a:t>
            </a:r>
          </a:p>
        </p:txBody>
      </p:sp>
      <p:sp>
        <p:nvSpPr>
          <p:cNvPr id="195586"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EEF9CA18-6310-4C70-9EAB-32DFD8692C2A}" type="slidenum">
              <a:rPr lang="ar-SA" sz="1200">
                <a:latin typeface="Arial" charset="0"/>
              </a:rPr>
              <a:pPr algn="r" rtl="0"/>
              <a:t>28</a:t>
            </a:fld>
            <a:endParaRPr lang="en-US" sz="1200">
              <a:latin typeface="Arial" charset="0"/>
            </a:endParaRPr>
          </a:p>
        </p:txBody>
      </p:sp>
      <p:sp>
        <p:nvSpPr>
          <p:cNvPr id="195587" name="Rectangle 2"/>
          <p:cNvSpPr>
            <a:spLocks noGrp="1" noRot="1" noChangeAspect="1" noChangeArrowheads="1" noTextEdit="1"/>
          </p:cNvSpPr>
          <p:nvPr>
            <p:ph type="sldImg"/>
          </p:nvPr>
        </p:nvSpPr>
        <p:spPr>
          <a:xfrm>
            <a:off x="1146175" y="685800"/>
            <a:ext cx="4572000" cy="3429000"/>
          </a:xfrm>
          <a:ln/>
        </p:spPr>
      </p:sp>
      <p:sp>
        <p:nvSpPr>
          <p:cNvPr id="195588" name="Rectangle 3"/>
          <p:cNvSpPr>
            <a:spLocks noGrp="1" noChangeArrowheads="1"/>
          </p:cNvSpPr>
          <p:nvPr>
            <p:ph type="body" idx="1"/>
          </p:nvPr>
        </p:nvSpPr>
        <p:spPr>
          <a:xfrm>
            <a:off x="915988" y="4343400"/>
            <a:ext cx="5026025" cy="4114800"/>
          </a:xfrm>
        </p:spPr>
        <p:txBody>
          <a:bodyPr/>
          <a:lstStyle/>
          <a:p>
            <a:endParaRPr lang="en-GB"/>
          </a:p>
        </p:txBody>
      </p:sp>
    </p:spTree>
    <p:extLst>
      <p:ext uri="{BB962C8B-B14F-4D97-AF65-F5344CB8AC3E}">
        <p14:creationId xmlns:p14="http://schemas.microsoft.com/office/powerpoint/2010/main" val="380358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Dr. Alaa K.M.    </a:t>
            </a:r>
          </a:p>
        </p:txBody>
      </p:sp>
      <p:sp>
        <p:nvSpPr>
          <p:cNvPr id="7" name="Rectangle 3"/>
          <p:cNvSpPr>
            <a:spLocks noGrp="1" noChangeArrowheads="1"/>
          </p:cNvSpPr>
          <p:nvPr>
            <p:ph type="dt" idx="1"/>
          </p:nvPr>
        </p:nvSpPr>
        <p:spPr>
          <a:ln/>
        </p:spPr>
        <p:txBody>
          <a:bodyPr/>
          <a:lstStyle/>
          <a:p>
            <a:r>
              <a:rPr lang="en-US"/>
              <a:t>yyyy</a:t>
            </a:r>
          </a:p>
        </p:txBody>
      </p:sp>
      <p:sp>
        <p:nvSpPr>
          <p:cNvPr id="8" name="Rectangle 6"/>
          <p:cNvSpPr>
            <a:spLocks noGrp="1" noChangeArrowheads="1"/>
          </p:cNvSpPr>
          <p:nvPr>
            <p:ph type="ftr" sz="quarter" idx="4"/>
          </p:nvPr>
        </p:nvSpPr>
        <p:spPr>
          <a:ln/>
        </p:spPr>
        <p:txBody>
          <a:bodyPr/>
          <a:lstStyle/>
          <a:p>
            <a:r>
              <a:rPr lang="en-US"/>
              <a:t>jjjjjj</a:t>
            </a:r>
          </a:p>
        </p:txBody>
      </p:sp>
      <p:sp>
        <p:nvSpPr>
          <p:cNvPr id="200706"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rtl="0"/>
            <a:fld id="{31F9AD5A-8656-4AE6-BBB0-F5E05E0EBF81}" type="slidenum">
              <a:rPr lang="ar-SA" sz="1200">
                <a:latin typeface="Arial" charset="0"/>
              </a:rPr>
              <a:pPr algn="r" rtl="0"/>
              <a:t>29</a:t>
            </a:fld>
            <a:endParaRPr lang="en-US" sz="1200">
              <a:latin typeface="Arial" charset="0"/>
            </a:endParaRPr>
          </a:p>
        </p:txBody>
      </p:sp>
      <p:sp>
        <p:nvSpPr>
          <p:cNvPr id="200707" name="Slide Image Placeholder 1"/>
          <p:cNvSpPr>
            <a:spLocks noGrp="1" noRot="1" noChangeAspect="1" noTextEdit="1"/>
          </p:cNvSpPr>
          <p:nvPr>
            <p:ph type="sldImg"/>
          </p:nvPr>
        </p:nvSpPr>
        <p:spPr>
          <a:ln/>
        </p:spPr>
      </p:sp>
      <p:sp>
        <p:nvSpPr>
          <p:cNvPr id="200708" name="Notes Placeholder 2"/>
          <p:cNvSpPr>
            <a:spLocks noGrp="1"/>
          </p:cNvSpPr>
          <p:nvPr>
            <p:ph type="body" idx="1"/>
          </p:nvPr>
        </p:nvSpPr>
        <p:spPr/>
        <p:txBody>
          <a:bodyPr/>
          <a:lstStyle/>
          <a:p>
            <a:endParaRPr lang="en-GB"/>
          </a:p>
        </p:txBody>
      </p:sp>
      <p:sp>
        <p:nvSpPr>
          <p:cNvPr id="2007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F01C5498-11B7-419A-9335-C9203F033E69}" type="slidenum">
              <a:rPr lang="ar-SA" sz="1200">
                <a:latin typeface="Calibri" pitchFamily="34" charset="0"/>
              </a:rPr>
              <a:pPr algn="r" rtl="0"/>
              <a:t>29</a:t>
            </a:fld>
            <a:endParaRPr lang="en-US" sz="1200">
              <a:latin typeface="Calibri" pitchFamily="34" charset="0"/>
            </a:endParaRPr>
          </a:p>
        </p:txBody>
      </p:sp>
    </p:spTree>
    <p:extLst>
      <p:ext uri="{BB962C8B-B14F-4D97-AF65-F5344CB8AC3E}">
        <p14:creationId xmlns:p14="http://schemas.microsoft.com/office/powerpoint/2010/main" val="87948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C26D-E653-4FB3-8346-C1A61B4E3E2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C26D-E653-4FB3-8346-C1A61B4E3E2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C26D-E653-4FB3-8346-C1A61B4E3E2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C26D-E653-4FB3-8346-C1A61B4E3E2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C26D-E653-4FB3-8346-C1A61B4E3E2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C26D-E653-4FB3-8346-C1A61B4E3E2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C26D-E653-4FB3-8346-C1A61B4E3E27}"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C26D-E653-4FB3-8346-C1A61B4E3E27}"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C26D-E653-4FB3-8346-C1A61B4E3E27}"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C26D-E653-4FB3-8346-C1A61B4E3E2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C26D-E653-4FB3-8346-C1A61B4E3E2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7BB22-D372-42B1-8F50-195DF03585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gs>
            <a:gs pos="89000">
              <a:schemeClr val="accent3">
                <a:lumMod val="20000"/>
                <a:lumOff val="8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9C26D-E653-4FB3-8346-C1A61B4E3E27}"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BB22-D372-42B1-8F50-195DF03585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1447800"/>
            <a:ext cx="6400800" cy="3785652"/>
          </a:xfrm>
          <a:prstGeom prst="rect">
            <a:avLst/>
          </a:prstGeom>
          <a:noFill/>
        </p:spPr>
        <p:txBody>
          <a:bodyPr wrap="square" rtlCol="0">
            <a:spAutoFit/>
          </a:bodyPr>
          <a:lstStyle/>
          <a:p>
            <a:pPr algn="ctr" rtl="1"/>
            <a:r>
              <a:rPr lang="ar-IQ" sz="4000" b="1" dirty="0" smtClean="0">
                <a:solidFill>
                  <a:srgbClr val="FF0000"/>
                </a:solidFill>
              </a:rPr>
              <a:t>الافاق المستقبلية في تطوير البحث العلمي في الهندسة البايوكيميائية</a:t>
            </a:r>
          </a:p>
          <a:p>
            <a:pPr algn="ctr" rtl="1"/>
            <a:endParaRPr lang="ar-IQ" sz="4000" b="1" dirty="0">
              <a:solidFill>
                <a:srgbClr val="FF0000"/>
              </a:solidFill>
            </a:endParaRPr>
          </a:p>
          <a:p>
            <a:pPr algn="ctr" rtl="1"/>
            <a:endParaRPr lang="ar-IQ" sz="4000" b="1" dirty="0" smtClean="0">
              <a:solidFill>
                <a:srgbClr val="FF0000"/>
              </a:solidFill>
            </a:endParaRPr>
          </a:p>
          <a:p>
            <a:pPr algn="ctr" rtl="1"/>
            <a:endParaRPr lang="ar-IQ" sz="4000" b="1" dirty="0" smtClean="0">
              <a:solidFill>
                <a:srgbClr val="FF0000"/>
              </a:solidFill>
            </a:endParaRPr>
          </a:p>
          <a:p>
            <a:pPr algn="ctr" rtl="1"/>
            <a:r>
              <a:rPr lang="ar-IQ" sz="2000" b="1" dirty="0" smtClean="0"/>
              <a:t>ا.د. علاء كريم محمد</a:t>
            </a:r>
          </a:p>
          <a:p>
            <a:pPr algn="ctr" rtl="1"/>
            <a:r>
              <a:rPr lang="ar-IQ" sz="2000" b="1" dirty="0" smtClean="0"/>
              <a:t>ا.د. علي حسين عبار</a:t>
            </a:r>
            <a:endParaRPr lang="en-US" sz="2000" b="1" dirty="0"/>
          </a:p>
        </p:txBody>
      </p:sp>
    </p:spTree>
    <p:extLst>
      <p:ext uri="{BB962C8B-B14F-4D97-AF65-F5344CB8AC3E}">
        <p14:creationId xmlns:p14="http://schemas.microsoft.com/office/powerpoint/2010/main" val="391528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versity, Texas City Partner to Prove Effectiveness of Bioreactor  Landfills | Waste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61247"/>
            <a:ext cx="8001000" cy="4787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09600"/>
            <a:ext cx="3429000" cy="369332"/>
          </a:xfrm>
          <a:prstGeom prst="rect">
            <a:avLst/>
          </a:prstGeom>
          <a:noFill/>
        </p:spPr>
        <p:txBody>
          <a:bodyPr wrap="square" rtlCol="0">
            <a:spAutoFit/>
          </a:bodyPr>
          <a:lstStyle/>
          <a:p>
            <a:r>
              <a:rPr lang="en-US" dirty="0"/>
              <a:t>Bioreactor landfill</a:t>
            </a:r>
          </a:p>
        </p:txBody>
      </p:sp>
      <p:sp>
        <p:nvSpPr>
          <p:cNvPr id="4" name="TextBox 3">
            <a:extLst>
              <a:ext uri="{FF2B5EF4-FFF2-40B4-BE49-F238E27FC236}">
                <a16:creationId xmlns="" xmlns:a16="http://schemas.microsoft.com/office/drawing/2014/main" id="{E00118B6-BB47-4E2F-9150-C991FEB1B77A}"/>
              </a:ext>
            </a:extLst>
          </p:cNvPr>
          <p:cNvSpPr txBox="1"/>
          <p:nvPr/>
        </p:nvSpPr>
        <p:spPr>
          <a:xfrm>
            <a:off x="5181602" y="609600"/>
            <a:ext cx="3162300" cy="461665"/>
          </a:xfrm>
          <a:prstGeom prst="rect">
            <a:avLst/>
          </a:prstGeom>
          <a:noFill/>
        </p:spPr>
        <p:txBody>
          <a:bodyPr wrap="square">
            <a:spAutoFit/>
          </a:bodyPr>
          <a:lstStyle/>
          <a:p>
            <a:pPr algn="r" rtl="1"/>
            <a:r>
              <a:rPr lang="ar-IQ" sz="2400" b="1" dirty="0">
                <a:solidFill>
                  <a:srgbClr val="FF0000"/>
                </a:solidFill>
              </a:rPr>
              <a:t>مدافن النفايات الحيوية</a:t>
            </a:r>
            <a:endParaRPr lang="en-US" sz="2400" b="1" dirty="0">
              <a:solidFill>
                <a:srgbClr val="FF0000"/>
              </a:solidFill>
            </a:endParaRPr>
          </a:p>
        </p:txBody>
      </p:sp>
    </p:spTree>
    <p:extLst>
      <p:ext uri="{BB962C8B-B14F-4D97-AF65-F5344CB8AC3E}">
        <p14:creationId xmlns:p14="http://schemas.microsoft.com/office/powerpoint/2010/main" val="129110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onet SIP, CIP 50-500L Bioreactors | For Sale | Labx Ad 42531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009710"/>
            <a:ext cx="3581400" cy="5375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1099188B-0079-4149-953C-0B1598AC6294}"/>
              </a:ext>
            </a:extLst>
          </p:cNvPr>
          <p:cNvSpPr txBox="1"/>
          <p:nvPr/>
        </p:nvSpPr>
        <p:spPr>
          <a:xfrm>
            <a:off x="2857500" y="609600"/>
            <a:ext cx="3429000" cy="400110"/>
          </a:xfrm>
          <a:prstGeom prst="rect">
            <a:avLst/>
          </a:prstGeom>
          <a:noFill/>
        </p:spPr>
        <p:txBody>
          <a:bodyPr wrap="square" rtlCol="0">
            <a:spAutoFit/>
          </a:bodyPr>
          <a:lstStyle/>
          <a:p>
            <a:r>
              <a:rPr lang="en-US" sz="2000" b="1" dirty="0">
                <a:solidFill>
                  <a:srgbClr val="FF0000"/>
                </a:solidFill>
              </a:rPr>
              <a:t>Lab Bioreactor landfill</a:t>
            </a:r>
          </a:p>
        </p:txBody>
      </p:sp>
    </p:spTree>
    <p:extLst>
      <p:ext uri="{BB962C8B-B14F-4D97-AF65-F5344CB8AC3E}">
        <p14:creationId xmlns:p14="http://schemas.microsoft.com/office/powerpoint/2010/main" val="365394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283706"/>
            <a:ext cx="2667000" cy="523220"/>
          </a:xfrm>
          <a:prstGeom prst="rect">
            <a:avLst/>
          </a:prstGeom>
          <a:noFill/>
        </p:spPr>
        <p:txBody>
          <a:bodyPr wrap="square" rtlCol="0">
            <a:spAutoFit/>
          </a:bodyPr>
          <a:lstStyle/>
          <a:p>
            <a:r>
              <a:rPr lang="ar-IQ" sz="2800" dirty="0">
                <a:solidFill>
                  <a:srgbClr val="FF3300"/>
                </a:solidFill>
                <a:latin typeface="Times New Roman" panose="02020603050405020304" pitchFamily="18" charset="0"/>
                <a:cs typeface="Times New Roman" panose="02020603050405020304" pitchFamily="18" charset="0"/>
              </a:rPr>
              <a:t> 3- العقاقير الطبية</a:t>
            </a:r>
            <a:endParaRPr lang="en-US" sz="2800" dirty="0">
              <a:solidFill>
                <a:srgbClr val="FF33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00" y="840433"/>
            <a:ext cx="8440003" cy="707886"/>
          </a:xfrm>
          <a:prstGeom prst="rect">
            <a:avLst/>
          </a:prstGeom>
        </p:spPr>
        <p:txBody>
          <a:bodyPr wrap="square">
            <a:spAutoFit/>
          </a:bodyPr>
          <a:lstStyle/>
          <a:p>
            <a:pPr algn="r"/>
            <a:r>
              <a:rPr lang="ar-IQ" sz="2000" dirty="0">
                <a:solidFill>
                  <a:srgbClr val="202122"/>
                </a:solidFill>
                <a:latin typeface="Times New Roman" panose="02020603050405020304" pitchFamily="18" charset="0"/>
                <a:cs typeface="Times New Roman" panose="02020603050405020304" pitchFamily="18" charset="0"/>
              </a:rPr>
              <a:t>ساهمت التكنولوجيا الحيوية في اكتشاف وتصنيع الأدوية الصيدلانية التقليدية ذات الجزيئات الصغيرة وكذلك الأدوية التي هي نتاج التكنولوجيا الحيوية (الصيدلة الحيوية) مثل:</a:t>
            </a:r>
            <a:endParaRPr lang="en-US" sz="2000" dirty="0">
              <a:latin typeface="Times New Roman" panose="02020603050405020304" pitchFamily="18" charset="0"/>
              <a:cs typeface="Times New Roman" panose="02020603050405020304" pitchFamily="18" charset="0"/>
            </a:endParaRPr>
          </a:p>
        </p:txBody>
      </p:sp>
      <p:pic>
        <p:nvPicPr>
          <p:cNvPr id="6" name="Picture 8" descr="What is the Role of Insulin in Diabetes? - Medlife Blog: Health and  Wellness T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10892"/>
            <a:ext cx="2743200" cy="1749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epatitis B vaccine stock vector. Illustration of hepatitis - 1307868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456"/>
          <a:stretch/>
        </p:blipFill>
        <p:spPr bwMode="auto">
          <a:xfrm>
            <a:off x="5467935" y="3657600"/>
            <a:ext cx="3142665" cy="30345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84995FB8-F323-444D-BA81-02FC291D617F}"/>
              </a:ext>
            </a:extLst>
          </p:cNvPr>
          <p:cNvSpPr txBox="1"/>
          <p:nvPr/>
        </p:nvSpPr>
        <p:spPr>
          <a:xfrm>
            <a:off x="1066800" y="2162659"/>
            <a:ext cx="3987478" cy="523220"/>
          </a:xfrm>
          <a:prstGeom prst="rect">
            <a:avLst/>
          </a:prstGeom>
          <a:noFill/>
        </p:spPr>
        <p:txBody>
          <a:bodyPr wrap="square">
            <a:spAutoFit/>
          </a:bodyPr>
          <a:lstStyle/>
          <a:p>
            <a:pPr algn="ctr"/>
            <a:r>
              <a:rPr lang="ar-IQ" sz="2800" dirty="0"/>
              <a:t>إنتاج الأنسولين لمرضى السكر</a:t>
            </a:r>
            <a:endParaRPr lang="en-US" sz="2800" dirty="0"/>
          </a:p>
        </p:txBody>
      </p:sp>
      <p:sp>
        <p:nvSpPr>
          <p:cNvPr id="11" name="TextBox 10">
            <a:extLst>
              <a:ext uri="{FF2B5EF4-FFF2-40B4-BE49-F238E27FC236}">
                <a16:creationId xmlns="" xmlns:a16="http://schemas.microsoft.com/office/drawing/2014/main" id="{2720D116-59A0-4B87-AE51-314972BA6247}"/>
              </a:ext>
            </a:extLst>
          </p:cNvPr>
          <p:cNvSpPr txBox="1"/>
          <p:nvPr/>
        </p:nvSpPr>
        <p:spPr>
          <a:xfrm>
            <a:off x="1447800" y="4713214"/>
            <a:ext cx="3657600" cy="461665"/>
          </a:xfrm>
          <a:prstGeom prst="rect">
            <a:avLst/>
          </a:prstGeom>
          <a:noFill/>
        </p:spPr>
        <p:txBody>
          <a:bodyPr wrap="square">
            <a:spAutoFit/>
          </a:bodyPr>
          <a:lstStyle/>
          <a:p>
            <a:r>
              <a:rPr lang="ar-IQ" sz="2400" dirty="0"/>
              <a:t>إنتاج لقاح التهاب الكبد الوبائي ب</a:t>
            </a:r>
            <a:endParaRPr lang="en-US" sz="2400" dirty="0"/>
          </a:p>
        </p:txBody>
      </p:sp>
    </p:spTree>
    <p:extLst>
      <p:ext uri="{BB962C8B-B14F-4D97-AF65-F5344CB8AC3E}">
        <p14:creationId xmlns:p14="http://schemas.microsoft.com/office/powerpoint/2010/main" val="27680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882" y="195860"/>
            <a:ext cx="4570027" cy="523220"/>
          </a:xfrm>
          <a:prstGeom prst="rect">
            <a:avLst/>
          </a:prstGeom>
        </p:spPr>
        <p:txBody>
          <a:bodyPr wrap="square">
            <a:spAutoFit/>
          </a:bodyPr>
          <a:lstStyle/>
          <a:p>
            <a:pPr algn="r" rtl="1"/>
            <a:r>
              <a:rPr lang="ar-IQ" sz="2800" b="1" i="0" dirty="0">
                <a:solidFill>
                  <a:srgbClr val="FF3300"/>
                </a:solidFill>
                <a:effectLst/>
                <a:latin typeface="Linux Libertine"/>
              </a:rPr>
              <a:t>4- المفاعلات الكهروكيمياوية الحيوية</a:t>
            </a:r>
            <a:endParaRPr lang="en-US" sz="2800" b="1" i="0" dirty="0">
              <a:solidFill>
                <a:srgbClr val="FF3300"/>
              </a:solidFill>
              <a:effectLst/>
              <a:latin typeface="Linux Libertine"/>
            </a:endParaRPr>
          </a:p>
        </p:txBody>
      </p:sp>
      <p:pic>
        <p:nvPicPr>
          <p:cNvPr id="7170" name="Picture 2" descr="Reactor Design for Bioelectrochemical Systems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
            <a:ext cx="4038600" cy="495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399" y="915741"/>
            <a:ext cx="4716171" cy="3730317"/>
          </a:xfrm>
          <a:prstGeom prst="rect">
            <a:avLst/>
          </a:prstGeom>
        </p:spPr>
        <p:txBody>
          <a:bodyPr wrap="square">
            <a:spAutoFit/>
          </a:bodyPr>
          <a:lstStyle/>
          <a:p>
            <a:pPr algn="r" rtl="1">
              <a:lnSpc>
                <a:spcPct val="150000"/>
              </a:lnSpc>
            </a:pPr>
            <a:r>
              <a:rPr lang="ar-IQ" sz="2000" b="1" dirty="0">
                <a:solidFill>
                  <a:srgbClr val="0070C0"/>
                </a:solidFill>
                <a:latin typeface="Times New Roman" panose="02020603050405020304" pitchFamily="18" charset="0"/>
                <a:cs typeface="Times New Roman" panose="02020603050405020304" pitchFamily="18" charset="0"/>
              </a:rPr>
              <a:t>المفاعل الكهروكيميائي الحيوي </a:t>
            </a:r>
            <a:r>
              <a:rPr lang="ar-IQ" sz="2000" dirty="0">
                <a:solidFill>
                  <a:srgbClr val="202122"/>
                </a:solidFill>
                <a:latin typeface="Times New Roman" panose="02020603050405020304" pitchFamily="18" charset="0"/>
                <a:cs typeface="Times New Roman" panose="02020603050405020304" pitchFamily="18" charset="0"/>
              </a:rPr>
              <a:t>هو نوع من المفاعلات الحيوية حيث تُستخدم العمليات الكهروكيميائية الحيوية لتحليل / إنتاج المواد العضوية باستخدام الكائنات الدقيقة</a:t>
            </a:r>
          </a:p>
          <a:p>
            <a:pPr algn="r" rtl="1">
              <a:lnSpc>
                <a:spcPct val="150000"/>
              </a:lnSpc>
            </a:pPr>
            <a:r>
              <a:rPr lang="ar-IQ" sz="2000" b="1" dirty="0">
                <a:solidFill>
                  <a:srgbClr val="0070C0"/>
                </a:solidFill>
                <a:latin typeface="Times New Roman" panose="02020603050405020304" pitchFamily="18" charset="0"/>
                <a:cs typeface="Times New Roman" panose="02020603050405020304" pitchFamily="18" charset="0"/>
              </a:rPr>
              <a:t>تتضمن أمثلة المفاعلات الكهروكيميائية الحيوية :</a:t>
            </a:r>
          </a:p>
          <a:p>
            <a:pPr algn="r" rtl="1">
              <a:lnSpc>
                <a:spcPct val="150000"/>
              </a:lnSpc>
            </a:pPr>
            <a:r>
              <a:rPr lang="ar-IQ" sz="2000" dirty="0">
                <a:solidFill>
                  <a:srgbClr val="202122"/>
                </a:solidFill>
                <a:latin typeface="Times New Roman" panose="02020603050405020304" pitchFamily="18" charset="0"/>
                <a:cs typeface="Times New Roman" panose="02020603050405020304" pitchFamily="18" charset="0"/>
              </a:rPr>
              <a:t>- خلايا التحليل الكهربائي الميكروبية</a:t>
            </a:r>
          </a:p>
          <a:p>
            <a:pPr algn="r" rtl="1">
              <a:lnSpc>
                <a:spcPct val="150000"/>
              </a:lnSpc>
            </a:pPr>
            <a:r>
              <a:rPr lang="ar-IQ" sz="2000" dirty="0">
                <a:solidFill>
                  <a:srgbClr val="202122"/>
                </a:solidFill>
                <a:latin typeface="Times New Roman" panose="02020603050405020304" pitchFamily="18" charset="0"/>
                <a:cs typeface="Times New Roman" panose="02020603050405020304" pitchFamily="18" charset="0"/>
              </a:rPr>
              <a:t>- خلية وقود ميكروبية</a:t>
            </a:r>
          </a:p>
          <a:p>
            <a:pPr algn="r" rtl="1">
              <a:lnSpc>
                <a:spcPct val="150000"/>
              </a:lnSpc>
            </a:pPr>
            <a:r>
              <a:rPr lang="ar-IQ" sz="2000" dirty="0">
                <a:solidFill>
                  <a:srgbClr val="202122"/>
                </a:solidFill>
                <a:latin typeface="Times New Roman" panose="02020603050405020304" pitchFamily="18" charset="0"/>
                <a:cs typeface="Times New Roman" panose="02020603050405020304" pitchFamily="18" charset="0"/>
              </a:rPr>
              <a:t>- خلايا الوقود الحيوي الأنزيمية</a:t>
            </a:r>
          </a:p>
          <a:p>
            <a:pPr algn="r" rtl="1">
              <a:lnSpc>
                <a:spcPct val="150000"/>
              </a:lnSpc>
            </a:pPr>
            <a:r>
              <a:rPr lang="ar-IQ" sz="2000" dirty="0">
                <a:solidFill>
                  <a:srgbClr val="202122"/>
                </a:solidFill>
                <a:latin typeface="Times New Roman" panose="02020603050405020304" pitchFamily="18" charset="0"/>
                <a:cs typeface="Times New Roman" panose="02020603050405020304" pitchFamily="18" charset="0"/>
              </a:rPr>
              <a:t>- خلايا التحليل الكهربائي</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04882" y="5562600"/>
            <a:ext cx="8739118" cy="498663"/>
          </a:xfrm>
          <a:prstGeom prst="rect">
            <a:avLst/>
          </a:prstGeom>
        </p:spPr>
        <p:txBody>
          <a:bodyPr wrap="square">
            <a:spAutoFit/>
          </a:bodyPr>
          <a:lstStyle/>
          <a:p>
            <a:pPr>
              <a:lnSpc>
                <a:spcPct val="150000"/>
              </a:lnSpc>
            </a:pPr>
            <a:r>
              <a:rPr lang="ar-IQ" sz="2000" dirty="0">
                <a:solidFill>
                  <a:srgbClr val="202122"/>
                </a:solidFill>
                <a:latin typeface="Times New Roman" panose="02020603050405020304" pitchFamily="18" charset="0"/>
                <a:cs typeface="Times New Roman" panose="02020603050405020304" pitchFamily="18" charset="0"/>
              </a:rPr>
              <a:t>ينقسم هذا المفاعل الحيوي إلى قسمين: </a:t>
            </a:r>
            <a:r>
              <a:rPr lang="ar-IQ" sz="2000" b="1" dirty="0">
                <a:solidFill>
                  <a:srgbClr val="FF0000"/>
                </a:solidFill>
                <a:latin typeface="Times New Roman" panose="02020603050405020304" pitchFamily="18" charset="0"/>
                <a:cs typeface="Times New Roman" panose="02020603050405020304" pitchFamily="18" charset="0"/>
              </a:rPr>
              <a:t>الأنود</a:t>
            </a:r>
            <a:r>
              <a:rPr lang="ar-IQ" sz="2000" dirty="0">
                <a:solidFill>
                  <a:srgbClr val="202122"/>
                </a:solidFill>
                <a:latin typeface="Times New Roman" panose="02020603050405020304" pitchFamily="18" charset="0"/>
                <a:cs typeface="Times New Roman" panose="02020603050405020304" pitchFamily="18" charset="0"/>
              </a:rPr>
              <a:t> ، حيث يحدث تفاعل الأكسدة ؛ </a:t>
            </a:r>
            <a:r>
              <a:rPr lang="ar-IQ" sz="2000" b="1" dirty="0">
                <a:solidFill>
                  <a:srgbClr val="FF0000"/>
                </a:solidFill>
                <a:latin typeface="Times New Roman" panose="02020603050405020304" pitchFamily="18" charset="0"/>
                <a:cs typeface="Times New Roman" panose="02020603050405020304" pitchFamily="18" charset="0"/>
              </a:rPr>
              <a:t>والكاثود</a:t>
            </a:r>
            <a:r>
              <a:rPr lang="ar-IQ" sz="2000" dirty="0">
                <a:solidFill>
                  <a:srgbClr val="202122"/>
                </a:solidFill>
                <a:latin typeface="Times New Roman" panose="02020603050405020304" pitchFamily="18" charset="0"/>
                <a:cs typeface="Times New Roman" panose="02020603050405020304" pitchFamily="18" charset="0"/>
              </a:rPr>
              <a:t> حيث يحدث الاختزال.</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15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0" y="217619"/>
            <a:ext cx="2590800" cy="523220"/>
          </a:xfrm>
          <a:prstGeom prst="rect">
            <a:avLst/>
          </a:prstGeom>
          <a:noFill/>
        </p:spPr>
        <p:txBody>
          <a:bodyPr wrap="square" rtlCol="0">
            <a:spAutoFit/>
          </a:bodyPr>
          <a:lstStyle/>
          <a:p>
            <a:pPr algn="r"/>
            <a:r>
              <a:rPr lang="ar-IQ" sz="2800" b="1" dirty="0">
                <a:solidFill>
                  <a:srgbClr val="FF0000"/>
                </a:solidFill>
                <a:latin typeface="Times New Roman" panose="02020603050405020304" pitchFamily="18" charset="0"/>
                <a:cs typeface="Times New Roman" panose="02020603050405020304" pitchFamily="18" charset="0"/>
              </a:rPr>
              <a:t>4- الوقود الحيوي</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95400" y="3422469"/>
            <a:ext cx="7315200" cy="2351285"/>
          </a:xfrm>
          <a:prstGeom prst="rect">
            <a:avLst/>
          </a:prstGeom>
          <a:noFill/>
        </p:spPr>
        <p:txBody>
          <a:bodyPr wrap="square" rtlCol="0">
            <a:spAutoFit/>
          </a:bodyPr>
          <a:lstStyle/>
          <a:p>
            <a:pPr algn="r">
              <a:lnSpc>
                <a:spcPct val="150000"/>
              </a:lnSpc>
            </a:pPr>
            <a:r>
              <a:rPr lang="ar-IQ" sz="2000" b="1" dirty="0">
                <a:solidFill>
                  <a:srgbClr val="0070C0"/>
                </a:solidFill>
                <a:latin typeface="Times New Roman" panose="02020603050405020304" pitchFamily="18" charset="0"/>
                <a:cs typeface="Times New Roman" panose="02020603050405020304" pitchFamily="18" charset="0"/>
              </a:rPr>
              <a:t>توجد عدة تطبيقات للهندسة الكيميائية الحيوية في مجال إنتاج الطاقة الحيوية مثل:</a:t>
            </a:r>
          </a:p>
          <a:p>
            <a:pPr marL="342900" indent="-342900" algn="r" rtl="1">
              <a:lnSpc>
                <a:spcPct val="150000"/>
              </a:lnSpc>
              <a:buFont typeface="Wingdings" panose="05000000000000000000" pitchFamily="2" charset="2"/>
              <a:buChar char="q"/>
            </a:pPr>
            <a:r>
              <a:rPr lang="ar-IQ" sz="2000" dirty="0">
                <a:latin typeface="Times New Roman" panose="02020603050405020304" pitchFamily="18" charset="0"/>
                <a:cs typeface="Times New Roman" panose="02020603050405020304" pitchFamily="18" charset="0"/>
              </a:rPr>
              <a:t>الإيثانول الحيوي</a:t>
            </a:r>
          </a:p>
          <a:p>
            <a:pPr marL="342900" indent="-342900" algn="r" rtl="1">
              <a:lnSpc>
                <a:spcPct val="150000"/>
              </a:lnSpc>
              <a:buFont typeface="Wingdings" panose="05000000000000000000" pitchFamily="2" charset="2"/>
              <a:buChar char="q"/>
            </a:pPr>
            <a:r>
              <a:rPr lang="ar-IQ" sz="2000" dirty="0">
                <a:latin typeface="Times New Roman" panose="02020603050405020304" pitchFamily="18" charset="0"/>
                <a:cs typeface="Times New Roman" panose="02020603050405020304" pitchFamily="18" charset="0"/>
              </a:rPr>
              <a:t>وقود الديزل الحيوي</a:t>
            </a:r>
          </a:p>
          <a:p>
            <a:pPr marL="342900" indent="-342900" algn="r" rtl="1">
              <a:lnSpc>
                <a:spcPct val="150000"/>
              </a:lnSpc>
              <a:buFont typeface="Wingdings" panose="05000000000000000000" pitchFamily="2" charset="2"/>
              <a:buChar char="q"/>
            </a:pPr>
            <a:r>
              <a:rPr lang="ar-IQ" sz="2000" dirty="0">
                <a:latin typeface="Times New Roman" panose="02020603050405020304" pitchFamily="18" charset="0"/>
                <a:cs typeface="Times New Roman" panose="02020603050405020304" pitchFamily="18" charset="0"/>
              </a:rPr>
              <a:t>الوقود الحيوي الطحالب</a:t>
            </a:r>
          </a:p>
          <a:p>
            <a:pPr marL="342900" indent="-342900" algn="r" rtl="1">
              <a:lnSpc>
                <a:spcPct val="150000"/>
              </a:lnSpc>
              <a:buFont typeface="Wingdings" panose="05000000000000000000" pitchFamily="2" charset="2"/>
              <a:buChar char="q"/>
            </a:pPr>
            <a:r>
              <a:rPr lang="ar-IQ" sz="2000" dirty="0">
                <a:latin typeface="Times New Roman" panose="02020603050405020304" pitchFamily="18" charset="0"/>
                <a:cs typeface="Times New Roman" panose="02020603050405020304" pitchFamily="18" charset="0"/>
              </a:rPr>
              <a:t>الغاز الحيوي</a:t>
            </a:r>
            <a:endParaRPr lang="en-US" dirty="0"/>
          </a:p>
        </p:txBody>
      </p:sp>
      <p:sp>
        <p:nvSpPr>
          <p:cNvPr id="5" name="Rectangle 4"/>
          <p:cNvSpPr/>
          <p:nvPr/>
        </p:nvSpPr>
        <p:spPr>
          <a:xfrm>
            <a:off x="381000" y="740839"/>
            <a:ext cx="8610600" cy="2345322"/>
          </a:xfrm>
          <a:prstGeom prst="rect">
            <a:avLst/>
          </a:prstGeom>
        </p:spPr>
        <p:txBody>
          <a:bodyPr wrap="square">
            <a:spAutoFit/>
          </a:bodyPr>
          <a:lstStyle/>
          <a:p>
            <a:pPr algn="just" rtl="1">
              <a:lnSpc>
                <a:spcPct val="150000"/>
              </a:lnSpc>
            </a:pPr>
            <a:r>
              <a:rPr lang="ar-IQ" sz="2000" dirty="0">
                <a:latin typeface="Times New Roman" panose="02020603050405020304" pitchFamily="18" charset="0"/>
                <a:cs typeface="Times New Roman" panose="02020603050405020304" pitchFamily="18" charset="0"/>
              </a:rPr>
              <a:t>الوقود الحيوي هو أي وقود مشتق من الكتلة الحيوية - أي مادة نباتية أو طحالب أو فضلات حيوانية. نظرًا لسهولة تجديد هذه المواد الأولية بسهولة ، يعتبر الوقود الحيوي مصدرًا للطاقة المتجددة ، على عكس الوقود الأحفوري مثل البترول والفحم والغاز الطبيعي.</a:t>
            </a:r>
          </a:p>
          <a:p>
            <a:pPr algn="just" rtl="1">
              <a:lnSpc>
                <a:spcPct val="150000"/>
              </a:lnSpc>
            </a:pPr>
            <a:r>
              <a:rPr lang="ar-IQ" sz="2000" dirty="0">
                <a:latin typeface="Times New Roman" panose="02020603050405020304" pitchFamily="18" charset="0"/>
                <a:cs typeface="Times New Roman" panose="02020603050405020304" pitchFamily="18" charset="0"/>
              </a:rPr>
              <a:t> يتم الترويج للوقود الحيوي بشكل شائع كبديل فعال من حيث التكلفة وغير ضار بالبيئة للبترول وأنواع الوقود الأحفوري الأخرى ، لا سيما في سياق ارتفاع أسعار البترول</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1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90600" y="0"/>
            <a:ext cx="7696200" cy="3143784"/>
            <a:chOff x="457229" y="132818"/>
            <a:chExt cx="7544544" cy="3143784"/>
          </a:xfrm>
        </p:grpSpPr>
        <p:grpSp>
          <p:nvGrpSpPr>
            <p:cNvPr id="20" name="Group 19"/>
            <p:cNvGrpSpPr/>
            <p:nvPr/>
          </p:nvGrpSpPr>
          <p:grpSpPr>
            <a:xfrm>
              <a:off x="457229" y="1456022"/>
              <a:ext cx="7544544" cy="1383687"/>
              <a:chOff x="457229" y="1456022"/>
              <a:chExt cx="7544544" cy="1383687"/>
            </a:xfrm>
          </p:grpSpPr>
          <p:sp>
            <p:nvSpPr>
              <p:cNvPr id="3" name="Notched Right Arrow 2"/>
              <p:cNvSpPr/>
              <p:nvPr/>
            </p:nvSpPr>
            <p:spPr>
              <a:xfrm>
                <a:off x="1984943" y="1495455"/>
                <a:ext cx="990600" cy="53340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otched Right Arrow 3"/>
              <p:cNvSpPr/>
              <p:nvPr/>
            </p:nvSpPr>
            <p:spPr>
              <a:xfrm>
                <a:off x="5257800" y="1546178"/>
                <a:ext cx="990600" cy="53340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61185" y="1916379"/>
                <a:ext cx="1676400"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Fermentation</a:t>
                </a:r>
              </a:p>
              <a:p>
                <a:pPr algn="ctr"/>
                <a:r>
                  <a:rPr lang="en-US" dirty="0">
                    <a:latin typeface="Times New Roman" panose="02020603050405020304" pitchFamily="18" charset="0"/>
                    <a:cs typeface="Times New Roman" panose="02020603050405020304" pitchFamily="18" charset="0"/>
                  </a:rPr>
                  <a:t> of</a:t>
                </a:r>
              </a:p>
              <a:p>
                <a:pPr algn="ctr"/>
                <a:r>
                  <a:rPr lang="en-US" dirty="0">
                    <a:latin typeface="Times New Roman" panose="02020603050405020304" pitchFamily="18" charset="0"/>
                    <a:cs typeface="Times New Roman" panose="02020603050405020304" pitchFamily="18" charset="0"/>
                  </a:rPr>
                  <a:t> Starch or Sugar</a:t>
                </a:r>
              </a:p>
            </p:txBody>
          </p:sp>
          <p:sp>
            <p:nvSpPr>
              <p:cNvPr id="6" name="TextBox 5"/>
              <p:cNvSpPr txBox="1"/>
              <p:nvPr/>
            </p:nvSpPr>
            <p:spPr>
              <a:xfrm>
                <a:off x="6403075" y="1562100"/>
                <a:ext cx="1598698" cy="461665"/>
              </a:xfrm>
              <a:prstGeom prst="rect">
                <a:avLst/>
              </a:prstGeom>
              <a:noFill/>
            </p:spPr>
            <p:txBody>
              <a:bodyPr wrap="square" rtlCol="0">
                <a:spAutoFit/>
              </a:bodyPr>
              <a:lstStyle/>
              <a:p>
                <a:r>
                  <a:rPr lang="en-US" sz="2400" dirty="0"/>
                  <a:t>Bioethanol</a:t>
                </a:r>
              </a:p>
            </p:txBody>
          </p:sp>
          <p:sp>
            <p:nvSpPr>
              <p:cNvPr id="8" name="TextBox 7"/>
              <p:cNvSpPr txBox="1"/>
              <p:nvPr/>
            </p:nvSpPr>
            <p:spPr>
              <a:xfrm>
                <a:off x="457229" y="1456022"/>
                <a:ext cx="1524000" cy="830997"/>
              </a:xfrm>
              <a:prstGeom prst="rect">
                <a:avLst/>
              </a:prstGeom>
              <a:noFill/>
            </p:spPr>
            <p:txBody>
              <a:bodyPr wrap="square" rtlCol="0">
                <a:spAutoFit/>
              </a:bodyPr>
              <a:lstStyle/>
              <a:p>
                <a:pPr algn="ctr"/>
                <a:r>
                  <a:rPr lang="en-US" sz="2400" dirty="0"/>
                  <a:t>Corn</a:t>
                </a:r>
              </a:p>
              <a:p>
                <a:pPr algn="ctr"/>
                <a:r>
                  <a:rPr lang="en-US" sz="2400" dirty="0"/>
                  <a:t>Sugarcane</a:t>
                </a:r>
              </a:p>
            </p:txBody>
          </p:sp>
        </p:grpSp>
        <p:grpSp>
          <p:nvGrpSpPr>
            <p:cNvPr id="19" name="Group 18"/>
            <p:cNvGrpSpPr/>
            <p:nvPr/>
          </p:nvGrpSpPr>
          <p:grpSpPr>
            <a:xfrm>
              <a:off x="3124201" y="132818"/>
              <a:ext cx="1830308" cy="3143784"/>
              <a:chOff x="5367628" y="2415545"/>
              <a:chExt cx="1834858" cy="3203590"/>
            </a:xfrm>
          </p:grpSpPr>
          <p:sp>
            <p:nvSpPr>
              <p:cNvPr id="13" name="Arc 12"/>
              <p:cNvSpPr/>
              <p:nvPr/>
            </p:nvSpPr>
            <p:spPr>
              <a:xfrm rot="7820567">
                <a:off x="5379233" y="3795882"/>
                <a:ext cx="1811648" cy="1834858"/>
              </a:xfrm>
              <a:prstGeom prst="arc">
                <a:avLst>
                  <a:gd name="adj1" fmla="val 14699884"/>
                  <a:gd name="adj2" fmla="val 1790569"/>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8" name="Group 17"/>
              <p:cNvGrpSpPr/>
              <p:nvPr/>
            </p:nvGrpSpPr>
            <p:grpSpPr>
              <a:xfrm>
                <a:off x="5451144" y="2415545"/>
                <a:ext cx="1711656" cy="2613655"/>
                <a:chOff x="5451144" y="2415545"/>
                <a:chExt cx="1711656" cy="2613655"/>
              </a:xfrm>
            </p:grpSpPr>
            <p:cxnSp>
              <p:nvCxnSpPr>
                <p:cNvPr id="11" name="Straight Connector 10"/>
                <p:cNvCxnSpPr/>
                <p:nvPr/>
              </p:nvCxnSpPr>
              <p:spPr>
                <a:xfrm>
                  <a:off x="7162800" y="2980730"/>
                  <a:ext cx="0" cy="1981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451144" y="3048000"/>
                  <a:ext cx="0" cy="1981200"/>
                </a:xfrm>
                <a:prstGeom prst="line">
                  <a:avLst/>
                </a:prstGeom>
                <a:ln w="28575"/>
              </p:spPr>
              <p:style>
                <a:lnRef idx="1">
                  <a:schemeClr val="dk1"/>
                </a:lnRef>
                <a:fillRef idx="0">
                  <a:schemeClr val="dk1"/>
                </a:fillRef>
                <a:effectRef idx="0">
                  <a:schemeClr val="dk1"/>
                </a:effectRef>
                <a:fontRef idx="minor">
                  <a:schemeClr val="tx1"/>
                </a:fontRef>
              </p:style>
            </p:cxnSp>
            <p:sp>
              <p:nvSpPr>
                <p:cNvPr id="14" name="Freeform 13"/>
                <p:cNvSpPr/>
                <p:nvPr/>
              </p:nvSpPr>
              <p:spPr>
                <a:xfrm>
                  <a:off x="5451144" y="3429000"/>
                  <a:ext cx="1711656" cy="117368"/>
                </a:xfrm>
                <a:custGeom>
                  <a:avLst/>
                  <a:gdLst>
                    <a:gd name="connsiteX0" fmla="*/ 0 w 1978925"/>
                    <a:gd name="connsiteY0" fmla="*/ 286854 h 436979"/>
                    <a:gd name="connsiteX1" fmla="*/ 122830 w 1978925"/>
                    <a:gd name="connsiteY1" fmla="*/ 68490 h 436979"/>
                    <a:gd name="connsiteX2" fmla="*/ 341194 w 1978925"/>
                    <a:gd name="connsiteY2" fmla="*/ 423331 h 436979"/>
                    <a:gd name="connsiteX3" fmla="*/ 573206 w 1978925"/>
                    <a:gd name="connsiteY3" fmla="*/ 54842 h 436979"/>
                    <a:gd name="connsiteX4" fmla="*/ 777922 w 1978925"/>
                    <a:gd name="connsiteY4" fmla="*/ 423331 h 436979"/>
                    <a:gd name="connsiteX5" fmla="*/ 982639 w 1978925"/>
                    <a:gd name="connsiteY5" fmla="*/ 251 h 436979"/>
                    <a:gd name="connsiteX6" fmla="*/ 1187355 w 1978925"/>
                    <a:gd name="connsiteY6" fmla="*/ 436979 h 436979"/>
                    <a:gd name="connsiteX7" fmla="*/ 1378424 w 1978925"/>
                    <a:gd name="connsiteY7" fmla="*/ 251 h 436979"/>
                    <a:gd name="connsiteX8" fmla="*/ 1624083 w 1978925"/>
                    <a:gd name="connsiteY8" fmla="*/ 368740 h 436979"/>
                    <a:gd name="connsiteX9" fmla="*/ 1883391 w 1978925"/>
                    <a:gd name="connsiteY9" fmla="*/ 13899 h 436979"/>
                    <a:gd name="connsiteX10" fmla="*/ 1978925 w 1978925"/>
                    <a:gd name="connsiteY10" fmla="*/ 396036 h 436979"/>
                    <a:gd name="connsiteX11" fmla="*/ 1978925 w 1978925"/>
                    <a:gd name="connsiteY11" fmla="*/ 396036 h 4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925" h="436979">
                      <a:moveTo>
                        <a:pt x="0" y="286854"/>
                      </a:moveTo>
                      <a:cubicBezTo>
                        <a:pt x="32982" y="166299"/>
                        <a:pt x="65965" y="45744"/>
                        <a:pt x="122830" y="68490"/>
                      </a:cubicBezTo>
                      <a:cubicBezTo>
                        <a:pt x="179695" y="91236"/>
                        <a:pt x="266131" y="425606"/>
                        <a:pt x="341194" y="423331"/>
                      </a:cubicBezTo>
                      <a:cubicBezTo>
                        <a:pt x="416257" y="421056"/>
                        <a:pt x="500418" y="54842"/>
                        <a:pt x="573206" y="54842"/>
                      </a:cubicBezTo>
                      <a:cubicBezTo>
                        <a:pt x="645994" y="54842"/>
                        <a:pt x="709683" y="432429"/>
                        <a:pt x="777922" y="423331"/>
                      </a:cubicBezTo>
                      <a:cubicBezTo>
                        <a:pt x="846161" y="414233"/>
                        <a:pt x="914400" y="-2024"/>
                        <a:pt x="982639" y="251"/>
                      </a:cubicBezTo>
                      <a:cubicBezTo>
                        <a:pt x="1050878" y="2526"/>
                        <a:pt x="1121391" y="436979"/>
                        <a:pt x="1187355" y="436979"/>
                      </a:cubicBezTo>
                      <a:cubicBezTo>
                        <a:pt x="1253319" y="436979"/>
                        <a:pt x="1305636" y="11624"/>
                        <a:pt x="1378424" y="251"/>
                      </a:cubicBezTo>
                      <a:cubicBezTo>
                        <a:pt x="1451212" y="-11122"/>
                        <a:pt x="1539922" y="366465"/>
                        <a:pt x="1624083" y="368740"/>
                      </a:cubicBezTo>
                      <a:cubicBezTo>
                        <a:pt x="1708244" y="371015"/>
                        <a:pt x="1824251" y="9350"/>
                        <a:pt x="1883391" y="13899"/>
                      </a:cubicBezTo>
                      <a:cubicBezTo>
                        <a:pt x="1942531" y="18448"/>
                        <a:pt x="1978925" y="396036"/>
                        <a:pt x="1978925" y="396036"/>
                      </a:cubicBezTo>
                      <a:lnTo>
                        <a:pt x="1978925" y="396036"/>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6" name="Straight Connector 15"/>
                <p:cNvCxnSpPr/>
                <p:nvPr/>
              </p:nvCxnSpPr>
              <p:spPr>
                <a:xfrm flipH="1">
                  <a:off x="6276012" y="2415545"/>
                  <a:ext cx="454925" cy="1524000"/>
                </a:xfrm>
                <a:prstGeom prst="line">
                  <a:avLst/>
                </a:prstGeom>
              </p:spPr>
              <p:style>
                <a:lnRef idx="1">
                  <a:schemeClr val="dk1"/>
                </a:lnRef>
                <a:fillRef idx="0">
                  <a:schemeClr val="dk1"/>
                </a:fillRef>
                <a:effectRef idx="0">
                  <a:schemeClr val="dk1"/>
                </a:effectRef>
                <a:fontRef idx="minor">
                  <a:schemeClr val="tx1"/>
                </a:fontRef>
              </p:style>
            </p:cxnSp>
            <p:sp>
              <p:nvSpPr>
                <p:cNvPr id="17" name="Flowchart: Collate 16"/>
                <p:cNvSpPr/>
                <p:nvPr/>
              </p:nvSpPr>
              <p:spPr>
                <a:xfrm rot="17490980">
                  <a:off x="6186180" y="3805595"/>
                  <a:ext cx="164497" cy="353267"/>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1026" name="Picture 2" descr="Global Bioethanol Market Worth Over USD 79.6 Billion by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72" y="3309398"/>
            <a:ext cx="619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23854" y="259120"/>
            <a:ext cx="160332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Bioethanol</a:t>
            </a:r>
            <a:endParaRPr lang="en-US" sz="2400" b="1" dirty="0">
              <a:solidFill>
                <a:srgbClr val="FF0000"/>
              </a:solidFill>
            </a:endParaRPr>
          </a:p>
        </p:txBody>
      </p:sp>
    </p:spTree>
    <p:extLst>
      <p:ext uri="{BB962C8B-B14F-4D97-AF65-F5344CB8AC3E}">
        <p14:creationId xmlns:p14="http://schemas.microsoft.com/office/powerpoint/2010/main" val="395610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Line 3"/>
          <p:cNvSpPr>
            <a:spLocks noChangeShapeType="1"/>
          </p:cNvSpPr>
          <p:nvPr/>
        </p:nvSpPr>
        <p:spPr bwMode="auto">
          <a:xfrm>
            <a:off x="5580063" y="4148138"/>
            <a:ext cx="831850" cy="0"/>
          </a:xfrm>
          <a:prstGeom prst="line">
            <a:avLst/>
          </a:prstGeom>
          <a:noFill/>
          <a:ln w="28575">
            <a:solidFill>
              <a:srgbClr val="000000"/>
            </a:solidFill>
            <a:round/>
            <a:headEnd/>
            <a:tailEnd type="triangle" w="med" len="med"/>
          </a:ln>
        </p:spPr>
        <p:txBody>
          <a:bodyPr/>
          <a:lstStyle/>
          <a:p>
            <a:endParaRPr lang="en-US"/>
          </a:p>
        </p:txBody>
      </p:sp>
      <p:sp>
        <p:nvSpPr>
          <p:cNvPr id="156676" name="Text Box 4"/>
          <p:cNvSpPr txBox="1">
            <a:spLocks noChangeArrowheads="1"/>
          </p:cNvSpPr>
          <p:nvPr/>
        </p:nvSpPr>
        <p:spPr bwMode="auto">
          <a:xfrm>
            <a:off x="3275013" y="1484313"/>
            <a:ext cx="1008062" cy="703263"/>
          </a:xfrm>
          <a:prstGeom prst="rect">
            <a:avLst/>
          </a:prstGeom>
          <a:noFill/>
          <a:ln w="9525" algn="ctr">
            <a:noFill/>
            <a:miter lim="800000"/>
            <a:headEnd/>
            <a:tailEnd/>
          </a:ln>
          <a:effectLst/>
        </p:spPr>
        <p:txBody>
          <a:bodyPr>
            <a:spAutoFit/>
          </a:bodyPr>
          <a:lstStyle/>
          <a:p>
            <a:pPr algn="ctr">
              <a:spcBef>
                <a:spcPct val="50000"/>
              </a:spcBef>
            </a:pPr>
            <a:r>
              <a:rPr lang="en-US" sz="1600" b="1" dirty="0">
                <a:latin typeface="Arial" charset="0"/>
              </a:rPr>
              <a:t>H</a:t>
            </a:r>
            <a:r>
              <a:rPr lang="en-US" sz="1600" b="1" baseline="-25000" dirty="0">
                <a:latin typeface="Arial" charset="0"/>
              </a:rPr>
              <a:t>2</a:t>
            </a:r>
            <a:r>
              <a:rPr lang="en-US" sz="1600" b="1" dirty="0">
                <a:latin typeface="Arial" charset="0"/>
              </a:rPr>
              <a:t>SO</a:t>
            </a:r>
            <a:r>
              <a:rPr lang="en-US" sz="1600" b="1" baseline="-25000" dirty="0">
                <a:latin typeface="Arial" charset="0"/>
              </a:rPr>
              <a:t>4</a:t>
            </a:r>
          </a:p>
          <a:p>
            <a:pPr algn="ctr">
              <a:spcBef>
                <a:spcPct val="50000"/>
              </a:spcBef>
            </a:pPr>
            <a:r>
              <a:rPr lang="en-US" sz="1600" b="1" dirty="0">
                <a:latin typeface="Arial" charset="0"/>
              </a:rPr>
              <a:t>0.5%</a:t>
            </a:r>
          </a:p>
        </p:txBody>
      </p:sp>
      <p:sp>
        <p:nvSpPr>
          <p:cNvPr id="156677" name="Text Box 5"/>
          <p:cNvSpPr txBox="1">
            <a:spLocks noChangeArrowheads="1"/>
          </p:cNvSpPr>
          <p:nvPr/>
        </p:nvSpPr>
        <p:spPr bwMode="auto">
          <a:xfrm>
            <a:off x="1114425" y="1412875"/>
            <a:ext cx="1152525" cy="703263"/>
          </a:xfrm>
          <a:prstGeom prst="rect">
            <a:avLst/>
          </a:prstGeom>
          <a:noFill/>
          <a:ln w="9525" algn="ctr">
            <a:noFill/>
            <a:miter lim="800000"/>
            <a:headEnd/>
            <a:tailEnd/>
          </a:ln>
          <a:effectLst/>
        </p:spPr>
        <p:txBody>
          <a:bodyPr>
            <a:spAutoFit/>
          </a:bodyPr>
          <a:lstStyle/>
          <a:p>
            <a:pPr algn="ctr">
              <a:spcBef>
                <a:spcPct val="50000"/>
              </a:spcBef>
            </a:pPr>
            <a:r>
              <a:rPr lang="en-US" sz="1600" b="1">
                <a:latin typeface="Times New Roman" pitchFamily="18" charset="0"/>
                <a:cs typeface="Times New Roman" pitchFamily="18" charset="0"/>
              </a:rPr>
              <a:t>Celluloses</a:t>
            </a:r>
          </a:p>
          <a:p>
            <a:pPr algn="ctr">
              <a:spcBef>
                <a:spcPct val="50000"/>
              </a:spcBef>
            </a:pPr>
            <a:r>
              <a:rPr lang="en-US" sz="1600" b="1">
                <a:latin typeface="Times New Roman" pitchFamily="18" charset="0"/>
                <a:cs typeface="Times New Roman" pitchFamily="18" charset="0"/>
              </a:rPr>
              <a:t>materials</a:t>
            </a:r>
          </a:p>
        </p:txBody>
      </p:sp>
      <p:sp>
        <p:nvSpPr>
          <p:cNvPr id="156678" name="AutoShape 6"/>
          <p:cNvSpPr>
            <a:spLocks noChangeArrowheads="1"/>
          </p:cNvSpPr>
          <p:nvPr/>
        </p:nvSpPr>
        <p:spPr bwMode="auto">
          <a:xfrm>
            <a:off x="1979613" y="2420938"/>
            <a:ext cx="1223962" cy="1008063"/>
          </a:xfrm>
          <a:prstGeom prst="flowChartMagneticDisk">
            <a:avLst/>
          </a:prstGeom>
          <a:solidFill>
            <a:schemeClr val="accent5">
              <a:lumMod val="20000"/>
              <a:lumOff val="80000"/>
            </a:schemeClr>
          </a:solidFill>
          <a:ln w="9525">
            <a:solidFill>
              <a:schemeClr val="tx1"/>
            </a:solidFill>
            <a:round/>
            <a:headEnd/>
            <a:tailEnd/>
          </a:ln>
          <a:effectLst/>
        </p:spPr>
        <p:txBody>
          <a:bodyPr wrap="none" anchor="ctr"/>
          <a:lstStyle/>
          <a:p>
            <a:endParaRPr lang="en-US"/>
          </a:p>
        </p:txBody>
      </p:sp>
      <p:sp>
        <p:nvSpPr>
          <p:cNvPr id="156679" name="AutoShape 7"/>
          <p:cNvSpPr>
            <a:spLocks noChangeArrowheads="1"/>
          </p:cNvSpPr>
          <p:nvPr/>
        </p:nvSpPr>
        <p:spPr bwMode="auto">
          <a:xfrm>
            <a:off x="1979613" y="4724400"/>
            <a:ext cx="1223962" cy="1008063"/>
          </a:xfrm>
          <a:prstGeom prst="flowChartMagneticDisk">
            <a:avLst/>
          </a:prstGeom>
          <a:solidFill>
            <a:schemeClr val="accent5">
              <a:lumMod val="20000"/>
              <a:lumOff val="80000"/>
            </a:schemeClr>
          </a:solidFill>
          <a:ln w="9525">
            <a:solidFill>
              <a:schemeClr val="tx1"/>
            </a:solidFill>
            <a:round/>
            <a:headEnd/>
            <a:tailEnd/>
          </a:ln>
          <a:effectLst/>
        </p:spPr>
        <p:txBody>
          <a:bodyPr wrap="none" anchor="ctr"/>
          <a:lstStyle/>
          <a:p>
            <a:endParaRPr lang="en-US"/>
          </a:p>
        </p:txBody>
      </p:sp>
      <p:sp>
        <p:nvSpPr>
          <p:cNvPr id="156680" name="Line 8"/>
          <p:cNvSpPr>
            <a:spLocks noChangeShapeType="1"/>
          </p:cNvSpPr>
          <p:nvPr/>
        </p:nvSpPr>
        <p:spPr bwMode="auto">
          <a:xfrm flipH="1">
            <a:off x="2771775" y="1700213"/>
            <a:ext cx="574675" cy="0"/>
          </a:xfrm>
          <a:prstGeom prst="line">
            <a:avLst/>
          </a:prstGeom>
          <a:noFill/>
          <a:ln w="9525">
            <a:solidFill>
              <a:schemeClr val="tx1"/>
            </a:solidFill>
            <a:round/>
            <a:headEnd/>
            <a:tailEnd/>
          </a:ln>
          <a:effectLst/>
        </p:spPr>
        <p:txBody>
          <a:bodyPr wrap="none" anchor="ctr"/>
          <a:lstStyle/>
          <a:p>
            <a:endParaRPr lang="en-US"/>
          </a:p>
        </p:txBody>
      </p:sp>
      <p:sp>
        <p:nvSpPr>
          <p:cNvPr id="156681" name="Line 9"/>
          <p:cNvSpPr>
            <a:spLocks noChangeShapeType="1"/>
          </p:cNvSpPr>
          <p:nvPr/>
        </p:nvSpPr>
        <p:spPr bwMode="auto">
          <a:xfrm>
            <a:off x="2771775" y="1700213"/>
            <a:ext cx="0" cy="7921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82" name="Line 10"/>
          <p:cNvSpPr>
            <a:spLocks noChangeShapeType="1"/>
          </p:cNvSpPr>
          <p:nvPr/>
        </p:nvSpPr>
        <p:spPr bwMode="auto">
          <a:xfrm>
            <a:off x="2122488" y="1700213"/>
            <a:ext cx="433387" cy="0"/>
          </a:xfrm>
          <a:prstGeom prst="line">
            <a:avLst/>
          </a:prstGeom>
          <a:noFill/>
          <a:ln w="9525">
            <a:solidFill>
              <a:schemeClr val="tx1"/>
            </a:solidFill>
            <a:round/>
            <a:headEnd/>
            <a:tailEnd/>
          </a:ln>
          <a:effectLst/>
        </p:spPr>
        <p:txBody>
          <a:bodyPr wrap="none" anchor="ctr"/>
          <a:lstStyle/>
          <a:p>
            <a:endParaRPr lang="en-US"/>
          </a:p>
        </p:txBody>
      </p:sp>
      <p:sp>
        <p:nvSpPr>
          <p:cNvPr id="156683" name="Line 11"/>
          <p:cNvSpPr>
            <a:spLocks noChangeShapeType="1"/>
          </p:cNvSpPr>
          <p:nvPr/>
        </p:nvSpPr>
        <p:spPr bwMode="auto">
          <a:xfrm>
            <a:off x="2555875" y="1700213"/>
            <a:ext cx="0" cy="7921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84" name="Text Box 12"/>
          <p:cNvSpPr txBox="1">
            <a:spLocks noChangeArrowheads="1"/>
          </p:cNvSpPr>
          <p:nvPr/>
        </p:nvSpPr>
        <p:spPr bwMode="auto">
          <a:xfrm>
            <a:off x="611188" y="3932238"/>
            <a:ext cx="1582737" cy="703263"/>
          </a:xfrm>
          <a:prstGeom prst="rect">
            <a:avLst/>
          </a:prstGeom>
          <a:noFill/>
          <a:ln w="9525" algn="ctr">
            <a:noFill/>
            <a:miter lim="800000"/>
            <a:headEnd/>
            <a:tailEnd/>
          </a:ln>
          <a:effectLst/>
        </p:spPr>
        <p:txBody>
          <a:bodyPr>
            <a:spAutoFit/>
          </a:bodyPr>
          <a:lstStyle/>
          <a:p>
            <a:pPr algn="ctr">
              <a:spcBef>
                <a:spcPct val="50000"/>
              </a:spcBef>
            </a:pPr>
            <a:r>
              <a:rPr lang="en-US" sz="1600" b="1">
                <a:latin typeface="Times New Roman" pitchFamily="18" charset="0"/>
                <a:cs typeface="Times New Roman" pitchFamily="18" charset="0"/>
              </a:rPr>
              <a:t>Semi-Celluloses</a:t>
            </a:r>
          </a:p>
          <a:p>
            <a:pPr algn="ctr">
              <a:spcBef>
                <a:spcPct val="50000"/>
              </a:spcBef>
            </a:pPr>
            <a:r>
              <a:rPr lang="en-US" sz="1600" b="1">
                <a:latin typeface="Times New Roman" pitchFamily="18" charset="0"/>
                <a:cs typeface="Times New Roman" pitchFamily="18" charset="0"/>
              </a:rPr>
              <a:t>materials</a:t>
            </a:r>
          </a:p>
        </p:txBody>
      </p:sp>
      <p:sp>
        <p:nvSpPr>
          <p:cNvPr id="156685" name="Text Box 13"/>
          <p:cNvSpPr txBox="1">
            <a:spLocks noChangeArrowheads="1"/>
          </p:cNvSpPr>
          <p:nvPr/>
        </p:nvSpPr>
        <p:spPr bwMode="auto">
          <a:xfrm>
            <a:off x="2771775" y="3789363"/>
            <a:ext cx="1008062" cy="703263"/>
          </a:xfrm>
          <a:prstGeom prst="rect">
            <a:avLst/>
          </a:prstGeom>
          <a:noFill/>
          <a:ln w="9525" algn="ctr">
            <a:noFill/>
            <a:miter lim="800000"/>
            <a:headEnd/>
            <a:tailEnd/>
          </a:ln>
          <a:effectLst/>
        </p:spPr>
        <p:txBody>
          <a:bodyPr>
            <a:spAutoFit/>
          </a:bodyPr>
          <a:lstStyle/>
          <a:p>
            <a:pPr algn="ctr">
              <a:spcBef>
                <a:spcPct val="50000"/>
              </a:spcBef>
            </a:pPr>
            <a:r>
              <a:rPr lang="en-US" sz="1600" b="1" dirty="0">
                <a:latin typeface="Arial" charset="0"/>
              </a:rPr>
              <a:t>H</a:t>
            </a:r>
            <a:r>
              <a:rPr lang="en-US" sz="1600" b="1" baseline="-25000" dirty="0">
                <a:latin typeface="Arial" charset="0"/>
              </a:rPr>
              <a:t>2</a:t>
            </a:r>
            <a:r>
              <a:rPr lang="en-US" sz="1600" b="1" dirty="0">
                <a:latin typeface="Arial" charset="0"/>
              </a:rPr>
              <a:t>SO</a:t>
            </a:r>
            <a:r>
              <a:rPr lang="en-US" sz="1600" b="1" baseline="-25000" dirty="0">
                <a:latin typeface="Arial" charset="0"/>
              </a:rPr>
              <a:t>4</a:t>
            </a:r>
          </a:p>
          <a:p>
            <a:pPr algn="ctr">
              <a:spcBef>
                <a:spcPct val="50000"/>
              </a:spcBef>
            </a:pPr>
            <a:r>
              <a:rPr lang="en-US" sz="1600" b="1" dirty="0">
                <a:latin typeface="Arial" charset="0"/>
              </a:rPr>
              <a:t>2%</a:t>
            </a:r>
          </a:p>
        </p:txBody>
      </p:sp>
      <p:sp>
        <p:nvSpPr>
          <p:cNvPr id="156686" name="Line 14"/>
          <p:cNvSpPr>
            <a:spLocks noChangeShapeType="1"/>
          </p:cNvSpPr>
          <p:nvPr/>
        </p:nvSpPr>
        <p:spPr bwMode="auto">
          <a:xfrm>
            <a:off x="2122488" y="4148138"/>
            <a:ext cx="288925" cy="0"/>
          </a:xfrm>
          <a:prstGeom prst="line">
            <a:avLst/>
          </a:prstGeom>
          <a:noFill/>
          <a:ln w="9525">
            <a:solidFill>
              <a:schemeClr val="tx1"/>
            </a:solidFill>
            <a:round/>
            <a:headEnd/>
            <a:tailEnd/>
          </a:ln>
          <a:effectLst/>
        </p:spPr>
        <p:txBody>
          <a:bodyPr wrap="none" anchor="ctr"/>
          <a:lstStyle/>
          <a:p>
            <a:endParaRPr lang="en-US"/>
          </a:p>
        </p:txBody>
      </p:sp>
      <p:sp>
        <p:nvSpPr>
          <p:cNvPr id="156687" name="Line 15"/>
          <p:cNvSpPr>
            <a:spLocks noChangeShapeType="1"/>
          </p:cNvSpPr>
          <p:nvPr/>
        </p:nvSpPr>
        <p:spPr bwMode="auto">
          <a:xfrm>
            <a:off x="2411413" y="4148138"/>
            <a:ext cx="0" cy="7921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88" name="Line 16"/>
          <p:cNvSpPr>
            <a:spLocks noChangeShapeType="1"/>
          </p:cNvSpPr>
          <p:nvPr/>
        </p:nvSpPr>
        <p:spPr bwMode="auto">
          <a:xfrm flipH="1">
            <a:off x="2555875" y="4148138"/>
            <a:ext cx="287337" cy="0"/>
          </a:xfrm>
          <a:prstGeom prst="line">
            <a:avLst/>
          </a:prstGeom>
          <a:noFill/>
          <a:ln w="9525">
            <a:solidFill>
              <a:schemeClr val="tx1"/>
            </a:solidFill>
            <a:round/>
            <a:headEnd/>
            <a:tailEnd/>
          </a:ln>
          <a:effectLst/>
        </p:spPr>
        <p:txBody>
          <a:bodyPr wrap="none" anchor="ctr"/>
          <a:lstStyle/>
          <a:p>
            <a:endParaRPr lang="en-US"/>
          </a:p>
        </p:txBody>
      </p:sp>
      <p:sp>
        <p:nvSpPr>
          <p:cNvPr id="156689" name="Line 17"/>
          <p:cNvSpPr>
            <a:spLocks noChangeShapeType="1"/>
          </p:cNvSpPr>
          <p:nvPr/>
        </p:nvSpPr>
        <p:spPr bwMode="auto">
          <a:xfrm>
            <a:off x="2555875" y="4148138"/>
            <a:ext cx="0" cy="7921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90" name="Text Box 18"/>
          <p:cNvSpPr txBox="1">
            <a:spLocks noChangeArrowheads="1"/>
          </p:cNvSpPr>
          <p:nvPr/>
        </p:nvSpPr>
        <p:spPr bwMode="auto">
          <a:xfrm>
            <a:off x="1906588" y="2708275"/>
            <a:ext cx="1295400" cy="703263"/>
          </a:xfrm>
          <a:prstGeom prst="rect">
            <a:avLst/>
          </a:prstGeom>
          <a:noFill/>
          <a:ln w="9525" algn="ctr">
            <a:noFill/>
            <a:miter lim="800000"/>
            <a:headEnd/>
            <a:tailEnd/>
          </a:ln>
          <a:effectLst/>
        </p:spPr>
        <p:txBody>
          <a:bodyPr>
            <a:spAutoFit/>
          </a:bodyPr>
          <a:lstStyle/>
          <a:p>
            <a:pPr algn="ctr">
              <a:spcBef>
                <a:spcPct val="50000"/>
              </a:spcBef>
            </a:pPr>
            <a:r>
              <a:rPr lang="en-US" sz="1600" b="1" dirty="0">
                <a:solidFill>
                  <a:srgbClr val="0000FF"/>
                </a:solidFill>
                <a:latin typeface="Arial" charset="0"/>
              </a:rPr>
              <a:t>Preliminary</a:t>
            </a:r>
          </a:p>
          <a:p>
            <a:pPr algn="ctr">
              <a:spcBef>
                <a:spcPct val="50000"/>
              </a:spcBef>
            </a:pPr>
            <a:r>
              <a:rPr lang="en-US" sz="1600" b="1" dirty="0">
                <a:solidFill>
                  <a:srgbClr val="0000FF"/>
                </a:solidFill>
                <a:latin typeface="Arial" charset="0"/>
              </a:rPr>
              <a:t>treatment</a:t>
            </a:r>
          </a:p>
        </p:txBody>
      </p:sp>
      <p:sp>
        <p:nvSpPr>
          <p:cNvPr id="156691" name="Text Box 19"/>
          <p:cNvSpPr txBox="1">
            <a:spLocks noChangeArrowheads="1"/>
          </p:cNvSpPr>
          <p:nvPr/>
        </p:nvSpPr>
        <p:spPr bwMode="auto">
          <a:xfrm>
            <a:off x="1906588" y="5013325"/>
            <a:ext cx="1295400" cy="703263"/>
          </a:xfrm>
          <a:prstGeom prst="rect">
            <a:avLst/>
          </a:prstGeom>
          <a:noFill/>
          <a:ln w="9525" algn="ctr">
            <a:noFill/>
            <a:miter lim="800000"/>
            <a:headEnd/>
            <a:tailEnd/>
          </a:ln>
          <a:effectLst/>
        </p:spPr>
        <p:txBody>
          <a:bodyPr>
            <a:spAutoFit/>
          </a:bodyPr>
          <a:lstStyle/>
          <a:p>
            <a:pPr algn="ctr">
              <a:spcBef>
                <a:spcPct val="50000"/>
              </a:spcBef>
            </a:pPr>
            <a:r>
              <a:rPr lang="en-US" sz="1600" b="1">
                <a:solidFill>
                  <a:srgbClr val="0000FF"/>
                </a:solidFill>
                <a:latin typeface="Arial" charset="0"/>
              </a:rPr>
              <a:t>Preliminary</a:t>
            </a:r>
          </a:p>
          <a:p>
            <a:pPr algn="ctr">
              <a:spcBef>
                <a:spcPct val="50000"/>
              </a:spcBef>
            </a:pPr>
            <a:r>
              <a:rPr lang="en-US" sz="1600" b="1">
                <a:solidFill>
                  <a:srgbClr val="0000FF"/>
                </a:solidFill>
                <a:latin typeface="Arial" charset="0"/>
              </a:rPr>
              <a:t>treatment</a:t>
            </a:r>
          </a:p>
        </p:txBody>
      </p:sp>
      <p:sp>
        <p:nvSpPr>
          <p:cNvPr id="156692" name="AutoShape 20"/>
          <p:cNvSpPr>
            <a:spLocks noChangeArrowheads="1"/>
          </p:cNvSpPr>
          <p:nvPr/>
        </p:nvSpPr>
        <p:spPr bwMode="auto">
          <a:xfrm>
            <a:off x="4354513" y="3429000"/>
            <a:ext cx="1152525" cy="1728788"/>
          </a:xfrm>
          <a:prstGeom prst="flowChartMagneticDisk">
            <a:avLst/>
          </a:prstGeom>
          <a:solidFill>
            <a:srgbClr val="FFFF00"/>
          </a:solidFill>
          <a:ln w="9525">
            <a:solidFill>
              <a:schemeClr val="tx1"/>
            </a:solidFill>
            <a:round/>
            <a:headEnd/>
            <a:tailEnd/>
          </a:ln>
          <a:effectLst/>
        </p:spPr>
        <p:txBody>
          <a:bodyPr wrap="none" anchor="ctr"/>
          <a:lstStyle/>
          <a:p>
            <a:endParaRPr lang="en-US"/>
          </a:p>
        </p:txBody>
      </p:sp>
      <p:sp>
        <p:nvSpPr>
          <p:cNvPr id="156693" name="Line 21"/>
          <p:cNvSpPr>
            <a:spLocks noChangeShapeType="1"/>
          </p:cNvSpPr>
          <p:nvPr/>
        </p:nvSpPr>
        <p:spPr bwMode="auto">
          <a:xfrm>
            <a:off x="3203575" y="3140075"/>
            <a:ext cx="1511300" cy="0"/>
          </a:xfrm>
          <a:prstGeom prst="line">
            <a:avLst/>
          </a:prstGeom>
          <a:noFill/>
          <a:ln w="9525">
            <a:solidFill>
              <a:schemeClr val="tx1"/>
            </a:solidFill>
            <a:round/>
            <a:headEnd/>
            <a:tailEnd/>
          </a:ln>
          <a:effectLst/>
        </p:spPr>
        <p:txBody>
          <a:bodyPr wrap="none" anchor="ctr"/>
          <a:lstStyle/>
          <a:p>
            <a:endParaRPr lang="en-US"/>
          </a:p>
        </p:txBody>
      </p:sp>
      <p:sp>
        <p:nvSpPr>
          <p:cNvPr id="156694" name="Line 22"/>
          <p:cNvSpPr>
            <a:spLocks noChangeShapeType="1"/>
          </p:cNvSpPr>
          <p:nvPr/>
        </p:nvSpPr>
        <p:spPr bwMode="auto">
          <a:xfrm>
            <a:off x="4714875" y="3140075"/>
            <a:ext cx="0" cy="431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95" name="Line 23"/>
          <p:cNvSpPr>
            <a:spLocks noChangeShapeType="1"/>
          </p:cNvSpPr>
          <p:nvPr/>
        </p:nvSpPr>
        <p:spPr bwMode="auto">
          <a:xfrm>
            <a:off x="3203575" y="5445125"/>
            <a:ext cx="719137" cy="0"/>
          </a:xfrm>
          <a:prstGeom prst="line">
            <a:avLst/>
          </a:prstGeom>
          <a:noFill/>
          <a:ln w="9525">
            <a:solidFill>
              <a:schemeClr val="tx1"/>
            </a:solidFill>
            <a:round/>
            <a:headEnd/>
            <a:tailEnd/>
          </a:ln>
          <a:effectLst/>
        </p:spPr>
        <p:txBody>
          <a:bodyPr wrap="none" anchor="ctr"/>
          <a:lstStyle/>
          <a:p>
            <a:endParaRPr lang="en-US"/>
          </a:p>
        </p:txBody>
      </p:sp>
      <p:sp>
        <p:nvSpPr>
          <p:cNvPr id="156696" name="Line 24"/>
          <p:cNvSpPr>
            <a:spLocks noChangeShapeType="1"/>
          </p:cNvSpPr>
          <p:nvPr/>
        </p:nvSpPr>
        <p:spPr bwMode="auto">
          <a:xfrm flipV="1">
            <a:off x="3922713" y="3284538"/>
            <a:ext cx="0" cy="2160588"/>
          </a:xfrm>
          <a:prstGeom prst="line">
            <a:avLst/>
          </a:prstGeom>
          <a:noFill/>
          <a:ln w="9525">
            <a:solidFill>
              <a:schemeClr val="tx1"/>
            </a:solidFill>
            <a:round/>
            <a:headEnd/>
            <a:tailEnd/>
          </a:ln>
          <a:effectLst/>
        </p:spPr>
        <p:txBody>
          <a:bodyPr wrap="none" anchor="ctr"/>
          <a:lstStyle/>
          <a:p>
            <a:endParaRPr lang="en-US"/>
          </a:p>
        </p:txBody>
      </p:sp>
      <p:sp>
        <p:nvSpPr>
          <p:cNvPr id="156697" name="Line 25"/>
          <p:cNvSpPr>
            <a:spLocks noChangeShapeType="1"/>
          </p:cNvSpPr>
          <p:nvPr/>
        </p:nvSpPr>
        <p:spPr bwMode="auto">
          <a:xfrm>
            <a:off x="3922713" y="3284538"/>
            <a:ext cx="649287" cy="0"/>
          </a:xfrm>
          <a:prstGeom prst="line">
            <a:avLst/>
          </a:prstGeom>
          <a:noFill/>
          <a:ln w="9525">
            <a:solidFill>
              <a:schemeClr val="tx1"/>
            </a:solidFill>
            <a:round/>
            <a:headEnd/>
            <a:tailEnd/>
          </a:ln>
          <a:effectLst/>
        </p:spPr>
        <p:txBody>
          <a:bodyPr wrap="none" anchor="ctr"/>
          <a:lstStyle/>
          <a:p>
            <a:endParaRPr lang="en-US"/>
          </a:p>
        </p:txBody>
      </p:sp>
      <p:sp>
        <p:nvSpPr>
          <p:cNvPr id="156698" name="Line 26"/>
          <p:cNvSpPr>
            <a:spLocks noChangeShapeType="1"/>
          </p:cNvSpPr>
          <p:nvPr/>
        </p:nvSpPr>
        <p:spPr bwMode="auto">
          <a:xfrm>
            <a:off x="4572000" y="3284538"/>
            <a:ext cx="0" cy="3603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699" name="Text Box 27"/>
          <p:cNvSpPr txBox="1">
            <a:spLocks noChangeArrowheads="1"/>
          </p:cNvSpPr>
          <p:nvPr/>
        </p:nvSpPr>
        <p:spPr bwMode="auto">
          <a:xfrm>
            <a:off x="4283075" y="4292600"/>
            <a:ext cx="1368425" cy="336550"/>
          </a:xfrm>
          <a:prstGeom prst="rect">
            <a:avLst/>
          </a:prstGeom>
          <a:noFill/>
          <a:ln w="9525" algn="ctr">
            <a:noFill/>
            <a:miter lim="800000"/>
            <a:headEnd/>
            <a:tailEnd/>
          </a:ln>
          <a:effectLst/>
        </p:spPr>
        <p:txBody>
          <a:bodyPr>
            <a:spAutoFit/>
          </a:bodyPr>
          <a:lstStyle/>
          <a:p>
            <a:pPr algn="ctr">
              <a:spcBef>
                <a:spcPct val="50000"/>
              </a:spcBef>
            </a:pPr>
            <a:r>
              <a:rPr lang="en-US" sz="1600" b="1" dirty="0">
                <a:solidFill>
                  <a:srgbClr val="0000FF"/>
                </a:solidFill>
                <a:latin typeface="Arial" charset="0"/>
              </a:rPr>
              <a:t>Fermentor</a:t>
            </a:r>
          </a:p>
        </p:txBody>
      </p:sp>
      <p:sp>
        <p:nvSpPr>
          <p:cNvPr id="156700" name="Text Box 28"/>
          <p:cNvSpPr txBox="1">
            <a:spLocks noChangeArrowheads="1"/>
          </p:cNvSpPr>
          <p:nvPr/>
        </p:nvSpPr>
        <p:spPr bwMode="auto">
          <a:xfrm>
            <a:off x="4714875" y="2060575"/>
            <a:ext cx="863600" cy="336550"/>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CO</a:t>
            </a:r>
            <a:r>
              <a:rPr lang="en-US" sz="1600" b="1" baseline="-25000">
                <a:latin typeface="Arial" charset="0"/>
              </a:rPr>
              <a:t>2</a:t>
            </a:r>
          </a:p>
        </p:txBody>
      </p:sp>
      <p:sp>
        <p:nvSpPr>
          <p:cNvPr id="156701" name="Text Box 29"/>
          <p:cNvSpPr txBox="1">
            <a:spLocks noChangeArrowheads="1"/>
          </p:cNvSpPr>
          <p:nvPr/>
        </p:nvSpPr>
        <p:spPr bwMode="auto">
          <a:xfrm>
            <a:off x="3922713" y="2492375"/>
            <a:ext cx="790575" cy="336550"/>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H</a:t>
            </a:r>
            <a:r>
              <a:rPr lang="en-US" sz="1600" b="1" baseline="-25000">
                <a:latin typeface="Arial" charset="0"/>
              </a:rPr>
              <a:t>2</a:t>
            </a:r>
            <a:r>
              <a:rPr lang="en-US" sz="1600" b="1">
                <a:latin typeface="Arial" charset="0"/>
              </a:rPr>
              <a:t>O</a:t>
            </a:r>
          </a:p>
        </p:txBody>
      </p:sp>
      <p:sp>
        <p:nvSpPr>
          <p:cNvPr id="156702" name="Line 30"/>
          <p:cNvSpPr>
            <a:spLocks noChangeShapeType="1"/>
          </p:cNvSpPr>
          <p:nvPr/>
        </p:nvSpPr>
        <p:spPr bwMode="auto">
          <a:xfrm>
            <a:off x="4572000" y="2636838"/>
            <a:ext cx="358775" cy="0"/>
          </a:xfrm>
          <a:prstGeom prst="line">
            <a:avLst/>
          </a:prstGeom>
          <a:noFill/>
          <a:ln w="9525">
            <a:solidFill>
              <a:schemeClr val="tx1"/>
            </a:solidFill>
            <a:round/>
            <a:headEnd/>
            <a:tailEnd/>
          </a:ln>
          <a:effectLst/>
        </p:spPr>
        <p:txBody>
          <a:bodyPr wrap="none" anchor="ctr"/>
          <a:lstStyle/>
          <a:p>
            <a:endParaRPr lang="en-US"/>
          </a:p>
        </p:txBody>
      </p:sp>
      <p:sp>
        <p:nvSpPr>
          <p:cNvPr id="156703" name="Line 31"/>
          <p:cNvSpPr>
            <a:spLocks noChangeShapeType="1"/>
          </p:cNvSpPr>
          <p:nvPr/>
        </p:nvSpPr>
        <p:spPr bwMode="auto">
          <a:xfrm>
            <a:off x="4930775" y="2636838"/>
            <a:ext cx="0" cy="100806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704" name="Line 32"/>
          <p:cNvSpPr>
            <a:spLocks noChangeShapeType="1"/>
          </p:cNvSpPr>
          <p:nvPr/>
        </p:nvSpPr>
        <p:spPr bwMode="auto">
          <a:xfrm flipV="1">
            <a:off x="5219700" y="2420938"/>
            <a:ext cx="0" cy="1150938"/>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705" name="AutoShape 33"/>
          <p:cNvSpPr>
            <a:spLocks noChangeArrowheads="1"/>
          </p:cNvSpPr>
          <p:nvPr/>
        </p:nvSpPr>
        <p:spPr bwMode="auto">
          <a:xfrm>
            <a:off x="6443663" y="3068638"/>
            <a:ext cx="1439862" cy="1943100"/>
          </a:xfrm>
          <a:prstGeom prst="flowChartPredefinedProcess">
            <a:avLst/>
          </a:prstGeom>
          <a:solidFill>
            <a:schemeClr val="accent6">
              <a:lumMod val="20000"/>
              <a:lumOff val="80000"/>
            </a:schemeClr>
          </a:solidFill>
          <a:ln w="9525" algn="ctr">
            <a:solidFill>
              <a:schemeClr val="tx1"/>
            </a:solidFill>
            <a:miter lim="800000"/>
            <a:headEnd/>
            <a:tailEnd/>
          </a:ln>
          <a:effectLst/>
        </p:spPr>
        <p:txBody>
          <a:bodyPr wrap="none" anchor="ctr"/>
          <a:lstStyle/>
          <a:p>
            <a:endParaRPr lang="en-US"/>
          </a:p>
        </p:txBody>
      </p:sp>
      <p:sp>
        <p:nvSpPr>
          <p:cNvPr id="156706" name="Text Box 34"/>
          <p:cNvSpPr txBox="1">
            <a:spLocks noChangeArrowheads="1"/>
          </p:cNvSpPr>
          <p:nvPr/>
        </p:nvSpPr>
        <p:spPr bwMode="auto">
          <a:xfrm>
            <a:off x="6515100" y="3571875"/>
            <a:ext cx="1296987" cy="703263"/>
          </a:xfrm>
          <a:prstGeom prst="rect">
            <a:avLst/>
          </a:prstGeom>
          <a:noFill/>
          <a:ln w="9525" algn="ctr">
            <a:noFill/>
            <a:miter lim="800000"/>
            <a:headEnd/>
            <a:tailEnd/>
          </a:ln>
          <a:effectLst/>
        </p:spPr>
        <p:txBody>
          <a:bodyPr>
            <a:spAutoFit/>
          </a:bodyPr>
          <a:lstStyle/>
          <a:p>
            <a:pPr algn="ctr">
              <a:spcBef>
                <a:spcPct val="50000"/>
              </a:spcBef>
            </a:pPr>
            <a:r>
              <a:rPr lang="en-US" sz="1600" b="1">
                <a:solidFill>
                  <a:srgbClr val="0000FF"/>
                </a:solidFill>
                <a:latin typeface="Arial" charset="0"/>
              </a:rPr>
              <a:t>Distillation</a:t>
            </a:r>
          </a:p>
          <a:p>
            <a:pPr algn="ctr">
              <a:spcBef>
                <a:spcPct val="50000"/>
              </a:spcBef>
            </a:pPr>
            <a:r>
              <a:rPr lang="en-US" sz="1600" b="1">
                <a:solidFill>
                  <a:srgbClr val="0000FF"/>
                </a:solidFill>
                <a:latin typeface="Arial" charset="0"/>
              </a:rPr>
              <a:t>column</a:t>
            </a:r>
          </a:p>
        </p:txBody>
      </p:sp>
      <p:sp>
        <p:nvSpPr>
          <p:cNvPr id="156707" name="Line 35"/>
          <p:cNvSpPr>
            <a:spLocks noChangeShapeType="1"/>
          </p:cNvSpPr>
          <p:nvPr/>
        </p:nvSpPr>
        <p:spPr bwMode="auto">
          <a:xfrm flipV="1">
            <a:off x="7164388" y="2636838"/>
            <a:ext cx="0" cy="431800"/>
          </a:xfrm>
          <a:prstGeom prst="line">
            <a:avLst/>
          </a:prstGeom>
          <a:noFill/>
          <a:ln w="9525">
            <a:solidFill>
              <a:schemeClr val="tx1"/>
            </a:solidFill>
            <a:round/>
            <a:headEnd/>
            <a:tailEnd/>
          </a:ln>
          <a:effectLst/>
        </p:spPr>
        <p:txBody>
          <a:bodyPr wrap="none" anchor="ctr"/>
          <a:lstStyle/>
          <a:p>
            <a:endParaRPr lang="en-US"/>
          </a:p>
        </p:txBody>
      </p:sp>
      <p:sp>
        <p:nvSpPr>
          <p:cNvPr id="156708" name="Line 36"/>
          <p:cNvSpPr>
            <a:spLocks noChangeShapeType="1"/>
          </p:cNvSpPr>
          <p:nvPr/>
        </p:nvSpPr>
        <p:spPr bwMode="auto">
          <a:xfrm>
            <a:off x="7164388" y="2636838"/>
            <a:ext cx="6477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6709" name="Text Box 37"/>
          <p:cNvSpPr txBox="1">
            <a:spLocks noChangeArrowheads="1"/>
          </p:cNvSpPr>
          <p:nvPr/>
        </p:nvSpPr>
        <p:spPr bwMode="auto">
          <a:xfrm>
            <a:off x="7739063" y="2420938"/>
            <a:ext cx="1081087" cy="336550"/>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Ethanol</a:t>
            </a:r>
          </a:p>
        </p:txBody>
      </p:sp>
      <p:sp>
        <p:nvSpPr>
          <p:cNvPr id="156710" name="Text Box 38"/>
          <p:cNvSpPr txBox="1">
            <a:spLocks noChangeArrowheads="1"/>
          </p:cNvSpPr>
          <p:nvPr/>
        </p:nvSpPr>
        <p:spPr bwMode="auto">
          <a:xfrm>
            <a:off x="6731000" y="5516563"/>
            <a:ext cx="1368425" cy="336550"/>
          </a:xfrm>
          <a:prstGeom prst="rect">
            <a:avLst/>
          </a:prstGeom>
          <a:noFill/>
          <a:ln w="9525" algn="ctr">
            <a:noFill/>
            <a:miter lim="800000"/>
            <a:headEnd/>
            <a:tailEnd/>
          </a:ln>
          <a:effectLst/>
        </p:spPr>
        <p:txBody>
          <a:bodyPr>
            <a:spAutoFit/>
          </a:bodyPr>
          <a:lstStyle/>
          <a:p>
            <a:pPr algn="ctr">
              <a:spcBef>
                <a:spcPct val="50000"/>
              </a:spcBef>
            </a:pPr>
            <a:endParaRPr lang="en-US" sz="1600" b="1">
              <a:latin typeface="Arial" charset="0"/>
            </a:endParaRPr>
          </a:p>
        </p:txBody>
      </p:sp>
      <p:sp>
        <p:nvSpPr>
          <p:cNvPr id="156711" name="Text Box 39"/>
          <p:cNvSpPr txBox="1">
            <a:spLocks noChangeArrowheads="1"/>
          </p:cNvSpPr>
          <p:nvPr/>
        </p:nvSpPr>
        <p:spPr bwMode="auto">
          <a:xfrm>
            <a:off x="898525" y="2708275"/>
            <a:ext cx="863600" cy="336550"/>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240</a:t>
            </a:r>
            <a:r>
              <a:rPr lang="en-US" sz="1600" b="1" baseline="30000">
                <a:latin typeface="Arial" charset="0"/>
              </a:rPr>
              <a:t>o</a:t>
            </a:r>
            <a:r>
              <a:rPr lang="en-US" sz="1600" b="1">
                <a:latin typeface="Arial" charset="0"/>
              </a:rPr>
              <a:t>C</a:t>
            </a:r>
          </a:p>
        </p:txBody>
      </p:sp>
      <p:sp>
        <p:nvSpPr>
          <p:cNvPr id="156712" name="Text Box 40"/>
          <p:cNvSpPr txBox="1">
            <a:spLocks noChangeArrowheads="1"/>
          </p:cNvSpPr>
          <p:nvPr/>
        </p:nvSpPr>
        <p:spPr bwMode="auto">
          <a:xfrm>
            <a:off x="898525" y="5084763"/>
            <a:ext cx="863600" cy="336550"/>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200</a:t>
            </a:r>
            <a:r>
              <a:rPr lang="en-US" sz="1600" b="1" baseline="30000">
                <a:latin typeface="Arial" charset="0"/>
              </a:rPr>
              <a:t>o</a:t>
            </a:r>
            <a:r>
              <a:rPr lang="en-US" sz="1600" b="1">
                <a:latin typeface="Arial" charset="0"/>
              </a:rPr>
              <a:t>C</a:t>
            </a:r>
          </a:p>
        </p:txBody>
      </p:sp>
      <p:grpSp>
        <p:nvGrpSpPr>
          <p:cNvPr id="3" name="Group 41"/>
          <p:cNvGrpSpPr>
            <a:grpSpLocks/>
          </p:cNvGrpSpPr>
          <p:nvPr/>
        </p:nvGrpSpPr>
        <p:grpSpPr bwMode="auto">
          <a:xfrm>
            <a:off x="304800" y="205582"/>
            <a:ext cx="8515350" cy="534988"/>
            <a:chOff x="2744" y="300"/>
            <a:chExt cx="2313" cy="337"/>
          </a:xfrm>
          <a:solidFill>
            <a:srgbClr val="FF0000"/>
          </a:solidFill>
        </p:grpSpPr>
        <p:sp>
          <p:nvSpPr>
            <p:cNvPr id="156714" name="Rectangle 42"/>
            <p:cNvSpPr>
              <a:spLocks noChangeArrowheads="1"/>
            </p:cNvSpPr>
            <p:nvPr/>
          </p:nvSpPr>
          <p:spPr bwMode="auto">
            <a:xfrm>
              <a:off x="2744" y="300"/>
              <a:ext cx="2313" cy="317"/>
            </a:xfrm>
            <a:prstGeom prst="rect">
              <a:avLst/>
            </a:prstGeom>
            <a:grpFill/>
            <a:ln w="9525" algn="ctr">
              <a:solidFill>
                <a:schemeClr val="tx1"/>
              </a:solidFill>
              <a:miter lim="800000"/>
              <a:headEnd/>
              <a:tailEnd/>
            </a:ln>
            <a:effectLst/>
          </p:spPr>
          <p:txBody>
            <a:bodyPr wrap="none" anchor="ctr"/>
            <a:lstStyle/>
            <a:p>
              <a:endParaRPr lang="en-US"/>
            </a:p>
          </p:txBody>
        </p:sp>
        <p:sp>
          <p:nvSpPr>
            <p:cNvPr id="156715" name="Text Box 43"/>
            <p:cNvSpPr txBox="1">
              <a:spLocks noChangeArrowheads="1"/>
            </p:cNvSpPr>
            <p:nvPr/>
          </p:nvSpPr>
          <p:spPr bwMode="auto">
            <a:xfrm>
              <a:off x="2744" y="346"/>
              <a:ext cx="2313" cy="291"/>
            </a:xfrm>
            <a:prstGeom prst="rect">
              <a:avLst/>
            </a:prstGeom>
            <a:solidFill>
              <a:schemeClr val="tx2">
                <a:lumMod val="60000"/>
                <a:lumOff val="40000"/>
              </a:schemeClr>
            </a:solidFill>
            <a:ln w="9525" algn="ctr">
              <a:noFill/>
              <a:miter lim="800000"/>
              <a:headEnd/>
              <a:tailEnd/>
            </a:ln>
            <a:effectLst/>
          </p:spPr>
          <p:txBody>
            <a:bodyPr wrap="square">
              <a:spAutoFit/>
            </a:bodyPr>
            <a:lstStyle/>
            <a:p>
              <a:pPr algn="ctr">
                <a:spcBef>
                  <a:spcPct val="50000"/>
                </a:spcBef>
              </a:pPr>
              <a:r>
                <a:rPr lang="en-US" sz="2400" b="1" dirty="0">
                  <a:solidFill>
                    <a:schemeClr val="bg1"/>
                  </a:solidFill>
                  <a:latin typeface="Arial" charset="0"/>
                </a:rPr>
                <a:t>Ethanol from Celluloses materials (old method)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6731000" y="5516563"/>
            <a:ext cx="1368425" cy="336550"/>
          </a:xfrm>
          <a:prstGeom prst="rect">
            <a:avLst/>
          </a:prstGeom>
          <a:noFill/>
          <a:ln w="9525" algn="ctr">
            <a:noFill/>
            <a:miter lim="800000"/>
            <a:headEnd/>
            <a:tailEnd/>
          </a:ln>
          <a:effectLst/>
        </p:spPr>
        <p:txBody>
          <a:bodyPr>
            <a:spAutoFit/>
          </a:bodyPr>
          <a:lstStyle/>
          <a:p>
            <a:pPr algn="ctr">
              <a:spcBef>
                <a:spcPct val="50000"/>
              </a:spcBef>
            </a:pPr>
            <a:endParaRPr lang="en-US" sz="1600" b="1">
              <a:latin typeface="Arial" charset="0"/>
            </a:endParaRPr>
          </a:p>
        </p:txBody>
      </p:sp>
      <p:sp>
        <p:nvSpPr>
          <p:cNvPr id="157700" name="Line 4"/>
          <p:cNvSpPr>
            <a:spLocks noChangeShapeType="1"/>
          </p:cNvSpPr>
          <p:nvPr/>
        </p:nvSpPr>
        <p:spPr bwMode="auto">
          <a:xfrm>
            <a:off x="5578475" y="3513206"/>
            <a:ext cx="1008063" cy="0"/>
          </a:xfrm>
          <a:prstGeom prst="line">
            <a:avLst/>
          </a:prstGeom>
          <a:noFill/>
          <a:ln w="28575">
            <a:solidFill>
              <a:srgbClr val="000000"/>
            </a:solidFill>
            <a:round/>
            <a:headEnd/>
            <a:tailEnd type="triangle" w="med" len="med"/>
          </a:ln>
        </p:spPr>
        <p:txBody>
          <a:bodyPr/>
          <a:lstStyle/>
          <a:p>
            <a:endParaRPr lang="en-US"/>
          </a:p>
        </p:txBody>
      </p:sp>
      <p:sp>
        <p:nvSpPr>
          <p:cNvPr id="157701" name="Text Box 5"/>
          <p:cNvSpPr txBox="1">
            <a:spLocks noChangeArrowheads="1"/>
          </p:cNvSpPr>
          <p:nvPr/>
        </p:nvSpPr>
        <p:spPr bwMode="auto">
          <a:xfrm>
            <a:off x="2051050" y="1624289"/>
            <a:ext cx="1152525" cy="630118"/>
          </a:xfrm>
          <a:prstGeom prst="rect">
            <a:avLst/>
          </a:prstGeom>
          <a:noFill/>
          <a:ln w="9525" algn="ctr">
            <a:noFill/>
            <a:miter lim="800000"/>
            <a:headEnd/>
            <a:tailEnd/>
          </a:ln>
          <a:effectLst/>
        </p:spPr>
        <p:txBody>
          <a:bodyPr>
            <a:spAutoFit/>
          </a:bodyPr>
          <a:lstStyle/>
          <a:p>
            <a:pPr rtl="0">
              <a:lnSpc>
                <a:spcPct val="85000"/>
              </a:lnSpc>
              <a:spcBef>
                <a:spcPct val="50000"/>
              </a:spcBef>
            </a:pPr>
            <a:r>
              <a:rPr lang="en-US" sz="1600" b="1">
                <a:latin typeface="Times New Roman" pitchFamily="18" charset="0"/>
                <a:cs typeface="Times New Roman" pitchFamily="18" charset="0"/>
              </a:rPr>
              <a:t>Celluloses</a:t>
            </a:r>
          </a:p>
          <a:p>
            <a:pPr rtl="0">
              <a:lnSpc>
                <a:spcPct val="85000"/>
              </a:lnSpc>
              <a:spcBef>
                <a:spcPct val="50000"/>
              </a:spcBef>
            </a:pPr>
            <a:r>
              <a:rPr lang="en-US" sz="1600" b="1">
                <a:latin typeface="Times New Roman" pitchFamily="18" charset="0"/>
                <a:cs typeface="Times New Roman" pitchFamily="18" charset="0"/>
              </a:rPr>
              <a:t>materials</a:t>
            </a:r>
          </a:p>
        </p:txBody>
      </p:sp>
      <p:sp>
        <p:nvSpPr>
          <p:cNvPr id="157702" name="AutoShape 6"/>
          <p:cNvSpPr>
            <a:spLocks noChangeArrowheads="1"/>
          </p:cNvSpPr>
          <p:nvPr/>
        </p:nvSpPr>
        <p:spPr bwMode="auto">
          <a:xfrm>
            <a:off x="4427538" y="2666351"/>
            <a:ext cx="1152525" cy="1563094"/>
          </a:xfrm>
          <a:prstGeom prst="flowChartMagneticDisk">
            <a:avLst/>
          </a:prstGeom>
          <a:solidFill>
            <a:srgbClr val="FFFF00"/>
          </a:solidFill>
          <a:ln w="9525">
            <a:solidFill>
              <a:schemeClr val="tx1"/>
            </a:solidFill>
            <a:round/>
            <a:headEnd/>
            <a:tailEnd/>
          </a:ln>
          <a:effectLst/>
        </p:spPr>
        <p:txBody>
          <a:bodyPr wrap="none" anchor="ctr"/>
          <a:lstStyle/>
          <a:p>
            <a:endParaRPr lang="en-US"/>
          </a:p>
        </p:txBody>
      </p:sp>
      <p:sp>
        <p:nvSpPr>
          <p:cNvPr id="157703" name="Line 7"/>
          <p:cNvSpPr>
            <a:spLocks noChangeShapeType="1"/>
          </p:cNvSpPr>
          <p:nvPr/>
        </p:nvSpPr>
        <p:spPr bwMode="auto">
          <a:xfrm>
            <a:off x="3346450" y="2014703"/>
            <a:ext cx="1511300" cy="0"/>
          </a:xfrm>
          <a:prstGeom prst="line">
            <a:avLst/>
          </a:prstGeom>
          <a:noFill/>
          <a:ln w="9525">
            <a:solidFill>
              <a:schemeClr val="tx1"/>
            </a:solidFill>
            <a:round/>
            <a:headEnd/>
            <a:tailEnd/>
          </a:ln>
          <a:effectLst/>
        </p:spPr>
        <p:txBody>
          <a:bodyPr wrap="none" anchor="ctr"/>
          <a:lstStyle/>
          <a:p>
            <a:endParaRPr lang="en-US"/>
          </a:p>
        </p:txBody>
      </p:sp>
      <p:sp>
        <p:nvSpPr>
          <p:cNvPr id="157704" name="Line 8"/>
          <p:cNvSpPr>
            <a:spLocks noChangeShapeType="1"/>
          </p:cNvSpPr>
          <p:nvPr/>
        </p:nvSpPr>
        <p:spPr bwMode="auto">
          <a:xfrm>
            <a:off x="4643438" y="2535734"/>
            <a:ext cx="0" cy="390415"/>
          </a:xfrm>
          <a:prstGeom prst="line">
            <a:avLst/>
          </a:prstGeom>
          <a:noFill/>
          <a:ln w="9525">
            <a:solidFill>
              <a:schemeClr val="tx1"/>
            </a:solidFill>
            <a:round/>
            <a:headEnd/>
            <a:tailEnd type="triangle" w="med" len="med"/>
          </a:ln>
          <a:effectLst/>
        </p:spPr>
        <p:txBody>
          <a:bodyPr wrap="none" anchor="ctr"/>
          <a:lstStyle/>
          <a:p>
            <a:endParaRPr lang="en-US"/>
          </a:p>
        </p:txBody>
      </p:sp>
      <p:sp>
        <p:nvSpPr>
          <p:cNvPr id="157705" name="Text Box 9"/>
          <p:cNvSpPr txBox="1">
            <a:spLocks noChangeArrowheads="1"/>
          </p:cNvSpPr>
          <p:nvPr/>
        </p:nvSpPr>
        <p:spPr bwMode="auto">
          <a:xfrm>
            <a:off x="4283075" y="3317999"/>
            <a:ext cx="1368425" cy="335871"/>
          </a:xfrm>
          <a:prstGeom prst="rect">
            <a:avLst/>
          </a:prstGeom>
          <a:noFill/>
          <a:ln w="9525" algn="ctr">
            <a:noFill/>
            <a:miter lim="800000"/>
            <a:headEnd/>
            <a:tailEnd/>
          </a:ln>
          <a:effectLst/>
        </p:spPr>
        <p:txBody>
          <a:bodyPr>
            <a:spAutoFit/>
          </a:bodyPr>
          <a:lstStyle/>
          <a:p>
            <a:pPr algn="ctr">
              <a:spcBef>
                <a:spcPct val="50000"/>
              </a:spcBef>
            </a:pPr>
            <a:r>
              <a:rPr lang="en-US" sz="1600" b="1" dirty="0">
                <a:solidFill>
                  <a:srgbClr val="0000FF"/>
                </a:solidFill>
                <a:latin typeface="Arial" charset="0"/>
              </a:rPr>
              <a:t>Fermentor</a:t>
            </a:r>
          </a:p>
        </p:txBody>
      </p:sp>
      <p:sp>
        <p:nvSpPr>
          <p:cNvPr id="157706" name="Text Box 10"/>
          <p:cNvSpPr txBox="1">
            <a:spLocks noChangeArrowheads="1"/>
          </p:cNvSpPr>
          <p:nvPr/>
        </p:nvSpPr>
        <p:spPr bwMode="auto">
          <a:xfrm>
            <a:off x="5002213" y="908050"/>
            <a:ext cx="863600" cy="335871"/>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CO</a:t>
            </a:r>
            <a:r>
              <a:rPr lang="en-US" sz="1600" b="1" baseline="-25000">
                <a:latin typeface="Arial" charset="0"/>
              </a:rPr>
              <a:t>2</a:t>
            </a:r>
          </a:p>
        </p:txBody>
      </p:sp>
      <p:sp>
        <p:nvSpPr>
          <p:cNvPr id="157707" name="Text Box 11"/>
          <p:cNvSpPr txBox="1">
            <a:spLocks noChangeArrowheads="1"/>
          </p:cNvSpPr>
          <p:nvPr/>
        </p:nvSpPr>
        <p:spPr bwMode="auto">
          <a:xfrm>
            <a:off x="3635375" y="1429081"/>
            <a:ext cx="790575" cy="335871"/>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H</a:t>
            </a:r>
            <a:r>
              <a:rPr lang="en-US" sz="1600" b="1" baseline="-25000">
                <a:latin typeface="Arial" charset="0"/>
              </a:rPr>
              <a:t>2</a:t>
            </a:r>
            <a:r>
              <a:rPr lang="en-US" sz="1600" b="1">
                <a:latin typeface="Arial" charset="0"/>
              </a:rPr>
              <a:t>O</a:t>
            </a:r>
          </a:p>
        </p:txBody>
      </p:sp>
      <p:sp>
        <p:nvSpPr>
          <p:cNvPr id="157708" name="Line 12"/>
          <p:cNvSpPr>
            <a:spLocks noChangeShapeType="1"/>
          </p:cNvSpPr>
          <p:nvPr/>
        </p:nvSpPr>
        <p:spPr bwMode="auto">
          <a:xfrm flipH="1">
            <a:off x="5073650" y="1559698"/>
            <a:ext cx="1588" cy="14970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57709" name="Line 13"/>
          <p:cNvSpPr>
            <a:spLocks noChangeShapeType="1"/>
          </p:cNvSpPr>
          <p:nvPr/>
        </p:nvSpPr>
        <p:spPr bwMode="auto">
          <a:xfrm flipV="1">
            <a:off x="5362575" y="1233874"/>
            <a:ext cx="0" cy="1756866"/>
          </a:xfrm>
          <a:prstGeom prst="line">
            <a:avLst/>
          </a:prstGeom>
          <a:noFill/>
          <a:ln w="9525">
            <a:solidFill>
              <a:schemeClr val="tx1"/>
            </a:solidFill>
            <a:round/>
            <a:headEnd/>
            <a:tailEnd type="triangle" w="med" len="med"/>
          </a:ln>
          <a:effectLst/>
        </p:spPr>
        <p:txBody>
          <a:bodyPr wrap="none" anchor="ctr"/>
          <a:lstStyle/>
          <a:p>
            <a:endParaRPr lang="en-US"/>
          </a:p>
        </p:txBody>
      </p:sp>
      <p:sp>
        <p:nvSpPr>
          <p:cNvPr id="157710" name="AutoShape 14"/>
          <p:cNvSpPr>
            <a:spLocks noChangeArrowheads="1"/>
          </p:cNvSpPr>
          <p:nvPr/>
        </p:nvSpPr>
        <p:spPr bwMode="auto">
          <a:xfrm>
            <a:off x="6586538" y="2535734"/>
            <a:ext cx="1439863" cy="1756866"/>
          </a:xfrm>
          <a:prstGeom prst="flowChartPredefinedProcess">
            <a:avLst/>
          </a:prstGeom>
          <a:solidFill>
            <a:schemeClr val="accent6">
              <a:lumMod val="40000"/>
              <a:lumOff val="60000"/>
            </a:schemeClr>
          </a:solidFill>
          <a:ln w="9525" algn="ctr">
            <a:solidFill>
              <a:schemeClr val="tx1"/>
            </a:solidFill>
            <a:miter lim="800000"/>
            <a:headEnd/>
            <a:tailEnd/>
          </a:ln>
          <a:effectLst/>
        </p:spPr>
        <p:txBody>
          <a:bodyPr wrap="none" anchor="ctr"/>
          <a:lstStyle/>
          <a:p>
            <a:endParaRPr lang="en-US"/>
          </a:p>
        </p:txBody>
      </p:sp>
      <p:sp>
        <p:nvSpPr>
          <p:cNvPr id="157711" name="Text Box 15"/>
          <p:cNvSpPr txBox="1">
            <a:spLocks noChangeArrowheads="1"/>
          </p:cNvSpPr>
          <p:nvPr/>
        </p:nvSpPr>
        <p:spPr bwMode="auto">
          <a:xfrm>
            <a:off x="6657975" y="2990740"/>
            <a:ext cx="1296988" cy="703320"/>
          </a:xfrm>
          <a:prstGeom prst="rect">
            <a:avLst/>
          </a:prstGeom>
          <a:noFill/>
          <a:ln w="9525" algn="ctr">
            <a:noFill/>
            <a:miter lim="800000"/>
            <a:headEnd/>
            <a:tailEnd/>
          </a:ln>
          <a:effectLst/>
        </p:spPr>
        <p:txBody>
          <a:bodyPr>
            <a:spAutoFit/>
          </a:bodyPr>
          <a:lstStyle/>
          <a:p>
            <a:pPr algn="ctr">
              <a:spcBef>
                <a:spcPct val="50000"/>
              </a:spcBef>
            </a:pPr>
            <a:r>
              <a:rPr lang="en-US" sz="1600" b="1">
                <a:solidFill>
                  <a:srgbClr val="0000FF"/>
                </a:solidFill>
                <a:latin typeface="Arial" charset="0"/>
              </a:rPr>
              <a:t>Distillation</a:t>
            </a:r>
          </a:p>
          <a:p>
            <a:pPr algn="ctr">
              <a:spcBef>
                <a:spcPct val="50000"/>
              </a:spcBef>
            </a:pPr>
            <a:r>
              <a:rPr lang="en-US" sz="1600" b="1">
                <a:solidFill>
                  <a:srgbClr val="0000FF"/>
                </a:solidFill>
                <a:latin typeface="Arial" charset="0"/>
              </a:rPr>
              <a:t>column</a:t>
            </a:r>
          </a:p>
        </p:txBody>
      </p:sp>
      <p:sp>
        <p:nvSpPr>
          <p:cNvPr id="157712" name="Line 16"/>
          <p:cNvSpPr>
            <a:spLocks noChangeShapeType="1"/>
          </p:cNvSpPr>
          <p:nvPr/>
        </p:nvSpPr>
        <p:spPr bwMode="auto">
          <a:xfrm flipV="1">
            <a:off x="7307263" y="2145320"/>
            <a:ext cx="0" cy="390415"/>
          </a:xfrm>
          <a:prstGeom prst="line">
            <a:avLst/>
          </a:prstGeom>
          <a:noFill/>
          <a:ln w="9525">
            <a:solidFill>
              <a:schemeClr val="tx1"/>
            </a:solidFill>
            <a:round/>
            <a:headEnd/>
            <a:tailEnd/>
          </a:ln>
          <a:effectLst/>
        </p:spPr>
        <p:txBody>
          <a:bodyPr wrap="none" anchor="ctr"/>
          <a:lstStyle/>
          <a:p>
            <a:endParaRPr lang="en-US"/>
          </a:p>
        </p:txBody>
      </p:sp>
      <p:sp>
        <p:nvSpPr>
          <p:cNvPr id="157713" name="Line 17"/>
          <p:cNvSpPr>
            <a:spLocks noChangeShapeType="1"/>
          </p:cNvSpPr>
          <p:nvPr/>
        </p:nvSpPr>
        <p:spPr bwMode="auto">
          <a:xfrm>
            <a:off x="7307263" y="2145320"/>
            <a:ext cx="6477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7714" name="Text Box 18"/>
          <p:cNvSpPr txBox="1">
            <a:spLocks noChangeArrowheads="1"/>
          </p:cNvSpPr>
          <p:nvPr/>
        </p:nvSpPr>
        <p:spPr bwMode="auto">
          <a:xfrm>
            <a:off x="7881938" y="1950112"/>
            <a:ext cx="1081088" cy="335871"/>
          </a:xfrm>
          <a:prstGeom prst="rect">
            <a:avLst/>
          </a:prstGeom>
          <a:noFill/>
          <a:ln w="9525" algn="ctr">
            <a:noFill/>
            <a:miter lim="800000"/>
            <a:headEnd/>
            <a:tailEnd/>
          </a:ln>
          <a:effectLst/>
        </p:spPr>
        <p:txBody>
          <a:bodyPr>
            <a:spAutoFit/>
          </a:bodyPr>
          <a:lstStyle/>
          <a:p>
            <a:pPr algn="ctr">
              <a:spcBef>
                <a:spcPct val="50000"/>
              </a:spcBef>
            </a:pPr>
            <a:r>
              <a:rPr lang="en-US" sz="1600" b="1">
                <a:latin typeface="Arial" charset="0"/>
              </a:rPr>
              <a:t>Ethanol</a:t>
            </a:r>
          </a:p>
        </p:txBody>
      </p:sp>
      <p:sp>
        <p:nvSpPr>
          <p:cNvPr id="157715" name="Text Box 19"/>
          <p:cNvSpPr txBox="1">
            <a:spLocks noChangeArrowheads="1"/>
          </p:cNvSpPr>
          <p:nvPr/>
        </p:nvSpPr>
        <p:spPr bwMode="auto">
          <a:xfrm>
            <a:off x="2051050" y="2405118"/>
            <a:ext cx="1296988" cy="581316"/>
          </a:xfrm>
          <a:prstGeom prst="rect">
            <a:avLst/>
          </a:prstGeom>
          <a:noFill/>
          <a:ln w="9525" algn="ctr">
            <a:noFill/>
            <a:miter lim="800000"/>
            <a:headEnd/>
            <a:tailEnd/>
          </a:ln>
          <a:effectLst/>
        </p:spPr>
        <p:txBody>
          <a:bodyPr>
            <a:spAutoFit/>
          </a:bodyPr>
          <a:lstStyle/>
          <a:p>
            <a:pPr algn="ctr">
              <a:spcBef>
                <a:spcPct val="50000"/>
              </a:spcBef>
            </a:pPr>
            <a:r>
              <a:rPr lang="en-US" sz="1600" b="1" dirty="0">
                <a:latin typeface="Arial" charset="0"/>
              </a:rPr>
              <a:t>Cellulase Enzyme</a:t>
            </a:r>
          </a:p>
        </p:txBody>
      </p:sp>
      <p:sp>
        <p:nvSpPr>
          <p:cNvPr id="157716" name="Line 20"/>
          <p:cNvSpPr>
            <a:spLocks noChangeShapeType="1"/>
          </p:cNvSpPr>
          <p:nvPr/>
        </p:nvSpPr>
        <p:spPr bwMode="auto">
          <a:xfrm flipH="1">
            <a:off x="4427538" y="1559698"/>
            <a:ext cx="647700" cy="0"/>
          </a:xfrm>
          <a:prstGeom prst="line">
            <a:avLst/>
          </a:prstGeom>
          <a:noFill/>
          <a:ln w="9525">
            <a:solidFill>
              <a:schemeClr val="tx1"/>
            </a:solidFill>
            <a:round/>
            <a:headEnd/>
            <a:tailEnd/>
          </a:ln>
          <a:effectLst/>
        </p:spPr>
        <p:txBody>
          <a:bodyPr wrap="none" anchor="ctr"/>
          <a:lstStyle/>
          <a:p>
            <a:endParaRPr lang="en-US"/>
          </a:p>
        </p:txBody>
      </p:sp>
      <p:sp>
        <p:nvSpPr>
          <p:cNvPr id="157717" name="Line 21"/>
          <p:cNvSpPr>
            <a:spLocks noChangeShapeType="1"/>
          </p:cNvSpPr>
          <p:nvPr/>
        </p:nvSpPr>
        <p:spPr bwMode="auto">
          <a:xfrm>
            <a:off x="4859338" y="2014703"/>
            <a:ext cx="0" cy="1042062"/>
          </a:xfrm>
          <a:prstGeom prst="line">
            <a:avLst/>
          </a:prstGeom>
          <a:noFill/>
          <a:ln w="9525">
            <a:solidFill>
              <a:schemeClr val="tx1"/>
            </a:solidFill>
            <a:round/>
            <a:headEnd/>
            <a:tailEnd type="triangle" w="med" len="med"/>
          </a:ln>
          <a:effectLst/>
        </p:spPr>
        <p:txBody>
          <a:bodyPr wrap="none" anchor="ctr"/>
          <a:lstStyle/>
          <a:p>
            <a:endParaRPr lang="en-US"/>
          </a:p>
        </p:txBody>
      </p:sp>
      <p:sp>
        <p:nvSpPr>
          <p:cNvPr id="157718" name="Line 22"/>
          <p:cNvSpPr>
            <a:spLocks noChangeShapeType="1"/>
          </p:cNvSpPr>
          <p:nvPr/>
        </p:nvSpPr>
        <p:spPr bwMode="auto">
          <a:xfrm>
            <a:off x="3419475" y="2535734"/>
            <a:ext cx="1223963" cy="0"/>
          </a:xfrm>
          <a:prstGeom prst="line">
            <a:avLst/>
          </a:prstGeom>
          <a:noFill/>
          <a:ln w="9525">
            <a:solidFill>
              <a:schemeClr val="tx1"/>
            </a:solidFill>
            <a:round/>
            <a:headEnd/>
            <a:tailEnd/>
          </a:ln>
          <a:effectLst/>
        </p:spPr>
        <p:txBody>
          <a:bodyPr wrap="none" anchor="ctr"/>
          <a:lstStyle/>
          <a:p>
            <a:endParaRPr lang="en-US"/>
          </a:p>
        </p:txBody>
      </p:sp>
      <p:grpSp>
        <p:nvGrpSpPr>
          <p:cNvPr id="3" name="Group 23"/>
          <p:cNvGrpSpPr>
            <a:grpSpLocks/>
          </p:cNvGrpSpPr>
          <p:nvPr/>
        </p:nvGrpSpPr>
        <p:grpSpPr bwMode="auto">
          <a:xfrm>
            <a:off x="179388" y="260350"/>
            <a:ext cx="8712200" cy="503238"/>
            <a:chOff x="2744" y="300"/>
            <a:chExt cx="2313" cy="317"/>
          </a:xfrm>
          <a:solidFill>
            <a:srgbClr val="00B0F0"/>
          </a:solidFill>
        </p:grpSpPr>
        <p:sp>
          <p:nvSpPr>
            <p:cNvPr id="157720" name="Rectangle 24"/>
            <p:cNvSpPr>
              <a:spLocks noChangeArrowheads="1"/>
            </p:cNvSpPr>
            <p:nvPr/>
          </p:nvSpPr>
          <p:spPr bwMode="auto">
            <a:xfrm>
              <a:off x="2744" y="300"/>
              <a:ext cx="2313" cy="317"/>
            </a:xfrm>
            <a:prstGeom prst="rect">
              <a:avLst/>
            </a:prstGeom>
            <a:grpFill/>
            <a:ln w="9525" algn="ctr">
              <a:solidFill>
                <a:schemeClr val="tx1"/>
              </a:solidFill>
              <a:miter lim="800000"/>
              <a:headEnd/>
              <a:tailEnd/>
            </a:ln>
            <a:effectLst/>
          </p:spPr>
          <p:txBody>
            <a:bodyPr wrap="none" anchor="ctr"/>
            <a:lstStyle/>
            <a:p>
              <a:endParaRPr lang="en-US"/>
            </a:p>
          </p:txBody>
        </p:sp>
        <p:sp>
          <p:nvSpPr>
            <p:cNvPr id="157721" name="Text Box 25"/>
            <p:cNvSpPr txBox="1">
              <a:spLocks noChangeArrowheads="1"/>
            </p:cNvSpPr>
            <p:nvPr/>
          </p:nvSpPr>
          <p:spPr bwMode="auto">
            <a:xfrm>
              <a:off x="2789" y="346"/>
              <a:ext cx="2268" cy="250"/>
            </a:xfrm>
            <a:prstGeom prst="rect">
              <a:avLst/>
            </a:prstGeom>
            <a:grpFill/>
            <a:ln w="9525" algn="ctr">
              <a:noFill/>
              <a:miter lim="800000"/>
              <a:headEnd/>
              <a:tailEnd/>
            </a:ln>
            <a:effectLst/>
          </p:spPr>
          <p:txBody>
            <a:bodyPr>
              <a:spAutoFit/>
            </a:bodyPr>
            <a:lstStyle/>
            <a:p>
              <a:pPr algn="ctr">
                <a:spcBef>
                  <a:spcPct val="50000"/>
                </a:spcBef>
              </a:pPr>
              <a:r>
                <a:rPr lang="en-US" sz="2000" b="1" dirty="0">
                  <a:solidFill>
                    <a:schemeClr val="bg1"/>
                  </a:solidFill>
                  <a:latin typeface="Arial" charset="0"/>
                </a:rPr>
                <a:t>Ethanol from Celluloses materials (New method)</a:t>
              </a:r>
            </a:p>
          </p:txBody>
        </p:sp>
      </p:grpSp>
      <p:sp>
        <p:nvSpPr>
          <p:cNvPr id="157722" name="AutoShape 26"/>
          <p:cNvSpPr>
            <a:spLocks noChangeArrowheads="1"/>
          </p:cNvSpPr>
          <p:nvPr/>
        </p:nvSpPr>
        <p:spPr bwMode="auto">
          <a:xfrm rot="15884579" flipH="1">
            <a:off x="3588544" y="3836194"/>
            <a:ext cx="730250" cy="7794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chemeClr val="tx1"/>
            </a:solidFill>
            <a:miter lim="800000"/>
            <a:headEnd/>
            <a:tailEnd/>
          </a:ln>
          <a:effectLst/>
        </p:spPr>
        <p:txBody>
          <a:bodyPr wrap="none" anchor="ctr"/>
          <a:lstStyle/>
          <a:p>
            <a:endParaRPr lang="en-US"/>
          </a:p>
        </p:txBody>
      </p:sp>
      <p:sp>
        <p:nvSpPr>
          <p:cNvPr id="157723" name="Rectangle 27"/>
          <p:cNvSpPr>
            <a:spLocks noChangeArrowheads="1"/>
          </p:cNvSpPr>
          <p:nvPr/>
        </p:nvSpPr>
        <p:spPr bwMode="auto">
          <a:xfrm>
            <a:off x="395288" y="4508500"/>
            <a:ext cx="8496300" cy="707886"/>
          </a:xfrm>
          <a:prstGeom prst="rect">
            <a:avLst/>
          </a:prstGeom>
          <a:noFill/>
          <a:ln w="9525" algn="ctr">
            <a:noFill/>
            <a:miter lim="800000"/>
            <a:headEnd/>
            <a:tailEnd/>
          </a:ln>
          <a:effectLst/>
        </p:spPr>
        <p:txBody>
          <a:bodyPr>
            <a:spAutoFit/>
          </a:bodyPr>
          <a:lstStyle/>
          <a:p>
            <a:pPr rtl="0"/>
            <a:r>
              <a:rPr lang="en-US" sz="2000" dirty="0">
                <a:latin typeface="Times New Roman" pitchFamily="18" charset="0"/>
                <a:cs typeface="Times New Roman" pitchFamily="18" charset="0"/>
              </a:rPr>
              <a:t>- Converting cellulose into glucose is to use cellulase enzymes that are able to break down the cellulose</a:t>
            </a:r>
            <a:r>
              <a:rPr lang="en-US" sz="1600" dirty="0">
                <a:latin typeface="Arial" charset="0"/>
              </a:rPr>
              <a:t>.</a:t>
            </a:r>
          </a:p>
        </p:txBody>
      </p:sp>
      <p:sp>
        <p:nvSpPr>
          <p:cNvPr id="157724" name="Rectangle 28"/>
          <p:cNvSpPr>
            <a:spLocks noChangeArrowheads="1"/>
          </p:cNvSpPr>
          <p:nvPr/>
        </p:nvSpPr>
        <p:spPr bwMode="auto">
          <a:xfrm>
            <a:off x="395288" y="5157788"/>
            <a:ext cx="8497887" cy="707886"/>
          </a:xfrm>
          <a:prstGeom prst="rect">
            <a:avLst/>
          </a:prstGeom>
          <a:noFill/>
          <a:ln w="9525" algn="ctr">
            <a:noFill/>
            <a:miter lim="800000"/>
            <a:headEnd/>
            <a:tailEnd/>
          </a:ln>
          <a:effectLst/>
        </p:spPr>
        <p:txBody>
          <a:bodyPr>
            <a:spAutoFit/>
          </a:bodyPr>
          <a:lstStyle/>
          <a:p>
            <a:pPr rtl="0"/>
            <a:r>
              <a:rPr lang="en-US" sz="2000" dirty="0">
                <a:latin typeface="Times New Roman" pitchFamily="18" charset="0"/>
                <a:cs typeface="Times New Roman" pitchFamily="18" charset="0"/>
              </a:rPr>
              <a:t>- The enzymatic hydrolysis and sugar fermentation processes take place at the same time in the fermentor.</a:t>
            </a:r>
          </a:p>
        </p:txBody>
      </p:sp>
      <p:sp>
        <p:nvSpPr>
          <p:cNvPr id="157725" name="Rectangle 29"/>
          <p:cNvSpPr>
            <a:spLocks noChangeArrowheads="1"/>
          </p:cNvSpPr>
          <p:nvPr/>
        </p:nvSpPr>
        <p:spPr bwMode="auto">
          <a:xfrm>
            <a:off x="395288" y="5734050"/>
            <a:ext cx="8748712" cy="1015663"/>
          </a:xfrm>
          <a:prstGeom prst="rect">
            <a:avLst/>
          </a:prstGeom>
          <a:noFill/>
          <a:ln w="9525" algn="ctr">
            <a:noFill/>
            <a:miter lim="800000"/>
            <a:headEnd/>
            <a:tailEnd/>
          </a:ln>
          <a:effectLst/>
        </p:spPr>
        <p:txBody>
          <a:bodyPr>
            <a:spAutoFit/>
          </a:bodyPr>
          <a:lstStyle/>
          <a:p>
            <a:pPr rtl="0"/>
            <a:r>
              <a:rPr lang="en-US" sz="2000" dirty="0">
                <a:latin typeface="Times New Roman" pitchFamily="18" charset="0"/>
                <a:cs typeface="Times New Roman" pitchFamily="18" charset="0"/>
              </a:rPr>
              <a:t>An advantage of this process is that sugars produced during hydrolysis are immediately fermented into ethanol, which avoids problems such as sugar accumulation and enzyme inhibition</a:t>
            </a:r>
          </a:p>
        </p:txBody>
      </p:sp>
      <p:sp>
        <p:nvSpPr>
          <p:cNvPr id="157726" name="Text Box 30"/>
          <p:cNvSpPr txBox="1">
            <a:spLocks noChangeArrowheads="1"/>
          </p:cNvSpPr>
          <p:nvPr/>
        </p:nvSpPr>
        <p:spPr bwMode="auto">
          <a:xfrm>
            <a:off x="179388" y="3141663"/>
            <a:ext cx="3527425" cy="641350"/>
          </a:xfrm>
          <a:prstGeom prst="rect">
            <a:avLst/>
          </a:prstGeom>
          <a:noFill/>
          <a:ln w="9525" algn="ctr">
            <a:noFill/>
            <a:miter lim="800000"/>
            <a:headEnd/>
            <a:tailEnd/>
          </a:ln>
          <a:effectLst/>
        </p:spPr>
        <p:txBody>
          <a:bodyPr>
            <a:spAutoFit/>
          </a:bodyPr>
          <a:lstStyle/>
          <a:p>
            <a:pPr rtl="0">
              <a:spcBef>
                <a:spcPct val="50000"/>
              </a:spcBef>
            </a:pPr>
            <a:r>
              <a:rPr lang="en-US" b="1">
                <a:solidFill>
                  <a:srgbClr val="FF0000"/>
                </a:solidFill>
                <a:latin typeface="Times New Roman" pitchFamily="18" charset="0"/>
                <a:cs typeface="Times New Roman" pitchFamily="18" charset="0"/>
              </a:rPr>
              <a:t>To produce 1 ton of Ethanol  we need  4 ton of Celluloses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157722"/>
                                        </p:tgtEl>
                                        <p:attrNameLst>
                                          <p:attrName>style.visibility</p:attrName>
                                        </p:attrNameLst>
                                      </p:cBhvr>
                                      <p:to>
                                        <p:strVal val="visible"/>
                                      </p:to>
                                    </p:set>
                                    <p:animEffect transition="in" filter="box(in)">
                                      <p:cBhvr>
                                        <p:cTn id="12" dur="1000"/>
                                        <p:tgtEl>
                                          <p:spTgt spid="157722"/>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57723"/>
                                        </p:tgtEl>
                                        <p:attrNameLst>
                                          <p:attrName>style.visibility</p:attrName>
                                        </p:attrNameLst>
                                      </p:cBhvr>
                                      <p:to>
                                        <p:strVal val="visible"/>
                                      </p:to>
                                    </p:set>
                                    <p:anim calcmode="lin" valueType="num">
                                      <p:cBhvr additive="base">
                                        <p:cTn id="16" dur="500" fill="hold"/>
                                        <p:tgtEl>
                                          <p:spTgt spid="157723"/>
                                        </p:tgtEl>
                                        <p:attrNameLst>
                                          <p:attrName>ppt_x</p:attrName>
                                        </p:attrNameLst>
                                      </p:cBhvr>
                                      <p:tavLst>
                                        <p:tav tm="0">
                                          <p:val>
                                            <p:strVal val="0-#ppt_w/2"/>
                                          </p:val>
                                        </p:tav>
                                        <p:tav tm="100000">
                                          <p:val>
                                            <p:strVal val="#ppt_x"/>
                                          </p:val>
                                        </p:tav>
                                      </p:tavLst>
                                    </p:anim>
                                    <p:anim calcmode="lin" valueType="num">
                                      <p:cBhvr additive="base">
                                        <p:cTn id="17" dur="500" fill="hold"/>
                                        <p:tgtEl>
                                          <p:spTgt spid="157723"/>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57724">
                                            <p:txEl>
                                              <p:pRg st="0" end="0"/>
                                            </p:txEl>
                                          </p:spTgt>
                                        </p:tgtEl>
                                        <p:attrNameLst>
                                          <p:attrName>style.visibility</p:attrName>
                                        </p:attrNameLst>
                                      </p:cBhvr>
                                      <p:to>
                                        <p:strVal val="visible"/>
                                      </p:to>
                                    </p:set>
                                    <p:anim calcmode="lin" valueType="num">
                                      <p:cBhvr additive="base">
                                        <p:cTn id="21" dur="500" fill="hold"/>
                                        <p:tgtEl>
                                          <p:spTgt spid="15772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772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157725"/>
                                        </p:tgtEl>
                                        <p:attrNameLst>
                                          <p:attrName>style.visibility</p:attrName>
                                        </p:attrNameLst>
                                      </p:cBhvr>
                                      <p:to>
                                        <p:strVal val="visible"/>
                                      </p:to>
                                    </p:set>
                                    <p:anim calcmode="lin" valueType="num">
                                      <p:cBhvr additive="base">
                                        <p:cTn id="26" dur="500" fill="hold"/>
                                        <p:tgtEl>
                                          <p:spTgt spid="157725"/>
                                        </p:tgtEl>
                                        <p:attrNameLst>
                                          <p:attrName>ppt_x</p:attrName>
                                        </p:attrNameLst>
                                      </p:cBhvr>
                                      <p:tavLst>
                                        <p:tav tm="0">
                                          <p:val>
                                            <p:strVal val="0-#ppt_w/2"/>
                                          </p:val>
                                        </p:tav>
                                        <p:tav tm="100000">
                                          <p:val>
                                            <p:strVal val="#ppt_x"/>
                                          </p:val>
                                        </p:tav>
                                      </p:tavLst>
                                    </p:anim>
                                    <p:anim calcmode="lin" valueType="num">
                                      <p:cBhvr additive="base">
                                        <p:cTn id="27" dur="500" fill="hold"/>
                                        <p:tgtEl>
                                          <p:spTgt spid="157725"/>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fill="hold" grpId="0" nodeType="afterEffect">
                                  <p:stCondLst>
                                    <p:cond delay="0"/>
                                  </p:stCondLst>
                                  <p:childTnLst>
                                    <p:set>
                                      <p:cBhvr>
                                        <p:cTn id="30" dur="1" fill="hold">
                                          <p:stCondLst>
                                            <p:cond delay="0"/>
                                          </p:stCondLst>
                                        </p:cTn>
                                        <p:tgtEl>
                                          <p:spTgt spid="157726"/>
                                        </p:tgtEl>
                                        <p:attrNameLst>
                                          <p:attrName>style.visibility</p:attrName>
                                        </p:attrNameLst>
                                      </p:cBhvr>
                                      <p:to>
                                        <p:strVal val="visible"/>
                                      </p:to>
                                    </p:set>
                                    <p:anim calcmode="lin" valueType="num">
                                      <p:cBhvr additive="base">
                                        <p:cTn id="31" dur="500" fill="hold"/>
                                        <p:tgtEl>
                                          <p:spTgt spid="157726"/>
                                        </p:tgtEl>
                                        <p:attrNameLst>
                                          <p:attrName>ppt_x</p:attrName>
                                        </p:attrNameLst>
                                      </p:cBhvr>
                                      <p:tavLst>
                                        <p:tav tm="0">
                                          <p:val>
                                            <p:strVal val="0-#ppt_w/2"/>
                                          </p:val>
                                        </p:tav>
                                        <p:tav tm="100000">
                                          <p:val>
                                            <p:strVal val="#ppt_x"/>
                                          </p:val>
                                        </p:tav>
                                      </p:tavLst>
                                    </p:anim>
                                    <p:anim calcmode="lin" valueType="num">
                                      <p:cBhvr additive="base">
                                        <p:cTn id="32" dur="500" fill="hold"/>
                                        <p:tgtEl>
                                          <p:spTgt spid="157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2" grpId="0" animBg="1"/>
      <p:bldP spid="157723" grpId="0"/>
      <p:bldP spid="157725" grpId="0"/>
      <p:bldP spid="1577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136287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Biodiesel</a:t>
            </a:r>
            <a:endParaRPr lang="en-US" sz="2400" b="1" dirty="0">
              <a:solidFill>
                <a:srgbClr val="FF0000"/>
              </a:solidFill>
            </a:endParaRPr>
          </a:p>
        </p:txBody>
      </p:sp>
      <p:grpSp>
        <p:nvGrpSpPr>
          <p:cNvPr id="3" name="Group 2"/>
          <p:cNvGrpSpPr/>
          <p:nvPr/>
        </p:nvGrpSpPr>
        <p:grpSpPr>
          <a:xfrm>
            <a:off x="533400" y="1447800"/>
            <a:ext cx="7961632" cy="3262196"/>
            <a:chOff x="197027" y="132818"/>
            <a:chExt cx="7804746" cy="3262196"/>
          </a:xfrm>
        </p:grpSpPr>
        <p:grpSp>
          <p:nvGrpSpPr>
            <p:cNvPr id="4" name="Group 3"/>
            <p:cNvGrpSpPr/>
            <p:nvPr/>
          </p:nvGrpSpPr>
          <p:grpSpPr>
            <a:xfrm>
              <a:off x="197027" y="1456022"/>
              <a:ext cx="7804746" cy="1938992"/>
              <a:chOff x="197027" y="1456022"/>
              <a:chExt cx="7804746" cy="1938992"/>
            </a:xfrm>
          </p:grpSpPr>
          <p:sp>
            <p:nvSpPr>
              <p:cNvPr id="13" name="Notched Right Arrow 12"/>
              <p:cNvSpPr/>
              <p:nvPr/>
            </p:nvSpPr>
            <p:spPr>
              <a:xfrm>
                <a:off x="1984943" y="1495455"/>
                <a:ext cx="990600" cy="53340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5257800" y="1546178"/>
                <a:ext cx="990600" cy="53340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1185" y="1916379"/>
                <a:ext cx="16764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Esterification</a:t>
                </a:r>
              </a:p>
            </p:txBody>
          </p:sp>
          <p:sp>
            <p:nvSpPr>
              <p:cNvPr id="16" name="TextBox 15"/>
              <p:cNvSpPr txBox="1"/>
              <p:nvPr/>
            </p:nvSpPr>
            <p:spPr>
              <a:xfrm>
                <a:off x="6403075" y="1562100"/>
                <a:ext cx="1598698" cy="461665"/>
              </a:xfrm>
              <a:prstGeom prst="rect">
                <a:avLst/>
              </a:prstGeom>
              <a:noFill/>
            </p:spPr>
            <p:txBody>
              <a:bodyPr wrap="square" rtlCol="0">
                <a:spAutoFit/>
              </a:bodyPr>
              <a:lstStyle/>
              <a:p>
                <a:r>
                  <a:rPr lang="en-US" sz="2400" dirty="0"/>
                  <a:t>Biodiesel</a:t>
                </a:r>
              </a:p>
            </p:txBody>
          </p:sp>
          <p:sp>
            <p:nvSpPr>
              <p:cNvPr id="17" name="TextBox 16"/>
              <p:cNvSpPr txBox="1"/>
              <p:nvPr/>
            </p:nvSpPr>
            <p:spPr>
              <a:xfrm>
                <a:off x="197027" y="1456022"/>
                <a:ext cx="1784203" cy="1938992"/>
              </a:xfrm>
              <a:prstGeom prst="rect">
                <a:avLst/>
              </a:prstGeom>
              <a:noFill/>
            </p:spPr>
            <p:txBody>
              <a:bodyPr wrap="square" rtlCol="0">
                <a:spAutoFit/>
              </a:bodyPr>
              <a:lstStyle/>
              <a:p>
                <a:pPr algn="ctr"/>
                <a:r>
                  <a:rPr lang="en-US" sz="2400" dirty="0"/>
                  <a:t>Oily plants</a:t>
                </a:r>
              </a:p>
              <a:p>
                <a:pPr algn="ctr"/>
                <a:r>
                  <a:rPr lang="en-US" sz="2400" dirty="0"/>
                  <a:t>Soybean</a:t>
                </a:r>
              </a:p>
              <a:p>
                <a:pPr algn="ctr"/>
                <a:r>
                  <a:rPr lang="en-US" sz="2400" dirty="0"/>
                  <a:t>Oil palm</a:t>
                </a:r>
              </a:p>
              <a:p>
                <a:pPr algn="ctr"/>
                <a:r>
                  <a:rPr lang="en-US" sz="2400" dirty="0"/>
                  <a:t>Waste cooking oil</a:t>
                </a:r>
              </a:p>
            </p:txBody>
          </p:sp>
        </p:grpSp>
        <p:grpSp>
          <p:nvGrpSpPr>
            <p:cNvPr id="5" name="Group 4"/>
            <p:cNvGrpSpPr/>
            <p:nvPr/>
          </p:nvGrpSpPr>
          <p:grpSpPr>
            <a:xfrm>
              <a:off x="3124201" y="132818"/>
              <a:ext cx="1830308" cy="3143784"/>
              <a:chOff x="5367628" y="2415545"/>
              <a:chExt cx="1834858" cy="3203590"/>
            </a:xfrm>
          </p:grpSpPr>
          <p:sp>
            <p:nvSpPr>
              <p:cNvPr id="6" name="Arc 5"/>
              <p:cNvSpPr/>
              <p:nvPr/>
            </p:nvSpPr>
            <p:spPr>
              <a:xfrm rot="7820567">
                <a:off x="5379233" y="3795882"/>
                <a:ext cx="1811648" cy="1834858"/>
              </a:xfrm>
              <a:prstGeom prst="arc">
                <a:avLst>
                  <a:gd name="adj1" fmla="val 14699884"/>
                  <a:gd name="adj2" fmla="val 1790569"/>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7" name="Group 6"/>
              <p:cNvGrpSpPr/>
              <p:nvPr/>
            </p:nvGrpSpPr>
            <p:grpSpPr>
              <a:xfrm>
                <a:off x="5451144" y="2415545"/>
                <a:ext cx="1711656" cy="2613655"/>
                <a:chOff x="5451144" y="2415545"/>
                <a:chExt cx="1711656" cy="2613655"/>
              </a:xfrm>
            </p:grpSpPr>
            <p:cxnSp>
              <p:nvCxnSpPr>
                <p:cNvPr id="8" name="Straight Connector 7"/>
                <p:cNvCxnSpPr/>
                <p:nvPr/>
              </p:nvCxnSpPr>
              <p:spPr>
                <a:xfrm>
                  <a:off x="7162800" y="2980730"/>
                  <a:ext cx="0" cy="19812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451144" y="3048000"/>
                  <a:ext cx="0" cy="1981200"/>
                </a:xfrm>
                <a:prstGeom prst="line">
                  <a:avLst/>
                </a:prstGeom>
                <a:ln w="28575"/>
              </p:spPr>
              <p:style>
                <a:lnRef idx="1">
                  <a:schemeClr val="dk1"/>
                </a:lnRef>
                <a:fillRef idx="0">
                  <a:schemeClr val="dk1"/>
                </a:fillRef>
                <a:effectRef idx="0">
                  <a:schemeClr val="dk1"/>
                </a:effectRef>
                <a:fontRef idx="minor">
                  <a:schemeClr val="tx1"/>
                </a:fontRef>
              </p:style>
            </p:cxnSp>
            <p:sp>
              <p:nvSpPr>
                <p:cNvPr id="10" name="Freeform 9"/>
                <p:cNvSpPr/>
                <p:nvPr/>
              </p:nvSpPr>
              <p:spPr>
                <a:xfrm>
                  <a:off x="5451144" y="3429000"/>
                  <a:ext cx="1711656" cy="117368"/>
                </a:xfrm>
                <a:custGeom>
                  <a:avLst/>
                  <a:gdLst>
                    <a:gd name="connsiteX0" fmla="*/ 0 w 1978925"/>
                    <a:gd name="connsiteY0" fmla="*/ 286854 h 436979"/>
                    <a:gd name="connsiteX1" fmla="*/ 122830 w 1978925"/>
                    <a:gd name="connsiteY1" fmla="*/ 68490 h 436979"/>
                    <a:gd name="connsiteX2" fmla="*/ 341194 w 1978925"/>
                    <a:gd name="connsiteY2" fmla="*/ 423331 h 436979"/>
                    <a:gd name="connsiteX3" fmla="*/ 573206 w 1978925"/>
                    <a:gd name="connsiteY3" fmla="*/ 54842 h 436979"/>
                    <a:gd name="connsiteX4" fmla="*/ 777922 w 1978925"/>
                    <a:gd name="connsiteY4" fmla="*/ 423331 h 436979"/>
                    <a:gd name="connsiteX5" fmla="*/ 982639 w 1978925"/>
                    <a:gd name="connsiteY5" fmla="*/ 251 h 436979"/>
                    <a:gd name="connsiteX6" fmla="*/ 1187355 w 1978925"/>
                    <a:gd name="connsiteY6" fmla="*/ 436979 h 436979"/>
                    <a:gd name="connsiteX7" fmla="*/ 1378424 w 1978925"/>
                    <a:gd name="connsiteY7" fmla="*/ 251 h 436979"/>
                    <a:gd name="connsiteX8" fmla="*/ 1624083 w 1978925"/>
                    <a:gd name="connsiteY8" fmla="*/ 368740 h 436979"/>
                    <a:gd name="connsiteX9" fmla="*/ 1883391 w 1978925"/>
                    <a:gd name="connsiteY9" fmla="*/ 13899 h 436979"/>
                    <a:gd name="connsiteX10" fmla="*/ 1978925 w 1978925"/>
                    <a:gd name="connsiteY10" fmla="*/ 396036 h 436979"/>
                    <a:gd name="connsiteX11" fmla="*/ 1978925 w 1978925"/>
                    <a:gd name="connsiteY11" fmla="*/ 396036 h 4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925" h="436979">
                      <a:moveTo>
                        <a:pt x="0" y="286854"/>
                      </a:moveTo>
                      <a:cubicBezTo>
                        <a:pt x="32982" y="166299"/>
                        <a:pt x="65965" y="45744"/>
                        <a:pt x="122830" y="68490"/>
                      </a:cubicBezTo>
                      <a:cubicBezTo>
                        <a:pt x="179695" y="91236"/>
                        <a:pt x="266131" y="425606"/>
                        <a:pt x="341194" y="423331"/>
                      </a:cubicBezTo>
                      <a:cubicBezTo>
                        <a:pt x="416257" y="421056"/>
                        <a:pt x="500418" y="54842"/>
                        <a:pt x="573206" y="54842"/>
                      </a:cubicBezTo>
                      <a:cubicBezTo>
                        <a:pt x="645994" y="54842"/>
                        <a:pt x="709683" y="432429"/>
                        <a:pt x="777922" y="423331"/>
                      </a:cubicBezTo>
                      <a:cubicBezTo>
                        <a:pt x="846161" y="414233"/>
                        <a:pt x="914400" y="-2024"/>
                        <a:pt x="982639" y="251"/>
                      </a:cubicBezTo>
                      <a:cubicBezTo>
                        <a:pt x="1050878" y="2526"/>
                        <a:pt x="1121391" y="436979"/>
                        <a:pt x="1187355" y="436979"/>
                      </a:cubicBezTo>
                      <a:cubicBezTo>
                        <a:pt x="1253319" y="436979"/>
                        <a:pt x="1305636" y="11624"/>
                        <a:pt x="1378424" y="251"/>
                      </a:cubicBezTo>
                      <a:cubicBezTo>
                        <a:pt x="1451212" y="-11122"/>
                        <a:pt x="1539922" y="366465"/>
                        <a:pt x="1624083" y="368740"/>
                      </a:cubicBezTo>
                      <a:cubicBezTo>
                        <a:pt x="1708244" y="371015"/>
                        <a:pt x="1824251" y="9350"/>
                        <a:pt x="1883391" y="13899"/>
                      </a:cubicBezTo>
                      <a:cubicBezTo>
                        <a:pt x="1942531" y="18448"/>
                        <a:pt x="1978925" y="396036"/>
                        <a:pt x="1978925" y="396036"/>
                      </a:cubicBezTo>
                      <a:lnTo>
                        <a:pt x="1978925" y="396036"/>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Connector 10"/>
                <p:cNvCxnSpPr/>
                <p:nvPr/>
              </p:nvCxnSpPr>
              <p:spPr>
                <a:xfrm flipH="1">
                  <a:off x="6276012" y="2415545"/>
                  <a:ext cx="454925" cy="1524000"/>
                </a:xfrm>
                <a:prstGeom prst="line">
                  <a:avLst/>
                </a:prstGeom>
              </p:spPr>
              <p:style>
                <a:lnRef idx="1">
                  <a:schemeClr val="dk1"/>
                </a:lnRef>
                <a:fillRef idx="0">
                  <a:schemeClr val="dk1"/>
                </a:fillRef>
                <a:effectRef idx="0">
                  <a:schemeClr val="dk1"/>
                </a:effectRef>
                <a:fontRef idx="minor">
                  <a:schemeClr val="tx1"/>
                </a:fontRef>
              </p:style>
            </p:cxnSp>
            <p:sp>
              <p:nvSpPr>
                <p:cNvPr id="12" name="Flowchart: Collate 11"/>
                <p:cNvSpPr/>
                <p:nvPr/>
              </p:nvSpPr>
              <p:spPr>
                <a:xfrm rot="17490980">
                  <a:off x="6186180" y="3805595"/>
                  <a:ext cx="164497" cy="353267"/>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345630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rnataka Spearheads Biodiesel Movement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 y="2274"/>
            <a:ext cx="9149852" cy="685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4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2425987"/>
            <a:ext cx="6400800" cy="646331"/>
          </a:xfrm>
          <a:prstGeom prst="rect">
            <a:avLst/>
          </a:prstGeom>
          <a:noFill/>
        </p:spPr>
        <p:txBody>
          <a:bodyPr wrap="square" rtlCol="0">
            <a:spAutoFit/>
          </a:bodyPr>
          <a:lstStyle/>
          <a:p>
            <a:pPr algn="r" rtl="1"/>
            <a:r>
              <a:rPr lang="ar-IQ" sz="3600" b="1" dirty="0">
                <a:solidFill>
                  <a:srgbClr val="FF0000"/>
                </a:solidFill>
              </a:rPr>
              <a:t>الهندسة الكيميائية الاحيائية وتطبيقاتها</a:t>
            </a:r>
            <a:endParaRPr lang="en-US" sz="3600" b="1" dirty="0">
              <a:solidFill>
                <a:srgbClr val="FF0000"/>
              </a:solidFill>
            </a:endParaRPr>
          </a:p>
        </p:txBody>
      </p:sp>
      <p:sp>
        <p:nvSpPr>
          <p:cNvPr id="9" name="Rectangle 8"/>
          <p:cNvSpPr/>
          <p:nvPr/>
        </p:nvSpPr>
        <p:spPr>
          <a:xfrm>
            <a:off x="1597386" y="3674849"/>
            <a:ext cx="718600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Biochemical Engineering and Its Applications</a:t>
            </a:r>
          </a:p>
        </p:txBody>
      </p:sp>
      <p:sp>
        <p:nvSpPr>
          <p:cNvPr id="10" name="TextBox 9"/>
          <p:cNvSpPr txBox="1"/>
          <p:nvPr/>
        </p:nvSpPr>
        <p:spPr>
          <a:xfrm>
            <a:off x="5867400" y="629710"/>
            <a:ext cx="2895600" cy="584775"/>
          </a:xfrm>
          <a:prstGeom prst="rect">
            <a:avLst/>
          </a:prstGeom>
          <a:noFill/>
        </p:spPr>
        <p:txBody>
          <a:bodyPr wrap="square" rtlCol="0">
            <a:spAutoFit/>
          </a:bodyPr>
          <a:lstStyle/>
          <a:p>
            <a:pPr algn="ctr"/>
            <a:r>
              <a:rPr lang="ar-IQ" sz="3200" dirty="0">
                <a:solidFill>
                  <a:srgbClr val="FF0000"/>
                </a:solidFill>
              </a:rPr>
              <a:t>المحاضرة الاولى</a:t>
            </a:r>
            <a:endParaRPr lang="en-US" sz="3200" dirty="0">
              <a:solidFill>
                <a:srgbClr val="FF0000"/>
              </a:solidFill>
            </a:endParaRPr>
          </a:p>
        </p:txBody>
      </p:sp>
      <p:pic>
        <p:nvPicPr>
          <p:cNvPr id="12" name="Picture 11"/>
          <p:cNvPicPr>
            <a:picLocks noChangeAspect="1"/>
          </p:cNvPicPr>
          <p:nvPr/>
        </p:nvPicPr>
        <p:blipFill>
          <a:blip r:embed="rId2"/>
          <a:stretch>
            <a:fillRect/>
          </a:stretch>
        </p:blipFill>
        <p:spPr>
          <a:xfrm>
            <a:off x="5326487" y="4458964"/>
            <a:ext cx="3817513" cy="2399036"/>
          </a:xfrm>
          <a:prstGeom prst="rect">
            <a:avLst/>
          </a:prstGeom>
        </p:spPr>
      </p:pic>
    </p:spTree>
    <p:extLst>
      <p:ext uri="{BB962C8B-B14F-4D97-AF65-F5344CB8AC3E}">
        <p14:creationId xmlns:p14="http://schemas.microsoft.com/office/powerpoint/2010/main" val="242835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Text Box 5"/>
          <p:cNvSpPr txBox="1">
            <a:spLocks noChangeArrowheads="1"/>
          </p:cNvSpPr>
          <p:nvPr/>
        </p:nvSpPr>
        <p:spPr bwMode="auto">
          <a:xfrm>
            <a:off x="250825" y="4149725"/>
            <a:ext cx="3313113" cy="1938992"/>
          </a:xfrm>
          <a:prstGeom prst="rect">
            <a:avLst/>
          </a:prstGeom>
          <a:noFill/>
          <a:ln w="9525" algn="ctr">
            <a:noFill/>
            <a:miter lim="800000"/>
            <a:headEnd/>
            <a:tailEnd/>
          </a:ln>
          <a:effectLst/>
        </p:spPr>
        <p:txBody>
          <a:bodyPr>
            <a:spAutoFit/>
          </a:bodyPr>
          <a:lstStyle/>
          <a:p>
            <a:pPr rtl="0">
              <a:spcBef>
                <a:spcPct val="50000"/>
              </a:spcBef>
            </a:pPr>
            <a:r>
              <a:rPr lang="en-US" sz="2400" b="1" dirty="0">
                <a:solidFill>
                  <a:srgbClr val="FF0000"/>
                </a:solidFill>
                <a:latin typeface="Times New Roman" pitchFamily="18" charset="0"/>
                <a:cs typeface="Times New Roman" pitchFamily="18" charset="0"/>
              </a:rPr>
              <a:t>For each 1 ton of (biodiesel) we need: </a:t>
            </a:r>
          </a:p>
          <a:p>
            <a:pPr rtl="0">
              <a:spcBef>
                <a:spcPct val="50000"/>
              </a:spcBef>
            </a:pPr>
            <a:r>
              <a:rPr lang="en-US" sz="2400" b="1" dirty="0">
                <a:solidFill>
                  <a:srgbClr val="FF0000"/>
                </a:solidFill>
                <a:latin typeface="Times New Roman" pitchFamily="18" charset="0"/>
                <a:cs typeface="Times New Roman" pitchFamily="18" charset="0"/>
              </a:rPr>
              <a:t>2.5 tons of </a:t>
            </a:r>
            <a:r>
              <a:rPr lang="en-US" sz="2400" b="1" dirty="0" err="1">
                <a:solidFill>
                  <a:srgbClr val="FF0000"/>
                </a:solidFill>
                <a:latin typeface="Times New Roman" pitchFamily="18" charset="0"/>
                <a:cs typeface="Times New Roman" pitchFamily="18" charset="0"/>
              </a:rPr>
              <a:t>oilyseeds</a:t>
            </a:r>
            <a:endParaRPr lang="en-US" sz="2400" b="1" dirty="0">
              <a:solidFill>
                <a:srgbClr val="FF0000"/>
              </a:solidFill>
              <a:latin typeface="Times New Roman" pitchFamily="18" charset="0"/>
              <a:cs typeface="Times New Roman" pitchFamily="18" charset="0"/>
            </a:endParaRPr>
          </a:p>
          <a:p>
            <a:pPr rtl="0">
              <a:spcBef>
                <a:spcPct val="50000"/>
              </a:spcBef>
            </a:pPr>
            <a:r>
              <a:rPr lang="en-US" sz="2400" b="1" dirty="0">
                <a:solidFill>
                  <a:srgbClr val="FF0000"/>
                </a:solidFill>
                <a:latin typeface="Times New Roman" pitchFamily="18" charset="0"/>
                <a:cs typeface="Times New Roman" pitchFamily="18" charset="0"/>
              </a:rPr>
              <a:t>0.77 hectares land area.</a:t>
            </a:r>
          </a:p>
        </p:txBody>
      </p:sp>
      <p:grpSp>
        <p:nvGrpSpPr>
          <p:cNvPr id="3" name="Group 6"/>
          <p:cNvGrpSpPr>
            <a:grpSpLocks/>
          </p:cNvGrpSpPr>
          <p:nvPr/>
        </p:nvGrpSpPr>
        <p:grpSpPr bwMode="auto">
          <a:xfrm>
            <a:off x="0" y="733987"/>
            <a:ext cx="8974138" cy="3771900"/>
            <a:chOff x="108" y="482"/>
            <a:chExt cx="5653" cy="2376"/>
          </a:xfrm>
        </p:grpSpPr>
        <p:sp>
          <p:nvSpPr>
            <p:cNvPr id="154631" name="Rectangle 7" descr="Parchment"/>
            <p:cNvSpPr>
              <a:spLocks noChangeArrowheads="1"/>
            </p:cNvSpPr>
            <p:nvPr/>
          </p:nvSpPr>
          <p:spPr bwMode="auto">
            <a:xfrm>
              <a:off x="2186" y="1413"/>
              <a:ext cx="720" cy="218"/>
            </a:xfrm>
            <a:prstGeom prst="rect">
              <a:avLst/>
            </a:prstGeom>
            <a:solidFill>
              <a:srgbClr val="CCFFFF"/>
            </a:solidFill>
            <a:ln w="9525">
              <a:solidFill>
                <a:srgbClr val="000000"/>
              </a:solidFill>
              <a:miter lim="800000"/>
              <a:headEnd/>
              <a:tailEnd/>
            </a:ln>
          </p:spPr>
          <p:txBody>
            <a:bodyPr wrap="none">
              <a:spAutoFit/>
            </a:bodyPr>
            <a:lstStyle/>
            <a:p>
              <a:pPr algn="r"/>
              <a:r>
                <a:rPr lang="en-US" sz="1600" b="1" dirty="0">
                  <a:solidFill>
                    <a:srgbClr val="CC3300"/>
                  </a:solidFill>
                  <a:latin typeface="Times New Roman" pitchFamily="18" charset="0"/>
                  <a:cs typeface="Times New Roman" pitchFamily="18" charset="0"/>
                </a:rPr>
                <a:t>Separation</a:t>
              </a:r>
              <a:endParaRPr lang="en-US" sz="1600" b="1" dirty="0">
                <a:solidFill>
                  <a:srgbClr val="CC3300"/>
                </a:solidFill>
                <a:latin typeface="Arial" charset="0"/>
              </a:endParaRPr>
            </a:p>
          </p:txBody>
        </p:sp>
        <p:sp>
          <p:nvSpPr>
            <p:cNvPr id="154632" name="Rectangle 8" descr="Parchment"/>
            <p:cNvSpPr>
              <a:spLocks noChangeArrowheads="1"/>
            </p:cNvSpPr>
            <p:nvPr/>
          </p:nvSpPr>
          <p:spPr bwMode="auto">
            <a:xfrm>
              <a:off x="3153" y="1117"/>
              <a:ext cx="665" cy="670"/>
            </a:xfrm>
            <a:prstGeom prst="rect">
              <a:avLst/>
            </a:prstGeom>
            <a:blipFill dpi="0" rotWithShape="1">
              <a:blip r:embed="rId2"/>
              <a:srcRect/>
              <a:tile tx="0" ty="0" sx="100000" sy="100000" flip="none" algn="tl"/>
            </a:blipFill>
            <a:ln w="9525">
              <a:solidFill>
                <a:srgbClr val="000000"/>
              </a:solidFill>
              <a:miter lim="800000"/>
              <a:headEnd/>
              <a:tailEnd/>
            </a:ln>
          </p:spPr>
          <p:txBody>
            <a:bodyPr/>
            <a:lstStyle/>
            <a:p>
              <a:pPr algn="ctr"/>
              <a:endParaRPr lang="en-US" sz="1200">
                <a:latin typeface="Times New Roman" pitchFamily="18" charset="0"/>
              </a:endParaRPr>
            </a:p>
            <a:p>
              <a:pPr algn="ctr" rtl="0"/>
              <a:r>
                <a:rPr lang="en-US" b="1">
                  <a:solidFill>
                    <a:srgbClr val="CC3300"/>
                  </a:solidFill>
                  <a:latin typeface="Times New Roman" pitchFamily="18" charset="0"/>
                  <a:cs typeface="Times New Roman" pitchFamily="18" charset="0"/>
                </a:rPr>
                <a:t>Reactor</a:t>
              </a:r>
            </a:p>
            <a:p>
              <a:pPr algn="ctr" rtl="0"/>
              <a:r>
                <a:rPr lang="en-US" sz="1600" b="1">
                  <a:solidFill>
                    <a:srgbClr val="CC3300"/>
                  </a:solidFill>
                  <a:latin typeface="Times New Roman" pitchFamily="18" charset="0"/>
                  <a:cs typeface="Times New Roman" pitchFamily="18" charset="0"/>
                </a:rPr>
                <a:t>50-66</a:t>
              </a:r>
              <a:r>
                <a:rPr lang="en-US" sz="1600" b="1" baseline="30000">
                  <a:solidFill>
                    <a:srgbClr val="CC3300"/>
                  </a:solidFill>
                  <a:latin typeface="Times New Roman" pitchFamily="18" charset="0"/>
                  <a:cs typeface="Times New Roman" pitchFamily="18" charset="0"/>
                </a:rPr>
                <a:t>o</a:t>
              </a:r>
              <a:r>
                <a:rPr lang="en-US" sz="1600" b="1">
                  <a:solidFill>
                    <a:srgbClr val="CC3300"/>
                  </a:solidFill>
                  <a:latin typeface="Times New Roman" pitchFamily="18" charset="0"/>
                  <a:cs typeface="Times New Roman" pitchFamily="18" charset="0"/>
                </a:rPr>
                <a:t>C</a:t>
              </a:r>
            </a:p>
            <a:p>
              <a:pPr algn="ctr" rtl="0"/>
              <a:r>
                <a:rPr lang="en-US" sz="1600" b="1">
                  <a:solidFill>
                    <a:srgbClr val="CC3300"/>
                  </a:solidFill>
                  <a:latin typeface="Times New Roman" pitchFamily="18" charset="0"/>
                  <a:cs typeface="Times New Roman" pitchFamily="18" charset="0"/>
                </a:rPr>
                <a:t>1.4 bar</a:t>
              </a:r>
              <a:endParaRPr lang="en-US" sz="1600" b="1">
                <a:solidFill>
                  <a:srgbClr val="CC3300"/>
                </a:solidFill>
                <a:latin typeface="Arial" charset="0"/>
              </a:endParaRPr>
            </a:p>
          </p:txBody>
        </p:sp>
        <p:sp>
          <p:nvSpPr>
            <p:cNvPr id="154633" name="Line 9" descr="Parchment"/>
            <p:cNvSpPr>
              <a:spLocks noChangeShapeType="1"/>
            </p:cNvSpPr>
            <p:nvPr/>
          </p:nvSpPr>
          <p:spPr bwMode="auto">
            <a:xfrm>
              <a:off x="1949" y="1497"/>
              <a:ext cx="227" cy="0"/>
            </a:xfrm>
            <a:prstGeom prst="line">
              <a:avLst/>
            </a:prstGeom>
            <a:noFill/>
            <a:ln w="28575">
              <a:solidFill>
                <a:srgbClr val="000000"/>
              </a:solidFill>
              <a:round/>
              <a:headEnd/>
              <a:tailEnd type="triangle" w="med" len="med"/>
            </a:ln>
          </p:spPr>
          <p:txBody>
            <a:bodyPr/>
            <a:lstStyle/>
            <a:p>
              <a:endParaRPr lang="en-US"/>
            </a:p>
          </p:txBody>
        </p:sp>
        <p:sp>
          <p:nvSpPr>
            <p:cNvPr id="154634" name="Line 10" descr="Parchment"/>
            <p:cNvSpPr>
              <a:spLocks noChangeShapeType="1"/>
            </p:cNvSpPr>
            <p:nvPr/>
          </p:nvSpPr>
          <p:spPr bwMode="auto">
            <a:xfrm>
              <a:off x="2926" y="1497"/>
              <a:ext cx="149" cy="1"/>
            </a:xfrm>
            <a:prstGeom prst="line">
              <a:avLst/>
            </a:prstGeom>
            <a:noFill/>
            <a:ln w="28575">
              <a:solidFill>
                <a:srgbClr val="000000"/>
              </a:solidFill>
              <a:round/>
              <a:headEnd/>
              <a:tailEnd type="triangle" w="med" len="med"/>
            </a:ln>
          </p:spPr>
          <p:txBody>
            <a:bodyPr/>
            <a:lstStyle/>
            <a:p>
              <a:endParaRPr lang="en-US"/>
            </a:p>
          </p:txBody>
        </p:sp>
        <p:sp>
          <p:nvSpPr>
            <p:cNvPr id="154635" name="Rectangle 11" descr="Parchment"/>
            <p:cNvSpPr>
              <a:spLocks noChangeArrowheads="1"/>
            </p:cNvSpPr>
            <p:nvPr/>
          </p:nvSpPr>
          <p:spPr bwMode="auto">
            <a:xfrm>
              <a:off x="4151" y="1032"/>
              <a:ext cx="725" cy="916"/>
            </a:xfrm>
            <a:prstGeom prst="rect">
              <a:avLst/>
            </a:prstGeom>
            <a:solidFill>
              <a:schemeClr val="accent3">
                <a:lumMod val="40000"/>
                <a:lumOff val="60000"/>
              </a:schemeClr>
            </a:solidFill>
            <a:ln w="9525">
              <a:solidFill>
                <a:srgbClr val="000000"/>
              </a:solidFill>
              <a:miter lim="800000"/>
              <a:headEnd/>
              <a:tailEnd/>
            </a:ln>
          </p:spPr>
          <p:txBody>
            <a:bodyPr/>
            <a:lstStyle/>
            <a:p>
              <a:pPr algn="r"/>
              <a:endParaRPr lang="en-US" sz="1400" b="1" dirty="0">
                <a:solidFill>
                  <a:srgbClr val="CC3300"/>
                </a:solidFill>
                <a:latin typeface="Times New Roman" pitchFamily="18" charset="0"/>
                <a:cs typeface="Times New Roman" pitchFamily="18" charset="0"/>
              </a:endParaRPr>
            </a:p>
            <a:p>
              <a:pPr algn="r"/>
              <a:endParaRPr lang="en-US" sz="1400" b="1" dirty="0">
                <a:solidFill>
                  <a:srgbClr val="CC3300"/>
                </a:solidFill>
                <a:latin typeface="Times New Roman" pitchFamily="18" charset="0"/>
                <a:cs typeface="Times New Roman" pitchFamily="18" charset="0"/>
              </a:endParaRPr>
            </a:p>
            <a:p>
              <a:pPr rtl="0"/>
              <a:r>
                <a:rPr lang="en-US" sz="1600" b="1" dirty="0">
                  <a:solidFill>
                    <a:srgbClr val="CC3300"/>
                  </a:solidFill>
                  <a:latin typeface="Times New Roman" pitchFamily="18" charset="0"/>
                  <a:cs typeface="Times New Roman" pitchFamily="18" charset="0"/>
                </a:rPr>
                <a:t>Separation</a:t>
              </a:r>
            </a:p>
            <a:p>
              <a:pPr algn="ctr" rtl="0"/>
              <a:r>
                <a:rPr lang="en-US" sz="1600" b="1" dirty="0">
                  <a:solidFill>
                    <a:srgbClr val="CC3300"/>
                  </a:solidFill>
                  <a:latin typeface="Times New Roman" pitchFamily="18" charset="0"/>
                  <a:cs typeface="Times New Roman" pitchFamily="18" charset="0"/>
                </a:rPr>
                <a:t>Unit</a:t>
              </a:r>
              <a:endParaRPr lang="en-US" sz="1600" b="1" dirty="0">
                <a:solidFill>
                  <a:srgbClr val="CC3300"/>
                </a:solidFill>
                <a:latin typeface="Arial" charset="0"/>
              </a:endParaRPr>
            </a:p>
          </p:txBody>
        </p:sp>
        <p:sp>
          <p:nvSpPr>
            <p:cNvPr id="154638" name="Rectangle 14"/>
            <p:cNvSpPr>
              <a:spLocks noChangeArrowheads="1"/>
            </p:cNvSpPr>
            <p:nvPr/>
          </p:nvSpPr>
          <p:spPr bwMode="auto">
            <a:xfrm>
              <a:off x="5148" y="1344"/>
              <a:ext cx="613" cy="485"/>
            </a:xfrm>
            <a:prstGeom prst="rect">
              <a:avLst/>
            </a:prstGeom>
            <a:solidFill>
              <a:srgbClr val="FFFF00"/>
            </a:solidFill>
            <a:ln w="9525">
              <a:solidFill>
                <a:srgbClr val="FFFFFF"/>
              </a:solidFill>
              <a:miter lim="800000"/>
              <a:headEnd/>
              <a:tailEnd/>
            </a:ln>
          </p:spPr>
          <p:txBody>
            <a:bodyPr wrap="none">
              <a:spAutoFit/>
            </a:bodyPr>
            <a:lstStyle/>
            <a:p>
              <a:r>
                <a:rPr lang="en-US" sz="1600" b="1" dirty="0">
                  <a:latin typeface="Times New Roman" pitchFamily="18" charset="0"/>
                </a:rPr>
                <a:t>Biodiesel</a:t>
              </a:r>
            </a:p>
            <a:p>
              <a:pPr rtl="0"/>
              <a:r>
                <a:rPr lang="en-US" sz="1400" b="1" dirty="0">
                  <a:latin typeface="Times New Roman" pitchFamily="18" charset="0"/>
                </a:rPr>
                <a:t>98%</a:t>
              </a:r>
            </a:p>
            <a:p>
              <a:pPr rtl="0"/>
              <a:r>
                <a:rPr lang="en-US" sz="1400" b="1" dirty="0">
                  <a:latin typeface="Times New Roman" pitchFamily="18" charset="0"/>
                </a:rPr>
                <a:t>purity</a:t>
              </a:r>
              <a:endParaRPr lang="en-US" sz="1400" dirty="0">
                <a:latin typeface="Arial" charset="0"/>
              </a:endParaRPr>
            </a:p>
          </p:txBody>
        </p:sp>
        <p:sp>
          <p:nvSpPr>
            <p:cNvPr id="154639" name="Line 15"/>
            <p:cNvSpPr>
              <a:spLocks noChangeShapeType="1"/>
            </p:cNvSpPr>
            <p:nvPr/>
          </p:nvSpPr>
          <p:spPr bwMode="auto">
            <a:xfrm>
              <a:off x="4876" y="1480"/>
              <a:ext cx="272" cy="0"/>
            </a:xfrm>
            <a:prstGeom prst="line">
              <a:avLst/>
            </a:prstGeom>
            <a:noFill/>
            <a:ln w="28575">
              <a:solidFill>
                <a:srgbClr val="000000"/>
              </a:solidFill>
              <a:round/>
              <a:headEnd/>
              <a:tailEnd type="triangle" w="med" len="med"/>
            </a:ln>
          </p:spPr>
          <p:txBody>
            <a:bodyPr/>
            <a:lstStyle/>
            <a:p>
              <a:endParaRPr lang="en-US"/>
            </a:p>
          </p:txBody>
        </p:sp>
        <p:sp>
          <p:nvSpPr>
            <p:cNvPr id="154640" name="Rectangle 16" descr="Parchment"/>
            <p:cNvSpPr>
              <a:spLocks noChangeArrowheads="1"/>
            </p:cNvSpPr>
            <p:nvPr/>
          </p:nvSpPr>
          <p:spPr bwMode="auto">
            <a:xfrm>
              <a:off x="4014" y="2296"/>
              <a:ext cx="726" cy="356"/>
            </a:xfrm>
            <a:prstGeom prst="rect">
              <a:avLst/>
            </a:prstGeom>
            <a:blipFill dpi="0" rotWithShape="1">
              <a:blip r:embed="rId2"/>
              <a:srcRect/>
              <a:tile tx="0" ty="0" sx="100000" sy="100000" flip="none" algn="tl"/>
            </a:blipFill>
            <a:ln w="9525">
              <a:solidFill>
                <a:srgbClr val="000000"/>
              </a:solidFill>
              <a:miter lim="800000"/>
              <a:headEnd/>
              <a:tailEnd/>
            </a:ln>
          </p:spPr>
          <p:txBody>
            <a:bodyPr/>
            <a:lstStyle/>
            <a:p>
              <a:pPr algn="ctr"/>
              <a:r>
                <a:rPr lang="en-US" sz="1600">
                  <a:latin typeface="Times New Roman" pitchFamily="18" charset="0"/>
                  <a:cs typeface="Times New Roman" pitchFamily="18" charset="0"/>
                </a:rPr>
                <a:t>Glycerin</a:t>
              </a:r>
            </a:p>
            <a:p>
              <a:pPr algn="ctr"/>
              <a:r>
                <a:rPr lang="en-US" sz="1600">
                  <a:latin typeface="Times New Roman" pitchFamily="18" charset="0"/>
                  <a:cs typeface="Times New Roman" pitchFamily="18" charset="0"/>
                </a:rPr>
                <a:t>Treatment</a:t>
              </a:r>
              <a:endParaRPr lang="en-US" sz="1600">
                <a:latin typeface="Arial" charset="0"/>
              </a:endParaRPr>
            </a:p>
          </p:txBody>
        </p:sp>
        <p:sp>
          <p:nvSpPr>
            <p:cNvPr id="154641" name="Rectangle 17"/>
            <p:cNvSpPr>
              <a:spLocks noChangeArrowheads="1"/>
            </p:cNvSpPr>
            <p:nvPr/>
          </p:nvSpPr>
          <p:spPr bwMode="auto">
            <a:xfrm>
              <a:off x="5193" y="2659"/>
              <a:ext cx="291" cy="199"/>
            </a:xfrm>
            <a:prstGeom prst="rect">
              <a:avLst/>
            </a:prstGeom>
            <a:solidFill>
              <a:schemeClr val="accent1">
                <a:lumMod val="20000"/>
                <a:lumOff val="80000"/>
              </a:schemeClr>
            </a:solidFill>
            <a:ln w="9525">
              <a:solidFill>
                <a:srgbClr val="FFFFFF"/>
              </a:solidFill>
              <a:miter lim="800000"/>
              <a:headEnd/>
              <a:tailEnd/>
            </a:ln>
          </p:spPr>
          <p:txBody>
            <a:bodyPr wrap="none"/>
            <a:lstStyle/>
            <a:p>
              <a:pPr algn="r"/>
              <a:r>
                <a:rPr lang="en-US" sz="1600" b="1">
                  <a:latin typeface="Times New Roman" pitchFamily="18" charset="0"/>
                  <a:cs typeface="Times New Roman" pitchFamily="18" charset="0"/>
                </a:rPr>
                <a:t>Salts</a:t>
              </a:r>
              <a:endParaRPr lang="en-US" sz="1600" b="1">
                <a:latin typeface="Arial" charset="0"/>
              </a:endParaRPr>
            </a:p>
          </p:txBody>
        </p:sp>
        <p:sp>
          <p:nvSpPr>
            <p:cNvPr id="154642" name="Rectangle 18"/>
            <p:cNvSpPr>
              <a:spLocks noChangeArrowheads="1"/>
            </p:cNvSpPr>
            <p:nvPr/>
          </p:nvSpPr>
          <p:spPr bwMode="auto">
            <a:xfrm>
              <a:off x="5057" y="2296"/>
              <a:ext cx="545" cy="212"/>
            </a:xfrm>
            <a:prstGeom prst="rect">
              <a:avLst/>
            </a:prstGeom>
            <a:solidFill>
              <a:schemeClr val="accent1">
                <a:lumMod val="20000"/>
                <a:lumOff val="80000"/>
              </a:schemeClr>
            </a:solidFill>
            <a:ln w="9525">
              <a:solidFill>
                <a:srgbClr val="FFFFFF"/>
              </a:solidFill>
              <a:miter lim="800000"/>
              <a:headEnd/>
              <a:tailEnd/>
            </a:ln>
          </p:spPr>
          <p:txBody>
            <a:bodyPr wrap="none"/>
            <a:lstStyle/>
            <a:p>
              <a:pPr algn="r"/>
              <a:r>
                <a:rPr lang="en-US" sz="1600" b="1" dirty="0">
                  <a:latin typeface="Times New Roman" pitchFamily="18" charset="0"/>
                  <a:cs typeface="Times New Roman" pitchFamily="18" charset="0"/>
                </a:rPr>
                <a:t>Glycerin</a:t>
              </a:r>
              <a:endParaRPr lang="en-US" sz="1600" b="1" dirty="0">
                <a:latin typeface="Arial" charset="0"/>
              </a:endParaRPr>
            </a:p>
          </p:txBody>
        </p:sp>
        <p:sp>
          <p:nvSpPr>
            <p:cNvPr id="154643" name="Line 19"/>
            <p:cNvSpPr>
              <a:spLocks noChangeShapeType="1"/>
            </p:cNvSpPr>
            <p:nvPr/>
          </p:nvSpPr>
          <p:spPr bwMode="auto">
            <a:xfrm>
              <a:off x="4740" y="2432"/>
              <a:ext cx="318" cy="0"/>
            </a:xfrm>
            <a:prstGeom prst="line">
              <a:avLst/>
            </a:prstGeom>
            <a:noFill/>
            <a:ln w="9525">
              <a:solidFill>
                <a:srgbClr val="000000"/>
              </a:solidFill>
              <a:round/>
              <a:headEnd/>
              <a:tailEnd type="triangle" w="med" len="med"/>
            </a:ln>
          </p:spPr>
          <p:txBody>
            <a:bodyPr/>
            <a:lstStyle/>
            <a:p>
              <a:endParaRPr lang="en-US"/>
            </a:p>
          </p:txBody>
        </p:sp>
        <p:sp>
          <p:nvSpPr>
            <p:cNvPr id="154644" name="Text Box 20" descr="Parchment"/>
            <p:cNvSpPr txBox="1">
              <a:spLocks noChangeArrowheads="1"/>
            </p:cNvSpPr>
            <p:nvPr/>
          </p:nvSpPr>
          <p:spPr bwMode="auto">
            <a:xfrm>
              <a:off x="2291" y="1878"/>
              <a:ext cx="681" cy="212"/>
            </a:xfrm>
            <a:prstGeom prst="rect">
              <a:avLst/>
            </a:prstGeom>
            <a:noFill/>
            <a:ln w="9525">
              <a:noFill/>
              <a:miter lim="800000"/>
              <a:headEnd/>
              <a:tailEnd/>
            </a:ln>
            <a:effectLst/>
          </p:spPr>
          <p:txBody>
            <a:bodyPr>
              <a:spAutoFit/>
            </a:bodyPr>
            <a:lstStyle/>
            <a:p>
              <a:pPr rtl="0">
                <a:spcBef>
                  <a:spcPct val="50000"/>
                </a:spcBef>
              </a:pPr>
              <a:r>
                <a:rPr lang="en-US" sz="1600" b="1" dirty="0">
                  <a:latin typeface="Times New Roman" pitchFamily="18" charset="0"/>
                  <a:cs typeface="Times New Roman" pitchFamily="18" charset="0"/>
                </a:rPr>
                <a:t>Methanol</a:t>
              </a:r>
            </a:p>
          </p:txBody>
        </p:sp>
        <p:sp>
          <p:nvSpPr>
            <p:cNvPr id="154645" name="Text Box 21"/>
            <p:cNvSpPr txBox="1">
              <a:spLocks noChangeArrowheads="1"/>
            </p:cNvSpPr>
            <p:nvPr/>
          </p:nvSpPr>
          <p:spPr bwMode="auto">
            <a:xfrm>
              <a:off x="108" y="1475"/>
              <a:ext cx="772" cy="233"/>
            </a:xfrm>
            <a:prstGeom prst="rect">
              <a:avLst/>
            </a:prstGeom>
            <a:noFill/>
            <a:ln w="9525" algn="ctr">
              <a:noFill/>
              <a:miter lim="800000"/>
              <a:headEnd/>
              <a:tailEnd/>
            </a:ln>
            <a:effectLst/>
          </p:spPr>
          <p:txBody>
            <a:bodyPr wrap="square">
              <a:spAutoFit/>
            </a:bodyPr>
            <a:lstStyle/>
            <a:p>
              <a:pPr algn="ctr">
                <a:spcBef>
                  <a:spcPct val="50000"/>
                </a:spcBef>
              </a:pPr>
              <a:r>
                <a:rPr lang="en-US" dirty="0">
                  <a:latin typeface="Times New Roman" pitchFamily="18" charset="0"/>
                  <a:cs typeface="Times New Roman" pitchFamily="18" charset="0"/>
                </a:rPr>
                <a:t>Oily seeds</a:t>
              </a:r>
            </a:p>
          </p:txBody>
        </p:sp>
        <p:sp>
          <p:nvSpPr>
            <p:cNvPr id="154646" name="Line 22"/>
            <p:cNvSpPr>
              <a:spLocks noChangeShapeType="1"/>
            </p:cNvSpPr>
            <p:nvPr/>
          </p:nvSpPr>
          <p:spPr bwMode="auto">
            <a:xfrm>
              <a:off x="793" y="1498"/>
              <a:ext cx="226"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54648" name="Text Box 24"/>
            <p:cNvSpPr txBox="1">
              <a:spLocks noChangeArrowheads="1"/>
            </p:cNvSpPr>
            <p:nvPr/>
          </p:nvSpPr>
          <p:spPr bwMode="auto">
            <a:xfrm>
              <a:off x="3560" y="2024"/>
              <a:ext cx="499" cy="212"/>
            </a:xfrm>
            <a:prstGeom prst="rect">
              <a:avLst/>
            </a:prstGeom>
            <a:noFill/>
            <a:ln w="9525" algn="ctr">
              <a:noFill/>
              <a:miter lim="800000"/>
              <a:headEnd/>
              <a:tailEnd/>
            </a:ln>
            <a:effectLst/>
          </p:spPr>
          <p:txBody>
            <a:bodyPr>
              <a:spAutoFit/>
            </a:bodyPr>
            <a:lstStyle/>
            <a:p>
              <a:pPr algn="ctr">
                <a:spcBef>
                  <a:spcPct val="50000"/>
                </a:spcBef>
              </a:pPr>
              <a:r>
                <a:rPr lang="en-US" sz="1600" b="1">
                  <a:latin typeface="Times New Roman" pitchFamily="18" charset="0"/>
                  <a:cs typeface="Times New Roman" pitchFamily="18" charset="0"/>
                </a:rPr>
                <a:t>Water</a:t>
              </a:r>
            </a:p>
          </p:txBody>
        </p:sp>
        <p:sp>
          <p:nvSpPr>
            <p:cNvPr id="154649" name="Line 25" descr="Parchment"/>
            <p:cNvSpPr>
              <a:spLocks noChangeShapeType="1"/>
            </p:cNvSpPr>
            <p:nvPr/>
          </p:nvSpPr>
          <p:spPr bwMode="auto">
            <a:xfrm>
              <a:off x="3833" y="1412"/>
              <a:ext cx="318"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4650" name="Rectangle 26" descr="Parchment"/>
            <p:cNvSpPr>
              <a:spLocks noChangeArrowheads="1"/>
            </p:cNvSpPr>
            <p:nvPr/>
          </p:nvSpPr>
          <p:spPr bwMode="auto">
            <a:xfrm>
              <a:off x="1021" y="1412"/>
              <a:ext cx="907" cy="340"/>
            </a:xfrm>
            <a:prstGeom prst="rect">
              <a:avLst/>
            </a:prstGeom>
            <a:solidFill>
              <a:srgbClr val="CCECFF"/>
            </a:solidFill>
            <a:ln w="9525" algn="ctr">
              <a:solidFill>
                <a:schemeClr val="tx1"/>
              </a:solidFill>
              <a:miter lim="800000"/>
              <a:headEnd/>
              <a:tailEnd/>
            </a:ln>
            <a:effectLst/>
          </p:spPr>
          <p:txBody>
            <a:bodyPr wrap="none" anchor="ctr"/>
            <a:lstStyle/>
            <a:p>
              <a:endParaRPr lang="en-US"/>
            </a:p>
          </p:txBody>
        </p:sp>
        <p:sp>
          <p:nvSpPr>
            <p:cNvPr id="154651" name="Text Box 27" descr="Parchment"/>
            <p:cNvSpPr txBox="1">
              <a:spLocks noChangeArrowheads="1"/>
            </p:cNvSpPr>
            <p:nvPr/>
          </p:nvSpPr>
          <p:spPr bwMode="auto">
            <a:xfrm>
              <a:off x="1029" y="1437"/>
              <a:ext cx="889" cy="233"/>
            </a:xfrm>
            <a:prstGeom prst="rect">
              <a:avLst/>
            </a:prstGeom>
            <a:solidFill>
              <a:srgbClr val="CCECFF"/>
            </a:solidFill>
            <a:ln w="9525" algn="ctr">
              <a:noFill/>
              <a:miter lim="800000"/>
              <a:headEnd/>
              <a:tailEnd/>
            </a:ln>
            <a:effectLst/>
          </p:spPr>
          <p:txBody>
            <a:bodyPr wrap="square">
              <a:spAutoFit/>
            </a:bodyPr>
            <a:lstStyle/>
            <a:p>
              <a:pPr algn="ctr">
                <a:spcBef>
                  <a:spcPct val="50000"/>
                </a:spcBef>
              </a:pPr>
              <a:r>
                <a:rPr lang="en-US" b="1" dirty="0">
                  <a:solidFill>
                    <a:srgbClr val="CC3300"/>
                  </a:solidFill>
                  <a:latin typeface="Times New Roman" pitchFamily="18" charset="0"/>
                  <a:cs typeface="Times New Roman" pitchFamily="18" charset="0"/>
                </a:rPr>
                <a:t>Extraction</a:t>
              </a:r>
            </a:p>
          </p:txBody>
        </p:sp>
        <p:sp>
          <p:nvSpPr>
            <p:cNvPr id="154652" name="Line 28" descr="Parchment"/>
            <p:cNvSpPr>
              <a:spLocks noChangeShapeType="1"/>
            </p:cNvSpPr>
            <p:nvPr/>
          </p:nvSpPr>
          <p:spPr bwMode="auto">
            <a:xfrm flipV="1">
              <a:off x="2427" y="1159"/>
              <a:ext cx="0" cy="211"/>
            </a:xfrm>
            <a:prstGeom prst="line">
              <a:avLst/>
            </a:prstGeom>
            <a:noFill/>
            <a:ln w="9525">
              <a:solidFill>
                <a:schemeClr val="tx1"/>
              </a:solidFill>
              <a:round/>
              <a:headEnd/>
              <a:tailEnd/>
            </a:ln>
            <a:effectLst/>
          </p:spPr>
          <p:txBody>
            <a:bodyPr wrap="none" anchor="ctr"/>
            <a:lstStyle/>
            <a:p>
              <a:endParaRPr lang="en-US"/>
            </a:p>
          </p:txBody>
        </p:sp>
        <p:sp>
          <p:nvSpPr>
            <p:cNvPr id="154653" name="Line 29" descr="Parchment"/>
            <p:cNvSpPr>
              <a:spLocks noChangeShapeType="1"/>
            </p:cNvSpPr>
            <p:nvPr/>
          </p:nvSpPr>
          <p:spPr bwMode="auto">
            <a:xfrm flipH="1">
              <a:off x="1474" y="1159"/>
              <a:ext cx="95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54" name="Rectangle 30"/>
            <p:cNvSpPr>
              <a:spLocks noChangeArrowheads="1"/>
            </p:cNvSpPr>
            <p:nvPr/>
          </p:nvSpPr>
          <p:spPr bwMode="auto">
            <a:xfrm>
              <a:off x="3470" y="482"/>
              <a:ext cx="396" cy="231"/>
            </a:xfrm>
            <a:prstGeom prst="rect">
              <a:avLst/>
            </a:prstGeom>
            <a:noFill/>
            <a:ln w="9525" algn="ctr">
              <a:noFill/>
              <a:miter lim="800000"/>
              <a:headEnd/>
              <a:tailEnd/>
            </a:ln>
            <a:effectLst/>
          </p:spPr>
          <p:txBody>
            <a:bodyPr wrap="none">
              <a:spAutoFit/>
            </a:bodyPr>
            <a:lstStyle/>
            <a:p>
              <a:pPr algn="ctr"/>
              <a:r>
                <a:rPr lang="en-US">
                  <a:latin typeface="Arial" charset="0"/>
                </a:rPr>
                <a:t>Acid</a:t>
              </a:r>
            </a:p>
          </p:txBody>
        </p:sp>
        <p:sp>
          <p:nvSpPr>
            <p:cNvPr id="154655" name="Text Box 31"/>
            <p:cNvSpPr txBox="1">
              <a:spLocks noChangeArrowheads="1"/>
            </p:cNvSpPr>
            <p:nvPr/>
          </p:nvSpPr>
          <p:spPr bwMode="auto">
            <a:xfrm>
              <a:off x="794" y="989"/>
              <a:ext cx="680" cy="231"/>
            </a:xfrm>
            <a:prstGeom prst="rect">
              <a:avLst/>
            </a:prstGeom>
            <a:noFill/>
            <a:ln w="9525" algn="ctr">
              <a:noFill/>
              <a:miter lim="800000"/>
              <a:headEnd/>
              <a:tailEnd/>
            </a:ln>
            <a:effectLst/>
          </p:spPr>
          <p:txBody>
            <a:bodyPr>
              <a:spAutoFit/>
            </a:bodyPr>
            <a:lstStyle/>
            <a:p>
              <a:pPr algn="ctr">
                <a:spcBef>
                  <a:spcPct val="50000"/>
                </a:spcBef>
              </a:pPr>
              <a:r>
                <a:rPr lang="en-US">
                  <a:latin typeface="Arial" charset="0"/>
                </a:rPr>
                <a:t>Hexane</a:t>
              </a:r>
            </a:p>
          </p:txBody>
        </p:sp>
        <p:sp>
          <p:nvSpPr>
            <p:cNvPr id="154656" name="Text Box 32"/>
            <p:cNvSpPr txBox="1">
              <a:spLocks noChangeArrowheads="1"/>
            </p:cNvSpPr>
            <p:nvPr/>
          </p:nvSpPr>
          <p:spPr bwMode="auto">
            <a:xfrm>
              <a:off x="2109" y="566"/>
              <a:ext cx="771" cy="231"/>
            </a:xfrm>
            <a:prstGeom prst="rect">
              <a:avLst/>
            </a:prstGeom>
            <a:noFill/>
            <a:ln w="9525" algn="ctr">
              <a:noFill/>
              <a:miter lim="800000"/>
              <a:headEnd/>
              <a:tailEnd/>
            </a:ln>
            <a:effectLst/>
          </p:spPr>
          <p:txBody>
            <a:bodyPr>
              <a:spAutoFit/>
            </a:bodyPr>
            <a:lstStyle/>
            <a:p>
              <a:pPr algn="ctr">
                <a:spcBef>
                  <a:spcPct val="50000"/>
                </a:spcBef>
              </a:pPr>
              <a:r>
                <a:rPr lang="en-US">
                  <a:latin typeface="Arial" charset="0"/>
                </a:rPr>
                <a:t>NaOH</a:t>
              </a:r>
            </a:p>
          </p:txBody>
        </p:sp>
        <p:sp>
          <p:nvSpPr>
            <p:cNvPr id="154657" name="Line 33" descr="Parchment"/>
            <p:cNvSpPr>
              <a:spLocks noChangeShapeType="1"/>
            </p:cNvSpPr>
            <p:nvPr/>
          </p:nvSpPr>
          <p:spPr bwMode="auto">
            <a:xfrm>
              <a:off x="1293" y="1201"/>
              <a:ext cx="0" cy="211"/>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58" name="Line 34"/>
            <p:cNvSpPr>
              <a:spLocks noChangeShapeType="1"/>
            </p:cNvSpPr>
            <p:nvPr/>
          </p:nvSpPr>
          <p:spPr bwMode="auto">
            <a:xfrm>
              <a:off x="3878" y="567"/>
              <a:ext cx="590" cy="0"/>
            </a:xfrm>
            <a:prstGeom prst="line">
              <a:avLst/>
            </a:prstGeom>
            <a:noFill/>
            <a:ln w="9525">
              <a:solidFill>
                <a:schemeClr val="tx1"/>
              </a:solidFill>
              <a:round/>
              <a:headEnd/>
              <a:tailEnd/>
            </a:ln>
            <a:effectLst/>
          </p:spPr>
          <p:txBody>
            <a:bodyPr wrap="none" anchor="ctr"/>
            <a:lstStyle/>
            <a:p>
              <a:endParaRPr lang="en-US"/>
            </a:p>
          </p:txBody>
        </p:sp>
        <p:sp>
          <p:nvSpPr>
            <p:cNvPr id="154659" name="Line 35"/>
            <p:cNvSpPr>
              <a:spLocks noChangeShapeType="1"/>
            </p:cNvSpPr>
            <p:nvPr/>
          </p:nvSpPr>
          <p:spPr bwMode="auto">
            <a:xfrm>
              <a:off x="4468" y="567"/>
              <a:ext cx="0" cy="465"/>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60" name="Line 36"/>
            <p:cNvSpPr>
              <a:spLocks noChangeShapeType="1"/>
            </p:cNvSpPr>
            <p:nvPr/>
          </p:nvSpPr>
          <p:spPr bwMode="auto">
            <a:xfrm>
              <a:off x="4604" y="2659"/>
              <a:ext cx="0" cy="127"/>
            </a:xfrm>
            <a:prstGeom prst="line">
              <a:avLst/>
            </a:prstGeom>
            <a:noFill/>
            <a:ln w="9525">
              <a:solidFill>
                <a:schemeClr val="tx1"/>
              </a:solidFill>
              <a:round/>
              <a:headEnd/>
              <a:tailEnd/>
            </a:ln>
            <a:effectLst/>
          </p:spPr>
          <p:txBody>
            <a:bodyPr wrap="none" anchor="ctr"/>
            <a:lstStyle/>
            <a:p>
              <a:endParaRPr lang="en-US"/>
            </a:p>
          </p:txBody>
        </p:sp>
        <p:sp>
          <p:nvSpPr>
            <p:cNvPr id="154661" name="Line 37"/>
            <p:cNvSpPr>
              <a:spLocks noChangeShapeType="1"/>
            </p:cNvSpPr>
            <p:nvPr/>
          </p:nvSpPr>
          <p:spPr bwMode="auto">
            <a:xfrm>
              <a:off x="4604" y="2795"/>
              <a:ext cx="5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62" name="Line 38"/>
            <p:cNvSpPr>
              <a:spLocks noChangeShapeType="1"/>
            </p:cNvSpPr>
            <p:nvPr/>
          </p:nvSpPr>
          <p:spPr bwMode="auto">
            <a:xfrm>
              <a:off x="4105" y="2160"/>
              <a:ext cx="0" cy="127"/>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63" name="Line 39"/>
            <p:cNvSpPr>
              <a:spLocks noChangeShapeType="1"/>
            </p:cNvSpPr>
            <p:nvPr/>
          </p:nvSpPr>
          <p:spPr bwMode="auto">
            <a:xfrm>
              <a:off x="2790" y="694"/>
              <a:ext cx="589" cy="0"/>
            </a:xfrm>
            <a:prstGeom prst="line">
              <a:avLst/>
            </a:prstGeom>
            <a:noFill/>
            <a:ln w="9525">
              <a:solidFill>
                <a:schemeClr val="tx1"/>
              </a:solidFill>
              <a:round/>
              <a:headEnd/>
              <a:tailEnd/>
            </a:ln>
            <a:effectLst/>
          </p:spPr>
          <p:txBody>
            <a:bodyPr wrap="none" anchor="ctr"/>
            <a:lstStyle/>
            <a:p>
              <a:endParaRPr lang="en-US"/>
            </a:p>
          </p:txBody>
        </p:sp>
        <p:sp>
          <p:nvSpPr>
            <p:cNvPr id="154664" name="Line 40"/>
            <p:cNvSpPr>
              <a:spLocks noChangeShapeType="1"/>
            </p:cNvSpPr>
            <p:nvPr/>
          </p:nvSpPr>
          <p:spPr bwMode="auto">
            <a:xfrm>
              <a:off x="3379" y="694"/>
              <a:ext cx="0" cy="423"/>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65" name="Line 41" descr="Parchment"/>
            <p:cNvSpPr>
              <a:spLocks noChangeShapeType="1"/>
            </p:cNvSpPr>
            <p:nvPr/>
          </p:nvSpPr>
          <p:spPr bwMode="auto">
            <a:xfrm>
              <a:off x="2971" y="1962"/>
              <a:ext cx="318" cy="0"/>
            </a:xfrm>
            <a:prstGeom prst="line">
              <a:avLst/>
            </a:prstGeom>
            <a:noFill/>
            <a:ln w="9525">
              <a:solidFill>
                <a:schemeClr val="tx1"/>
              </a:solidFill>
              <a:round/>
              <a:headEnd/>
              <a:tailEnd/>
            </a:ln>
            <a:effectLst/>
          </p:spPr>
          <p:txBody>
            <a:bodyPr wrap="none" anchor="ctr"/>
            <a:lstStyle/>
            <a:p>
              <a:endParaRPr lang="en-US"/>
            </a:p>
          </p:txBody>
        </p:sp>
        <p:sp>
          <p:nvSpPr>
            <p:cNvPr id="154666" name="Line 42" descr="Parchment"/>
            <p:cNvSpPr>
              <a:spLocks noChangeShapeType="1"/>
            </p:cNvSpPr>
            <p:nvPr/>
          </p:nvSpPr>
          <p:spPr bwMode="auto">
            <a:xfrm flipV="1">
              <a:off x="3289" y="1793"/>
              <a:ext cx="0" cy="169"/>
            </a:xfrm>
            <a:prstGeom prst="line">
              <a:avLst/>
            </a:prstGeom>
            <a:noFill/>
            <a:ln w="9525">
              <a:solidFill>
                <a:schemeClr val="tx1"/>
              </a:solidFill>
              <a:round/>
              <a:headEnd/>
              <a:tailEnd type="triangle" w="med" len="med"/>
            </a:ln>
            <a:effectLst/>
          </p:spPr>
          <p:txBody>
            <a:bodyPr wrap="none" anchor="ctr"/>
            <a:lstStyle/>
            <a:p>
              <a:endParaRPr lang="en-US"/>
            </a:p>
          </p:txBody>
        </p:sp>
        <p:sp>
          <p:nvSpPr>
            <p:cNvPr id="154667" name="Line 43"/>
            <p:cNvSpPr>
              <a:spLocks noChangeShapeType="1"/>
            </p:cNvSpPr>
            <p:nvPr/>
          </p:nvSpPr>
          <p:spPr bwMode="auto">
            <a:xfrm>
              <a:off x="4513" y="1933"/>
              <a:ext cx="0" cy="363"/>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4" name="Group 44"/>
          <p:cNvGrpSpPr>
            <a:grpSpLocks/>
          </p:cNvGrpSpPr>
          <p:nvPr/>
        </p:nvGrpSpPr>
        <p:grpSpPr bwMode="auto">
          <a:xfrm>
            <a:off x="4284663" y="4941888"/>
            <a:ext cx="3095625" cy="1730375"/>
            <a:chOff x="2336" y="3113"/>
            <a:chExt cx="1950" cy="1090"/>
          </a:xfrm>
        </p:grpSpPr>
        <p:sp>
          <p:nvSpPr>
            <p:cNvPr id="154669" name="Text Box 45"/>
            <p:cNvSpPr txBox="1">
              <a:spLocks noChangeArrowheads="1"/>
            </p:cNvSpPr>
            <p:nvPr/>
          </p:nvSpPr>
          <p:spPr bwMode="auto">
            <a:xfrm>
              <a:off x="2381" y="3158"/>
              <a:ext cx="1905" cy="923"/>
            </a:xfrm>
            <a:prstGeom prst="rect">
              <a:avLst/>
            </a:prstGeom>
            <a:noFill/>
            <a:ln w="9525" algn="ctr">
              <a:noFill/>
              <a:miter lim="800000"/>
              <a:headEnd/>
              <a:tailEnd/>
            </a:ln>
            <a:effectLst/>
          </p:spPr>
          <p:txBody>
            <a:bodyPr>
              <a:spAutoFit/>
            </a:bodyPr>
            <a:lstStyle/>
            <a:p>
              <a:pPr rtl="0">
                <a:spcBef>
                  <a:spcPct val="50000"/>
                </a:spcBef>
              </a:pPr>
              <a:r>
                <a:rPr lang="en-US">
                  <a:solidFill>
                    <a:srgbClr val="0000FF"/>
                  </a:solidFill>
                  <a:latin typeface="Times New Roman" pitchFamily="18" charset="0"/>
                  <a:cs typeface="Times New Roman" pitchFamily="18" charset="0"/>
                </a:rPr>
                <a:t>Large , branched molecule structures of the oils (triglycerides) are transformed to smaller straight chain molecules</a:t>
              </a:r>
            </a:p>
          </p:txBody>
        </p:sp>
        <p:sp>
          <p:nvSpPr>
            <p:cNvPr id="154670" name="AutoShape 46"/>
            <p:cNvSpPr>
              <a:spLocks noChangeArrowheads="1"/>
            </p:cNvSpPr>
            <p:nvPr/>
          </p:nvSpPr>
          <p:spPr bwMode="auto">
            <a:xfrm rot="10800000">
              <a:off x="2336" y="3113"/>
              <a:ext cx="1905" cy="1090"/>
            </a:xfrm>
            <a:prstGeom prst="wedgeRectCallout">
              <a:avLst>
                <a:gd name="adj1" fmla="val 12463"/>
                <a:gd name="adj2" fmla="val 132014"/>
              </a:avLst>
            </a:prstGeom>
            <a:noFill/>
            <a:ln w="9525" algn="ctr">
              <a:solidFill>
                <a:schemeClr val="tx1"/>
              </a:solidFill>
              <a:miter lim="800000"/>
              <a:headEnd/>
              <a:tailEnd/>
            </a:ln>
            <a:effectLst/>
          </p:spPr>
          <p:txBody>
            <a:bodyPr rot="10800000" anchor="ctr"/>
            <a:lstStyle/>
            <a:p>
              <a:pPr algn="ctr"/>
              <a:endParaRPr lang="en-US" sz="1600">
                <a:latin typeface="Times New Roman" pitchFamily="18" charset="0"/>
                <a:cs typeface="Times New Roman" pitchFamily="18" charset="0"/>
              </a:endParaRPr>
            </a:p>
          </p:txBody>
        </p:sp>
      </p:grpSp>
      <p:sp>
        <p:nvSpPr>
          <p:cNvPr id="5" name="Rectangle 4"/>
          <p:cNvSpPr/>
          <p:nvPr/>
        </p:nvSpPr>
        <p:spPr>
          <a:xfrm>
            <a:off x="626289" y="128777"/>
            <a:ext cx="5149995" cy="523220"/>
          </a:xfrm>
          <a:prstGeom prst="rect">
            <a:avLst/>
          </a:prstGeom>
        </p:spPr>
        <p:txBody>
          <a:bodyPr wrap="square">
            <a:spAutoFit/>
          </a:bodyPr>
          <a:lstStyle/>
          <a:p>
            <a:pPr>
              <a:spcBef>
                <a:spcPct val="50000"/>
              </a:spcBef>
            </a:pPr>
            <a:r>
              <a:rPr lang="en-US" sz="2800" b="1" dirty="0">
                <a:latin typeface="Arial" charset="0"/>
              </a:rPr>
              <a:t>Production of Biodiesel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54629"/>
                                        </p:tgtEl>
                                        <p:attrNameLst>
                                          <p:attrName>style.visibility</p:attrName>
                                        </p:attrNameLst>
                                      </p:cBhvr>
                                      <p:to>
                                        <p:strVal val="visible"/>
                                      </p:to>
                                    </p:set>
                                    <p:anim calcmode="lin" valueType="num">
                                      <p:cBhvr additive="base">
                                        <p:cTn id="17" dur="500" fill="hold"/>
                                        <p:tgtEl>
                                          <p:spTgt spid="154629"/>
                                        </p:tgtEl>
                                        <p:attrNameLst>
                                          <p:attrName>ppt_x</p:attrName>
                                        </p:attrNameLst>
                                      </p:cBhvr>
                                      <p:tavLst>
                                        <p:tav tm="0">
                                          <p:val>
                                            <p:strVal val="0-#ppt_w/2"/>
                                          </p:val>
                                        </p:tav>
                                        <p:tav tm="100000">
                                          <p:val>
                                            <p:strVal val="#ppt_x"/>
                                          </p:val>
                                        </p:tav>
                                      </p:tavLst>
                                    </p:anim>
                                    <p:anim calcmode="lin" valueType="num">
                                      <p:cBhvr additive="base">
                                        <p:cTn id="18" dur="500" fill="hold"/>
                                        <p:tgtEl>
                                          <p:spTgt spid="154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descr="Paper bag"/>
          <p:cNvSpPr>
            <a:spLocks noChangeArrowheads="1"/>
          </p:cNvSpPr>
          <p:nvPr/>
        </p:nvSpPr>
        <p:spPr bwMode="auto">
          <a:xfrm>
            <a:off x="381000" y="927508"/>
            <a:ext cx="8355012" cy="461665"/>
          </a:xfrm>
          <a:prstGeom prst="rect">
            <a:avLst/>
          </a:prstGeom>
          <a:noFill/>
          <a:ln w="9525" algn="ctr">
            <a:noFill/>
            <a:miter lim="800000"/>
            <a:headEnd/>
            <a:tailEnd/>
          </a:ln>
          <a:effectLst/>
        </p:spPr>
        <p:txBody>
          <a:bodyPr wrap="square">
            <a:spAutoFit/>
            <a:flatTx/>
          </a:bodyPr>
          <a:lstStyle/>
          <a:p>
            <a:pPr rtl="0"/>
            <a:r>
              <a:rPr lang="en-US" sz="2400" dirty="0">
                <a:latin typeface="Times New Roman" pitchFamily="18" charset="0"/>
                <a:cs typeface="Times New Roman" pitchFamily="18" charset="0"/>
              </a:rPr>
              <a:t>Algal biomass contains three main components:</a:t>
            </a:r>
          </a:p>
        </p:txBody>
      </p:sp>
      <p:sp>
        <p:nvSpPr>
          <p:cNvPr id="165892" name="Rectangle 4" descr="Paper bag"/>
          <p:cNvSpPr>
            <a:spLocks noChangeArrowheads="1"/>
          </p:cNvSpPr>
          <p:nvPr/>
        </p:nvSpPr>
        <p:spPr bwMode="auto">
          <a:xfrm>
            <a:off x="179388" y="127190"/>
            <a:ext cx="7543800" cy="523220"/>
          </a:xfrm>
          <a:prstGeom prst="rect">
            <a:avLst/>
          </a:prstGeom>
          <a:noFill/>
          <a:ln w="9525" algn="ctr">
            <a:noFill/>
            <a:miter lim="800000"/>
            <a:headEnd/>
            <a:tailEnd/>
          </a:ln>
          <a:effectLst/>
        </p:spPr>
        <p:txBody>
          <a:bodyPr wrap="square">
            <a:spAutoFit/>
            <a:flatTx/>
          </a:bodyPr>
          <a:lstStyle/>
          <a:p>
            <a:pPr algn="ctr"/>
            <a:r>
              <a:rPr lang="en-US" sz="2800" b="1" dirty="0">
                <a:solidFill>
                  <a:srgbClr val="FF3300"/>
                </a:solidFill>
                <a:latin typeface="Times New Roman" pitchFamily="18" charset="0"/>
                <a:cs typeface="Times New Roman" pitchFamily="18" charset="0"/>
              </a:rPr>
              <a:t>Biodiesel from Algae (Algal Biodiesel)</a:t>
            </a:r>
          </a:p>
        </p:txBody>
      </p:sp>
      <p:pic>
        <p:nvPicPr>
          <p:cNvPr id="5" name="Picture 2" descr="Algae biofactory ingredients: lipids, proteins &amp; carbohydrates (algae needs  H2O &amp; CO2 for survival) | Algae, Fresh water resources, Algae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681" y="2895600"/>
            <a:ext cx="5283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4202" y="1858611"/>
            <a:ext cx="2667000" cy="2246769"/>
          </a:xfrm>
          <a:prstGeom prst="rect">
            <a:avLst/>
          </a:prstGeom>
        </p:spPr>
        <p:txBody>
          <a:bodyPr wrap="square">
            <a:spAutoFit/>
          </a:bodyPr>
          <a:lstStyle/>
          <a:p>
            <a:pPr marL="285750" indent="-285750">
              <a:buFont typeface="Wingdings" panose="05000000000000000000" pitchFamily="2" charset="2"/>
              <a:buChar char="Ø"/>
            </a:pPr>
            <a:r>
              <a:rPr lang="en-US" sz="2800" dirty="0">
                <a:latin typeface="Times New Roman" pitchFamily="18" charset="0"/>
                <a:cs typeface="Times New Roman" pitchFamily="18" charset="0"/>
              </a:rPr>
              <a:t>Carbohydrates</a:t>
            </a:r>
            <a:endParaRPr lang="ar-IQ" sz="2800" dirty="0">
              <a:latin typeface="Times New Roman" pitchFamily="18" charset="0"/>
              <a:cs typeface="Times New Roman" pitchFamily="18" charset="0"/>
            </a:endParaRPr>
          </a:p>
          <a:p>
            <a:pPr marL="285750" indent="-285750">
              <a:buFont typeface="Wingdings" panose="05000000000000000000" pitchFamily="2" charset="2"/>
              <a:buChar char="Ø"/>
            </a:pPr>
            <a:endParaRPr lang="en-US" sz="2800" dirty="0">
              <a:latin typeface="Times New Roman" pitchFamily="18" charset="0"/>
              <a:cs typeface="Times New Roman" pitchFamily="18" charset="0"/>
            </a:endParaRPr>
          </a:p>
          <a:p>
            <a:pPr marL="285750" indent="-285750">
              <a:buFont typeface="Wingdings" panose="05000000000000000000" pitchFamily="2" charset="2"/>
              <a:buChar char="Ø"/>
            </a:pPr>
            <a:r>
              <a:rPr lang="en-US" sz="2800" dirty="0">
                <a:latin typeface="Times New Roman" pitchFamily="18" charset="0"/>
                <a:cs typeface="Times New Roman" pitchFamily="18" charset="0"/>
              </a:rPr>
              <a:t> Protein</a:t>
            </a:r>
            <a:endParaRPr lang="ar-IQ" sz="2800" dirty="0">
              <a:latin typeface="Times New Roman" pitchFamily="18" charset="0"/>
              <a:cs typeface="Times New Roman" pitchFamily="18" charset="0"/>
            </a:endParaRPr>
          </a:p>
          <a:p>
            <a:pPr marL="285750" indent="-285750">
              <a:buFont typeface="Wingdings" panose="05000000000000000000" pitchFamily="2" charset="2"/>
              <a:buChar char="Ø"/>
            </a:pPr>
            <a:endParaRPr lang="en-US" sz="2800" dirty="0">
              <a:latin typeface="Times New Roman" pitchFamily="18" charset="0"/>
              <a:cs typeface="Times New Roman" pitchFamily="18" charset="0"/>
            </a:endParaRPr>
          </a:p>
          <a:p>
            <a:pPr marL="285750" indent="-285750">
              <a:buFont typeface="Wingdings" panose="05000000000000000000" pitchFamily="2" charset="2"/>
              <a:buChar char="Ø"/>
            </a:pPr>
            <a:r>
              <a:rPr lang="en-US" sz="2800" dirty="0">
                <a:latin typeface="Times New Roman" pitchFamily="18" charset="0"/>
                <a:cs typeface="Times New Roman" pitchFamily="18" charset="0"/>
              </a:rPr>
              <a:t> Natural Oils</a:t>
            </a:r>
            <a:endParaRPr lang="ar-IQ" sz="2800" dirty="0">
              <a:latin typeface="Times New Roman" pitchFamily="18" charset="0"/>
              <a:cs typeface="Times New Roman" pitchFamily="18" charset="0"/>
            </a:endParaRPr>
          </a:p>
        </p:txBody>
      </p:sp>
      <p:pic>
        <p:nvPicPr>
          <p:cNvPr id="7" name="Picture 2" descr="EPA Awards $681,343 to Ohio State University for Harmful Algae Blooms  Research -- Environmental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95800"/>
            <a:ext cx="3547393"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additive="base">
                                        <p:cTn id="7" dur="500" fill="hold"/>
                                        <p:tgtEl>
                                          <p:spTgt spid="165892"/>
                                        </p:tgtEl>
                                        <p:attrNameLst>
                                          <p:attrName>ppt_x</p:attrName>
                                        </p:attrNameLst>
                                      </p:cBhvr>
                                      <p:tavLst>
                                        <p:tav tm="0">
                                          <p:val>
                                            <p:strVal val="#ppt_x"/>
                                          </p:val>
                                        </p:tav>
                                        <p:tav tm="100000">
                                          <p:val>
                                            <p:strVal val="#ppt_x"/>
                                          </p:val>
                                        </p:tav>
                                      </p:tavLst>
                                    </p:anim>
                                    <p:anim calcmode="lin" valueType="num">
                                      <p:cBhvr additive="base">
                                        <p:cTn id="8" dur="500" fill="hold"/>
                                        <p:tgtEl>
                                          <p:spTgt spid="16589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5890"/>
                                        </p:tgtEl>
                                        <p:attrNameLst>
                                          <p:attrName>style.visibility</p:attrName>
                                        </p:attrNameLst>
                                      </p:cBhvr>
                                      <p:to>
                                        <p:strVal val="visible"/>
                                      </p:to>
                                    </p:set>
                                    <p:anim calcmode="lin" valueType="num">
                                      <p:cBhvr additive="base">
                                        <p:cTn id="12" dur="500" fill="hold"/>
                                        <p:tgtEl>
                                          <p:spTgt spid="165890"/>
                                        </p:tgtEl>
                                        <p:attrNameLst>
                                          <p:attrName>ppt_x</p:attrName>
                                        </p:attrNameLst>
                                      </p:cBhvr>
                                      <p:tavLst>
                                        <p:tav tm="0">
                                          <p:val>
                                            <p:strVal val="0-#ppt_w/2"/>
                                          </p:val>
                                        </p:tav>
                                        <p:tav tm="100000">
                                          <p:val>
                                            <p:strVal val="#ppt_x"/>
                                          </p:val>
                                        </p:tav>
                                      </p:tavLst>
                                    </p:anim>
                                    <p:anim calcmode="lin" valueType="num">
                                      <p:cBhvr additive="base">
                                        <p:cTn id="13" dur="500" fill="hold"/>
                                        <p:tgtEl>
                                          <p:spTgt spid="165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lum bright="-24000" contrast="36000"/>
            <a:grayscl/>
          </a:blip>
          <a:srcRect/>
          <a:stretch>
            <a:fillRect/>
          </a:stretch>
        </p:blipFill>
        <p:spPr bwMode="auto">
          <a:xfrm>
            <a:off x="971550" y="1017588"/>
            <a:ext cx="7632700" cy="5316537"/>
          </a:xfrm>
          <a:prstGeom prst="rect">
            <a:avLst/>
          </a:prstGeom>
          <a:noFill/>
        </p:spPr>
      </p:pic>
      <p:sp>
        <p:nvSpPr>
          <p:cNvPr id="167939" name="Rectangle 3" descr="Paper bag"/>
          <p:cNvSpPr>
            <a:spLocks noChangeArrowheads="1"/>
          </p:cNvSpPr>
          <p:nvPr/>
        </p:nvSpPr>
        <p:spPr bwMode="auto">
          <a:xfrm>
            <a:off x="3511550" y="427038"/>
            <a:ext cx="2355850" cy="457200"/>
          </a:xfrm>
          <a:prstGeom prst="rect">
            <a:avLst/>
          </a:prstGeom>
          <a:noFill/>
          <a:ln w="9525" algn="ctr">
            <a:noFill/>
            <a:miter lim="800000"/>
            <a:headEnd/>
            <a:tailEnd/>
          </a:ln>
          <a:effectLst/>
        </p:spPr>
        <p:txBody>
          <a:bodyPr>
            <a:spAutoFit/>
            <a:flatTx/>
          </a:bodyPr>
          <a:lstStyle/>
          <a:p>
            <a:pPr algn="ctr"/>
            <a:r>
              <a:rPr lang="en-US" sz="2400" b="1">
                <a:solidFill>
                  <a:srgbClr val="FF3300"/>
                </a:solidFill>
                <a:latin typeface="Times New Roman" pitchFamily="18" charset="0"/>
                <a:cs typeface="Times New Roman" pitchFamily="18" charset="0"/>
              </a:rPr>
              <a:t>Algae farm</a:t>
            </a:r>
            <a:endParaRPr lang="en-US" sz="1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500" fill="hold"/>
                                        <p:tgtEl>
                                          <p:spTgt spid="167939"/>
                                        </p:tgtEl>
                                        <p:attrNameLst>
                                          <p:attrName>ppt_x</p:attrName>
                                        </p:attrNameLst>
                                      </p:cBhvr>
                                      <p:tavLst>
                                        <p:tav tm="0">
                                          <p:val>
                                            <p:strVal val="#ppt_x"/>
                                          </p:val>
                                        </p:tav>
                                        <p:tav tm="100000">
                                          <p:val>
                                            <p:strVal val="#ppt_x"/>
                                          </p:val>
                                        </p:tav>
                                      </p:tavLst>
                                    </p:anim>
                                    <p:anim calcmode="lin" valueType="num">
                                      <p:cBhvr additive="base">
                                        <p:cTn id="8" dur="500" fill="hold"/>
                                        <p:tgtEl>
                                          <p:spTgt spid="1679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7938"/>
                                        </p:tgtEl>
                                        <p:attrNameLst>
                                          <p:attrName>style.visibility</p:attrName>
                                        </p:attrNameLst>
                                      </p:cBhvr>
                                      <p:to>
                                        <p:strVal val="visible"/>
                                      </p:to>
                                    </p:set>
                                    <p:anim calcmode="lin" valueType="num">
                                      <p:cBhvr additive="base">
                                        <p:cTn id="12" dur="500" fill="hold"/>
                                        <p:tgtEl>
                                          <p:spTgt spid="167938"/>
                                        </p:tgtEl>
                                        <p:attrNameLst>
                                          <p:attrName>ppt_x</p:attrName>
                                        </p:attrNameLst>
                                      </p:cBhvr>
                                      <p:tavLst>
                                        <p:tav tm="0">
                                          <p:val>
                                            <p:strVal val="0-#ppt_w/2"/>
                                          </p:val>
                                        </p:tav>
                                        <p:tav tm="100000">
                                          <p:val>
                                            <p:strVal val="#ppt_x"/>
                                          </p:val>
                                        </p:tav>
                                      </p:tavLst>
                                    </p:anim>
                                    <p:anim calcmode="lin" valueType="num">
                                      <p:cBhvr additive="base">
                                        <p:cTn id="13" dur="500" fill="hold"/>
                                        <p:tgtEl>
                                          <p:spTgt spid="167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gae-farm | United with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0400"/>
            <a:ext cx="5638800" cy="35518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906 Algae Farm Photos and Premium High Res Pictures - Gett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296"/>
            <a:ext cx="5562600" cy="3038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762000"/>
            <a:ext cx="2362200" cy="523220"/>
          </a:xfrm>
          <a:prstGeom prst="rect">
            <a:avLst/>
          </a:prstGeom>
          <a:noFill/>
        </p:spPr>
        <p:txBody>
          <a:bodyPr wrap="square" rtlCol="0">
            <a:spAutoFit/>
          </a:bodyPr>
          <a:lstStyle/>
          <a:p>
            <a:r>
              <a:rPr lang="en-US" sz="2800" dirty="0"/>
              <a:t>Algae Farm</a:t>
            </a:r>
          </a:p>
        </p:txBody>
      </p:sp>
      <p:sp>
        <p:nvSpPr>
          <p:cNvPr id="5" name="TextBox 4"/>
          <p:cNvSpPr txBox="1"/>
          <p:nvPr/>
        </p:nvSpPr>
        <p:spPr>
          <a:xfrm>
            <a:off x="762000" y="4499261"/>
            <a:ext cx="2362200" cy="954107"/>
          </a:xfrm>
          <a:prstGeom prst="rect">
            <a:avLst/>
          </a:prstGeom>
          <a:noFill/>
        </p:spPr>
        <p:txBody>
          <a:bodyPr wrap="square" rtlCol="0">
            <a:spAutoFit/>
          </a:bodyPr>
          <a:lstStyle/>
          <a:p>
            <a:pPr algn="ctr"/>
            <a:r>
              <a:rPr lang="en-US" sz="2800" dirty="0"/>
              <a:t>Tubular bioreactors</a:t>
            </a:r>
          </a:p>
        </p:txBody>
      </p:sp>
    </p:spTree>
    <p:extLst>
      <p:ext uri="{BB962C8B-B14F-4D97-AF65-F5344CB8AC3E}">
        <p14:creationId xmlns:p14="http://schemas.microsoft.com/office/powerpoint/2010/main" val="122715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457200" y="152400"/>
            <a:ext cx="2584450" cy="762000"/>
          </a:xfrm>
        </p:spPr>
        <p:txBody>
          <a:bodyPr>
            <a:noAutofit/>
          </a:bodyPr>
          <a:lstStyle/>
          <a:p>
            <a:r>
              <a:rPr lang="en-US" sz="4800" dirty="0">
                <a:solidFill>
                  <a:srgbClr val="FF3300"/>
                </a:solidFill>
              </a:rPr>
              <a:t>Biogas</a:t>
            </a:r>
          </a:p>
        </p:txBody>
      </p:sp>
      <p:sp>
        <p:nvSpPr>
          <p:cNvPr id="175107" name="Rectangle 3"/>
          <p:cNvSpPr>
            <a:spLocks noGrp="1" noChangeArrowheads="1"/>
          </p:cNvSpPr>
          <p:nvPr>
            <p:ph type="body" sz="half" idx="4294967295"/>
          </p:nvPr>
        </p:nvSpPr>
        <p:spPr>
          <a:xfrm>
            <a:off x="179388" y="1268413"/>
            <a:ext cx="4608512" cy="4495800"/>
          </a:xfrm>
        </p:spPr>
        <p:txBody>
          <a:bodyPr/>
          <a:lstStyle/>
          <a:p>
            <a:pPr marL="533400" indent="-533400" algn="l" rtl="0">
              <a:lnSpc>
                <a:spcPct val="90000"/>
              </a:lnSpc>
            </a:pPr>
            <a:r>
              <a:rPr lang="en-US" dirty="0"/>
              <a:t>Mainly  methane</a:t>
            </a:r>
          </a:p>
          <a:p>
            <a:pPr marL="533400" indent="-533400" algn="l" rtl="0">
              <a:lnSpc>
                <a:spcPct val="90000"/>
              </a:lnSpc>
            </a:pPr>
            <a:r>
              <a:rPr lang="en-US" dirty="0"/>
              <a:t>Clean, efficient source of renewable energy</a:t>
            </a:r>
            <a:endParaRPr lang="en-US" sz="1400" dirty="0"/>
          </a:p>
          <a:p>
            <a:pPr marL="533400" indent="-533400" algn="l" rtl="0">
              <a:lnSpc>
                <a:spcPct val="90000"/>
              </a:lnSpc>
            </a:pPr>
            <a:r>
              <a:rPr lang="en-US" dirty="0"/>
              <a:t>Made from organic waste</a:t>
            </a:r>
          </a:p>
          <a:p>
            <a:pPr marL="533400" indent="-533400" algn="l" rtl="0">
              <a:lnSpc>
                <a:spcPct val="90000"/>
              </a:lnSpc>
            </a:pPr>
            <a:r>
              <a:rPr lang="en-US" dirty="0"/>
              <a:t>Anaerobic digestion</a:t>
            </a:r>
            <a:endParaRPr lang="en-US" sz="1400" dirty="0"/>
          </a:p>
          <a:p>
            <a:pPr marL="533400" indent="-533400" algn="l" rtl="0">
              <a:lnSpc>
                <a:spcPct val="90000"/>
              </a:lnSpc>
            </a:pPr>
            <a:r>
              <a:rPr lang="en-US" dirty="0"/>
              <a:t>Replaces non-renewable energy</a:t>
            </a:r>
          </a:p>
          <a:p>
            <a:pPr marL="533400" indent="-533400" algn="l">
              <a:lnSpc>
                <a:spcPct val="90000"/>
              </a:lnSpc>
              <a:buFontTx/>
              <a:buNone/>
            </a:pPr>
            <a:endParaRPr lang="en-US" dirty="0"/>
          </a:p>
          <a:p>
            <a:pPr marL="533400" indent="-533400">
              <a:lnSpc>
                <a:spcPct val="90000"/>
              </a:lnSpc>
            </a:pPr>
            <a:endParaRPr lang="en-US" dirty="0"/>
          </a:p>
        </p:txBody>
      </p:sp>
      <p:pic>
        <p:nvPicPr>
          <p:cNvPr id="175108" name="Picture 4" descr="P1010039"/>
          <p:cNvPicPr>
            <a:picLocks noChangeAspect="1" noChangeArrowheads="1"/>
          </p:cNvPicPr>
          <p:nvPr/>
        </p:nvPicPr>
        <p:blipFill>
          <a:blip r:embed="rId3"/>
          <a:srcRect b="37762"/>
          <a:stretch>
            <a:fillRect/>
          </a:stretch>
        </p:blipFill>
        <p:spPr bwMode="auto">
          <a:xfrm>
            <a:off x="4876800" y="1143000"/>
            <a:ext cx="4267200" cy="4419600"/>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5108"/>
                                        </p:tgtEl>
                                        <p:attrNameLst>
                                          <p:attrName>style.visibility</p:attrName>
                                        </p:attrNameLst>
                                      </p:cBhvr>
                                      <p:to>
                                        <p:strVal val="visible"/>
                                      </p:to>
                                    </p:set>
                                    <p:anim calcmode="lin" valueType="num">
                                      <p:cBhvr>
                                        <p:cTn id="7" dur="500" fill="hold"/>
                                        <p:tgtEl>
                                          <p:spTgt spid="175108"/>
                                        </p:tgtEl>
                                        <p:attrNameLst>
                                          <p:attrName>ppt_w</p:attrName>
                                        </p:attrNameLst>
                                      </p:cBhvr>
                                      <p:tavLst>
                                        <p:tav tm="0">
                                          <p:val>
                                            <p:fltVal val="0"/>
                                          </p:val>
                                        </p:tav>
                                        <p:tav tm="100000">
                                          <p:val>
                                            <p:strVal val="#ppt_w"/>
                                          </p:val>
                                        </p:tav>
                                      </p:tavLst>
                                    </p:anim>
                                    <p:anim calcmode="lin" valueType="num">
                                      <p:cBhvr>
                                        <p:cTn id="8" dur="500" fill="hold"/>
                                        <p:tgtEl>
                                          <p:spTgt spid="175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3"/>
          <p:cNvSpPr>
            <a:spLocks noGrp="1" noChangeArrowheads="1"/>
          </p:cNvSpPr>
          <p:nvPr>
            <p:ph type="body" sz="half" idx="4294967295"/>
          </p:nvPr>
        </p:nvSpPr>
        <p:spPr>
          <a:xfrm>
            <a:off x="4648200" y="1447800"/>
            <a:ext cx="4267200" cy="4953000"/>
          </a:xfrm>
        </p:spPr>
        <p:txBody>
          <a:bodyPr/>
          <a:lstStyle/>
          <a:p>
            <a:pPr marL="266700" indent="-266700" algn="l" rtl="0">
              <a:lnSpc>
                <a:spcPct val="90000"/>
              </a:lnSpc>
              <a:buFontTx/>
              <a:buNone/>
            </a:pPr>
            <a:r>
              <a:rPr lang="en-US"/>
              <a:t>Biogas Treatment</a:t>
            </a:r>
          </a:p>
          <a:p>
            <a:pPr marL="266700" indent="-266700" algn="l" rtl="0">
              <a:lnSpc>
                <a:spcPct val="90000"/>
              </a:lnSpc>
              <a:buFontTx/>
              <a:buNone/>
            </a:pPr>
            <a:endParaRPr lang="en-US" sz="2400" b="1"/>
          </a:p>
          <a:p>
            <a:pPr marL="266700" indent="-266700" algn="l" rtl="0">
              <a:lnSpc>
                <a:spcPct val="90000"/>
              </a:lnSpc>
            </a:pPr>
            <a:r>
              <a:rPr lang="en-US" sz="2400"/>
              <a:t>Table shows the composition of biogas after it exits the digester</a:t>
            </a:r>
          </a:p>
          <a:p>
            <a:pPr marL="266700" indent="-266700" algn="l" rtl="0">
              <a:lnSpc>
                <a:spcPct val="90000"/>
              </a:lnSpc>
            </a:pPr>
            <a:r>
              <a:rPr lang="en-US" sz="2400"/>
              <a:t>Biogas leaves the digester and is  saturated with water</a:t>
            </a:r>
          </a:p>
          <a:p>
            <a:pPr marL="266700" indent="-266700" algn="l" rtl="0">
              <a:lnSpc>
                <a:spcPct val="90000"/>
              </a:lnSpc>
            </a:pPr>
            <a:r>
              <a:rPr lang="en-US" sz="2400"/>
              <a:t>A condenser is facilitated to dry biogas and knock out all the impurities which dissolves in water</a:t>
            </a:r>
          </a:p>
          <a:p>
            <a:pPr marL="266700" indent="-266700" algn="l" rtl="0">
              <a:lnSpc>
                <a:spcPct val="90000"/>
              </a:lnSpc>
            </a:pPr>
            <a:r>
              <a:rPr lang="en-US" sz="2400"/>
              <a:t>Hydrogen Sulfide needs to be removed by iron salt</a:t>
            </a:r>
          </a:p>
        </p:txBody>
      </p:sp>
      <p:graphicFrame>
        <p:nvGraphicFramePr>
          <p:cNvPr id="181295" name="Group 47"/>
          <p:cNvGraphicFramePr>
            <a:graphicFrameLocks noGrp="1"/>
          </p:cNvGraphicFramePr>
          <p:nvPr>
            <p:ph sz="half" idx="4294967295"/>
          </p:nvPr>
        </p:nvGraphicFramePr>
        <p:xfrm>
          <a:off x="250825" y="1196975"/>
          <a:ext cx="4244975" cy="5184777"/>
        </p:xfrm>
        <a:graphic>
          <a:graphicData uri="http://schemas.openxmlformats.org/drawingml/2006/table">
            <a:tbl>
              <a:tblPr/>
              <a:tblGrid>
                <a:gridCol w="1601788">
                  <a:extLst>
                    <a:ext uri="{9D8B030D-6E8A-4147-A177-3AD203B41FA5}">
                      <a16:colId xmlns="" xmlns:a16="http://schemas.microsoft.com/office/drawing/2014/main" val="20000"/>
                    </a:ext>
                  </a:extLst>
                </a:gridCol>
                <a:gridCol w="1511300">
                  <a:extLst>
                    <a:ext uri="{9D8B030D-6E8A-4147-A177-3AD203B41FA5}">
                      <a16:colId xmlns="" xmlns:a16="http://schemas.microsoft.com/office/drawing/2014/main" val="20001"/>
                    </a:ext>
                  </a:extLst>
                </a:gridCol>
                <a:gridCol w="1131887">
                  <a:extLst>
                    <a:ext uri="{9D8B030D-6E8A-4147-A177-3AD203B41FA5}">
                      <a16:colId xmlns="" xmlns:a16="http://schemas.microsoft.com/office/drawing/2014/main" val="20002"/>
                    </a:ext>
                  </a:extLst>
                </a:gridCol>
              </a:tblGrid>
              <a:tr h="81915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0000"/>
                          </a:solidFill>
                          <a:effectLst/>
                          <a:latin typeface="Arial" charset="0"/>
                          <a:ea typeface="SimSun" pitchFamily="2" charset="-122"/>
                          <a:cs typeface="Arial" charset="0"/>
                        </a:rPr>
                        <a:t>Constituent </a:t>
                      </a:r>
                      <a:endParaRPr kumimoji="0" lang="en-US" sz="2000" b="1" i="0" u="none" strike="noStrike" cap="none" normalizeH="0" baseline="0">
                        <a:ln>
                          <a:noFill/>
                        </a:ln>
                        <a:solidFill>
                          <a:srgbClr val="FF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0000"/>
                          </a:solidFill>
                          <a:effectLst/>
                          <a:latin typeface="Arial" charset="0"/>
                          <a:ea typeface="SimSun" pitchFamily="2" charset="-122"/>
                          <a:cs typeface="Arial" charset="0"/>
                        </a:rPr>
                        <a:t>Measured </a:t>
                      </a:r>
                      <a:endParaRPr kumimoji="0" lang="en-US" sz="2000" b="1" i="0" u="none" strike="noStrike" cap="none" normalizeH="0" baseline="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Typical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0"/>
                  </a:ext>
                </a:extLst>
              </a:tr>
              <a:tr h="8175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Methane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66.60%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60-70%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1"/>
                  </a:ext>
                </a:extLst>
              </a:tr>
              <a:tr h="7286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CO</a:t>
                      </a:r>
                      <a:r>
                        <a:rPr kumimoji="0" lang="en-US" sz="2000" b="1" i="0" u="none" strike="noStrike" cap="none" normalizeH="0" baseline="-25000">
                          <a:ln>
                            <a:noFill/>
                          </a:ln>
                          <a:solidFill>
                            <a:srgbClr val="FF0000"/>
                          </a:solidFill>
                          <a:effectLst/>
                          <a:latin typeface="Arial" charset="0"/>
                          <a:cs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33.32%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30-40%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2"/>
                  </a:ext>
                </a:extLst>
              </a:tr>
              <a:tr h="687388">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H</a:t>
                      </a:r>
                      <a:r>
                        <a:rPr kumimoji="0" lang="en-US" sz="2000" b="1" i="0" u="none" strike="noStrike" cap="none" normalizeH="0" baseline="-25000">
                          <a:ln>
                            <a:noFill/>
                          </a:ln>
                          <a:solidFill>
                            <a:srgbClr val="FF0000"/>
                          </a:solidFill>
                          <a:effectLst/>
                          <a:latin typeface="Arial" charset="0"/>
                          <a:cs typeface="Arial" charset="0"/>
                        </a:rPr>
                        <a:t>2</a:t>
                      </a:r>
                      <a:r>
                        <a:rPr kumimoji="0" lang="en-US" sz="2000" b="1" i="0" u="none" strike="noStrike" cap="none" normalizeH="0" baseline="0">
                          <a:ln>
                            <a:noFill/>
                          </a:ln>
                          <a:solidFill>
                            <a:srgbClr val="FF0000"/>
                          </a:solidFill>
                          <a:effectLst/>
                          <a:latin typeface="Arial" charset="0"/>
                          <a:cs typeface="Arial"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&lt;1%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3"/>
                  </a:ext>
                </a:extLst>
              </a:tr>
              <a:tr h="68580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Helium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4"/>
                  </a:ext>
                </a:extLst>
              </a:tr>
              <a:tr h="68580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Nitrogen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5"/>
                  </a:ext>
                </a:extLst>
              </a:tr>
              <a:tr h="76041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Hydrogen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Trace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6"/>
                  </a:ext>
                </a:extLst>
              </a:tr>
            </a:tbl>
          </a:graphicData>
        </a:graphic>
      </p:graphicFrame>
      <p:sp>
        <p:nvSpPr>
          <p:cNvPr id="181289" name="Rectangle 45"/>
          <p:cNvSpPr>
            <a:spLocks noChangeArrowheads="1"/>
          </p:cNvSpPr>
          <p:nvPr/>
        </p:nvSpPr>
        <p:spPr bwMode="auto">
          <a:xfrm>
            <a:off x="0" y="260350"/>
            <a:ext cx="8785225" cy="706438"/>
          </a:xfrm>
          <a:prstGeom prst="rect">
            <a:avLst/>
          </a:prstGeom>
          <a:noFill/>
          <a:ln w="9525">
            <a:noFill/>
            <a:miter lim="800000"/>
            <a:headEnd/>
            <a:tailEnd/>
          </a:ln>
        </p:spPr>
        <p:txBody>
          <a:bodyPr anchor="ctr"/>
          <a:lstStyle/>
          <a:p>
            <a:pPr rtl="0"/>
            <a:r>
              <a:rPr lang="en-CA" sz="3200" b="1">
                <a:solidFill>
                  <a:schemeClr val="accent2"/>
                </a:solidFill>
                <a:latin typeface="Tahoma" pitchFamily="34" charset="0"/>
              </a:rPr>
              <a:t>Engineering Principles</a:t>
            </a:r>
            <a:endParaRPr lang="en-US" sz="3200" b="1">
              <a:solidFill>
                <a:schemeClr val="accent2"/>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1295"/>
                                        </p:tgtEl>
                                        <p:attrNameLst>
                                          <p:attrName>style.visibility</p:attrName>
                                        </p:attrNameLst>
                                      </p:cBhvr>
                                      <p:to>
                                        <p:strVal val="visible"/>
                                      </p:to>
                                    </p:set>
                                    <p:anim calcmode="lin" valueType="num">
                                      <p:cBhvr>
                                        <p:cTn id="7" dur="500" fill="hold"/>
                                        <p:tgtEl>
                                          <p:spTgt spid="181295"/>
                                        </p:tgtEl>
                                        <p:attrNameLst>
                                          <p:attrName>ppt_w</p:attrName>
                                        </p:attrNameLst>
                                      </p:cBhvr>
                                      <p:tavLst>
                                        <p:tav tm="0">
                                          <p:val>
                                            <p:fltVal val="0"/>
                                          </p:val>
                                        </p:tav>
                                        <p:tav tm="100000">
                                          <p:val>
                                            <p:strVal val="#ppt_w"/>
                                          </p:val>
                                        </p:tav>
                                      </p:tavLst>
                                    </p:anim>
                                    <p:anim calcmode="lin" valueType="num">
                                      <p:cBhvr>
                                        <p:cTn id="8" dur="500" fill="hold"/>
                                        <p:tgtEl>
                                          <p:spTgt spid="181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19" name="Picture 23"/>
          <p:cNvPicPr>
            <a:picLocks noChangeAspect="1" noChangeArrowheads="1"/>
          </p:cNvPicPr>
          <p:nvPr/>
        </p:nvPicPr>
        <p:blipFill>
          <a:blip r:embed="rId3"/>
          <a:srcRect/>
          <a:stretch>
            <a:fillRect/>
          </a:stretch>
        </p:blipFill>
        <p:spPr bwMode="auto">
          <a:xfrm>
            <a:off x="403699" y="4663981"/>
            <a:ext cx="1714500" cy="1628775"/>
          </a:xfrm>
          <a:prstGeom prst="rect">
            <a:avLst/>
          </a:prstGeom>
          <a:noFill/>
          <a:ln w="9525">
            <a:noFill/>
            <a:miter lim="800000"/>
            <a:headEnd/>
            <a:tailEnd/>
          </a:ln>
          <a:effectLst/>
        </p:spPr>
      </p:pic>
      <p:grpSp>
        <p:nvGrpSpPr>
          <p:cNvPr id="3" name="Group 2"/>
          <p:cNvGrpSpPr/>
          <p:nvPr/>
        </p:nvGrpSpPr>
        <p:grpSpPr>
          <a:xfrm>
            <a:off x="403699" y="307575"/>
            <a:ext cx="8847777" cy="6258737"/>
            <a:chOff x="51748" y="338913"/>
            <a:chExt cx="8847777" cy="6258737"/>
          </a:xfrm>
        </p:grpSpPr>
        <p:pic>
          <p:nvPicPr>
            <p:cNvPr id="134147" name="Picture 3"/>
            <p:cNvPicPr>
              <a:picLocks noChangeAspect="1" noChangeArrowheads="1"/>
            </p:cNvPicPr>
            <p:nvPr/>
          </p:nvPicPr>
          <p:blipFill>
            <a:blip r:embed="rId4"/>
            <a:srcRect/>
            <a:stretch>
              <a:fillRect/>
            </a:stretch>
          </p:blipFill>
          <p:spPr bwMode="auto">
            <a:xfrm>
              <a:off x="6732588" y="5445125"/>
              <a:ext cx="1752600" cy="1152525"/>
            </a:xfrm>
            <a:prstGeom prst="rect">
              <a:avLst/>
            </a:prstGeom>
            <a:noFill/>
            <a:ln w="9525">
              <a:noFill/>
              <a:miter lim="800000"/>
              <a:headEnd/>
              <a:tailEnd/>
            </a:ln>
            <a:effectLst/>
          </p:spPr>
        </p:pic>
        <p:sp>
          <p:nvSpPr>
            <p:cNvPr id="134148" name="AutoShape 4"/>
            <p:cNvSpPr>
              <a:spLocks noChangeArrowheads="1"/>
            </p:cNvSpPr>
            <p:nvPr/>
          </p:nvSpPr>
          <p:spPr bwMode="auto">
            <a:xfrm>
              <a:off x="152400" y="1981200"/>
              <a:ext cx="2286000" cy="3200400"/>
            </a:xfrm>
            <a:prstGeom prst="right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algn="ctr" rtl="0"/>
              <a:endParaRPr lang="ar-IQ">
                <a:solidFill>
                  <a:schemeClr val="hlink"/>
                </a:solidFill>
                <a:latin typeface="Arial" charset="0"/>
              </a:endParaRPr>
            </a:p>
          </p:txBody>
        </p:sp>
        <p:sp>
          <p:nvSpPr>
            <p:cNvPr id="134149" name="Text Box 5"/>
            <p:cNvSpPr txBox="1">
              <a:spLocks noChangeArrowheads="1"/>
            </p:cNvSpPr>
            <p:nvPr/>
          </p:nvSpPr>
          <p:spPr bwMode="auto">
            <a:xfrm>
              <a:off x="51748" y="2946737"/>
              <a:ext cx="2239488" cy="1015663"/>
            </a:xfrm>
            <a:prstGeom prst="rect">
              <a:avLst/>
            </a:prstGeom>
            <a:noFill/>
            <a:ln w="9525">
              <a:noFill/>
              <a:miter lim="800000"/>
              <a:headEnd/>
              <a:tailEnd/>
            </a:ln>
            <a:effectLst/>
          </p:spPr>
          <p:txBody>
            <a:bodyPr wrap="square">
              <a:spAutoFit/>
            </a:bodyPr>
            <a:lstStyle/>
            <a:p>
              <a:pPr algn="ctr" rtl="0">
                <a:spcBef>
                  <a:spcPct val="50000"/>
                </a:spcBef>
              </a:pPr>
              <a:r>
                <a:rPr lang="en-US" sz="2000" b="1" dirty="0">
                  <a:solidFill>
                    <a:srgbClr val="FFCC00"/>
                  </a:solidFill>
                  <a:latin typeface="Arial" charset="0"/>
                </a:rPr>
                <a:t>Organic Material, Biodegradable Waste</a:t>
              </a:r>
            </a:p>
          </p:txBody>
        </p:sp>
        <p:sp>
          <p:nvSpPr>
            <p:cNvPr id="134150" name="AutoShape 6"/>
            <p:cNvSpPr>
              <a:spLocks noChangeArrowheads="1"/>
            </p:cNvSpPr>
            <p:nvPr/>
          </p:nvSpPr>
          <p:spPr bwMode="auto">
            <a:xfrm>
              <a:off x="2667000" y="3454568"/>
              <a:ext cx="3581400" cy="2743200"/>
            </a:xfrm>
            <a:prstGeom prst="flowChartMagneticDisk">
              <a:avLst/>
            </a:prstGeom>
            <a:solidFill>
              <a:srgbClr val="CCECFF"/>
            </a:solidFill>
            <a:ln w="9525">
              <a:solidFill>
                <a:schemeClr val="tx1"/>
              </a:solidFill>
              <a:round/>
              <a:headEnd/>
              <a:tailEnd/>
            </a:ln>
            <a:effectLst/>
          </p:spPr>
          <p:txBody>
            <a:bodyPr wrap="none" anchor="ctr"/>
            <a:lstStyle/>
            <a:p>
              <a:pPr algn="ctr" rtl="0"/>
              <a:endParaRPr lang="ar-IQ">
                <a:solidFill>
                  <a:srgbClr val="FFFFCC"/>
                </a:solidFill>
                <a:latin typeface="Arial" charset="0"/>
              </a:endParaRPr>
            </a:p>
          </p:txBody>
        </p:sp>
        <p:sp>
          <p:nvSpPr>
            <p:cNvPr id="134151" name="Text Box 7"/>
            <p:cNvSpPr txBox="1">
              <a:spLocks noChangeArrowheads="1"/>
            </p:cNvSpPr>
            <p:nvPr/>
          </p:nvSpPr>
          <p:spPr bwMode="auto">
            <a:xfrm>
              <a:off x="3202956" y="4448968"/>
              <a:ext cx="2663825" cy="1465263"/>
            </a:xfrm>
            <a:prstGeom prst="rect">
              <a:avLst/>
            </a:prstGeom>
            <a:noFill/>
            <a:ln w="9525">
              <a:noFill/>
              <a:miter lim="800000"/>
              <a:headEnd/>
              <a:tailEnd/>
            </a:ln>
            <a:effectLst/>
          </p:spPr>
          <p:txBody>
            <a:bodyPr>
              <a:spAutoFit/>
            </a:bodyPr>
            <a:lstStyle/>
            <a:p>
              <a:pPr algn="ctr" rtl="0"/>
              <a:r>
                <a:rPr lang="en-US" b="1" dirty="0">
                  <a:latin typeface="Arial" charset="0"/>
                </a:rPr>
                <a:t>Hydrolysis, Fermentation, </a:t>
              </a:r>
              <a:r>
                <a:rPr lang="en-US" b="1" dirty="0" err="1">
                  <a:latin typeface="Arial" charset="0"/>
                </a:rPr>
                <a:t>Acetogenesis</a:t>
              </a:r>
              <a:r>
                <a:rPr lang="en-US" b="1" dirty="0">
                  <a:latin typeface="Arial" charset="0"/>
                </a:rPr>
                <a:t>, Dehydrogenization, </a:t>
              </a:r>
              <a:r>
                <a:rPr lang="en-US" b="1" dirty="0" err="1">
                  <a:latin typeface="Arial" charset="0"/>
                </a:rPr>
                <a:t>Methanogenesis</a:t>
              </a:r>
              <a:endParaRPr lang="en-US" b="1" dirty="0">
                <a:latin typeface="Arial" charset="0"/>
              </a:endParaRPr>
            </a:p>
          </p:txBody>
        </p:sp>
        <p:sp>
          <p:nvSpPr>
            <p:cNvPr id="134152" name="AutoShape 8"/>
            <p:cNvSpPr>
              <a:spLocks noChangeArrowheads="1"/>
            </p:cNvSpPr>
            <p:nvPr/>
          </p:nvSpPr>
          <p:spPr bwMode="auto">
            <a:xfrm>
              <a:off x="4040814" y="2441099"/>
              <a:ext cx="609600" cy="793770"/>
            </a:xfrm>
            <a:prstGeom prst="upArrow">
              <a:avLst>
                <a:gd name="adj1" fmla="val 50000"/>
                <a:gd name="adj2" fmla="val 25000"/>
              </a:avLst>
            </a:prstGeom>
            <a:solidFill>
              <a:srgbClr val="FF9900"/>
            </a:solidFill>
            <a:ln w="9525">
              <a:solidFill>
                <a:schemeClr val="tx1"/>
              </a:solidFill>
              <a:miter lim="800000"/>
              <a:headEnd/>
              <a:tailEnd/>
            </a:ln>
            <a:effectLst/>
          </p:spPr>
          <p:txBody>
            <a:bodyPr wrap="none" anchor="ctr"/>
            <a:lstStyle/>
            <a:p>
              <a:pPr rtl="0"/>
              <a:endParaRPr lang="ar-IQ">
                <a:latin typeface="Arial" charset="0"/>
              </a:endParaRPr>
            </a:p>
          </p:txBody>
        </p:sp>
        <p:sp>
          <p:nvSpPr>
            <p:cNvPr id="134153" name="Oval 9"/>
            <p:cNvSpPr>
              <a:spLocks noChangeArrowheads="1"/>
            </p:cNvSpPr>
            <p:nvPr/>
          </p:nvSpPr>
          <p:spPr bwMode="auto">
            <a:xfrm>
              <a:off x="2515302" y="898167"/>
              <a:ext cx="3581400" cy="1589303"/>
            </a:xfrm>
            <a:prstGeom prst="ellipse">
              <a:avLst/>
            </a:prstGeom>
            <a:solidFill>
              <a:schemeClr val="bg1"/>
            </a:solidFill>
            <a:ln w="9525">
              <a:solidFill>
                <a:schemeClr val="tx1"/>
              </a:solidFill>
              <a:round/>
              <a:headEnd/>
              <a:tailEnd/>
            </a:ln>
            <a:effectLst/>
          </p:spPr>
          <p:txBody>
            <a:bodyPr wrap="none" anchor="ctr"/>
            <a:lstStyle/>
            <a:p>
              <a:pPr rtl="0"/>
              <a:endParaRPr lang="ar-IQ">
                <a:latin typeface="Arial" charset="0"/>
              </a:endParaRPr>
            </a:p>
          </p:txBody>
        </p:sp>
        <p:sp>
          <p:nvSpPr>
            <p:cNvPr id="134154" name="Oval 10"/>
            <p:cNvSpPr>
              <a:spLocks noChangeArrowheads="1"/>
            </p:cNvSpPr>
            <p:nvPr/>
          </p:nvSpPr>
          <p:spPr bwMode="auto">
            <a:xfrm>
              <a:off x="3202956" y="971725"/>
              <a:ext cx="1871663" cy="728523"/>
            </a:xfrm>
            <a:prstGeom prst="ellipse">
              <a:avLst/>
            </a:prstGeom>
            <a:gradFill rotWithShape="1">
              <a:gsLst>
                <a:gs pos="0">
                  <a:srgbClr val="FFFFFF"/>
                </a:gs>
                <a:gs pos="100000">
                  <a:srgbClr val="FFFF66"/>
                </a:gs>
              </a:gsLst>
              <a:path path="shape">
                <a:fillToRect l="50000" t="50000" r="50000" b="50000"/>
              </a:path>
            </a:gradFill>
            <a:ln w="9525">
              <a:solidFill>
                <a:schemeClr val="tx1"/>
              </a:solidFill>
              <a:round/>
              <a:headEnd/>
              <a:tailEnd/>
            </a:ln>
            <a:effectLst/>
          </p:spPr>
          <p:txBody>
            <a:bodyPr wrap="none" anchor="ctr"/>
            <a:lstStyle/>
            <a:p>
              <a:pPr algn="ctr" rtl="0"/>
              <a:r>
                <a:rPr lang="en-US" dirty="0">
                  <a:latin typeface="Arial" charset="0"/>
                </a:rPr>
                <a:t>Methane</a:t>
              </a:r>
            </a:p>
          </p:txBody>
        </p:sp>
        <p:sp>
          <p:nvSpPr>
            <p:cNvPr id="134155" name="Oval 11"/>
            <p:cNvSpPr>
              <a:spLocks noChangeArrowheads="1"/>
            </p:cNvSpPr>
            <p:nvPr/>
          </p:nvSpPr>
          <p:spPr bwMode="auto">
            <a:xfrm>
              <a:off x="4534867" y="1883506"/>
              <a:ext cx="837859" cy="382536"/>
            </a:xfrm>
            <a:prstGeom prst="ellipse">
              <a:avLst/>
            </a:prstGeom>
            <a:gradFill rotWithShape="1">
              <a:gsLst>
                <a:gs pos="0">
                  <a:schemeClr val="bg1"/>
                </a:gs>
                <a:gs pos="100000">
                  <a:schemeClr val="bg1">
                    <a:gamma/>
                    <a:shade val="69804"/>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ar-IQ">
                <a:latin typeface="Arial" charset="0"/>
              </a:endParaRPr>
            </a:p>
          </p:txBody>
        </p:sp>
        <p:sp>
          <p:nvSpPr>
            <p:cNvPr id="134156" name="Oval 12"/>
            <p:cNvSpPr>
              <a:spLocks noChangeArrowheads="1"/>
            </p:cNvSpPr>
            <p:nvPr/>
          </p:nvSpPr>
          <p:spPr bwMode="auto">
            <a:xfrm>
              <a:off x="3377433" y="1904357"/>
              <a:ext cx="1079500" cy="436443"/>
            </a:xfrm>
            <a:prstGeom prst="ellipse">
              <a:avLst/>
            </a:prstGeom>
            <a:gradFill rotWithShape="1">
              <a:gsLst>
                <a:gs pos="0">
                  <a:srgbClr val="D7EFF7"/>
                </a:gs>
                <a:gs pos="100000">
                  <a:srgbClr val="0099CC"/>
                </a:gs>
              </a:gsLst>
              <a:path path="shape">
                <a:fillToRect l="50000" t="50000" r="50000" b="50000"/>
              </a:path>
            </a:gradFill>
            <a:ln w="9525">
              <a:solidFill>
                <a:schemeClr val="tx1"/>
              </a:solidFill>
              <a:round/>
              <a:headEnd/>
              <a:tailEnd/>
            </a:ln>
            <a:effectLst/>
          </p:spPr>
          <p:txBody>
            <a:bodyPr wrap="none" anchor="ctr"/>
            <a:lstStyle/>
            <a:p>
              <a:pPr rtl="0"/>
              <a:endParaRPr lang="ar-IQ">
                <a:latin typeface="Arial" charset="0"/>
              </a:endParaRPr>
            </a:p>
          </p:txBody>
        </p:sp>
        <p:sp>
          <p:nvSpPr>
            <p:cNvPr id="134157" name="Oval 13"/>
            <p:cNvSpPr>
              <a:spLocks noChangeArrowheads="1"/>
            </p:cNvSpPr>
            <p:nvPr/>
          </p:nvSpPr>
          <p:spPr bwMode="auto">
            <a:xfrm>
              <a:off x="5031698" y="1618421"/>
              <a:ext cx="1008063" cy="288925"/>
            </a:xfrm>
            <a:prstGeom prst="ellipse">
              <a:avLst/>
            </a:prstGeom>
            <a:solidFill>
              <a:schemeClr val="bg1"/>
            </a:solidFill>
            <a:ln w="9525">
              <a:solidFill>
                <a:schemeClr val="tx1"/>
              </a:solidFill>
              <a:round/>
              <a:headEnd/>
              <a:tailEnd/>
            </a:ln>
            <a:effectLst/>
          </p:spPr>
          <p:txBody>
            <a:bodyPr wrap="none" anchor="ctr"/>
            <a:lstStyle/>
            <a:p>
              <a:pPr rtl="0"/>
              <a:endParaRPr lang="ar-IQ">
                <a:latin typeface="Arial" charset="0"/>
              </a:endParaRPr>
            </a:p>
          </p:txBody>
        </p:sp>
        <p:sp>
          <p:nvSpPr>
            <p:cNvPr id="134158" name="Text Box 14"/>
            <p:cNvSpPr txBox="1">
              <a:spLocks noChangeArrowheads="1"/>
            </p:cNvSpPr>
            <p:nvPr/>
          </p:nvSpPr>
          <p:spPr bwMode="auto">
            <a:xfrm>
              <a:off x="4580565" y="1931187"/>
              <a:ext cx="792162" cy="366712"/>
            </a:xfrm>
            <a:prstGeom prst="rect">
              <a:avLst/>
            </a:prstGeom>
            <a:noFill/>
            <a:ln w="9525">
              <a:noFill/>
              <a:miter lim="800000"/>
              <a:headEnd/>
              <a:tailEnd/>
            </a:ln>
            <a:effectLst/>
          </p:spPr>
          <p:txBody>
            <a:bodyPr>
              <a:spAutoFit/>
            </a:bodyPr>
            <a:lstStyle/>
            <a:p>
              <a:pPr rtl="0">
                <a:spcBef>
                  <a:spcPct val="50000"/>
                </a:spcBef>
              </a:pPr>
              <a:r>
                <a:rPr lang="en-US" dirty="0">
                  <a:latin typeface="Arial" charset="0"/>
                </a:rPr>
                <a:t>CO</a:t>
              </a:r>
              <a:r>
                <a:rPr lang="en-US" sz="1200" dirty="0">
                  <a:latin typeface="Arial" charset="0"/>
                </a:rPr>
                <a:t>2</a:t>
              </a:r>
              <a:r>
                <a:rPr lang="en-US" dirty="0">
                  <a:latin typeface="Arial" charset="0"/>
                </a:rPr>
                <a:t> </a:t>
              </a:r>
            </a:p>
          </p:txBody>
        </p:sp>
        <p:sp>
          <p:nvSpPr>
            <p:cNvPr id="134159" name="Text Box 15"/>
            <p:cNvSpPr txBox="1">
              <a:spLocks noChangeArrowheads="1"/>
            </p:cNvSpPr>
            <p:nvPr/>
          </p:nvSpPr>
          <p:spPr bwMode="auto">
            <a:xfrm>
              <a:off x="3363415" y="1931185"/>
              <a:ext cx="1282700" cy="366713"/>
            </a:xfrm>
            <a:prstGeom prst="rect">
              <a:avLst/>
            </a:prstGeom>
            <a:noFill/>
            <a:ln w="9525">
              <a:noFill/>
              <a:miter lim="800000"/>
              <a:headEnd/>
              <a:tailEnd/>
            </a:ln>
            <a:effectLst/>
          </p:spPr>
          <p:txBody>
            <a:bodyPr>
              <a:spAutoFit/>
            </a:bodyPr>
            <a:lstStyle/>
            <a:p>
              <a:pPr rtl="0">
                <a:spcBef>
                  <a:spcPct val="50000"/>
                </a:spcBef>
              </a:pPr>
              <a:r>
                <a:rPr lang="en-US" dirty="0">
                  <a:latin typeface="Arial" charset="0"/>
                </a:rPr>
                <a:t>Ammonia</a:t>
              </a:r>
            </a:p>
          </p:txBody>
        </p:sp>
        <p:sp>
          <p:nvSpPr>
            <p:cNvPr id="134160" name="Text Box 16"/>
            <p:cNvSpPr txBox="1">
              <a:spLocks noChangeArrowheads="1"/>
            </p:cNvSpPr>
            <p:nvPr/>
          </p:nvSpPr>
          <p:spPr bwMode="auto">
            <a:xfrm>
              <a:off x="5207083" y="1562492"/>
              <a:ext cx="720725" cy="366712"/>
            </a:xfrm>
            <a:prstGeom prst="rect">
              <a:avLst/>
            </a:prstGeom>
            <a:noFill/>
            <a:ln w="9525">
              <a:noFill/>
              <a:miter lim="800000"/>
              <a:headEnd/>
              <a:tailEnd/>
            </a:ln>
            <a:effectLst/>
          </p:spPr>
          <p:txBody>
            <a:bodyPr>
              <a:spAutoFit/>
            </a:bodyPr>
            <a:lstStyle/>
            <a:p>
              <a:pPr rtl="0">
                <a:spcBef>
                  <a:spcPct val="50000"/>
                </a:spcBef>
              </a:pPr>
              <a:r>
                <a:rPr lang="en-US" dirty="0">
                  <a:latin typeface="Arial" charset="0"/>
                </a:rPr>
                <a:t>H</a:t>
              </a:r>
              <a:r>
                <a:rPr lang="en-US" sz="1200" dirty="0">
                  <a:latin typeface="Arial" charset="0"/>
                </a:rPr>
                <a:t>2</a:t>
              </a:r>
              <a:r>
                <a:rPr lang="en-US" dirty="0">
                  <a:latin typeface="Arial" charset="0"/>
                </a:rPr>
                <a:t>S </a:t>
              </a:r>
            </a:p>
          </p:txBody>
        </p:sp>
        <p:sp>
          <p:nvSpPr>
            <p:cNvPr id="134161" name="Text Box 17"/>
            <p:cNvSpPr txBox="1">
              <a:spLocks noChangeArrowheads="1"/>
            </p:cNvSpPr>
            <p:nvPr/>
          </p:nvSpPr>
          <p:spPr bwMode="auto">
            <a:xfrm>
              <a:off x="3585371" y="338913"/>
              <a:ext cx="1368425" cy="457200"/>
            </a:xfrm>
            <a:prstGeom prst="rect">
              <a:avLst/>
            </a:prstGeom>
            <a:noFill/>
            <a:ln w="9525">
              <a:noFill/>
              <a:miter lim="800000"/>
              <a:headEnd/>
              <a:tailEnd/>
            </a:ln>
            <a:effectLst/>
          </p:spPr>
          <p:txBody>
            <a:bodyPr>
              <a:spAutoFit/>
            </a:bodyPr>
            <a:lstStyle/>
            <a:p>
              <a:pPr algn="ctr" rtl="0">
                <a:spcBef>
                  <a:spcPct val="50000"/>
                </a:spcBef>
              </a:pPr>
              <a:r>
                <a:rPr lang="en-US" sz="2400" b="1" dirty="0">
                  <a:solidFill>
                    <a:schemeClr val="hlink"/>
                  </a:solidFill>
                  <a:latin typeface="Arial" charset="0"/>
                </a:rPr>
                <a:t>Biogas</a:t>
              </a:r>
            </a:p>
          </p:txBody>
        </p:sp>
        <p:sp>
          <p:nvSpPr>
            <p:cNvPr id="134163" name="Text Box 19"/>
            <p:cNvSpPr txBox="1">
              <a:spLocks noChangeArrowheads="1"/>
            </p:cNvSpPr>
            <p:nvPr/>
          </p:nvSpPr>
          <p:spPr bwMode="auto">
            <a:xfrm>
              <a:off x="2667000" y="3705367"/>
              <a:ext cx="384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defRPr/>
              </a:pPr>
              <a:r>
                <a:rPr lang="en-US" sz="2400" b="1" u="sng" dirty="0">
                  <a:solidFill>
                    <a:srgbClr val="009900"/>
                  </a:solidFill>
                  <a:effectLst>
                    <a:outerShdw blurRad="38100" dist="38100" dir="2700000" algn="tl">
                      <a:srgbClr val="000000"/>
                    </a:outerShdw>
                  </a:effectLst>
                  <a:latin typeface="Arial" pitchFamily="34" charset="0"/>
                  <a:cs typeface="+mn-cs"/>
                </a:rPr>
                <a:t>Anaerobic Environment</a:t>
              </a:r>
              <a:r>
                <a:rPr lang="en-US" sz="2400" b="1" dirty="0">
                  <a:solidFill>
                    <a:srgbClr val="FF9900"/>
                  </a:solidFill>
                  <a:latin typeface="Arial" pitchFamily="34" charset="0"/>
                  <a:cs typeface="+mn-cs"/>
                </a:rPr>
                <a:t> </a:t>
              </a:r>
            </a:p>
          </p:txBody>
        </p:sp>
        <p:sp>
          <p:nvSpPr>
            <p:cNvPr id="134164" name="Text Box 20"/>
            <p:cNvSpPr txBox="1">
              <a:spLocks noChangeArrowheads="1"/>
            </p:cNvSpPr>
            <p:nvPr/>
          </p:nvSpPr>
          <p:spPr bwMode="auto">
            <a:xfrm>
              <a:off x="6516688" y="2698993"/>
              <a:ext cx="2382837" cy="369332"/>
            </a:xfrm>
            <a:prstGeom prst="rect">
              <a:avLst/>
            </a:prstGeom>
            <a:noFill/>
            <a:ln w="9525">
              <a:noFill/>
              <a:miter lim="800000"/>
              <a:headEnd/>
              <a:tailEnd/>
            </a:ln>
            <a:effectLst/>
          </p:spPr>
          <p:txBody>
            <a:bodyPr>
              <a:spAutoFit/>
            </a:bodyPr>
            <a:lstStyle/>
            <a:p>
              <a:pPr rtl="0">
                <a:spcBef>
                  <a:spcPct val="50000"/>
                </a:spcBef>
              </a:pPr>
              <a:r>
                <a:rPr lang="en-US" b="1" i="1" dirty="0">
                  <a:latin typeface="Arial" charset="0"/>
                </a:rPr>
                <a:t>Organic Fertilizer</a:t>
              </a:r>
              <a:r>
                <a:rPr lang="en-US" b="1" i="1" dirty="0">
                  <a:solidFill>
                    <a:schemeClr val="bg1"/>
                  </a:solidFill>
                  <a:latin typeface="Arial" charset="0"/>
                </a:rPr>
                <a:t> </a:t>
              </a:r>
            </a:p>
          </p:txBody>
        </p:sp>
        <p:sp>
          <p:nvSpPr>
            <p:cNvPr id="134165" name="Oval 21"/>
            <p:cNvSpPr>
              <a:spLocks noChangeArrowheads="1"/>
            </p:cNvSpPr>
            <p:nvPr/>
          </p:nvSpPr>
          <p:spPr bwMode="auto">
            <a:xfrm>
              <a:off x="2736545" y="1611318"/>
              <a:ext cx="503238" cy="431800"/>
            </a:xfrm>
            <a:prstGeom prst="ellipse">
              <a:avLst/>
            </a:prstGeom>
            <a:gradFill rotWithShape="1">
              <a:gsLst>
                <a:gs pos="0">
                  <a:srgbClr val="5E765E"/>
                </a:gs>
                <a:gs pos="100000">
                  <a:srgbClr val="CCFFCC"/>
                </a:gs>
              </a:gsLst>
              <a:path path="shape">
                <a:fillToRect l="50000" t="50000" r="50000" b="50000"/>
              </a:path>
            </a:gradFill>
            <a:ln w="9525">
              <a:solidFill>
                <a:schemeClr val="tx1"/>
              </a:solidFill>
              <a:round/>
              <a:headEnd/>
              <a:tailEnd/>
            </a:ln>
            <a:effectLst/>
          </p:spPr>
          <p:txBody>
            <a:bodyPr wrap="none" anchor="ctr"/>
            <a:lstStyle/>
            <a:p>
              <a:pPr rtl="0"/>
              <a:endParaRPr lang="ar-IQ">
                <a:latin typeface="Arial" charset="0"/>
              </a:endParaRPr>
            </a:p>
          </p:txBody>
        </p:sp>
        <p:sp>
          <p:nvSpPr>
            <p:cNvPr id="134166" name="Text Box 22"/>
            <p:cNvSpPr txBox="1">
              <a:spLocks noChangeArrowheads="1"/>
            </p:cNvSpPr>
            <p:nvPr/>
          </p:nvSpPr>
          <p:spPr bwMode="auto">
            <a:xfrm>
              <a:off x="2764110" y="1622920"/>
              <a:ext cx="498475" cy="369332"/>
            </a:xfrm>
            <a:prstGeom prst="rect">
              <a:avLst/>
            </a:prstGeom>
            <a:noFill/>
            <a:ln w="9525">
              <a:noFill/>
              <a:miter lim="800000"/>
              <a:headEnd/>
              <a:tailEnd/>
            </a:ln>
            <a:effectLst/>
          </p:spPr>
          <p:txBody>
            <a:bodyPr wrap="square">
              <a:spAutoFit/>
            </a:bodyPr>
            <a:lstStyle/>
            <a:p>
              <a:pPr rtl="0">
                <a:spcBef>
                  <a:spcPct val="50000"/>
                </a:spcBef>
              </a:pPr>
              <a:r>
                <a:rPr lang="en-US" dirty="0">
                  <a:latin typeface="Arial" charset="0"/>
                </a:rPr>
                <a:t>O</a:t>
              </a:r>
              <a:r>
                <a:rPr lang="en-US" sz="1000" dirty="0">
                  <a:latin typeface="Arial" charset="0"/>
                </a:rPr>
                <a:t>2</a:t>
              </a:r>
            </a:p>
          </p:txBody>
        </p:sp>
        <p:pic>
          <p:nvPicPr>
            <p:cNvPr id="134168" name="Picture 24"/>
            <p:cNvPicPr>
              <a:picLocks noChangeAspect="1" noChangeArrowheads="1"/>
            </p:cNvPicPr>
            <p:nvPr/>
          </p:nvPicPr>
          <p:blipFill>
            <a:blip r:embed="rId5"/>
            <a:srcRect/>
            <a:stretch>
              <a:fillRect/>
            </a:stretch>
          </p:blipFill>
          <p:spPr bwMode="auto">
            <a:xfrm>
              <a:off x="6732588" y="3789363"/>
              <a:ext cx="1752600" cy="1676400"/>
            </a:xfrm>
            <a:prstGeom prst="rect">
              <a:avLst/>
            </a:prstGeom>
            <a:noFill/>
            <a:ln w="9525">
              <a:noFill/>
              <a:miter lim="800000"/>
              <a:headEnd/>
              <a:tailEnd/>
            </a:ln>
            <a:effectLst/>
          </p:spPr>
        </p:pic>
        <p:sp>
          <p:nvSpPr>
            <p:cNvPr id="134170" name="Text Box 26"/>
            <p:cNvSpPr txBox="1">
              <a:spLocks noChangeArrowheads="1"/>
            </p:cNvSpPr>
            <p:nvPr/>
          </p:nvSpPr>
          <p:spPr bwMode="auto">
            <a:xfrm>
              <a:off x="6180178" y="1242156"/>
              <a:ext cx="457200" cy="641350"/>
            </a:xfrm>
            <a:prstGeom prst="rect">
              <a:avLst/>
            </a:prstGeom>
            <a:noFill/>
            <a:ln w="9525">
              <a:noFill/>
              <a:miter lim="800000"/>
              <a:headEnd/>
              <a:tailEnd/>
            </a:ln>
            <a:effectLst/>
          </p:spPr>
          <p:txBody>
            <a:bodyPr>
              <a:spAutoFit/>
            </a:bodyPr>
            <a:lstStyle/>
            <a:p>
              <a:pPr rtl="0">
                <a:spcBef>
                  <a:spcPct val="50000"/>
                </a:spcBef>
              </a:pPr>
              <a:r>
                <a:rPr lang="en-US" sz="3600" dirty="0">
                  <a:latin typeface="Arial" charset="0"/>
                </a:rPr>
                <a:t>+</a:t>
              </a:r>
            </a:p>
          </p:txBody>
        </p:sp>
        <p:sp>
          <p:nvSpPr>
            <p:cNvPr id="134172" name="Rectangle 28"/>
            <p:cNvSpPr>
              <a:spLocks noChangeArrowheads="1"/>
            </p:cNvSpPr>
            <p:nvPr/>
          </p:nvSpPr>
          <p:spPr bwMode="auto">
            <a:xfrm>
              <a:off x="6699798" y="1346160"/>
              <a:ext cx="1524000" cy="381000"/>
            </a:xfrm>
            <a:prstGeom prst="rect">
              <a:avLst/>
            </a:prstGeom>
            <a:solidFill>
              <a:srgbClr val="FFFF00"/>
            </a:solidFill>
            <a:ln w="9525">
              <a:solidFill>
                <a:schemeClr val="tx1"/>
              </a:solidFill>
              <a:miter lim="800000"/>
              <a:headEnd/>
              <a:tailEnd/>
            </a:ln>
            <a:effectLst/>
          </p:spPr>
          <p:txBody>
            <a:bodyPr wrap="none" anchor="ctr"/>
            <a:lstStyle/>
            <a:p>
              <a:pPr algn="ctr" rtl="0"/>
              <a:r>
                <a:rPr lang="en-US" sz="2400" b="1" dirty="0">
                  <a:latin typeface="Arial" charset="0"/>
                </a:rPr>
                <a:t>ENERGY</a:t>
              </a:r>
            </a:p>
          </p:txBody>
        </p:sp>
        <p:sp>
          <p:nvSpPr>
            <p:cNvPr id="2" name="Notched Right Arrow 1"/>
            <p:cNvSpPr/>
            <p:nvPr/>
          </p:nvSpPr>
          <p:spPr>
            <a:xfrm>
              <a:off x="6443029" y="3009331"/>
              <a:ext cx="1261742" cy="69603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250825" y="103188"/>
            <a:ext cx="8713788" cy="733425"/>
          </a:xfrm>
          <a:solidFill>
            <a:schemeClr val="accent3">
              <a:lumMod val="20000"/>
              <a:lumOff val="80000"/>
            </a:schemeClr>
          </a:solidFill>
        </p:spPr>
        <p:txBody>
          <a:bodyPr>
            <a:normAutofit/>
          </a:bodyPr>
          <a:lstStyle/>
          <a:p>
            <a:r>
              <a:rPr lang="en-GB" sz="3600" dirty="0"/>
              <a:t>Some examples of biogas plants</a:t>
            </a:r>
          </a:p>
        </p:txBody>
      </p:sp>
      <p:pic>
        <p:nvPicPr>
          <p:cNvPr id="188419" name="Picture 3" descr="Image14-v"/>
          <p:cNvPicPr>
            <a:picLocks noGrp="1" noChangeAspect="1" noChangeArrowheads="1"/>
          </p:cNvPicPr>
          <p:nvPr>
            <p:ph sz="half" idx="4294967295"/>
          </p:nvPr>
        </p:nvPicPr>
        <p:blipFill>
          <a:blip r:embed="rId3">
            <a:lum contrast="6000"/>
          </a:blip>
          <a:srcRect/>
          <a:stretch>
            <a:fillRect/>
          </a:stretch>
        </p:blipFill>
        <p:spPr>
          <a:xfrm>
            <a:off x="250825" y="1052513"/>
            <a:ext cx="4038600" cy="2757487"/>
          </a:xfrm>
          <a:noFill/>
          <a:ln w="38100" cap="flat" algn="ctr">
            <a:solidFill>
              <a:srgbClr val="000080"/>
            </a:solidFill>
          </a:ln>
        </p:spPr>
      </p:pic>
      <p:pic>
        <p:nvPicPr>
          <p:cNvPr id="188420" name="Picture 4" descr="Image15"/>
          <p:cNvPicPr>
            <a:picLocks noGrp="1" noChangeAspect="1" noChangeArrowheads="1"/>
          </p:cNvPicPr>
          <p:nvPr>
            <p:ph sz="quarter" idx="4294967295"/>
          </p:nvPr>
        </p:nvPicPr>
        <p:blipFill>
          <a:blip r:embed="rId4"/>
          <a:srcRect/>
          <a:stretch>
            <a:fillRect/>
          </a:stretch>
        </p:blipFill>
        <p:spPr>
          <a:xfrm>
            <a:off x="250825" y="3933825"/>
            <a:ext cx="4105275" cy="2636838"/>
          </a:xfrm>
          <a:noFill/>
          <a:ln/>
        </p:spPr>
      </p:pic>
      <p:sp>
        <p:nvSpPr>
          <p:cNvPr id="188421" name="Text Box 5"/>
          <p:cNvSpPr txBox="1">
            <a:spLocks noChangeArrowheads="1"/>
          </p:cNvSpPr>
          <p:nvPr/>
        </p:nvSpPr>
        <p:spPr bwMode="auto">
          <a:xfrm>
            <a:off x="468313" y="1412875"/>
            <a:ext cx="2951162" cy="366713"/>
          </a:xfrm>
          <a:prstGeom prst="rect">
            <a:avLst/>
          </a:prstGeom>
          <a:noFill/>
          <a:ln w="9525">
            <a:noFill/>
            <a:miter lim="800000"/>
            <a:headEnd/>
            <a:tailEnd/>
          </a:ln>
          <a:effectLst/>
        </p:spPr>
        <p:txBody>
          <a:bodyPr>
            <a:spAutoFit/>
          </a:bodyPr>
          <a:lstStyle/>
          <a:p>
            <a:pPr rtl="0">
              <a:spcBef>
                <a:spcPct val="50000"/>
              </a:spcBef>
            </a:pPr>
            <a:endParaRPr lang="fr-FR">
              <a:latin typeface="Arial" charset="0"/>
            </a:endParaRPr>
          </a:p>
        </p:txBody>
      </p:sp>
      <p:sp>
        <p:nvSpPr>
          <p:cNvPr id="188422" name="Text Box 6"/>
          <p:cNvSpPr txBox="1">
            <a:spLocks noChangeArrowheads="1"/>
          </p:cNvSpPr>
          <p:nvPr/>
        </p:nvSpPr>
        <p:spPr bwMode="auto">
          <a:xfrm>
            <a:off x="323850" y="4797425"/>
            <a:ext cx="4319588" cy="366713"/>
          </a:xfrm>
          <a:prstGeom prst="rect">
            <a:avLst/>
          </a:prstGeom>
          <a:noFill/>
          <a:ln w="9525">
            <a:noFill/>
            <a:miter lim="800000"/>
            <a:headEnd/>
            <a:tailEnd/>
          </a:ln>
          <a:effectLst/>
        </p:spPr>
        <p:txBody>
          <a:bodyPr>
            <a:spAutoFit/>
          </a:bodyPr>
          <a:lstStyle/>
          <a:p>
            <a:pPr rtl="0">
              <a:spcBef>
                <a:spcPct val="50000"/>
              </a:spcBef>
            </a:pPr>
            <a:endParaRPr lang="fr-FR">
              <a:latin typeface="Arial" charset="0"/>
            </a:endParaRPr>
          </a:p>
        </p:txBody>
      </p:sp>
      <p:sp>
        <p:nvSpPr>
          <p:cNvPr id="188423" name="Text Box 7"/>
          <p:cNvSpPr txBox="1">
            <a:spLocks noChangeArrowheads="1"/>
          </p:cNvSpPr>
          <p:nvPr/>
        </p:nvSpPr>
        <p:spPr bwMode="auto">
          <a:xfrm>
            <a:off x="4427538" y="981075"/>
            <a:ext cx="4716462" cy="366713"/>
          </a:xfrm>
          <a:prstGeom prst="rect">
            <a:avLst/>
          </a:prstGeom>
          <a:noFill/>
          <a:ln w="9525">
            <a:noFill/>
            <a:miter lim="800000"/>
            <a:headEnd/>
            <a:tailEnd/>
          </a:ln>
          <a:effectLst/>
        </p:spPr>
        <p:txBody>
          <a:bodyPr>
            <a:spAutoFit/>
          </a:bodyPr>
          <a:lstStyle/>
          <a:p>
            <a:pPr rtl="0">
              <a:spcBef>
                <a:spcPct val="50000"/>
              </a:spcBef>
            </a:pPr>
            <a:endParaRPr lang="fr-FR">
              <a:latin typeface="Arial" charset="0"/>
            </a:endParaRPr>
          </a:p>
        </p:txBody>
      </p:sp>
      <p:pic>
        <p:nvPicPr>
          <p:cNvPr id="188424" name="Picture 8" descr="BGPHOTO14"/>
          <p:cNvPicPr>
            <a:picLocks noGrp="1" noChangeAspect="1" noChangeArrowheads="1"/>
          </p:cNvPicPr>
          <p:nvPr>
            <p:ph sz="quarter" idx="4294967295"/>
          </p:nvPr>
        </p:nvPicPr>
        <p:blipFill>
          <a:blip r:embed="rId5"/>
          <a:srcRect/>
          <a:stretch>
            <a:fillRect/>
          </a:stretch>
        </p:blipFill>
        <p:spPr>
          <a:xfrm>
            <a:off x="4495800" y="1066800"/>
            <a:ext cx="4459288" cy="5472113"/>
          </a:xfrm>
          <a:noFill/>
          <a:ln w="38100" cap="flat" algn="ctr">
            <a:solidFill>
              <a:srgbClr val="000080"/>
            </a:solid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0" y="0"/>
            <a:ext cx="9144000" cy="1296988"/>
          </a:xfrm>
          <a:solidFill>
            <a:schemeClr val="accent3">
              <a:lumMod val="20000"/>
              <a:lumOff val="80000"/>
            </a:schemeClr>
          </a:solidFill>
        </p:spPr>
        <p:txBody>
          <a:bodyPr/>
          <a:lstStyle/>
          <a:p>
            <a:r>
              <a:rPr lang="en-GB" sz="3200"/>
              <a:t>Biochemical process of anaerobic fermentation/digestion</a:t>
            </a:r>
          </a:p>
        </p:txBody>
      </p:sp>
      <p:grpSp>
        <p:nvGrpSpPr>
          <p:cNvPr id="2" name="Group 3"/>
          <p:cNvGrpSpPr>
            <a:grpSpLocks/>
          </p:cNvGrpSpPr>
          <p:nvPr/>
        </p:nvGrpSpPr>
        <p:grpSpPr bwMode="auto">
          <a:xfrm>
            <a:off x="4237038" y="2500313"/>
            <a:ext cx="2195512" cy="3679825"/>
            <a:chOff x="-4199" y="0"/>
            <a:chExt cx="24199" cy="20000"/>
          </a:xfrm>
        </p:grpSpPr>
        <p:sp>
          <p:nvSpPr>
            <p:cNvPr id="194564" name="Line 4"/>
            <p:cNvSpPr>
              <a:spLocks noChangeShapeType="1"/>
            </p:cNvSpPr>
            <p:nvPr/>
          </p:nvSpPr>
          <p:spPr bwMode="auto">
            <a:xfrm>
              <a:off x="19993" y="0"/>
              <a:ext cx="7" cy="20000"/>
            </a:xfrm>
            <a:prstGeom prst="line">
              <a:avLst/>
            </a:prstGeom>
            <a:noFill/>
            <a:ln w="9525">
              <a:noFill/>
              <a:prstDash val="sysDot"/>
              <a:round/>
              <a:headEnd type="none" w="med" len="lg"/>
              <a:tailEnd type="none" w="med" len="lg"/>
            </a:ln>
            <a:effectLst/>
          </p:spPr>
          <p:txBody>
            <a:bodyPr/>
            <a:lstStyle/>
            <a:p>
              <a:endParaRPr lang="en-US"/>
            </a:p>
          </p:txBody>
        </p:sp>
        <p:sp>
          <p:nvSpPr>
            <p:cNvPr id="194565" name="Line 5"/>
            <p:cNvSpPr>
              <a:spLocks noChangeShapeType="1"/>
            </p:cNvSpPr>
            <p:nvPr/>
          </p:nvSpPr>
          <p:spPr bwMode="auto">
            <a:xfrm>
              <a:off x="-4199" y="121"/>
              <a:ext cx="7" cy="19879"/>
            </a:xfrm>
            <a:prstGeom prst="line">
              <a:avLst/>
            </a:prstGeom>
            <a:noFill/>
            <a:ln w="9525">
              <a:noFill/>
              <a:prstDash val="sysDot"/>
              <a:round/>
              <a:headEnd type="none" w="med" len="lg"/>
              <a:tailEnd type="none" w="med" len="lg"/>
            </a:ln>
            <a:effectLst/>
          </p:spPr>
          <p:txBody>
            <a:bodyPr/>
            <a:lstStyle/>
            <a:p>
              <a:endParaRPr lang="en-US"/>
            </a:p>
          </p:txBody>
        </p:sp>
      </p:grpSp>
      <p:sp>
        <p:nvSpPr>
          <p:cNvPr id="99334" name="Rectangle 6"/>
          <p:cNvSpPr>
            <a:spLocks noChangeArrowheads="1"/>
          </p:cNvSpPr>
          <p:nvPr/>
        </p:nvSpPr>
        <p:spPr bwMode="auto">
          <a:xfrm>
            <a:off x="4716463" y="5949950"/>
            <a:ext cx="1854200" cy="719138"/>
          </a:xfrm>
          <a:prstGeom prst="rect">
            <a:avLst/>
          </a:prstGeom>
          <a:noFill/>
          <a:ln w="12700" algn="ctr">
            <a:noFill/>
            <a:miter lim="800000"/>
            <a:headEnd/>
            <a:tailEnd/>
          </a:ln>
          <a:effectLst/>
        </p:spPr>
        <p:txBody>
          <a:bodyPr lIns="12700" tIns="12700" rIns="12700" bIns="12700"/>
          <a:lstStyle/>
          <a:p>
            <a:pPr algn="ctr" rtl="0" eaLnBrk="0" hangingPunct="0"/>
            <a:r>
              <a:rPr lang="de-DE" sz="2000" b="1">
                <a:latin typeface="Times New Roman" pitchFamily="18" charset="0"/>
              </a:rPr>
              <a:t> </a:t>
            </a:r>
            <a:r>
              <a:rPr lang="en-GB" sz="2000" b="1">
                <a:solidFill>
                  <a:schemeClr val="accent2"/>
                </a:solidFill>
                <a:latin typeface="Times New Roman" pitchFamily="18" charset="0"/>
              </a:rPr>
              <a:t>Acetogenic </a:t>
            </a:r>
          </a:p>
          <a:p>
            <a:pPr algn="ctr" rtl="0" eaLnBrk="0" hangingPunct="0"/>
            <a:r>
              <a:rPr lang="en-GB" sz="2000" b="1">
                <a:solidFill>
                  <a:schemeClr val="accent2"/>
                </a:solidFill>
                <a:latin typeface="Times New Roman" pitchFamily="18" charset="0"/>
              </a:rPr>
              <a:t>bacteria</a:t>
            </a:r>
            <a:endParaRPr lang="en-GB" sz="2000" b="1">
              <a:latin typeface="Times New Roman" pitchFamily="18" charset="0"/>
            </a:endParaRPr>
          </a:p>
        </p:txBody>
      </p:sp>
      <p:sp>
        <p:nvSpPr>
          <p:cNvPr id="99335" name="Rectangle 7"/>
          <p:cNvSpPr>
            <a:spLocks noChangeArrowheads="1"/>
          </p:cNvSpPr>
          <p:nvPr/>
        </p:nvSpPr>
        <p:spPr bwMode="auto">
          <a:xfrm>
            <a:off x="900113" y="5949950"/>
            <a:ext cx="2519362" cy="647700"/>
          </a:xfrm>
          <a:prstGeom prst="rect">
            <a:avLst/>
          </a:prstGeom>
          <a:noFill/>
          <a:ln w="12700">
            <a:noFill/>
            <a:miter lim="800000"/>
            <a:headEnd/>
            <a:tailEnd/>
          </a:ln>
          <a:effectLst/>
        </p:spPr>
        <p:txBody>
          <a:bodyPr lIns="12700" tIns="12700" rIns="12700" bIns="12700"/>
          <a:lstStyle/>
          <a:p>
            <a:pPr algn="ctr" rtl="0" eaLnBrk="0" hangingPunct="0"/>
            <a:r>
              <a:rPr lang="de-DE" sz="1200">
                <a:latin typeface="Times New Roman" pitchFamily="18" charset="0"/>
              </a:rPr>
              <a:t> </a:t>
            </a:r>
            <a:r>
              <a:rPr lang="en-GB" sz="2000" b="1">
                <a:solidFill>
                  <a:schemeClr val="accent2"/>
                </a:solidFill>
                <a:latin typeface="Times New Roman" pitchFamily="18" charset="0"/>
              </a:rPr>
              <a:t>Fermentative</a:t>
            </a:r>
          </a:p>
          <a:p>
            <a:pPr algn="ctr" rtl="0" eaLnBrk="0" hangingPunct="0"/>
            <a:r>
              <a:rPr lang="en-GB" sz="2000" b="1">
                <a:solidFill>
                  <a:schemeClr val="accent2"/>
                </a:solidFill>
                <a:latin typeface="Times New Roman" pitchFamily="18" charset="0"/>
              </a:rPr>
              <a:t>bacteria</a:t>
            </a:r>
          </a:p>
          <a:p>
            <a:pPr rtl="0" eaLnBrk="0" hangingPunct="0"/>
            <a:endParaRPr lang="de-DE" sz="2000" b="1">
              <a:latin typeface="Times New Roman" pitchFamily="18" charset="0"/>
            </a:endParaRPr>
          </a:p>
        </p:txBody>
      </p:sp>
      <p:sp>
        <p:nvSpPr>
          <p:cNvPr id="99336" name="Rectangle 8"/>
          <p:cNvSpPr>
            <a:spLocks noChangeArrowheads="1"/>
          </p:cNvSpPr>
          <p:nvPr/>
        </p:nvSpPr>
        <p:spPr bwMode="auto">
          <a:xfrm>
            <a:off x="6877050" y="5949950"/>
            <a:ext cx="1944688" cy="720725"/>
          </a:xfrm>
          <a:prstGeom prst="rect">
            <a:avLst/>
          </a:prstGeom>
          <a:noFill/>
          <a:ln w="12700" algn="ctr">
            <a:noFill/>
            <a:miter lim="800000"/>
            <a:headEnd/>
            <a:tailEnd/>
          </a:ln>
          <a:effectLst/>
        </p:spPr>
        <p:txBody>
          <a:bodyPr lIns="12700" tIns="12700" rIns="12700" bIns="12700"/>
          <a:lstStyle/>
          <a:p>
            <a:pPr algn="ctr" rtl="0" eaLnBrk="0" hangingPunct="0"/>
            <a:r>
              <a:rPr lang="de-DE" sz="2000" b="1">
                <a:latin typeface="Times New Roman" pitchFamily="18" charset="0"/>
              </a:rPr>
              <a:t> </a:t>
            </a:r>
            <a:r>
              <a:rPr lang="en-GB" sz="2000" b="1">
                <a:solidFill>
                  <a:schemeClr val="accent2"/>
                </a:solidFill>
                <a:latin typeface="Times New Roman" pitchFamily="18" charset="0"/>
              </a:rPr>
              <a:t>Methanogenic </a:t>
            </a:r>
          </a:p>
          <a:p>
            <a:pPr algn="ctr" rtl="0" eaLnBrk="0" hangingPunct="0"/>
            <a:r>
              <a:rPr lang="en-GB" sz="2000" b="1">
                <a:solidFill>
                  <a:schemeClr val="accent2"/>
                </a:solidFill>
                <a:latin typeface="Times New Roman" pitchFamily="18" charset="0"/>
              </a:rPr>
              <a:t>bacteria</a:t>
            </a:r>
          </a:p>
        </p:txBody>
      </p:sp>
      <p:sp>
        <p:nvSpPr>
          <p:cNvPr id="99337" name="Rectangle 9"/>
          <p:cNvSpPr>
            <a:spLocks noChangeArrowheads="1"/>
          </p:cNvSpPr>
          <p:nvPr/>
        </p:nvSpPr>
        <p:spPr bwMode="auto">
          <a:xfrm>
            <a:off x="71438" y="3500438"/>
            <a:ext cx="1657350" cy="1441450"/>
          </a:xfrm>
          <a:prstGeom prst="rect">
            <a:avLst/>
          </a:prstGeom>
          <a:solidFill>
            <a:srgbClr val="FFFF99"/>
          </a:solidFill>
          <a:ln w="9525" algn="ctr">
            <a:solidFill>
              <a:srgbClr val="000000"/>
            </a:solidFill>
            <a:miter lim="800000"/>
            <a:headEnd/>
            <a:tailEnd/>
          </a:ln>
          <a:effectLst/>
        </p:spPr>
        <p:txBody>
          <a:bodyPr lIns="12700" tIns="12700" rIns="12700" bIns="12700"/>
          <a:lstStyle/>
          <a:p>
            <a:pPr rtl="0" eaLnBrk="0" hangingPunct="0"/>
            <a:r>
              <a:rPr lang="de-DE" b="1">
                <a:latin typeface="Times New Roman" pitchFamily="18" charset="0"/>
              </a:rPr>
              <a:t> </a:t>
            </a:r>
            <a:r>
              <a:rPr lang="en-GB" b="1">
                <a:latin typeface="Times New Roman" pitchFamily="18" charset="0"/>
              </a:rPr>
              <a:t>Organic waste</a:t>
            </a:r>
          </a:p>
          <a:p>
            <a:pPr rtl="0" eaLnBrk="0" hangingPunct="0"/>
            <a:r>
              <a:rPr lang="en-GB" b="1">
                <a:latin typeface="Times New Roman" pitchFamily="18" charset="0"/>
              </a:rPr>
              <a:t> Carbohydrates </a:t>
            </a:r>
          </a:p>
          <a:p>
            <a:pPr rtl="0" eaLnBrk="0" hangingPunct="0"/>
            <a:r>
              <a:rPr lang="en-GB" b="1">
                <a:latin typeface="Times New Roman" pitchFamily="18" charset="0"/>
              </a:rPr>
              <a:t> Fats</a:t>
            </a:r>
          </a:p>
          <a:p>
            <a:pPr rtl="0" eaLnBrk="0" hangingPunct="0"/>
            <a:r>
              <a:rPr lang="en-GB" b="1">
                <a:latin typeface="Times New Roman" pitchFamily="18" charset="0"/>
              </a:rPr>
              <a:t> Protein</a:t>
            </a:r>
          </a:p>
          <a:p>
            <a:pPr rtl="0" eaLnBrk="0" hangingPunct="0"/>
            <a:r>
              <a:rPr lang="en-GB" b="1">
                <a:latin typeface="Times New Roman" pitchFamily="18" charset="0"/>
              </a:rPr>
              <a:t> Water</a:t>
            </a:r>
          </a:p>
        </p:txBody>
      </p:sp>
      <p:grpSp>
        <p:nvGrpSpPr>
          <p:cNvPr id="3" name="Group 10"/>
          <p:cNvGrpSpPr>
            <a:grpSpLocks/>
          </p:cNvGrpSpPr>
          <p:nvPr/>
        </p:nvGrpSpPr>
        <p:grpSpPr bwMode="auto">
          <a:xfrm>
            <a:off x="4356100" y="4221163"/>
            <a:ext cx="1981200" cy="1052512"/>
            <a:chOff x="2640" y="2016"/>
            <a:chExt cx="1248" cy="663"/>
          </a:xfrm>
        </p:grpSpPr>
        <p:grpSp>
          <p:nvGrpSpPr>
            <p:cNvPr id="4" name="Group 11"/>
            <p:cNvGrpSpPr>
              <a:grpSpLocks/>
            </p:cNvGrpSpPr>
            <p:nvPr/>
          </p:nvGrpSpPr>
          <p:grpSpPr bwMode="auto">
            <a:xfrm>
              <a:off x="2640" y="2295"/>
              <a:ext cx="519" cy="210"/>
              <a:chOff x="0" y="-670"/>
              <a:chExt cx="20000" cy="20670"/>
            </a:xfrm>
          </p:grpSpPr>
          <p:sp>
            <p:nvSpPr>
              <p:cNvPr id="194572" name="Line 12"/>
              <p:cNvSpPr>
                <a:spLocks noChangeShapeType="1"/>
              </p:cNvSpPr>
              <p:nvPr/>
            </p:nvSpPr>
            <p:spPr bwMode="auto">
              <a:xfrm>
                <a:off x="0" y="19925"/>
                <a:ext cx="20000" cy="30"/>
              </a:xfrm>
              <a:prstGeom prst="line">
                <a:avLst/>
              </a:prstGeom>
              <a:noFill/>
              <a:ln w="28575">
                <a:solidFill>
                  <a:srgbClr val="000000"/>
                </a:solidFill>
                <a:round/>
                <a:headEnd type="none" w="med" len="lg"/>
                <a:tailEnd type="arrow" w="med" len="lg"/>
              </a:ln>
              <a:effectLst/>
            </p:spPr>
            <p:txBody>
              <a:bodyPr lIns="0" tIns="0" rIns="0" bIns="0"/>
              <a:lstStyle/>
              <a:p>
                <a:endParaRPr lang="en-US"/>
              </a:p>
            </p:txBody>
          </p:sp>
          <p:grpSp>
            <p:nvGrpSpPr>
              <p:cNvPr id="5" name="Group 13"/>
              <p:cNvGrpSpPr>
                <a:grpSpLocks/>
              </p:cNvGrpSpPr>
              <p:nvPr/>
            </p:nvGrpSpPr>
            <p:grpSpPr bwMode="auto">
              <a:xfrm>
                <a:off x="11101" y="-670"/>
                <a:ext cx="2238" cy="20670"/>
                <a:chOff x="0" y="0"/>
                <a:chExt cx="20000" cy="20000"/>
              </a:xfrm>
            </p:grpSpPr>
            <p:sp>
              <p:nvSpPr>
                <p:cNvPr id="194574" name="Arc 14"/>
                <p:cNvSpPr>
                  <a:spLocks/>
                </p:cNvSpPr>
                <p:nvPr/>
              </p:nvSpPr>
              <p:spPr bwMode="auto">
                <a:xfrm flipV="1">
                  <a:off x="0" y="3541"/>
                  <a:ext cx="20000" cy="16459"/>
                </a:xfrm>
                <a:custGeom>
                  <a:avLst/>
                  <a:gdLst>
                    <a:gd name="T0" fmla="*/ 0 w 21600"/>
                    <a:gd name="T1" fmla="*/ 0 h 21600"/>
                    <a:gd name="T2" fmla="*/ 20000 w 21600"/>
                    <a:gd name="T3" fmla="*/ 16459 h 21600"/>
                    <a:gd name="T4" fmla="*/ 0 w 21600"/>
                    <a:gd name="T5" fmla="*/ 164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p:spPr>
              <p:txBody>
                <a:bodyPr lIns="0" tIns="0" rIns="0" bIns="0"/>
                <a:lstStyle/>
                <a:p>
                  <a:endParaRPr lang="en-US"/>
                </a:p>
              </p:txBody>
            </p:sp>
            <p:sp>
              <p:nvSpPr>
                <p:cNvPr id="194575" name="Line 15"/>
                <p:cNvSpPr>
                  <a:spLocks noChangeShapeType="1"/>
                </p:cNvSpPr>
                <p:nvPr/>
              </p:nvSpPr>
              <p:spPr bwMode="auto">
                <a:xfrm>
                  <a:off x="19839" y="0"/>
                  <a:ext cx="161" cy="5515"/>
                </a:xfrm>
                <a:prstGeom prst="line">
                  <a:avLst/>
                </a:prstGeom>
                <a:noFill/>
                <a:ln w="28575">
                  <a:solidFill>
                    <a:srgbClr val="000000"/>
                  </a:solidFill>
                  <a:round/>
                  <a:headEnd type="arrow" w="med" len="lg"/>
                  <a:tailEnd type="none" w="med" len="lg"/>
                </a:ln>
                <a:effectLst/>
              </p:spPr>
              <p:txBody>
                <a:bodyPr lIns="0" tIns="0" rIns="0" bIns="0"/>
                <a:lstStyle/>
                <a:p>
                  <a:endParaRPr lang="en-US"/>
                </a:p>
              </p:txBody>
            </p:sp>
          </p:grpSp>
        </p:grpSp>
        <p:sp>
          <p:nvSpPr>
            <p:cNvPr id="194576" name="Rectangle 16"/>
            <p:cNvSpPr>
              <a:spLocks noChangeArrowheads="1"/>
            </p:cNvSpPr>
            <p:nvPr/>
          </p:nvSpPr>
          <p:spPr bwMode="auto">
            <a:xfrm>
              <a:off x="2688" y="2016"/>
              <a:ext cx="634" cy="230"/>
            </a:xfrm>
            <a:prstGeom prst="rect">
              <a:avLst/>
            </a:prstGeom>
            <a:noFill/>
            <a:ln w="12700">
              <a:noFill/>
              <a:miter lim="800000"/>
              <a:headEnd/>
              <a:tailEnd/>
            </a:ln>
            <a:effectLst/>
          </p:spPr>
          <p:txBody>
            <a:bodyPr lIns="0" tIns="0" rIns="0" bIns="0"/>
            <a:lstStyle/>
            <a:p>
              <a:pPr rtl="0" eaLnBrk="0" hangingPunct="0"/>
              <a:r>
                <a:rPr lang="de-DE" sz="1200">
                  <a:latin typeface="Times New Roman" pitchFamily="18" charset="0"/>
                </a:rPr>
                <a:t>      </a:t>
              </a:r>
              <a:r>
                <a:rPr lang="en-GB" sz="1400" b="1">
                  <a:solidFill>
                    <a:srgbClr val="008000"/>
                  </a:solidFill>
                  <a:latin typeface="Times New Roman" pitchFamily="18" charset="0"/>
                </a:rPr>
                <a:t>Bacterial</a:t>
              </a:r>
            </a:p>
            <a:p>
              <a:pPr rtl="0" eaLnBrk="0" hangingPunct="0"/>
              <a:r>
                <a:rPr lang="en-GB" sz="1400" b="1">
                  <a:solidFill>
                    <a:srgbClr val="008000"/>
                  </a:solidFill>
                  <a:latin typeface="Times New Roman" pitchFamily="18" charset="0"/>
                </a:rPr>
                <a:t>      mass</a:t>
              </a:r>
            </a:p>
            <a:p>
              <a:pPr rtl="0" eaLnBrk="0" hangingPunct="0"/>
              <a:r>
                <a:rPr lang="en-GB" sz="1000">
                  <a:solidFill>
                    <a:srgbClr val="008000"/>
                  </a:solidFill>
                  <a:latin typeface="Times New Roman" pitchFamily="18" charset="0"/>
                </a:rPr>
                <a:t> </a:t>
              </a:r>
            </a:p>
          </p:txBody>
        </p:sp>
        <p:sp>
          <p:nvSpPr>
            <p:cNvPr id="194577" name="Rectangle 17"/>
            <p:cNvSpPr>
              <a:spLocks noChangeArrowheads="1"/>
            </p:cNvSpPr>
            <p:nvPr/>
          </p:nvSpPr>
          <p:spPr bwMode="auto">
            <a:xfrm>
              <a:off x="3168" y="2352"/>
              <a:ext cx="720" cy="327"/>
            </a:xfrm>
            <a:prstGeom prst="rect">
              <a:avLst/>
            </a:prstGeom>
            <a:solidFill>
              <a:srgbClr val="FFFF99"/>
            </a:solidFill>
            <a:ln w="9525">
              <a:solidFill>
                <a:srgbClr val="000000"/>
              </a:solidFill>
              <a:miter lim="800000"/>
              <a:headEnd/>
              <a:tailEnd/>
            </a:ln>
            <a:effectLst/>
          </p:spPr>
          <p:txBody>
            <a:bodyPr lIns="0" tIns="0" rIns="0" bIns="144000"/>
            <a:lstStyle/>
            <a:p>
              <a:pPr rtl="0" eaLnBrk="0" hangingPunct="0"/>
              <a:r>
                <a:rPr lang="de-DE" sz="1200">
                  <a:latin typeface="Times New Roman" pitchFamily="18" charset="0"/>
                </a:rPr>
                <a:t>  </a:t>
              </a:r>
              <a:r>
                <a:rPr lang="en-GB" b="1">
                  <a:solidFill>
                    <a:srgbClr val="FF0000"/>
                  </a:solidFill>
                  <a:latin typeface="Times New Roman" pitchFamily="18" charset="0"/>
                </a:rPr>
                <a:t>H</a:t>
              </a:r>
              <a:r>
                <a:rPr lang="en-GB" b="1" baseline="-25000">
                  <a:solidFill>
                    <a:srgbClr val="FF0000"/>
                  </a:solidFill>
                  <a:latin typeface="Times New Roman" pitchFamily="18" charset="0"/>
                </a:rPr>
                <a:t>2</a:t>
              </a:r>
              <a:r>
                <a:rPr lang="en-GB" b="1">
                  <a:solidFill>
                    <a:srgbClr val="FF0000"/>
                  </a:solidFill>
                  <a:latin typeface="Times New Roman" pitchFamily="18" charset="0"/>
                </a:rPr>
                <a:t> , CO</a:t>
              </a:r>
              <a:r>
                <a:rPr lang="en-GB" b="1" baseline="-25000">
                  <a:solidFill>
                    <a:srgbClr val="FF0000"/>
                  </a:solidFill>
                  <a:latin typeface="Times New Roman" pitchFamily="18" charset="0"/>
                </a:rPr>
                <a:t>2</a:t>
              </a:r>
            </a:p>
            <a:p>
              <a:pPr rtl="0" eaLnBrk="0" hangingPunct="0">
                <a:spcAft>
                  <a:spcPct val="20000"/>
                </a:spcAft>
              </a:pPr>
              <a:r>
                <a:rPr lang="en-GB" b="1">
                  <a:latin typeface="Times New Roman" pitchFamily="18" charset="0"/>
                </a:rPr>
                <a:t> acetic acid</a:t>
              </a:r>
            </a:p>
          </p:txBody>
        </p:sp>
      </p:grpSp>
      <p:grpSp>
        <p:nvGrpSpPr>
          <p:cNvPr id="6" name="Group 18"/>
          <p:cNvGrpSpPr>
            <a:grpSpLocks/>
          </p:cNvGrpSpPr>
          <p:nvPr/>
        </p:nvGrpSpPr>
        <p:grpSpPr bwMode="auto">
          <a:xfrm>
            <a:off x="4300538" y="2997200"/>
            <a:ext cx="4716462" cy="2232025"/>
            <a:chOff x="2688" y="1632"/>
            <a:chExt cx="2745" cy="853"/>
          </a:xfrm>
        </p:grpSpPr>
        <p:grpSp>
          <p:nvGrpSpPr>
            <p:cNvPr id="7" name="Group 19"/>
            <p:cNvGrpSpPr>
              <a:grpSpLocks/>
            </p:cNvGrpSpPr>
            <p:nvPr/>
          </p:nvGrpSpPr>
          <p:grpSpPr bwMode="auto">
            <a:xfrm>
              <a:off x="2688" y="1872"/>
              <a:ext cx="2256" cy="613"/>
              <a:chOff x="2" y="0"/>
              <a:chExt cx="19998" cy="20001"/>
            </a:xfrm>
          </p:grpSpPr>
          <p:sp>
            <p:nvSpPr>
              <p:cNvPr id="194580" name="Line 20"/>
              <p:cNvSpPr>
                <a:spLocks noChangeShapeType="1"/>
              </p:cNvSpPr>
              <p:nvPr/>
            </p:nvSpPr>
            <p:spPr bwMode="auto">
              <a:xfrm>
                <a:off x="9999" y="0"/>
                <a:ext cx="2041" cy="6863"/>
              </a:xfrm>
              <a:prstGeom prst="line">
                <a:avLst/>
              </a:prstGeom>
              <a:noFill/>
              <a:ln w="28575">
                <a:solidFill>
                  <a:srgbClr val="000000"/>
                </a:solidFill>
                <a:round/>
                <a:headEnd type="none" w="med" len="lg"/>
                <a:tailEnd type="none" w="med" len="lg"/>
              </a:ln>
              <a:effectLst/>
            </p:spPr>
            <p:txBody>
              <a:bodyPr/>
              <a:lstStyle/>
              <a:p>
                <a:endParaRPr lang="en-US"/>
              </a:p>
            </p:txBody>
          </p:sp>
          <p:sp>
            <p:nvSpPr>
              <p:cNvPr id="194581" name="Line 21"/>
              <p:cNvSpPr>
                <a:spLocks noChangeShapeType="1"/>
              </p:cNvSpPr>
              <p:nvPr/>
            </p:nvSpPr>
            <p:spPr bwMode="auto">
              <a:xfrm flipV="1">
                <a:off x="10499" y="6838"/>
                <a:ext cx="1503" cy="13163"/>
              </a:xfrm>
              <a:prstGeom prst="line">
                <a:avLst/>
              </a:prstGeom>
              <a:noFill/>
              <a:ln w="28575">
                <a:solidFill>
                  <a:srgbClr val="000000"/>
                </a:solidFill>
                <a:round/>
                <a:headEnd type="none" w="med" len="lg"/>
                <a:tailEnd type="none" w="med" len="lg"/>
              </a:ln>
              <a:effectLst/>
            </p:spPr>
            <p:txBody>
              <a:bodyPr/>
              <a:lstStyle/>
              <a:p>
                <a:endParaRPr lang="en-US"/>
              </a:p>
            </p:txBody>
          </p:sp>
          <p:sp>
            <p:nvSpPr>
              <p:cNvPr id="194582" name="Line 22"/>
              <p:cNvSpPr>
                <a:spLocks noChangeShapeType="1"/>
              </p:cNvSpPr>
              <p:nvPr/>
            </p:nvSpPr>
            <p:spPr bwMode="auto">
              <a:xfrm>
                <a:off x="11998" y="6838"/>
                <a:ext cx="8002" cy="10"/>
              </a:xfrm>
              <a:prstGeom prst="line">
                <a:avLst/>
              </a:prstGeom>
              <a:noFill/>
              <a:ln w="28575">
                <a:solidFill>
                  <a:srgbClr val="000000"/>
                </a:solidFill>
                <a:round/>
                <a:headEnd type="none" w="med" len="lg"/>
                <a:tailEnd type="arrow" w="med" len="lg"/>
              </a:ln>
              <a:effectLst/>
            </p:spPr>
            <p:txBody>
              <a:bodyPr/>
              <a:lstStyle/>
              <a:p>
                <a:endParaRPr lang="en-US"/>
              </a:p>
            </p:txBody>
          </p:sp>
          <p:sp>
            <p:nvSpPr>
              <p:cNvPr id="194583" name="Line 23"/>
              <p:cNvSpPr>
                <a:spLocks noChangeShapeType="1"/>
              </p:cNvSpPr>
              <p:nvPr/>
            </p:nvSpPr>
            <p:spPr bwMode="auto">
              <a:xfrm>
                <a:off x="2" y="0"/>
                <a:ext cx="10001" cy="15"/>
              </a:xfrm>
              <a:prstGeom prst="line">
                <a:avLst/>
              </a:prstGeom>
              <a:noFill/>
              <a:ln w="28575">
                <a:solidFill>
                  <a:srgbClr val="000000"/>
                </a:solidFill>
                <a:round/>
                <a:headEnd type="none" w="med" len="lg"/>
                <a:tailEnd type="none" w="med" len="lg"/>
              </a:ln>
              <a:effectLst/>
            </p:spPr>
            <p:txBody>
              <a:bodyPr/>
              <a:lstStyle/>
              <a:p>
                <a:endParaRPr lang="en-US"/>
              </a:p>
            </p:txBody>
          </p:sp>
          <p:grpSp>
            <p:nvGrpSpPr>
              <p:cNvPr id="8" name="Group 24"/>
              <p:cNvGrpSpPr>
                <a:grpSpLocks/>
              </p:cNvGrpSpPr>
              <p:nvPr/>
            </p:nvGrpSpPr>
            <p:grpSpPr bwMode="auto">
              <a:xfrm>
                <a:off x="14999" y="0"/>
                <a:ext cx="501" cy="6863"/>
                <a:chOff x="0" y="0"/>
                <a:chExt cx="20000" cy="20000"/>
              </a:xfrm>
            </p:grpSpPr>
            <p:sp>
              <p:nvSpPr>
                <p:cNvPr id="194585" name="Arc 25"/>
                <p:cNvSpPr>
                  <a:spLocks/>
                </p:cNvSpPr>
                <p:nvPr/>
              </p:nvSpPr>
              <p:spPr bwMode="auto">
                <a:xfrm flipV="1">
                  <a:off x="0" y="3541"/>
                  <a:ext cx="20000" cy="16459"/>
                </a:xfrm>
                <a:custGeom>
                  <a:avLst/>
                  <a:gdLst>
                    <a:gd name="T0" fmla="*/ 0 w 21600"/>
                    <a:gd name="T1" fmla="*/ 0 h 21600"/>
                    <a:gd name="T2" fmla="*/ 20000 w 21600"/>
                    <a:gd name="T3" fmla="*/ 16459 h 21600"/>
                    <a:gd name="T4" fmla="*/ 0 w 21600"/>
                    <a:gd name="T5" fmla="*/ 164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p:spPr>
              <p:txBody>
                <a:bodyPr/>
                <a:lstStyle/>
                <a:p>
                  <a:endParaRPr lang="en-US"/>
                </a:p>
              </p:txBody>
            </p:sp>
            <p:sp>
              <p:nvSpPr>
                <p:cNvPr id="194586" name="Line 26"/>
                <p:cNvSpPr>
                  <a:spLocks noChangeShapeType="1"/>
                </p:cNvSpPr>
                <p:nvPr/>
              </p:nvSpPr>
              <p:spPr bwMode="auto">
                <a:xfrm>
                  <a:off x="19920" y="0"/>
                  <a:ext cx="80" cy="5517"/>
                </a:xfrm>
                <a:prstGeom prst="line">
                  <a:avLst/>
                </a:prstGeom>
                <a:noFill/>
                <a:ln w="28575">
                  <a:solidFill>
                    <a:srgbClr val="000000"/>
                  </a:solidFill>
                  <a:round/>
                  <a:headEnd type="arrow" w="med" len="lg"/>
                  <a:tailEnd type="none" w="med" len="lg"/>
                </a:ln>
                <a:effectLst/>
              </p:spPr>
              <p:txBody>
                <a:bodyPr/>
                <a:lstStyle/>
                <a:p>
                  <a:endParaRPr lang="en-US"/>
                </a:p>
              </p:txBody>
            </p:sp>
          </p:grpSp>
        </p:grpSp>
        <p:sp>
          <p:nvSpPr>
            <p:cNvPr id="194587" name="Rectangle 27"/>
            <p:cNvSpPr>
              <a:spLocks noChangeArrowheads="1"/>
            </p:cNvSpPr>
            <p:nvPr/>
          </p:nvSpPr>
          <p:spPr bwMode="auto">
            <a:xfrm>
              <a:off x="4080" y="1632"/>
              <a:ext cx="576" cy="269"/>
            </a:xfrm>
            <a:prstGeom prst="rect">
              <a:avLst/>
            </a:prstGeom>
            <a:noFill/>
            <a:ln w="12700">
              <a:noFill/>
              <a:miter lim="800000"/>
              <a:headEnd/>
              <a:tailEnd/>
            </a:ln>
            <a:effectLst/>
          </p:spPr>
          <p:txBody>
            <a:bodyPr lIns="12700" tIns="12700" rIns="12700" bIns="12700"/>
            <a:lstStyle/>
            <a:p>
              <a:pPr rtl="0" eaLnBrk="0" hangingPunct="0"/>
              <a:r>
                <a:rPr lang="de-DE" sz="1200">
                  <a:latin typeface="Times New Roman" pitchFamily="18" charset="0"/>
                </a:rPr>
                <a:t>  </a:t>
              </a:r>
            </a:p>
            <a:p>
              <a:pPr rtl="0" eaLnBrk="0" hangingPunct="0"/>
              <a:r>
                <a:rPr lang="de-DE" sz="1400" b="1">
                  <a:solidFill>
                    <a:srgbClr val="008000"/>
                  </a:solidFill>
                  <a:latin typeface="Times New Roman" pitchFamily="18" charset="0"/>
                </a:rPr>
                <a:t>  </a:t>
              </a:r>
              <a:r>
                <a:rPr lang="en-GB" sz="1400" b="1">
                  <a:solidFill>
                    <a:srgbClr val="008000"/>
                  </a:solidFill>
                  <a:latin typeface="Times New Roman" pitchFamily="18" charset="0"/>
                </a:rPr>
                <a:t>Bacterial</a:t>
              </a:r>
            </a:p>
            <a:p>
              <a:pPr rtl="0" eaLnBrk="0" hangingPunct="0"/>
              <a:r>
                <a:rPr lang="en-GB" sz="1400" b="1">
                  <a:solidFill>
                    <a:srgbClr val="008000"/>
                  </a:solidFill>
                  <a:latin typeface="Times New Roman" pitchFamily="18" charset="0"/>
                </a:rPr>
                <a:t>  mass</a:t>
              </a:r>
            </a:p>
          </p:txBody>
        </p:sp>
        <p:grpSp>
          <p:nvGrpSpPr>
            <p:cNvPr id="9" name="Group 28"/>
            <p:cNvGrpSpPr>
              <a:grpSpLocks/>
            </p:cNvGrpSpPr>
            <p:nvPr/>
          </p:nvGrpSpPr>
          <p:grpSpPr bwMode="auto">
            <a:xfrm>
              <a:off x="4944" y="1824"/>
              <a:ext cx="489" cy="510"/>
              <a:chOff x="4944" y="1824"/>
              <a:chExt cx="489" cy="510"/>
            </a:xfrm>
          </p:grpSpPr>
          <p:sp>
            <p:nvSpPr>
              <p:cNvPr id="194589" name="Oval 29"/>
              <p:cNvSpPr>
                <a:spLocks noChangeArrowheads="1"/>
              </p:cNvSpPr>
              <p:nvPr/>
            </p:nvSpPr>
            <p:spPr bwMode="auto">
              <a:xfrm>
                <a:off x="4944" y="1824"/>
                <a:ext cx="489" cy="510"/>
              </a:xfrm>
              <a:prstGeom prst="ellipse">
                <a:avLst/>
              </a:prstGeom>
              <a:solidFill>
                <a:srgbClr val="FFFF99"/>
              </a:solidFill>
              <a:ln w="12700">
                <a:solidFill>
                  <a:srgbClr val="000000"/>
                </a:solidFill>
                <a:round/>
                <a:headEnd/>
                <a:tailEnd/>
              </a:ln>
              <a:effectLst/>
            </p:spPr>
            <p:txBody>
              <a:bodyPr/>
              <a:lstStyle/>
              <a:p>
                <a:pPr rtl="0"/>
                <a:endParaRPr lang="ar-IQ">
                  <a:latin typeface="Arial" charset="0"/>
                </a:endParaRPr>
              </a:p>
            </p:txBody>
          </p:sp>
          <p:sp>
            <p:nvSpPr>
              <p:cNvPr id="194590" name="Rectangle 30"/>
              <p:cNvSpPr>
                <a:spLocks noChangeArrowheads="1"/>
              </p:cNvSpPr>
              <p:nvPr/>
            </p:nvSpPr>
            <p:spPr bwMode="auto">
              <a:xfrm>
                <a:off x="4944" y="1908"/>
                <a:ext cx="489" cy="408"/>
              </a:xfrm>
              <a:prstGeom prst="rect">
                <a:avLst/>
              </a:prstGeom>
              <a:noFill/>
              <a:ln w="12700">
                <a:noFill/>
                <a:miter lim="800000"/>
                <a:headEnd/>
                <a:tailEnd/>
              </a:ln>
              <a:effectLst/>
            </p:spPr>
            <p:txBody>
              <a:bodyPr lIns="12700" tIns="12700" rIns="12700" bIns="12700"/>
              <a:lstStyle/>
              <a:p>
                <a:pPr rtl="0" eaLnBrk="0" hangingPunct="0"/>
                <a:endParaRPr lang="en-GB" b="1">
                  <a:solidFill>
                    <a:srgbClr val="FF0000"/>
                  </a:solidFill>
                  <a:latin typeface="Times New Roman" pitchFamily="18" charset="0"/>
                </a:endParaRPr>
              </a:p>
              <a:p>
                <a:pPr rtl="0" eaLnBrk="0" hangingPunct="0"/>
                <a:r>
                  <a:rPr lang="en-GB" b="1">
                    <a:solidFill>
                      <a:srgbClr val="FF0000"/>
                    </a:solidFill>
                    <a:latin typeface="Times New Roman" pitchFamily="18" charset="0"/>
                  </a:rPr>
                  <a:t>Methan</a:t>
                </a:r>
              </a:p>
              <a:p>
                <a:pPr rtl="0" eaLnBrk="0" hangingPunct="0"/>
                <a:r>
                  <a:rPr lang="en-GB" b="1">
                    <a:solidFill>
                      <a:srgbClr val="FF0000"/>
                    </a:solidFill>
                    <a:latin typeface="Times New Roman" pitchFamily="18" charset="0"/>
                  </a:rPr>
                  <a:t> + CO</a:t>
                </a:r>
                <a:r>
                  <a:rPr lang="en-GB" b="1" baseline="-25000">
                    <a:solidFill>
                      <a:srgbClr val="FF0000"/>
                    </a:solidFill>
                    <a:latin typeface="Times New Roman" pitchFamily="18" charset="0"/>
                  </a:rPr>
                  <a:t>2</a:t>
                </a:r>
                <a:endParaRPr lang="en-GB" sz="1400" b="1">
                  <a:latin typeface="Times New Roman" pitchFamily="18" charset="0"/>
                </a:endParaRPr>
              </a:p>
            </p:txBody>
          </p:sp>
        </p:grpSp>
      </p:grpSp>
      <p:grpSp>
        <p:nvGrpSpPr>
          <p:cNvPr id="10" name="Group 31"/>
          <p:cNvGrpSpPr>
            <a:grpSpLocks/>
          </p:cNvGrpSpPr>
          <p:nvPr/>
        </p:nvGrpSpPr>
        <p:grpSpPr bwMode="auto">
          <a:xfrm>
            <a:off x="1619250" y="3357563"/>
            <a:ext cx="3024188" cy="2519362"/>
            <a:chOff x="1296" y="1824"/>
            <a:chExt cx="1353" cy="1245"/>
          </a:xfrm>
        </p:grpSpPr>
        <p:grpSp>
          <p:nvGrpSpPr>
            <p:cNvPr id="11" name="Group 32"/>
            <p:cNvGrpSpPr>
              <a:grpSpLocks/>
            </p:cNvGrpSpPr>
            <p:nvPr/>
          </p:nvGrpSpPr>
          <p:grpSpPr bwMode="auto">
            <a:xfrm>
              <a:off x="1344" y="2016"/>
              <a:ext cx="592" cy="391"/>
              <a:chOff x="0" y="-266"/>
              <a:chExt cx="20000" cy="20496"/>
            </a:xfrm>
          </p:grpSpPr>
          <p:sp>
            <p:nvSpPr>
              <p:cNvPr id="194593" name="Line 33"/>
              <p:cNvSpPr>
                <a:spLocks noChangeShapeType="1"/>
              </p:cNvSpPr>
              <p:nvPr/>
            </p:nvSpPr>
            <p:spPr bwMode="auto">
              <a:xfrm>
                <a:off x="0" y="10710"/>
                <a:ext cx="11689" cy="24"/>
              </a:xfrm>
              <a:prstGeom prst="line">
                <a:avLst/>
              </a:prstGeom>
              <a:noFill/>
              <a:ln w="28575">
                <a:solidFill>
                  <a:srgbClr val="000000"/>
                </a:solidFill>
                <a:round/>
                <a:headEnd type="none" w="med" len="lg"/>
                <a:tailEnd type="none" w="med" len="lg"/>
              </a:ln>
              <a:effectLst/>
            </p:spPr>
            <p:txBody>
              <a:bodyPr/>
              <a:lstStyle/>
              <a:p>
                <a:endParaRPr lang="en-US"/>
              </a:p>
            </p:txBody>
          </p:sp>
          <p:sp>
            <p:nvSpPr>
              <p:cNvPr id="194594" name="Line 34"/>
              <p:cNvSpPr>
                <a:spLocks noChangeShapeType="1"/>
              </p:cNvSpPr>
              <p:nvPr/>
            </p:nvSpPr>
            <p:spPr bwMode="auto">
              <a:xfrm>
                <a:off x="11673" y="10710"/>
                <a:ext cx="7798" cy="9520"/>
              </a:xfrm>
              <a:prstGeom prst="line">
                <a:avLst/>
              </a:prstGeom>
              <a:noFill/>
              <a:ln w="28575">
                <a:solidFill>
                  <a:srgbClr val="000000"/>
                </a:solidFill>
                <a:round/>
                <a:headEnd type="none" w="med" len="lg"/>
                <a:tailEnd type="arrow" w="med" len="lg"/>
              </a:ln>
              <a:effectLst/>
            </p:spPr>
            <p:txBody>
              <a:bodyPr/>
              <a:lstStyle/>
              <a:p>
                <a:endParaRPr lang="en-US"/>
              </a:p>
            </p:txBody>
          </p:sp>
          <p:grpSp>
            <p:nvGrpSpPr>
              <p:cNvPr id="12" name="Group 35"/>
              <p:cNvGrpSpPr>
                <a:grpSpLocks/>
              </p:cNvGrpSpPr>
              <p:nvPr/>
            </p:nvGrpSpPr>
            <p:grpSpPr bwMode="auto">
              <a:xfrm>
                <a:off x="7782" y="-266"/>
                <a:ext cx="1961" cy="11024"/>
                <a:chOff x="0" y="0"/>
                <a:chExt cx="20000" cy="20000"/>
              </a:xfrm>
            </p:grpSpPr>
            <p:sp>
              <p:nvSpPr>
                <p:cNvPr id="194596" name="Arc 36"/>
                <p:cNvSpPr>
                  <a:spLocks/>
                </p:cNvSpPr>
                <p:nvPr/>
              </p:nvSpPr>
              <p:spPr bwMode="auto">
                <a:xfrm flipV="1">
                  <a:off x="0" y="3527"/>
                  <a:ext cx="20000" cy="16473"/>
                </a:xfrm>
                <a:custGeom>
                  <a:avLst/>
                  <a:gdLst>
                    <a:gd name="T0" fmla="*/ 0 w 21600"/>
                    <a:gd name="T1" fmla="*/ 0 h 21600"/>
                    <a:gd name="T2" fmla="*/ 20000 w 21600"/>
                    <a:gd name="T3" fmla="*/ 16473 h 21600"/>
                    <a:gd name="T4" fmla="*/ 0 w 21600"/>
                    <a:gd name="T5" fmla="*/ 1647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p:spPr>
              <p:txBody>
                <a:bodyPr/>
                <a:lstStyle/>
                <a:p>
                  <a:endParaRPr lang="en-US"/>
                </a:p>
              </p:txBody>
            </p:sp>
            <p:sp>
              <p:nvSpPr>
                <p:cNvPr id="194597" name="Line 37"/>
                <p:cNvSpPr>
                  <a:spLocks noChangeShapeType="1"/>
                </p:cNvSpPr>
                <p:nvPr/>
              </p:nvSpPr>
              <p:spPr bwMode="auto">
                <a:xfrm>
                  <a:off x="19847" y="0"/>
                  <a:ext cx="153" cy="5501"/>
                </a:xfrm>
                <a:prstGeom prst="line">
                  <a:avLst/>
                </a:prstGeom>
                <a:noFill/>
                <a:ln w="28575">
                  <a:solidFill>
                    <a:srgbClr val="000000"/>
                  </a:solidFill>
                  <a:round/>
                  <a:headEnd type="arrow" w="med" len="lg"/>
                  <a:tailEnd type="none" w="med" len="lg"/>
                </a:ln>
                <a:effectLst/>
              </p:spPr>
              <p:txBody>
                <a:bodyPr/>
                <a:lstStyle/>
                <a:p>
                  <a:endParaRPr lang="en-US"/>
                </a:p>
              </p:txBody>
            </p:sp>
          </p:grpSp>
          <p:sp>
            <p:nvSpPr>
              <p:cNvPr id="194598" name="Line 38"/>
              <p:cNvSpPr>
                <a:spLocks noChangeShapeType="1"/>
              </p:cNvSpPr>
              <p:nvPr/>
            </p:nvSpPr>
            <p:spPr bwMode="auto">
              <a:xfrm flipV="1">
                <a:off x="12202" y="1198"/>
                <a:ext cx="7798" cy="9512"/>
              </a:xfrm>
              <a:prstGeom prst="line">
                <a:avLst/>
              </a:prstGeom>
              <a:noFill/>
              <a:ln w="28575">
                <a:solidFill>
                  <a:srgbClr val="000000"/>
                </a:solidFill>
                <a:round/>
                <a:headEnd type="none" w="med" len="lg"/>
                <a:tailEnd type="arrow" w="med" len="lg"/>
              </a:ln>
              <a:effectLst/>
            </p:spPr>
            <p:txBody>
              <a:bodyPr/>
              <a:lstStyle/>
              <a:p>
                <a:endParaRPr lang="en-US"/>
              </a:p>
            </p:txBody>
          </p:sp>
        </p:grpSp>
        <p:sp>
          <p:nvSpPr>
            <p:cNvPr id="194599" name="Rectangle 39"/>
            <p:cNvSpPr>
              <a:spLocks noChangeArrowheads="1"/>
            </p:cNvSpPr>
            <p:nvPr/>
          </p:nvSpPr>
          <p:spPr bwMode="auto">
            <a:xfrm>
              <a:off x="1296" y="1824"/>
              <a:ext cx="634" cy="173"/>
            </a:xfrm>
            <a:prstGeom prst="rect">
              <a:avLst/>
            </a:prstGeom>
            <a:noFill/>
            <a:ln w="12700">
              <a:noFill/>
              <a:miter lim="800000"/>
              <a:headEnd/>
              <a:tailEnd/>
            </a:ln>
            <a:effectLst/>
          </p:spPr>
          <p:txBody>
            <a:bodyPr lIns="12700" tIns="12700" rIns="12700" bIns="12700"/>
            <a:lstStyle/>
            <a:p>
              <a:pPr rtl="0" eaLnBrk="0" hangingPunct="0"/>
              <a:r>
                <a:rPr lang="de-DE" sz="1200">
                  <a:latin typeface="Times New Roman" pitchFamily="18" charset="0"/>
                </a:rPr>
                <a:t>      </a:t>
              </a:r>
              <a:r>
                <a:rPr lang="en-GB" sz="1600" b="1">
                  <a:solidFill>
                    <a:srgbClr val="008000"/>
                  </a:solidFill>
                  <a:latin typeface="Times New Roman" pitchFamily="18" charset="0"/>
                </a:rPr>
                <a:t>Bacterial </a:t>
              </a:r>
            </a:p>
            <a:p>
              <a:pPr rtl="0" eaLnBrk="0" hangingPunct="0"/>
              <a:r>
                <a:rPr lang="en-GB" sz="1600" b="1">
                  <a:solidFill>
                    <a:srgbClr val="008000"/>
                  </a:solidFill>
                  <a:latin typeface="Times New Roman" pitchFamily="18" charset="0"/>
                </a:rPr>
                <a:t>      mass</a:t>
              </a:r>
            </a:p>
            <a:p>
              <a:pPr rtl="0" eaLnBrk="0" hangingPunct="0"/>
              <a:endParaRPr lang="en-GB" sz="1600" b="1">
                <a:solidFill>
                  <a:schemeClr val="accent1"/>
                </a:solidFill>
                <a:latin typeface="Times New Roman" pitchFamily="18" charset="0"/>
              </a:endParaRPr>
            </a:p>
          </p:txBody>
        </p:sp>
        <p:sp>
          <p:nvSpPr>
            <p:cNvPr id="194600" name="Rectangle 40"/>
            <p:cNvSpPr>
              <a:spLocks noChangeArrowheads="1"/>
            </p:cNvSpPr>
            <p:nvPr/>
          </p:nvSpPr>
          <p:spPr bwMode="auto">
            <a:xfrm>
              <a:off x="1920" y="2352"/>
              <a:ext cx="729" cy="717"/>
            </a:xfrm>
            <a:prstGeom prst="rect">
              <a:avLst/>
            </a:prstGeom>
            <a:solidFill>
              <a:srgbClr val="FFFF99"/>
            </a:solidFill>
            <a:ln w="9525" algn="ctr">
              <a:solidFill>
                <a:srgbClr val="000000"/>
              </a:solidFill>
              <a:miter lim="800000"/>
              <a:headEnd/>
              <a:tailEnd/>
            </a:ln>
            <a:effectLst/>
          </p:spPr>
          <p:txBody>
            <a:bodyPr lIns="12700" tIns="12700" rIns="12700" bIns="12700"/>
            <a:lstStyle/>
            <a:p>
              <a:pPr rtl="0" eaLnBrk="0" hangingPunct="0"/>
              <a:r>
                <a:rPr lang="en-GB" b="1">
                  <a:latin typeface="Times New Roman" pitchFamily="18" charset="0"/>
                </a:rPr>
                <a:t>Propionic acid</a:t>
              </a:r>
            </a:p>
            <a:p>
              <a:pPr rtl="0" eaLnBrk="0" hangingPunct="0"/>
              <a:r>
                <a:rPr lang="en-GB" b="1">
                  <a:latin typeface="Times New Roman" pitchFamily="18" charset="0"/>
                </a:rPr>
                <a:t>Butyric acid</a:t>
              </a:r>
            </a:p>
            <a:p>
              <a:pPr rtl="0" eaLnBrk="0" hangingPunct="0"/>
              <a:r>
                <a:rPr lang="en-GB" b="1">
                  <a:latin typeface="Times New Roman" pitchFamily="18" charset="0"/>
                </a:rPr>
                <a:t>Alcohols, </a:t>
              </a:r>
            </a:p>
            <a:p>
              <a:pPr rtl="0" eaLnBrk="0" hangingPunct="0"/>
              <a:r>
                <a:rPr lang="en-GB" b="1">
                  <a:latin typeface="Times New Roman" pitchFamily="18" charset="0"/>
                </a:rPr>
                <a:t>Other components</a:t>
              </a:r>
            </a:p>
          </p:txBody>
        </p:sp>
        <p:sp>
          <p:nvSpPr>
            <p:cNvPr id="194601" name="Rectangle 41"/>
            <p:cNvSpPr>
              <a:spLocks noChangeArrowheads="1"/>
            </p:cNvSpPr>
            <p:nvPr/>
          </p:nvSpPr>
          <p:spPr bwMode="auto">
            <a:xfrm>
              <a:off x="1945" y="1824"/>
              <a:ext cx="695" cy="326"/>
            </a:xfrm>
            <a:prstGeom prst="rect">
              <a:avLst/>
            </a:prstGeom>
            <a:solidFill>
              <a:srgbClr val="FFFF99"/>
            </a:solidFill>
            <a:ln w="9525" algn="ctr">
              <a:solidFill>
                <a:srgbClr val="000000"/>
              </a:solidFill>
              <a:miter lim="800000"/>
              <a:headEnd/>
              <a:tailEnd/>
            </a:ln>
            <a:effectLst/>
          </p:spPr>
          <p:txBody>
            <a:bodyPr lIns="12700" tIns="12700" rIns="12700" bIns="12700"/>
            <a:lstStyle/>
            <a:p>
              <a:pPr rtl="0" eaLnBrk="0" hangingPunct="0"/>
              <a:r>
                <a:rPr lang="de-DE" sz="1400" b="1">
                  <a:latin typeface="Times New Roman" pitchFamily="18" charset="0"/>
                </a:rPr>
                <a:t>  </a:t>
              </a:r>
              <a:r>
                <a:rPr lang="en-GB" b="1">
                  <a:solidFill>
                    <a:srgbClr val="FF0000"/>
                  </a:solidFill>
                  <a:latin typeface="Times New Roman" pitchFamily="18" charset="0"/>
                </a:rPr>
                <a:t>H</a:t>
              </a:r>
              <a:r>
                <a:rPr lang="en-GB" b="1" baseline="-25000">
                  <a:solidFill>
                    <a:srgbClr val="FF0000"/>
                  </a:solidFill>
                  <a:latin typeface="Times New Roman" pitchFamily="18" charset="0"/>
                </a:rPr>
                <a:t>2</a:t>
              </a:r>
              <a:r>
                <a:rPr lang="en-GB" b="1">
                  <a:solidFill>
                    <a:srgbClr val="FF0000"/>
                  </a:solidFill>
                  <a:latin typeface="Times New Roman" pitchFamily="18" charset="0"/>
                </a:rPr>
                <a:t> , CO</a:t>
              </a:r>
              <a:r>
                <a:rPr lang="en-GB" b="1" baseline="-25000">
                  <a:solidFill>
                    <a:srgbClr val="FF0000"/>
                  </a:solidFill>
                  <a:latin typeface="Times New Roman" pitchFamily="18" charset="0"/>
                </a:rPr>
                <a:t>2</a:t>
              </a:r>
              <a:r>
                <a:rPr lang="en-GB" b="1">
                  <a:solidFill>
                    <a:srgbClr val="FF0000"/>
                  </a:solidFill>
                  <a:latin typeface="Times New Roman" pitchFamily="18" charset="0"/>
                </a:rPr>
                <a:t>,</a:t>
              </a:r>
              <a:r>
                <a:rPr lang="en-GB" b="1">
                  <a:latin typeface="Times New Roman" pitchFamily="18" charset="0"/>
                </a:rPr>
                <a:t>  </a:t>
              </a:r>
            </a:p>
            <a:p>
              <a:pPr rtl="0" eaLnBrk="0" hangingPunct="0"/>
              <a:r>
                <a:rPr lang="en-GB" b="1">
                  <a:latin typeface="Times New Roman" pitchFamily="18" charset="0"/>
                </a:rPr>
                <a:t>  acetic acid</a:t>
              </a:r>
            </a:p>
          </p:txBody>
        </p:sp>
      </p:grpSp>
      <p:sp>
        <p:nvSpPr>
          <p:cNvPr id="99370" name="Text Box 42"/>
          <p:cNvSpPr txBox="1">
            <a:spLocks noChangeArrowheads="1"/>
          </p:cNvSpPr>
          <p:nvPr/>
        </p:nvSpPr>
        <p:spPr bwMode="auto">
          <a:xfrm>
            <a:off x="250825" y="1700213"/>
            <a:ext cx="3457575" cy="671512"/>
          </a:xfrm>
          <a:prstGeom prst="rect">
            <a:avLst/>
          </a:prstGeom>
          <a:noFill/>
          <a:ln w="9525">
            <a:noFill/>
            <a:miter lim="800000"/>
            <a:headEnd/>
            <a:tailEnd/>
          </a:ln>
          <a:effectLst/>
        </p:spPr>
        <p:txBody>
          <a:bodyPr>
            <a:spAutoFit/>
          </a:bodyPr>
          <a:lstStyle/>
          <a:p>
            <a:pPr rtl="0">
              <a:spcBef>
                <a:spcPct val="50000"/>
              </a:spcBef>
            </a:pPr>
            <a:r>
              <a:rPr lang="en-GB" sz="2000" b="1" i="1">
                <a:solidFill>
                  <a:srgbClr val="FF0000"/>
                </a:solidFill>
                <a:latin typeface="Arial" charset="0"/>
              </a:rPr>
              <a:t>Step 1</a:t>
            </a:r>
            <a:r>
              <a:rPr lang="en-GB" b="1">
                <a:latin typeface="Arial" charset="0"/>
              </a:rPr>
              <a:t>: </a:t>
            </a:r>
          </a:p>
          <a:p>
            <a:pPr rtl="0"/>
            <a:r>
              <a:rPr lang="en-GB" b="1">
                <a:latin typeface="Arial" charset="0"/>
              </a:rPr>
              <a:t>Hydrolysis + Acidogenesis</a:t>
            </a:r>
          </a:p>
        </p:txBody>
      </p:sp>
      <p:sp>
        <p:nvSpPr>
          <p:cNvPr id="99371" name="Text Box 43"/>
          <p:cNvSpPr txBox="1">
            <a:spLocks noChangeArrowheads="1"/>
          </p:cNvSpPr>
          <p:nvPr/>
        </p:nvSpPr>
        <p:spPr bwMode="auto">
          <a:xfrm>
            <a:off x="4643438" y="2060575"/>
            <a:ext cx="1800225" cy="671513"/>
          </a:xfrm>
          <a:prstGeom prst="rect">
            <a:avLst/>
          </a:prstGeom>
          <a:noFill/>
          <a:ln w="9525">
            <a:noFill/>
            <a:miter lim="800000"/>
            <a:headEnd/>
            <a:tailEnd/>
          </a:ln>
          <a:effectLst/>
        </p:spPr>
        <p:txBody>
          <a:bodyPr>
            <a:spAutoFit/>
          </a:bodyPr>
          <a:lstStyle/>
          <a:p>
            <a:pPr rtl="0">
              <a:spcBef>
                <a:spcPct val="50000"/>
              </a:spcBef>
            </a:pPr>
            <a:r>
              <a:rPr lang="en-GB" sz="2000" b="1" i="1">
                <a:solidFill>
                  <a:srgbClr val="FF0000"/>
                </a:solidFill>
                <a:latin typeface="Arial" charset="0"/>
              </a:rPr>
              <a:t>Step 2</a:t>
            </a:r>
            <a:r>
              <a:rPr lang="en-GB" b="1" i="1">
                <a:latin typeface="Arial" charset="0"/>
              </a:rPr>
              <a:t>:</a:t>
            </a:r>
          </a:p>
          <a:p>
            <a:pPr algn="ctr" rtl="0" eaLnBrk="0" hangingPunct="0"/>
            <a:r>
              <a:rPr lang="en-GB" b="1">
                <a:latin typeface="Arial" charset="0"/>
              </a:rPr>
              <a:t>Acetogenesis</a:t>
            </a:r>
            <a:endParaRPr lang="en-GB">
              <a:latin typeface="Arial" charset="0"/>
            </a:endParaRPr>
          </a:p>
        </p:txBody>
      </p:sp>
      <p:sp>
        <p:nvSpPr>
          <p:cNvPr id="99372" name="Text Box 44"/>
          <p:cNvSpPr txBox="1">
            <a:spLocks noChangeArrowheads="1"/>
          </p:cNvSpPr>
          <p:nvPr/>
        </p:nvSpPr>
        <p:spPr bwMode="auto">
          <a:xfrm>
            <a:off x="6732588" y="2276475"/>
            <a:ext cx="2232025" cy="671513"/>
          </a:xfrm>
          <a:prstGeom prst="rect">
            <a:avLst/>
          </a:prstGeom>
          <a:noFill/>
          <a:ln w="9525">
            <a:noFill/>
            <a:miter lim="800000"/>
            <a:headEnd/>
            <a:tailEnd/>
          </a:ln>
          <a:effectLst/>
        </p:spPr>
        <p:txBody>
          <a:bodyPr>
            <a:spAutoFit/>
          </a:bodyPr>
          <a:lstStyle/>
          <a:p>
            <a:pPr rtl="0">
              <a:spcBef>
                <a:spcPct val="50000"/>
              </a:spcBef>
            </a:pPr>
            <a:r>
              <a:rPr lang="en-GB" sz="2000" b="1" i="1">
                <a:solidFill>
                  <a:srgbClr val="FF0000"/>
                </a:solidFill>
                <a:latin typeface="Arial" charset="0"/>
              </a:rPr>
              <a:t>Step 3</a:t>
            </a:r>
            <a:r>
              <a:rPr lang="en-GB" b="1">
                <a:latin typeface="Arial" charset="0"/>
              </a:rPr>
              <a:t>:</a:t>
            </a:r>
            <a:r>
              <a:rPr lang="nb-NO" b="1">
                <a:latin typeface="Arial" charset="0"/>
              </a:rPr>
              <a:t> </a:t>
            </a:r>
            <a:r>
              <a:rPr lang="en-GB" b="1">
                <a:latin typeface="Arial" charset="0"/>
              </a:rPr>
              <a:t>Methanogenesis</a:t>
            </a:r>
            <a:endParaRPr lang="en-GB">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937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933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9335"/>
                                        </p:tgtEl>
                                        <p:attrNameLst>
                                          <p:attrName>style.visibility</p:attrName>
                                        </p:attrNameLst>
                                      </p:cBhvr>
                                      <p:to>
                                        <p:strVal val="visible"/>
                                      </p:to>
                                    </p:set>
                                  </p:childTnLst>
                                </p:cTn>
                              </p:par>
                            </p:childTnLst>
                          </p:cTn>
                        </p:par>
                        <p:par>
                          <p:cTn id="13" fill="hold" nodeType="afterGroup">
                            <p:stCondLst>
                              <p:cond delay="1500"/>
                            </p:stCondLst>
                            <p:childTnLst>
                              <p:par>
                                <p:cTn id="14" presetID="3" presetClass="entr" presetSubtype="1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nodeType="afterGroup">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99371"/>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500"/>
                                  </p:stCondLst>
                                  <p:childTnLst>
                                    <p:set>
                                      <p:cBhvr>
                                        <p:cTn id="22" dur="1" fill="hold">
                                          <p:stCondLst>
                                            <p:cond delay="0"/>
                                          </p:stCondLst>
                                        </p:cTn>
                                        <p:tgtEl>
                                          <p:spTgt spid="99334"/>
                                        </p:tgtEl>
                                        <p:attrNameLst>
                                          <p:attrName>style.visibility</p:attrName>
                                        </p:attrNameLst>
                                      </p:cBhvr>
                                      <p:to>
                                        <p:strVal val="visible"/>
                                      </p:to>
                                    </p:set>
                                  </p:childTnLst>
                                </p:cTn>
                              </p:par>
                            </p:childTnLst>
                          </p:cTn>
                        </p:par>
                        <p:par>
                          <p:cTn id="23" fill="hold" nodeType="afterGroup">
                            <p:stCondLst>
                              <p:cond delay="3500"/>
                            </p:stCondLst>
                            <p:childTnLst>
                              <p:par>
                                <p:cTn id="24" presetID="3" presetClass="entr" presetSubtype="10" fill="hold" nodeType="after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par>
                          <p:cTn id="27" fill="hold" nodeType="afterGroup">
                            <p:stCondLst>
                              <p:cond delay="4500"/>
                            </p:stCondLst>
                            <p:childTnLst>
                              <p:par>
                                <p:cTn id="28" presetID="1" presetClass="entr" presetSubtype="0" fill="hold" grpId="0" nodeType="afterEffect">
                                  <p:stCondLst>
                                    <p:cond delay="500"/>
                                  </p:stCondLst>
                                  <p:childTnLst>
                                    <p:set>
                                      <p:cBhvr>
                                        <p:cTn id="29" dur="1" fill="hold">
                                          <p:stCondLst>
                                            <p:cond delay="0"/>
                                          </p:stCondLst>
                                        </p:cTn>
                                        <p:tgtEl>
                                          <p:spTgt spid="99372"/>
                                        </p:tgtEl>
                                        <p:attrNameLst>
                                          <p:attrName>style.visibility</p:attrName>
                                        </p:attrNameLst>
                                      </p:cBhvr>
                                      <p:to>
                                        <p:strVal val="visible"/>
                                      </p:to>
                                    </p:set>
                                  </p:childTnLst>
                                </p:cTn>
                              </p:par>
                            </p:childTnLst>
                          </p:cTn>
                        </p:par>
                        <p:par>
                          <p:cTn id="30" fill="hold" nodeType="afterGroup">
                            <p:stCondLst>
                              <p:cond delay="5000"/>
                            </p:stCondLst>
                            <p:childTnLst>
                              <p:par>
                                <p:cTn id="31" presetID="1" presetClass="entr" presetSubtype="0" fill="hold" grpId="0" nodeType="afterEffect">
                                  <p:stCondLst>
                                    <p:cond delay="500"/>
                                  </p:stCondLst>
                                  <p:childTnLst>
                                    <p:set>
                                      <p:cBhvr>
                                        <p:cTn id="32" dur="1" fill="hold">
                                          <p:stCondLst>
                                            <p:cond delay="0"/>
                                          </p:stCondLst>
                                        </p:cTn>
                                        <p:tgtEl>
                                          <p:spTgt spid="99336"/>
                                        </p:tgtEl>
                                        <p:attrNameLst>
                                          <p:attrName>style.visibility</p:attrName>
                                        </p:attrNameLst>
                                      </p:cBhvr>
                                      <p:to>
                                        <p:strVal val="visible"/>
                                      </p:to>
                                    </p:set>
                                  </p:childTnLst>
                                </p:cTn>
                              </p:par>
                            </p:childTnLst>
                          </p:cTn>
                        </p:par>
                        <p:par>
                          <p:cTn id="33" fill="hold" nodeType="afterGroup">
                            <p:stCondLst>
                              <p:cond delay="5500"/>
                            </p:stCondLst>
                            <p:childTnLst>
                              <p:par>
                                <p:cTn id="34" presetID="3" presetClass="entr" presetSubtype="10" fill="hold" nodeType="afterEffect">
                                  <p:stCondLst>
                                    <p:cond delay="50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P spid="99335" grpId="0"/>
      <p:bldP spid="99336" grpId="0"/>
      <p:bldP spid="99337" grpId="0" animBg="1"/>
      <p:bldP spid="99370" grpId="0"/>
      <p:bldP spid="99371" grpId="0"/>
      <p:bldP spid="993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idx="4294967295"/>
          </p:nvPr>
        </p:nvSpPr>
        <p:spPr>
          <a:xfrm>
            <a:off x="0" y="0"/>
            <a:ext cx="9144000" cy="1143000"/>
          </a:xfrm>
          <a:solidFill>
            <a:srgbClr val="FFFF99"/>
          </a:solidFill>
        </p:spPr>
        <p:txBody>
          <a:bodyPr/>
          <a:lstStyle/>
          <a:p>
            <a:r>
              <a:rPr lang="en-US"/>
              <a:t> </a:t>
            </a:r>
            <a:r>
              <a:rPr lang="en-US">
                <a:solidFill>
                  <a:srgbClr val="FF0000"/>
                </a:solidFill>
              </a:rPr>
              <a:t>Small scale plant</a:t>
            </a:r>
          </a:p>
        </p:txBody>
      </p:sp>
      <p:pic>
        <p:nvPicPr>
          <p:cNvPr id="199683" name="Picture 3" descr="C:\Documents and Settings\Raghesh\Desktop\Work\DSC01412.JPG"/>
          <p:cNvPicPr>
            <a:picLocks noGrp="1" noChangeAspect="1" noChangeArrowheads="1"/>
          </p:cNvPicPr>
          <p:nvPr>
            <p:ph idx="4294967295"/>
          </p:nvPr>
        </p:nvPicPr>
        <p:blipFill>
          <a:blip r:embed="rId3"/>
          <a:srcRect/>
          <a:stretch>
            <a:fillRect/>
          </a:stretch>
        </p:blipFill>
        <p:spPr>
          <a:xfrm>
            <a:off x="4787900" y="1412875"/>
            <a:ext cx="4356100" cy="5445125"/>
          </a:xfrm>
        </p:spPr>
      </p:pic>
      <p:sp>
        <p:nvSpPr>
          <p:cNvPr id="8" name="Content Placeholder 3"/>
          <p:cNvSpPr txBox="1">
            <a:spLocks/>
          </p:cNvSpPr>
          <p:nvPr/>
        </p:nvSpPr>
        <p:spPr bwMode="auto">
          <a:xfrm>
            <a:off x="0" y="1196975"/>
            <a:ext cx="4827588" cy="5661025"/>
          </a:xfrm>
          <a:prstGeom prst="rect">
            <a:avLst/>
          </a:prstGeom>
          <a:solidFill>
            <a:srgbClr val="CCFFFF"/>
          </a:solidFill>
          <a:ln w="9525">
            <a:noFill/>
            <a:miter lim="800000"/>
            <a:headEnd/>
            <a:tailEnd/>
          </a:ln>
        </p:spPr>
        <p:txBody>
          <a:bodyPr/>
          <a:lstStyle/>
          <a:p>
            <a:pPr marL="82550" rtl="0">
              <a:spcBef>
                <a:spcPts val="600"/>
              </a:spcBef>
              <a:buClr>
                <a:schemeClr val="accent1"/>
              </a:buClr>
              <a:buSzPct val="80000"/>
            </a:pPr>
            <a:r>
              <a:rPr lang="en-US" sz="2800" dirty="0">
                <a:latin typeface="Sylfaen" pitchFamily="18" charset="0"/>
              </a:rPr>
              <a:t>Plant details</a:t>
            </a:r>
            <a:r>
              <a:rPr lang="en-US" sz="2800" dirty="0">
                <a:latin typeface="Arial" charset="0"/>
              </a:rPr>
              <a:t> </a:t>
            </a:r>
          </a:p>
          <a:p>
            <a:pPr marL="365125" indent="-282575" rtl="0">
              <a:spcBef>
                <a:spcPts val="550"/>
              </a:spcBef>
              <a:buClr>
                <a:schemeClr val="accent1"/>
              </a:buClr>
              <a:buFont typeface="Verdana" pitchFamily="34" charset="0"/>
              <a:buChar char="◦"/>
            </a:pPr>
            <a:r>
              <a:rPr lang="en-US" sz="2800" dirty="0">
                <a:latin typeface="Sylfaen" pitchFamily="18" charset="0"/>
              </a:rPr>
              <a:t>Small Scale units</a:t>
            </a:r>
          </a:p>
          <a:p>
            <a:pPr marL="365125" indent="-282575" rtl="0">
              <a:spcBef>
                <a:spcPts val="550"/>
              </a:spcBef>
              <a:buClr>
                <a:schemeClr val="accent1"/>
              </a:buClr>
              <a:buFont typeface="Verdana" pitchFamily="34" charset="0"/>
              <a:buChar char="◦"/>
            </a:pPr>
            <a:r>
              <a:rPr lang="en-US" sz="2800" dirty="0">
                <a:latin typeface="Sylfaen" pitchFamily="18" charset="0"/>
              </a:rPr>
              <a:t>Suitable for household use</a:t>
            </a:r>
          </a:p>
          <a:p>
            <a:pPr marL="365125" indent="-282575" rtl="0">
              <a:spcBef>
                <a:spcPts val="550"/>
              </a:spcBef>
              <a:buClr>
                <a:schemeClr val="accent1"/>
              </a:buClr>
              <a:buFont typeface="Verdana" pitchFamily="34" charset="0"/>
              <a:buChar char="◦"/>
            </a:pPr>
            <a:r>
              <a:rPr lang="en-US" sz="2800" dirty="0">
                <a:latin typeface="Sylfaen" pitchFamily="18" charset="0"/>
              </a:rPr>
              <a:t>Can be erected anywhere.</a:t>
            </a:r>
          </a:p>
          <a:p>
            <a:pPr marL="365125" indent="-282575" rtl="0">
              <a:spcBef>
                <a:spcPts val="550"/>
              </a:spcBef>
              <a:buClr>
                <a:schemeClr val="accent1"/>
              </a:buClr>
              <a:buFont typeface="Verdana" pitchFamily="34" charset="0"/>
              <a:buChar char="◦"/>
            </a:pPr>
            <a:r>
              <a:rPr lang="en-US" sz="2800" dirty="0">
                <a:latin typeface="Sylfaen" pitchFamily="18" charset="0"/>
              </a:rPr>
              <a:t>Requires between 500gm - 1Kg   of waste/day only!!!</a:t>
            </a:r>
          </a:p>
          <a:p>
            <a:pPr marL="365125" indent="-282575" rtl="0">
              <a:spcBef>
                <a:spcPts val="550"/>
              </a:spcBef>
              <a:buClr>
                <a:schemeClr val="accent1"/>
              </a:buClr>
              <a:buFont typeface="Verdana" pitchFamily="34" charset="0"/>
              <a:buChar char="◦"/>
            </a:pPr>
            <a:r>
              <a:rPr lang="en-US" sz="2800" dirty="0">
                <a:latin typeface="Sylfaen" pitchFamily="18" charset="0"/>
              </a:rPr>
              <a:t>Plant designed to use Kitchen waste!!!</a:t>
            </a:r>
          </a:p>
          <a:p>
            <a:pPr marL="639763" lvl="1" indent="-236538" rtl="0">
              <a:spcBef>
                <a:spcPts val="550"/>
              </a:spcBef>
              <a:buClr>
                <a:schemeClr val="accent1"/>
              </a:buClr>
              <a:buFont typeface="Verdana" pitchFamily="34" charset="0"/>
              <a:buChar char="◦"/>
            </a:pPr>
            <a:endParaRPr lang="en-US" sz="2800" dirty="0">
              <a:latin typeface="Sylfaen" pitchFamily="18" charset="0"/>
            </a:endParaRPr>
          </a:p>
          <a:p>
            <a:pPr marL="639763" lvl="1" indent="-236538" rtl="0">
              <a:spcBef>
                <a:spcPts val="550"/>
              </a:spcBef>
              <a:buClr>
                <a:schemeClr val="accent1"/>
              </a:buClr>
              <a:buFont typeface="Verdana" pitchFamily="34" charset="0"/>
              <a:buNone/>
            </a:pPr>
            <a:endParaRPr lang="en-US" sz="2800" dirty="0">
              <a:latin typeface="Sylfae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735" y="889997"/>
            <a:ext cx="7772400" cy="830997"/>
          </a:xfrm>
          <a:prstGeom prst="rect">
            <a:avLst/>
          </a:prstGeom>
        </p:spPr>
        <p:txBody>
          <a:bodyPr wrap="square">
            <a:spAutoFit/>
          </a:bodyPr>
          <a:lstStyle/>
          <a:p>
            <a:pPr algn="just"/>
            <a:r>
              <a:rPr lang="ar-IQ" sz="2400" b="1" dirty="0">
                <a:solidFill>
                  <a:srgbClr val="0070C0"/>
                </a:solidFill>
                <a:latin typeface="Times New Roman" panose="02020603050405020304" pitchFamily="18" charset="0"/>
                <a:cs typeface="Times New Roman" panose="02020603050405020304" pitchFamily="18" charset="0"/>
              </a:rPr>
              <a:t>الهندسة الكيميائية الحيوية هي استخدام المواد البيولوجية (طبيعية أو عضوية) ، مثل الكائنات الحية والخلايا والمواد الحيوية ، لتطوير المنتجات والعمليات.</a:t>
            </a:r>
            <a:endParaRPr lang="en-US"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88035" y="3156551"/>
            <a:ext cx="3048000" cy="1600200"/>
            <a:chOff x="1333500" y="2971800"/>
            <a:chExt cx="3048000" cy="1600200"/>
          </a:xfrm>
        </p:grpSpPr>
        <p:sp>
          <p:nvSpPr>
            <p:cNvPr id="3" name="Rectangle 2"/>
            <p:cNvSpPr/>
            <p:nvPr/>
          </p:nvSpPr>
          <p:spPr>
            <a:xfrm>
              <a:off x="1333500" y="2971800"/>
              <a:ext cx="3048000" cy="1600200"/>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3200400"/>
              <a:ext cx="2514600" cy="1200329"/>
            </a:xfrm>
            <a:prstGeom prst="rect">
              <a:avLst/>
            </a:prstGeom>
            <a:noFill/>
          </p:spPr>
          <p:txBody>
            <a:bodyPr wrap="square" rtlCol="0">
              <a:spAutoFit/>
            </a:bodyPr>
            <a:lstStyle/>
            <a:p>
              <a:r>
                <a:rPr lang="en-US" sz="3600" dirty="0"/>
                <a:t>Biochemical Engineering</a:t>
              </a:r>
            </a:p>
          </p:txBody>
        </p:sp>
      </p:grpSp>
      <p:sp>
        <p:nvSpPr>
          <p:cNvPr id="7" name="Notched Right Arrow 6"/>
          <p:cNvSpPr/>
          <p:nvPr/>
        </p:nvSpPr>
        <p:spPr>
          <a:xfrm rot="20299880">
            <a:off x="3405223" y="2415826"/>
            <a:ext cx="2023350" cy="76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rot="1047060">
            <a:off x="3403534" y="5043862"/>
            <a:ext cx="2031719" cy="76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0066" y="2296048"/>
            <a:ext cx="2653786" cy="1323439"/>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Products.</a:t>
            </a:r>
            <a:r>
              <a:rPr lang="en-US" sz="20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Such as</a:t>
            </a:r>
          </a:p>
          <a:p>
            <a:pPr algn="ctr"/>
            <a:r>
              <a:rPr lang="en-US" sz="2400" dirty="0">
                <a:latin typeface="Times New Roman" panose="02020603050405020304" pitchFamily="18" charset="0"/>
                <a:cs typeface="Times New Roman" panose="02020603050405020304" pitchFamily="18" charset="0"/>
              </a:rPr>
              <a:t> biofuel, Bioplastics</a:t>
            </a:r>
          </a:p>
        </p:txBody>
      </p:sp>
      <p:sp>
        <p:nvSpPr>
          <p:cNvPr id="10" name="TextBox 9"/>
          <p:cNvSpPr txBox="1"/>
          <p:nvPr/>
        </p:nvSpPr>
        <p:spPr>
          <a:xfrm>
            <a:off x="5528155" y="4953000"/>
            <a:ext cx="3179946" cy="1692771"/>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Processes</a:t>
            </a:r>
            <a:endParaRPr lang="en-US" sz="20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Such as</a:t>
            </a:r>
          </a:p>
          <a:p>
            <a:pPr algn="ctr"/>
            <a:r>
              <a:rPr lang="en-US" sz="2400" dirty="0">
                <a:latin typeface="Times New Roman" panose="02020603050405020304" pitchFamily="18" charset="0"/>
                <a:cs typeface="Times New Roman" panose="02020603050405020304" pitchFamily="18" charset="0"/>
              </a:rPr>
              <a:t> wastewater treatment</a:t>
            </a:r>
          </a:p>
          <a:p>
            <a:pPr algn="ctr"/>
            <a:r>
              <a:rPr lang="en-US" sz="2400" dirty="0">
                <a:latin typeface="Times New Roman" panose="02020603050405020304" pitchFamily="18" charset="0"/>
                <a:cs typeface="Times New Roman" panose="02020603050405020304" pitchFamily="18" charset="0"/>
              </a:rPr>
              <a:t>Removal of pollutants</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4907" b="8235"/>
          <a:stretch/>
        </p:blipFill>
        <p:spPr>
          <a:xfrm>
            <a:off x="3655954" y="3498746"/>
            <a:ext cx="1220845" cy="1417513"/>
          </a:xfrm>
          <a:prstGeom prst="rect">
            <a:avLst/>
          </a:prstGeom>
        </p:spPr>
      </p:pic>
      <p:sp>
        <p:nvSpPr>
          <p:cNvPr id="13" name="Rectangle 12"/>
          <p:cNvSpPr/>
          <p:nvPr/>
        </p:nvSpPr>
        <p:spPr>
          <a:xfrm>
            <a:off x="5549926" y="325471"/>
            <a:ext cx="3453189" cy="461665"/>
          </a:xfrm>
          <a:prstGeom prst="rect">
            <a:avLst/>
          </a:prstGeom>
        </p:spPr>
        <p:txBody>
          <a:bodyPr wrap="none">
            <a:spAutoFit/>
          </a:bodyPr>
          <a:lstStyle/>
          <a:p>
            <a:r>
              <a:rPr lang="ar-IQ" sz="2400" b="1" dirty="0">
                <a:solidFill>
                  <a:srgbClr val="FF0000"/>
                </a:solidFill>
                <a:latin typeface="Arial" panose="020B0604020202020204" pitchFamily="34" charset="0"/>
              </a:rPr>
              <a:t>ماهي الهندسة الكيميائية الاحيائية</a:t>
            </a:r>
            <a:endParaRPr lang="en-U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40148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20000" cy="954107"/>
          </a:xfrm>
          <a:prstGeom prst="rect">
            <a:avLst/>
          </a:prstGeom>
          <a:noFill/>
        </p:spPr>
        <p:txBody>
          <a:bodyPr wrap="square" rtlCol="0">
            <a:spAutoFit/>
          </a:bodyPr>
          <a:lstStyle/>
          <a:p>
            <a:pPr algn="ctr"/>
            <a:r>
              <a:rPr lang="en-US" sz="2800" b="1" dirty="0">
                <a:solidFill>
                  <a:srgbClr val="FF3300"/>
                </a:solidFill>
              </a:rPr>
              <a:t>Activities of Biochemical Engineering Department Al-Khwarizmi Engineering College</a:t>
            </a:r>
          </a:p>
        </p:txBody>
      </p:sp>
      <p:sp>
        <p:nvSpPr>
          <p:cNvPr id="3" name="TextBox 2"/>
          <p:cNvSpPr txBox="1"/>
          <p:nvPr/>
        </p:nvSpPr>
        <p:spPr>
          <a:xfrm>
            <a:off x="609600" y="1828800"/>
            <a:ext cx="7772400" cy="923330"/>
          </a:xfrm>
          <a:prstGeom prst="rect">
            <a:avLst/>
          </a:prstGeom>
          <a:noFill/>
        </p:spPr>
        <p:txBody>
          <a:bodyPr wrap="square" rtlCol="0">
            <a:spAutoFit/>
          </a:bodyPr>
          <a:lstStyle/>
          <a:p>
            <a:r>
              <a:rPr lang="en-US" dirty="0"/>
              <a:t>Several studies concerning Biochemical Engineering have been carried out in biochemical Engineering department /Al-Khwarizmi Engineering College. Some of these studies are:</a:t>
            </a:r>
          </a:p>
        </p:txBody>
      </p:sp>
      <p:sp>
        <p:nvSpPr>
          <p:cNvPr id="4" name="TextBox 3"/>
          <p:cNvSpPr txBox="1"/>
          <p:nvPr/>
        </p:nvSpPr>
        <p:spPr>
          <a:xfrm>
            <a:off x="457200" y="3408402"/>
            <a:ext cx="475488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Production of Rayon from date palm fronds</a:t>
            </a:r>
          </a:p>
        </p:txBody>
      </p:sp>
      <p:pic>
        <p:nvPicPr>
          <p:cNvPr id="9218" name="Picture 2" descr="Ray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724" y="2752130"/>
            <a:ext cx="3756025" cy="21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3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276600"/>
            <a:ext cx="51816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Production of Biodiesel from waste cooking oil using snail shell as catalyst.</a:t>
            </a:r>
          </a:p>
        </p:txBody>
      </p:sp>
      <p:pic>
        <p:nvPicPr>
          <p:cNvPr id="10242" name="Picture 2" descr="Researchers Produce Biodiesel Using Li-Ion Battery Wa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5346" y="304800"/>
            <a:ext cx="3017520" cy="4688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055916"/>
            <a:ext cx="51816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Production of Biodiesel from waste cooking oil using eggshells as catalyst.</a:t>
            </a:r>
          </a:p>
        </p:txBody>
      </p:sp>
    </p:spTree>
    <p:extLst>
      <p:ext uri="{BB962C8B-B14F-4D97-AF65-F5344CB8AC3E}">
        <p14:creationId xmlns:p14="http://schemas.microsoft.com/office/powerpoint/2010/main" val="241468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5410200"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Removal of heavy metals from polluted water using different media such as</a:t>
            </a:r>
          </a:p>
          <a:p>
            <a:pPr marL="342900" indent="-342900">
              <a:buFont typeface="Wingdings" panose="05000000000000000000" pitchFamily="2" charset="2"/>
              <a:buChar char="Ø"/>
            </a:pPr>
            <a:endParaRPr lang="en-US" sz="2000" dirty="0">
              <a:solidFill>
                <a:srgbClr val="0070C0"/>
              </a:solidFill>
            </a:endParaRPr>
          </a:p>
          <a:p>
            <a:r>
              <a:rPr lang="en-US" sz="2000" dirty="0">
                <a:solidFill>
                  <a:srgbClr val="0070C0"/>
                </a:solidFill>
              </a:rPr>
              <a:t>Bentonite</a:t>
            </a:r>
          </a:p>
          <a:p>
            <a:r>
              <a:rPr lang="en-US" sz="2000" dirty="0">
                <a:solidFill>
                  <a:srgbClr val="0070C0"/>
                </a:solidFill>
              </a:rPr>
              <a:t>Activated Carbone</a:t>
            </a:r>
          </a:p>
          <a:p>
            <a:r>
              <a:rPr lang="en-US" sz="2000" dirty="0">
                <a:solidFill>
                  <a:srgbClr val="0070C0"/>
                </a:solidFill>
              </a:rPr>
              <a:t>nanomaterials</a:t>
            </a:r>
          </a:p>
        </p:txBody>
      </p:sp>
      <p:pic>
        <p:nvPicPr>
          <p:cNvPr id="11266" name="Picture 2" descr="Perspectives regarding metal/mineral-incorporating materials for water  purification: with special focus on Cr( vi ) removal - Materials Advances  (RSC Publishing) DOI:10.1039/D0MA00153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720" y="1905000"/>
            <a:ext cx="579119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04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Removal of dyes from polluted water using different media such as</a:t>
            </a:r>
          </a:p>
          <a:p>
            <a:pPr marL="342900" indent="-342900">
              <a:buFont typeface="Wingdings" panose="05000000000000000000" pitchFamily="2" charset="2"/>
              <a:buChar char="Ø"/>
            </a:pPr>
            <a:endParaRPr lang="en-US" sz="2000" dirty="0">
              <a:solidFill>
                <a:srgbClr val="0070C0"/>
              </a:solidFill>
            </a:endParaRPr>
          </a:p>
          <a:p>
            <a:r>
              <a:rPr lang="en-US" sz="2000" dirty="0">
                <a:solidFill>
                  <a:srgbClr val="0070C0"/>
                </a:solidFill>
              </a:rPr>
              <a:t>Bentonite</a:t>
            </a:r>
          </a:p>
          <a:p>
            <a:r>
              <a:rPr lang="en-US" sz="2000" dirty="0">
                <a:solidFill>
                  <a:srgbClr val="0070C0"/>
                </a:solidFill>
              </a:rPr>
              <a:t>Activated Carbone</a:t>
            </a:r>
          </a:p>
          <a:p>
            <a:r>
              <a:rPr lang="en-US" sz="2000" dirty="0">
                <a:solidFill>
                  <a:srgbClr val="0070C0"/>
                </a:solidFill>
              </a:rPr>
              <a:t>nanomaterials</a:t>
            </a:r>
          </a:p>
        </p:txBody>
      </p:sp>
      <p:pic>
        <p:nvPicPr>
          <p:cNvPr id="13314" name="Picture 2" descr="Nanostructure synthesized to remove dye pollutants from water - Mehr News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1371600"/>
            <a:ext cx="5460847" cy="352395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alm Kernel Shell as an effective adsorbent for the treatment of heavy  metal contaminated water | Scientific Re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87" y="2368769"/>
            <a:ext cx="3216811" cy="370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17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64008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Using Microbial fuel cell for polluted water treatment</a:t>
            </a:r>
          </a:p>
          <a:p>
            <a:endParaRPr lang="en-US" sz="2000" dirty="0">
              <a:solidFill>
                <a:srgbClr val="0070C0"/>
              </a:solidFill>
            </a:endParaRPr>
          </a:p>
        </p:txBody>
      </p:sp>
      <p:pic>
        <p:nvPicPr>
          <p:cNvPr id="12290" name="Picture 2" descr="Feasibility study on a double chamber microbial fuel cell for nutrient  recovery from municipal wastewater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622" y="887343"/>
            <a:ext cx="4704178" cy="25989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diment microbial fuel cells as a new source of renewable and sustainable  energy: present status and future prospects - RSC Advances (RSC Publishing)  DOI:10.1039/C5RA15279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657600"/>
            <a:ext cx="4495800" cy="313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93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64008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70C0"/>
                </a:solidFill>
              </a:rPr>
              <a:t>Using bioremediation to treat polluted soil</a:t>
            </a:r>
          </a:p>
          <a:p>
            <a:endParaRPr lang="en-US" sz="2000" dirty="0">
              <a:solidFill>
                <a:srgbClr val="0070C0"/>
              </a:solidFill>
            </a:endParaRPr>
          </a:p>
        </p:txBody>
      </p:sp>
      <p:pic>
        <p:nvPicPr>
          <p:cNvPr id="14338" name="Picture 2" descr="Technology Screening Matrix | Federal Remediation Technologies Round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66258"/>
            <a:ext cx="6492240" cy="418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432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7400" y="629710"/>
            <a:ext cx="2895600" cy="584775"/>
          </a:xfrm>
          <a:prstGeom prst="rect">
            <a:avLst/>
          </a:prstGeom>
          <a:noFill/>
        </p:spPr>
        <p:txBody>
          <a:bodyPr wrap="square" rtlCol="0">
            <a:spAutoFit/>
          </a:bodyPr>
          <a:lstStyle/>
          <a:p>
            <a:pPr algn="ctr"/>
            <a:r>
              <a:rPr lang="ar-IQ" sz="3200" dirty="0">
                <a:solidFill>
                  <a:srgbClr val="FF0000"/>
                </a:solidFill>
              </a:rPr>
              <a:t>المحاضرة </a:t>
            </a:r>
            <a:r>
              <a:rPr lang="ar-IQ" sz="3200" dirty="0" smtClean="0">
                <a:solidFill>
                  <a:srgbClr val="FF0000"/>
                </a:solidFill>
              </a:rPr>
              <a:t>الثانيه</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0" y="1688938"/>
            <a:ext cx="9158771" cy="5151809"/>
          </a:xfrm>
          <a:prstGeom prst="rect">
            <a:avLst/>
          </a:prstGeom>
        </p:spPr>
      </p:pic>
    </p:spTree>
    <p:extLst>
      <p:ext uri="{BB962C8B-B14F-4D97-AF65-F5344CB8AC3E}">
        <p14:creationId xmlns:p14="http://schemas.microsoft.com/office/powerpoint/2010/main" val="886149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2233" y="1025173"/>
            <a:ext cx="4031893" cy="421139"/>
          </a:xfrm>
        </p:spPr>
        <p:txBody>
          <a:bodyPr>
            <a:normAutofit fontScale="92500"/>
          </a:bodyPr>
          <a:lstStyle/>
          <a:p>
            <a:pPr marL="0" indent="0">
              <a:buNone/>
            </a:pPr>
            <a:r>
              <a:rPr lang="en-US" sz="1800" b="1" dirty="0">
                <a:solidFill>
                  <a:srgbClr val="000000"/>
                </a:solidFill>
                <a:latin typeface="Charis SIL"/>
              </a:rPr>
              <a:t>Bioelectrochemical systems (BESs) </a:t>
            </a:r>
            <a:endParaRPr lang="ar-IQ" dirty="0"/>
          </a:p>
        </p:txBody>
      </p:sp>
      <p:sp>
        <p:nvSpPr>
          <p:cNvPr id="4" name="Rectangle 3"/>
          <p:cNvSpPr/>
          <p:nvPr/>
        </p:nvSpPr>
        <p:spPr>
          <a:xfrm>
            <a:off x="193183" y="2208274"/>
            <a:ext cx="8239260" cy="692497"/>
          </a:xfrm>
          <a:prstGeom prst="rect">
            <a:avLst/>
          </a:prstGeom>
        </p:spPr>
        <p:txBody>
          <a:bodyPr wrap="square">
            <a:spAutoFit/>
          </a:bodyPr>
          <a:lstStyle/>
          <a:p>
            <a:pPr algn="just" rtl="0"/>
            <a:endParaRPr lang="en-US" sz="1500" dirty="0">
              <a:solidFill>
                <a:srgbClr val="131413"/>
              </a:solidFill>
              <a:latin typeface="AdvTT3713a231"/>
            </a:endParaRPr>
          </a:p>
          <a:p>
            <a:pPr algn="just" rtl="0"/>
            <a:endParaRPr lang="en-US" sz="1200" dirty="0">
              <a:solidFill>
                <a:srgbClr val="131413"/>
              </a:solidFill>
              <a:latin typeface="AdvTT3713a231"/>
            </a:endParaRPr>
          </a:p>
          <a:p>
            <a:pPr algn="just" rtl="0"/>
            <a:endParaRPr lang="ar-IQ" sz="1200" dirty="0"/>
          </a:p>
        </p:txBody>
      </p:sp>
      <p:sp>
        <p:nvSpPr>
          <p:cNvPr id="2" name="Rectangle 1"/>
          <p:cNvSpPr/>
          <p:nvPr/>
        </p:nvSpPr>
        <p:spPr>
          <a:xfrm>
            <a:off x="259492" y="1559919"/>
            <a:ext cx="8637374" cy="4760086"/>
          </a:xfrm>
          <a:prstGeom prst="rect">
            <a:avLst/>
          </a:prstGeom>
          <a:ln>
            <a:noFill/>
          </a:ln>
        </p:spPr>
        <p:txBody>
          <a:bodyPr wrap="square">
            <a:spAutoFit/>
          </a:bodyPr>
          <a:lstStyle/>
          <a:p>
            <a:pPr marL="257175" indent="-257175" algn="just">
              <a:lnSpc>
                <a:spcPct val="107000"/>
              </a:lnSpc>
              <a:buFont typeface="Arial" panose="020B0604020202020204" pitchFamily="34" charset="0"/>
              <a:buChar char="•"/>
              <a:tabLst>
                <a:tab pos="342900" algn="l"/>
              </a:tabLs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Bioelectrochemical systems (BES) have been intensively studied as a </a:t>
            </a:r>
            <a:r>
              <a:rPr lang="en-US"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new technology </a:t>
            </a: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wastewater treatment.</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Arial" panose="020B0604020202020204" pitchFamily="34" charset="0"/>
              <a:buChar char="•"/>
              <a:tabLst>
                <a:tab pos="342900" algn="l"/>
              </a:tabLs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capable of converting chemical energy into electrical energy (and vice-versa) by employing microbes as catalysts. </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Arial" panose="020B0604020202020204" pitchFamily="34" charset="0"/>
              <a:buChar char="•"/>
              <a:tabLst>
                <a:tab pos="342900" algn="l"/>
              </a:tabLst>
            </a:pPr>
            <a:r>
              <a:rPr lang="en-US"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microorganisms play a </a:t>
            </a:r>
            <a:r>
              <a:rPr lang="en-US" b="1" u="sng"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crucial functional role </a:t>
            </a:r>
            <a:r>
              <a:rPr lang="en-US"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 ensuring the success of electrochemical reactions in these devices. </a:t>
            </a:r>
            <a:endPar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Arial" panose="020B0604020202020204" pitchFamily="34" charset="0"/>
              <a:buChar char="•"/>
              <a:tabLst>
                <a:tab pos="3429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Bioelectrochemical systems (BESs) are emerging technologies which use microorganisms attached to one or both </a:t>
            </a:r>
            <a:r>
              <a:rPr lang="en-US" dirty="0" err="1">
                <a:latin typeface="Times New Roman" panose="02020603050405020304" pitchFamily="18" charset="0"/>
                <a:ea typeface="Calibri" panose="020F0502020204030204" pitchFamily="34" charset="0"/>
                <a:cs typeface="Times New Roman" panose="02020603050405020304" pitchFamily="18" charset="0"/>
              </a:rPr>
              <a:t>bioelectrode</a:t>
            </a:r>
            <a:r>
              <a:rPr lang="en-US" dirty="0">
                <a:latin typeface="Times New Roman" panose="02020603050405020304" pitchFamily="18" charset="0"/>
                <a:ea typeface="Calibri" panose="020F0502020204030204" pitchFamily="34" charset="0"/>
                <a:cs typeface="Times New Roman" panose="02020603050405020304" pitchFamily="18" charset="0"/>
              </a:rPr>
              <a:t>(s) to catalyze the oxidation reaction in case of a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bioanode</a:t>
            </a:r>
            <a:r>
              <a:rPr lang="en-US" dirty="0">
                <a:latin typeface="Times New Roman" panose="02020603050405020304" pitchFamily="18" charset="0"/>
                <a:ea typeface="Calibri" panose="020F0502020204030204" pitchFamily="34" charset="0"/>
                <a:cs typeface="Times New Roman" panose="02020603050405020304" pitchFamily="18" charset="0"/>
              </a:rPr>
              <a:t> and/or reduction reaction in case of a </a:t>
            </a:r>
            <a:r>
              <a:rPr lang="en-US" b="1" dirty="0" err="1">
                <a:latin typeface="Times New Roman" panose="02020603050405020304" pitchFamily="18" charset="0"/>
                <a:ea typeface="Calibri" panose="020F0502020204030204" pitchFamily="34" charset="0"/>
                <a:cs typeface="Times New Roman" panose="02020603050405020304" pitchFamily="18" charset="0"/>
              </a:rPr>
              <a:t>biocathode</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gn="just">
              <a:lnSpc>
                <a:spcPct val="107000"/>
              </a:lnSpc>
              <a:buFont typeface="Arial" panose="020B0604020202020204" pitchFamily="34" charset="0"/>
              <a:buChar char="•"/>
              <a:tabLst>
                <a:tab pos="342900" algn="l"/>
              </a:tabLst>
            </a:pPr>
            <a:r>
              <a:rPr lang="en-US" b="1" u="sng" dirty="0">
                <a:solidFill>
                  <a:srgbClr val="7030A0"/>
                </a:solidFill>
                <a:latin typeface="Times New Roman" panose="02020603050405020304" pitchFamily="18" charset="0"/>
                <a:ea typeface="Calibri" panose="020F0502020204030204" pitchFamily="34" charset="0"/>
              </a:rPr>
              <a:t>Microbial electrolysis cells (MECs), microbial fuel cells (MFCs</a:t>
            </a:r>
            <a:r>
              <a:rPr lang="en-US" dirty="0">
                <a:solidFill>
                  <a:srgbClr val="7030A0"/>
                </a:solidFill>
                <a:latin typeface="Times New Roman" panose="02020603050405020304" pitchFamily="18" charset="0"/>
                <a:ea typeface="Calibri" panose="020F0502020204030204" pitchFamily="34" charset="0"/>
              </a:rPr>
              <a:t>), microbial desalination cells (MDCs), enzymatic biofuel cells (EBCs), microbial reverse </a:t>
            </a:r>
            <a:r>
              <a:rPr lang="en-US" dirty="0" err="1">
                <a:solidFill>
                  <a:srgbClr val="7030A0"/>
                </a:solidFill>
                <a:latin typeface="Times New Roman" panose="02020603050405020304" pitchFamily="18" charset="0"/>
                <a:ea typeface="Calibri" panose="020F0502020204030204" pitchFamily="34" charset="0"/>
              </a:rPr>
              <a:t>electrodialysis</a:t>
            </a:r>
            <a:r>
              <a:rPr lang="en-US" dirty="0">
                <a:solidFill>
                  <a:srgbClr val="7030A0"/>
                </a:solidFill>
                <a:latin typeface="Times New Roman" panose="02020603050405020304" pitchFamily="18" charset="0"/>
                <a:ea typeface="Calibri" panose="020F0502020204030204" pitchFamily="34" charset="0"/>
              </a:rPr>
              <a:t> cells (MRECs), microbial solar cells (MSCs), and microbial </a:t>
            </a:r>
            <a:r>
              <a:rPr lang="en-US" dirty="0" err="1">
                <a:solidFill>
                  <a:srgbClr val="7030A0"/>
                </a:solidFill>
                <a:latin typeface="Times New Roman" panose="02020603050405020304" pitchFamily="18" charset="0"/>
                <a:ea typeface="Calibri" panose="020F0502020204030204" pitchFamily="34" charset="0"/>
              </a:rPr>
              <a:t>electrosynthesis</a:t>
            </a:r>
            <a:r>
              <a:rPr lang="en-US" dirty="0">
                <a:solidFill>
                  <a:srgbClr val="7030A0"/>
                </a:solidFill>
                <a:latin typeface="Times New Roman" panose="02020603050405020304" pitchFamily="18" charset="0"/>
                <a:ea typeface="Calibri" panose="020F0502020204030204" pitchFamily="34" charset="0"/>
              </a:rPr>
              <a:t> cells (MESCs), are all types of BESs.  Among these different types, </a:t>
            </a:r>
            <a:r>
              <a:rPr lang="en-US" b="1" u="sng" dirty="0">
                <a:solidFill>
                  <a:srgbClr val="7030A0"/>
                </a:solidFill>
                <a:latin typeface="Times New Roman" panose="02020603050405020304" pitchFamily="18" charset="0"/>
                <a:ea typeface="Calibri" panose="020F0502020204030204" pitchFamily="34" charset="0"/>
              </a:rPr>
              <a:t>MFCs</a:t>
            </a:r>
            <a:r>
              <a:rPr lang="en-US" dirty="0">
                <a:solidFill>
                  <a:srgbClr val="7030A0"/>
                </a:solidFill>
                <a:latin typeface="Times New Roman" panose="02020603050405020304" pitchFamily="18" charset="0"/>
                <a:ea typeface="Calibri" panose="020F0502020204030204" pitchFamily="34" charset="0"/>
              </a:rPr>
              <a:t> and </a:t>
            </a:r>
            <a:r>
              <a:rPr lang="en-US" b="1" u="sng" dirty="0">
                <a:solidFill>
                  <a:srgbClr val="7030A0"/>
                </a:solidFill>
                <a:latin typeface="Times New Roman" panose="02020603050405020304" pitchFamily="18" charset="0"/>
                <a:ea typeface="Calibri" panose="020F0502020204030204" pitchFamily="34" charset="0"/>
              </a:rPr>
              <a:t>MECs</a:t>
            </a:r>
            <a:r>
              <a:rPr lang="en-US" dirty="0">
                <a:solidFill>
                  <a:srgbClr val="7030A0"/>
                </a:solidFill>
                <a:latin typeface="Times New Roman" panose="02020603050405020304" pitchFamily="18" charset="0"/>
                <a:ea typeface="Calibri" panose="020F0502020204030204" pitchFamily="34" charset="0"/>
              </a:rPr>
              <a:t> are commonly used for simultaneously treating wastewater and producing electricity or </a:t>
            </a:r>
            <a:r>
              <a:rPr lang="en-US" dirty="0">
                <a:solidFill>
                  <a:srgbClr val="7030A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7030A0"/>
                </a:solidFill>
                <a:latin typeface="Times New Roman" panose="02020603050405020304" pitchFamily="18" charset="0"/>
                <a:ea typeface="Calibri" panose="020F0502020204030204" pitchFamily="34" charset="0"/>
              </a:rPr>
              <a:t>chemicals</a:t>
            </a:r>
            <a:endPar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ar-IQ" sz="135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8431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89" y="926846"/>
            <a:ext cx="8857281" cy="1870512"/>
          </a:xfrm>
          <a:prstGeom prst="rect">
            <a:avLst/>
          </a:prstGeom>
        </p:spPr>
        <p:txBody>
          <a:bodyPr wrap="square">
            <a:spAutoFit/>
          </a:bodyPr>
          <a:lstStyle/>
          <a:p>
            <a:pPr algn="just">
              <a:lnSpc>
                <a:spcPct val="107000"/>
              </a:lnSpc>
            </a:pPr>
            <a:r>
              <a:rPr lang="en-US" dirty="0">
                <a:latin typeface="Times New Roman" panose="02020603050405020304" pitchFamily="18" charset="0"/>
                <a:ea typeface="Calibri" panose="020F0502020204030204" pitchFamily="34" charset="0"/>
                <a:cs typeface="Arial" panose="020B0604020202020204" pitchFamily="34" charset="0"/>
              </a:rPr>
              <a:t>A BES is called a microbial fuel cell (MFC) if electrical power is </a:t>
            </a:r>
            <a:r>
              <a:rPr lang="en-US" b="1" u="sng" dirty="0">
                <a:latin typeface="Times New Roman" panose="02020603050405020304" pitchFamily="18" charset="0"/>
                <a:ea typeface="Calibri" panose="020F0502020204030204" pitchFamily="34" charset="0"/>
                <a:cs typeface="Arial" panose="020B0604020202020204" pitchFamily="34" charset="0"/>
              </a:rPr>
              <a:t>harvested</a:t>
            </a:r>
            <a:r>
              <a:rPr lang="en-US" dirty="0">
                <a:latin typeface="Times New Roman" panose="02020603050405020304" pitchFamily="18" charset="0"/>
                <a:ea typeface="Calibri" panose="020F0502020204030204" pitchFamily="34" charset="0"/>
                <a:cs typeface="Arial" panose="020B0604020202020204" pitchFamily="34" charset="0"/>
              </a:rPr>
              <a:t> and is called a microbial electrolysis cell (MEC) if electrical energy is </a:t>
            </a:r>
            <a:r>
              <a:rPr lang="en-US" b="1" u="sng" dirty="0">
                <a:latin typeface="Times New Roman" panose="02020603050405020304" pitchFamily="18" charset="0"/>
                <a:ea typeface="Calibri" panose="020F0502020204030204" pitchFamily="34" charset="0"/>
                <a:cs typeface="Arial" panose="020B0604020202020204" pitchFamily="34" charset="0"/>
              </a:rPr>
              <a:t>supplied</a:t>
            </a:r>
            <a:r>
              <a:rPr lang="en-US" dirty="0">
                <a:latin typeface="Times New Roman" panose="02020603050405020304" pitchFamily="18" charset="0"/>
                <a:ea typeface="Calibri" panose="020F0502020204030204" pitchFamily="34" charset="0"/>
                <a:cs typeface="Arial" panose="020B0604020202020204" pitchFamily="34" charset="0"/>
              </a:rPr>
              <a:t> to drive an otherwise nonspontaneous </a:t>
            </a:r>
            <a:r>
              <a:rPr lang="en-US" dirty="0">
                <a:latin typeface="Times New Roman" panose="02020603050405020304" pitchFamily="18" charset="0"/>
                <a:ea typeface="Calibri" panose="020F0502020204030204" pitchFamily="34" charset="0"/>
                <a:cs typeface="+mj-cs"/>
              </a:rPr>
              <a:t>reaction.</a:t>
            </a:r>
            <a:r>
              <a:rPr lang="en-US" dirty="0">
                <a:latin typeface="Charis SIL"/>
                <a:cs typeface="+mj-cs"/>
              </a:rPr>
              <a:t> </a:t>
            </a:r>
            <a:r>
              <a:rPr lang="en-US" dirty="0">
                <a:latin typeface="Times New Roman" panose="02020603050405020304" pitchFamily="18" charset="0"/>
                <a:ea typeface="Calibri" panose="020F0502020204030204" pitchFamily="34" charset="0"/>
                <a:cs typeface="+mj-cs"/>
              </a:rPr>
              <a:t>The schematics of microbial fuel and electrolysis cells, as typical examples of BESs are shown in Fig. 1. The figure shows that electricity is the main product from MFC, along with carbon dioxide and water. Meanwhile, hydrogen, carbon dioxide, and some other species are the main products from ME</a:t>
            </a:r>
            <a:r>
              <a:rPr lang="en-US" sz="1350" dirty="0">
                <a:latin typeface="Times New Roman" panose="02020603050405020304" pitchFamily="18" charset="0"/>
                <a:ea typeface="Calibri" panose="020F0502020204030204" pitchFamily="34" charset="0"/>
              </a:rPr>
              <a:t>, </a:t>
            </a:r>
            <a:endParaRPr lang="ar-IQ" sz="1350" dirty="0"/>
          </a:p>
        </p:txBody>
      </p:sp>
      <p:sp>
        <p:nvSpPr>
          <p:cNvPr id="7" name="Rectangle 6"/>
          <p:cNvSpPr/>
          <p:nvPr/>
        </p:nvSpPr>
        <p:spPr>
          <a:xfrm>
            <a:off x="331494" y="5578358"/>
            <a:ext cx="9177512" cy="300082"/>
          </a:xfrm>
          <a:prstGeom prst="rect">
            <a:avLst/>
          </a:prstGeom>
        </p:spPr>
        <p:txBody>
          <a:bodyPr wrap="none">
            <a:spAutoFit/>
          </a:bodyPr>
          <a:lstStyle/>
          <a:p>
            <a:r>
              <a:rPr lang="en-US" sz="1350" b="1" dirty="0">
                <a:solidFill>
                  <a:srgbClr val="000000"/>
                </a:solidFill>
                <a:latin typeface="Charis SIL"/>
                <a:cs typeface="+mj-cs"/>
              </a:rPr>
              <a:t>Fig. 1. </a:t>
            </a:r>
            <a:r>
              <a:rPr lang="en-US" sz="1350" dirty="0">
                <a:solidFill>
                  <a:srgbClr val="000000"/>
                </a:solidFill>
                <a:latin typeface="Charis SIL"/>
                <a:cs typeface="+mj-cs"/>
              </a:rPr>
              <a:t>Schematic diagram of </a:t>
            </a:r>
            <a:r>
              <a:rPr lang="en-US" sz="1350" dirty="0" err="1">
                <a:solidFill>
                  <a:srgbClr val="000000"/>
                </a:solidFill>
                <a:latin typeface="Charis SIL"/>
                <a:cs typeface="+mj-cs"/>
              </a:rPr>
              <a:t>bioelectrochemical</a:t>
            </a:r>
            <a:r>
              <a:rPr lang="en-US" sz="1350" dirty="0">
                <a:solidFill>
                  <a:srgbClr val="000000"/>
                </a:solidFill>
                <a:latin typeface="Charis SIL"/>
                <a:cs typeface="+mj-cs"/>
              </a:rPr>
              <a:t> cells, (a) microbial fuel cell MFC, (b) microbial electrolysis cell MEC. </a:t>
            </a:r>
            <a:endParaRPr lang="ar-IQ" sz="1350" dirty="0">
              <a:cs typeface="+mj-cs"/>
            </a:endParaRPr>
          </a:p>
        </p:txBody>
      </p:sp>
      <p:pic>
        <p:nvPicPr>
          <p:cNvPr id="8" name="Picture 7"/>
          <p:cNvPicPr>
            <a:picLocks noChangeAspect="1"/>
          </p:cNvPicPr>
          <p:nvPr/>
        </p:nvPicPr>
        <p:blipFill rotWithShape="1">
          <a:blip r:embed="rId2"/>
          <a:srcRect t="4617"/>
          <a:stretch/>
        </p:blipFill>
        <p:spPr>
          <a:xfrm>
            <a:off x="748479" y="2898990"/>
            <a:ext cx="7108031" cy="2534791"/>
          </a:xfrm>
          <a:prstGeom prst="rect">
            <a:avLst/>
          </a:prstGeom>
        </p:spPr>
      </p:pic>
    </p:spTree>
    <p:extLst>
      <p:ext uri="{BB962C8B-B14F-4D97-AF65-F5344CB8AC3E}">
        <p14:creationId xmlns:p14="http://schemas.microsoft.com/office/powerpoint/2010/main" val="1640240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1825" y="857250"/>
            <a:ext cx="5211620" cy="415498"/>
          </a:xfrm>
          <a:prstGeom prst="rect">
            <a:avLst/>
          </a:prstGeom>
        </p:spPr>
        <p:txBody>
          <a:bodyPr wrap="none">
            <a:spAutoFit/>
          </a:bodyPr>
          <a:lstStyle/>
          <a:p>
            <a:r>
              <a:rPr lang="en-US" sz="2100" b="1" dirty="0">
                <a:latin typeface="Times New Roman" panose="02020603050405020304" pitchFamily="18" charset="0"/>
                <a:ea typeface="Calibri" panose="020F0502020204030204" pitchFamily="34" charset="0"/>
              </a:rPr>
              <a:t>Components of </a:t>
            </a:r>
            <a:r>
              <a:rPr lang="en-US" sz="2100" b="1" dirty="0" err="1">
                <a:latin typeface="Times New Roman" panose="02020603050405020304" pitchFamily="18" charset="0"/>
                <a:ea typeface="Calibri" panose="020F0502020204030204" pitchFamily="34" charset="0"/>
              </a:rPr>
              <a:t>bioelectrochemical</a:t>
            </a:r>
            <a:r>
              <a:rPr lang="en-US" sz="2100" b="1" dirty="0">
                <a:latin typeface="Times New Roman" panose="02020603050405020304" pitchFamily="18" charset="0"/>
                <a:ea typeface="Calibri" panose="020F0502020204030204" pitchFamily="34" charset="0"/>
              </a:rPr>
              <a:t> fuel cells</a:t>
            </a:r>
            <a:endParaRPr lang="ar-IQ" sz="2100" b="1" dirty="0"/>
          </a:p>
        </p:txBody>
      </p:sp>
      <p:sp>
        <p:nvSpPr>
          <p:cNvPr id="4" name="Rectangle 3"/>
          <p:cNvSpPr/>
          <p:nvPr/>
        </p:nvSpPr>
        <p:spPr>
          <a:xfrm>
            <a:off x="0" y="1249666"/>
            <a:ext cx="9020014" cy="4834144"/>
          </a:xfrm>
          <a:prstGeom prst="rect">
            <a:avLst/>
          </a:prstGeom>
        </p:spPr>
        <p:txBody>
          <a:bodyPr wrap="square">
            <a:spAutoFit/>
          </a:bodyPr>
          <a:lstStyle/>
          <a:p>
            <a:pPr algn="just">
              <a:lnSpc>
                <a:spcPct val="107000"/>
              </a:lnSpc>
            </a:pPr>
            <a:r>
              <a:rPr lang="en-US"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Electrode materials </a:t>
            </a:r>
            <a:endParaRPr lang="en-US" b="1" i="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An electrode is a solid electric conductor that carries the electric current in BESs. The electrodes in BESs are categorized into </a:t>
            </a:r>
            <a:r>
              <a:rPr lang="en-US" b="1" u="sng" dirty="0">
                <a:latin typeface="Times New Roman" panose="02020603050405020304" pitchFamily="18" charset="0"/>
                <a:ea typeface="Calibri" panose="020F0502020204030204" pitchFamily="34" charset="0"/>
                <a:cs typeface="Arial" panose="020B0604020202020204" pitchFamily="34" charset="0"/>
              </a:rPr>
              <a:t>anode</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cathode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Specific consideration should be made during the selection of electrode material. These are excellent conductivity, enhanced mass transfer, and large surface area, low cost, mechanical strength, scalability, biocompatibility, and chemical stability.</a:t>
            </a:r>
            <a:endParaRPr lang="en-US"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Materials ideal for the anode includes </a:t>
            </a:r>
            <a:r>
              <a:rPr lang="en-US" b="1" u="sng" dirty="0">
                <a:latin typeface="Times New Roman" panose="02020603050405020304" pitchFamily="18" charset="0"/>
                <a:ea typeface="Calibri" panose="020F0502020204030204" pitchFamily="34" charset="0"/>
                <a:cs typeface="Arial" panose="020B0604020202020204" pitchFamily="34" charset="0"/>
              </a:rPr>
              <a:t>carbon felt</a:t>
            </a:r>
            <a:r>
              <a:rPr lang="en-US" dirty="0">
                <a:latin typeface="Times New Roman" panose="02020603050405020304" pitchFamily="18" charset="0"/>
                <a:ea typeface="Calibri" panose="020F0502020204030204" pitchFamily="34" charset="0"/>
                <a:cs typeface="Arial" panose="020B0604020202020204" pitchFamily="34" charset="0"/>
              </a:rPr>
              <a:t>, carbon mesh, graphite fiber brush, and carbon cloth. </a:t>
            </a:r>
            <a:endParaRPr lang="en-US"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In Microbial fuel Cell (MEC), Materials suitable for the cathode include </a:t>
            </a:r>
            <a:r>
              <a:rPr lang="en-US" b="1" u="sng" dirty="0">
                <a:latin typeface="Times New Roman" panose="02020603050405020304" pitchFamily="18" charset="0"/>
                <a:ea typeface="Calibri" panose="020F0502020204030204" pitchFamily="34" charset="0"/>
                <a:cs typeface="Arial" panose="020B0604020202020204" pitchFamily="34" charset="0"/>
              </a:rPr>
              <a:t>platinum black, platinum</a:t>
            </a:r>
            <a:r>
              <a:rPr lang="en-US" dirty="0">
                <a:latin typeface="Times New Roman" panose="02020603050405020304" pitchFamily="18" charset="0"/>
                <a:ea typeface="Calibri" panose="020F0502020204030204" pitchFamily="34" charset="0"/>
                <a:cs typeface="Arial" panose="020B0604020202020204" pitchFamily="34" charset="0"/>
              </a:rPr>
              <a:t>, and graphite. Platinum coated electrodes are normally utilized due to their effectiveness and superiority in the generation of energy.  Despite the high cost of the platinum (Pt) catalyst, it is the best-known catalyst for oxygen reduction reactions (ORR). </a:t>
            </a: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 In Microbial Electrolysis Cell (MEC), Pt is also the best catalyst for hydrogen evolution reactions (HER). However, due to its high cost and easy poising, its application in such systems is limited, therefore different Pt-free catalysts were investigated in MEC such as </a:t>
            </a:r>
            <a:r>
              <a:rPr lang="en-US" b="1" u="sng" dirty="0">
                <a:latin typeface="Times New Roman" panose="02020603050405020304" pitchFamily="18" charset="0"/>
                <a:ea typeface="Calibri" panose="020F0502020204030204" pitchFamily="34" charset="0"/>
                <a:cs typeface="Arial" panose="020B0604020202020204" pitchFamily="34" charset="0"/>
              </a:rPr>
              <a:t>stainless steel</a:t>
            </a:r>
            <a:r>
              <a:rPr lang="en-US" dirty="0">
                <a:latin typeface="Times New Roman" panose="02020603050405020304" pitchFamily="18" charset="0"/>
                <a:ea typeface="Calibri" panose="020F0502020204030204" pitchFamily="34" charset="0"/>
                <a:cs typeface="Arial" panose="020B0604020202020204" pitchFamily="34" charset="0"/>
              </a:rPr>
              <a:t>, nickel, nickel alloys, and tungsten carbide.</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200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20968"/>
            <a:ext cx="8458200" cy="461665"/>
          </a:xfrm>
          <a:prstGeom prst="rect">
            <a:avLst/>
          </a:prstGeom>
        </p:spPr>
        <p:txBody>
          <a:bodyPr wrap="square">
            <a:spAutoFit/>
          </a:bodyPr>
          <a:lstStyle/>
          <a:p>
            <a:pPr algn="r"/>
            <a:r>
              <a:rPr lang="ar-IQ" sz="2400" dirty="0">
                <a:latin typeface="Times New Roman" panose="02020603050405020304" pitchFamily="18" charset="0"/>
                <a:cs typeface="Times New Roman" panose="02020603050405020304" pitchFamily="18" charset="0"/>
              </a:rPr>
              <a:t>تشمل الصناعات التي تعتمد على الهندسة البيوكيميائية ما يلي:</a:t>
            </a:r>
            <a:r>
              <a:rPr lang="en-US" sz="2400" dirty="0">
                <a:latin typeface="Times New Roman" panose="02020603050405020304" pitchFamily="18" charset="0"/>
                <a:cs typeface="Times New Roman" panose="02020603050405020304" pitchFamily="18" charset="0"/>
              </a:rPr>
              <a:t> </a:t>
            </a:r>
          </a:p>
        </p:txBody>
      </p:sp>
      <p:sp>
        <p:nvSpPr>
          <p:cNvPr id="3" name="Notched Right Arrow 2"/>
          <p:cNvSpPr/>
          <p:nvPr/>
        </p:nvSpPr>
        <p:spPr>
          <a:xfrm>
            <a:off x="3505200" y="1496940"/>
            <a:ext cx="1534886" cy="9830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otched Right Arrow 3"/>
          <p:cNvSpPr/>
          <p:nvPr/>
        </p:nvSpPr>
        <p:spPr>
          <a:xfrm>
            <a:off x="3624943" y="2964604"/>
            <a:ext cx="1295400" cy="99779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3624943" y="4491518"/>
            <a:ext cx="1295400" cy="91868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3635829" y="5792889"/>
            <a:ext cx="1295400" cy="9127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26630" y="1615751"/>
            <a:ext cx="2514600" cy="523220"/>
          </a:xfrm>
          <a:prstGeom prst="rect">
            <a:avLst/>
          </a:prstGeom>
          <a:noFill/>
        </p:spPr>
        <p:txBody>
          <a:bodyPr wrap="square" rtlCol="0">
            <a:spAutoFit/>
          </a:bodyPr>
          <a:lstStyle/>
          <a:p>
            <a:r>
              <a:rPr lang="ar-IQ" sz="2800" dirty="0">
                <a:latin typeface="Times New Roman" panose="02020603050405020304" pitchFamily="18" charset="0"/>
                <a:cs typeface="Times New Roman" panose="02020603050405020304" pitchFamily="18" charset="0"/>
              </a:rPr>
              <a:t>الوقود الحيوي</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185213" y="3076852"/>
            <a:ext cx="2971800" cy="523220"/>
          </a:xfrm>
          <a:prstGeom prst="rect">
            <a:avLst/>
          </a:prstGeom>
          <a:noFill/>
        </p:spPr>
        <p:txBody>
          <a:bodyPr wrap="square" rtlCol="0">
            <a:spAutoFit/>
          </a:bodyPr>
          <a:lstStyle/>
          <a:p>
            <a:r>
              <a:rPr lang="ar-IQ" sz="2800" dirty="0">
                <a:latin typeface="Times New Roman" panose="02020603050405020304" pitchFamily="18" charset="0"/>
                <a:cs typeface="Times New Roman" panose="02020603050405020304" pitchFamily="18" charset="0"/>
              </a:rPr>
              <a:t>العقاقير الطبية</a:t>
            </a:r>
            <a:endParaRPr lang="en-US" sz="2800" dirty="0"/>
          </a:p>
        </p:txBody>
      </p:sp>
      <p:sp>
        <p:nvSpPr>
          <p:cNvPr id="9" name="Rectangle 8"/>
          <p:cNvSpPr/>
          <p:nvPr/>
        </p:nvSpPr>
        <p:spPr>
          <a:xfrm>
            <a:off x="5078156" y="4689248"/>
            <a:ext cx="2335896" cy="523220"/>
          </a:xfrm>
          <a:prstGeom prst="rect">
            <a:avLst/>
          </a:prstGeom>
        </p:spPr>
        <p:txBody>
          <a:bodyPr wrap="none">
            <a:spAutoFit/>
          </a:bodyPr>
          <a:lstStyle/>
          <a:p>
            <a:r>
              <a:rPr lang="ar-IQ" sz="2800" dirty="0">
                <a:latin typeface="Times New Roman" panose="02020603050405020304" pitchFamily="18" charset="0"/>
                <a:cs typeface="Times New Roman" panose="02020603050405020304" pitchFamily="18" charset="0"/>
              </a:rPr>
              <a:t>معالجة وتنقية المياه</a:t>
            </a:r>
            <a:endParaRPr lang="en-US" sz="2800" dirty="0"/>
          </a:p>
        </p:txBody>
      </p:sp>
      <p:sp>
        <p:nvSpPr>
          <p:cNvPr id="10" name="Rectangle 9"/>
          <p:cNvSpPr/>
          <p:nvPr/>
        </p:nvSpPr>
        <p:spPr>
          <a:xfrm>
            <a:off x="5337516" y="6045789"/>
            <a:ext cx="1848583" cy="461665"/>
          </a:xfrm>
          <a:prstGeom prst="rect">
            <a:avLst/>
          </a:prstGeom>
        </p:spPr>
        <p:txBody>
          <a:bodyPr wrap="none">
            <a:spAutoFit/>
          </a:bodyPr>
          <a:lstStyle/>
          <a:p>
            <a:r>
              <a:rPr lang="ar-IQ" sz="2400" b="1" dirty="0">
                <a:latin typeface="Times New Roman" panose="02020603050405020304" pitchFamily="18" charset="0"/>
                <a:cs typeface="Times New Roman" panose="02020603050405020304" pitchFamily="18" charset="0"/>
              </a:rPr>
              <a:t>المنتجات الغذائية</a:t>
            </a:r>
            <a:endParaRPr lang="en-US" sz="2400" b="1" dirty="0"/>
          </a:p>
        </p:txBody>
      </p:sp>
      <p:sp>
        <p:nvSpPr>
          <p:cNvPr id="11" name="TextBox 10"/>
          <p:cNvSpPr txBox="1"/>
          <p:nvPr/>
        </p:nvSpPr>
        <p:spPr>
          <a:xfrm>
            <a:off x="609600" y="3140336"/>
            <a:ext cx="2286000" cy="646331"/>
          </a:xfrm>
          <a:prstGeom prst="rect">
            <a:avLst/>
          </a:prstGeom>
          <a:solidFill>
            <a:schemeClr val="accent6">
              <a:lumMod val="20000"/>
              <a:lumOff val="80000"/>
            </a:schemeClr>
          </a:solidFill>
          <a:ln>
            <a:solidFill>
              <a:schemeClr val="tx1"/>
            </a:solidFill>
          </a:ln>
        </p:spPr>
        <p:txBody>
          <a:bodyPr wrap="square" rtlCol="0">
            <a:spAutoFit/>
          </a:bodyPr>
          <a:lstStyle/>
          <a:p>
            <a:pPr algn="ctr"/>
            <a:r>
              <a:rPr lang="ar-IQ" sz="3600" dirty="0">
                <a:latin typeface="Times New Roman" panose="02020603050405020304" pitchFamily="18" charset="0"/>
                <a:cs typeface="Times New Roman" panose="02020603050405020304" pitchFamily="18" charset="0"/>
              </a:rPr>
              <a:t>الصناعات</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656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720" y="1356931"/>
            <a:ext cx="8541834" cy="4587731"/>
          </a:xfrm>
          <a:prstGeom prst="rect">
            <a:avLst/>
          </a:prstGeom>
        </p:spPr>
        <p:txBody>
          <a:bodyPr wrap="square">
            <a:spAutoFit/>
          </a:bodyPr>
          <a:lstStyle/>
          <a:p>
            <a:pPr algn="just">
              <a:lnSpc>
                <a:spcPct val="107000"/>
              </a:lnSpc>
            </a:pPr>
            <a:r>
              <a:rPr lang="en-US" sz="21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Ion exchange membrane</a:t>
            </a:r>
            <a:endParaRPr lang="en-US" sz="21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Different ion-exchange membranes were used in BESs, including porous and nonporous membranes.</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Porous membranes include microfiltration, ultrafiltration, and </a:t>
            </a:r>
            <a:r>
              <a:rPr lang="en-US" sz="2100" dirty="0" err="1">
                <a:latin typeface="Times New Roman" panose="02020603050405020304" pitchFamily="18" charset="0"/>
                <a:ea typeface="Calibri" panose="020F0502020204030204" pitchFamily="34" charset="0"/>
                <a:cs typeface="Arial" panose="020B0604020202020204" pitchFamily="34" charset="0"/>
              </a:rPr>
              <a:t>nanofiltration</a:t>
            </a:r>
            <a:r>
              <a:rPr lang="en-US" sz="2100" dirty="0">
                <a:latin typeface="Times New Roman" panose="02020603050405020304" pitchFamily="18" charset="0"/>
                <a:ea typeface="Calibri" panose="020F0502020204030204" pitchFamily="34" charset="0"/>
                <a:cs typeface="Arial" panose="020B0604020202020204" pitchFamily="34" charset="0"/>
              </a:rPr>
              <a:t> membranes. These membranes transfer the neutral or charged species according to the pore size.</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err="1">
                <a:latin typeface="Times New Roman" panose="02020603050405020304" pitchFamily="18" charset="0"/>
                <a:ea typeface="Calibri" panose="020F0502020204030204" pitchFamily="34" charset="0"/>
                <a:cs typeface="Arial" panose="020B0604020202020204" pitchFamily="34" charset="0"/>
              </a:rPr>
              <a:t>Noneporous</a:t>
            </a:r>
            <a:r>
              <a:rPr lang="en-US" sz="2100" dirty="0">
                <a:latin typeface="Times New Roman" panose="02020603050405020304" pitchFamily="18" charset="0"/>
                <a:ea typeface="Calibri" panose="020F0502020204030204" pitchFamily="34" charset="0"/>
                <a:cs typeface="Arial" panose="020B0604020202020204" pitchFamily="34" charset="0"/>
              </a:rPr>
              <a:t> membranes include cation exchange membranes (CEM), anion exchange membranes (AEM), and </a:t>
            </a:r>
            <a:r>
              <a:rPr lang="en-US" sz="2100" b="1" u="sng" dirty="0">
                <a:latin typeface="Times New Roman" panose="02020603050405020304" pitchFamily="18" charset="0"/>
                <a:ea typeface="Calibri" panose="020F0502020204030204" pitchFamily="34" charset="0"/>
                <a:cs typeface="Arial" panose="020B0604020202020204" pitchFamily="34" charset="0"/>
              </a:rPr>
              <a:t>bipolar membranes (BPM</a:t>
            </a:r>
            <a:r>
              <a:rPr lang="en-US" sz="2100" dirty="0">
                <a:latin typeface="Times New Roman" panose="02020603050405020304" pitchFamily="18" charset="0"/>
                <a:ea typeface="Calibri" panose="020F0502020204030204" pitchFamily="34" charset="0"/>
                <a:cs typeface="Arial" panose="020B0604020202020204" pitchFamily="34" charset="0"/>
              </a:rPr>
              <a:t>). These types of membranes allow for the passage of charged pieces and prevent the oxygen crossover. </a:t>
            </a:r>
            <a:r>
              <a:rPr lang="en-US" sz="2100" dirty="0" err="1">
                <a:latin typeface="Times New Roman" panose="02020603050405020304" pitchFamily="18" charset="0"/>
                <a:ea typeface="Calibri" panose="020F0502020204030204" pitchFamily="34" charset="0"/>
                <a:cs typeface="Arial" panose="020B0604020202020204" pitchFamily="34" charset="0"/>
              </a:rPr>
              <a:t>Nafion</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dirty="0" err="1">
                <a:latin typeface="Times New Roman" panose="02020603050405020304" pitchFamily="18" charset="0"/>
                <a:ea typeface="Calibri" panose="020F0502020204030204" pitchFamily="34" charset="0"/>
                <a:cs typeface="Arial" panose="020B0604020202020204" pitchFamily="34" charset="0"/>
              </a:rPr>
              <a:t>Flemion</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dirty="0" err="1">
                <a:latin typeface="Times New Roman" panose="02020603050405020304" pitchFamily="18" charset="0"/>
                <a:ea typeface="Calibri" panose="020F0502020204030204" pitchFamily="34" charset="0"/>
                <a:cs typeface="Arial" panose="020B0604020202020204" pitchFamily="34" charset="0"/>
              </a:rPr>
              <a:t>Hyflon</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dirty="0" err="1">
                <a:latin typeface="Times New Roman" panose="02020603050405020304" pitchFamily="18" charset="0"/>
                <a:ea typeface="Calibri" panose="020F0502020204030204" pitchFamily="34" charset="0"/>
                <a:cs typeface="Arial" panose="020B0604020202020204" pitchFamily="34" charset="0"/>
              </a:rPr>
              <a:t>polyarylene</a:t>
            </a:r>
            <a:r>
              <a:rPr lang="en-US" sz="2100" dirty="0">
                <a:latin typeface="Times New Roman" panose="02020603050405020304" pitchFamily="18" charset="0"/>
                <a:ea typeface="Calibri" panose="020F0502020204030204" pitchFamily="34" charset="0"/>
                <a:cs typeface="Arial" panose="020B0604020202020204" pitchFamily="34" charset="0"/>
              </a:rPr>
              <a:t> ether sulfone, </a:t>
            </a:r>
            <a:r>
              <a:rPr lang="en-US" sz="2100" dirty="0" err="1">
                <a:latin typeface="Times New Roman" panose="02020603050405020304" pitchFamily="18" charset="0"/>
                <a:ea typeface="Calibri" panose="020F0502020204030204" pitchFamily="34" charset="0"/>
                <a:cs typeface="Arial" panose="020B0604020202020204" pitchFamily="34" charset="0"/>
              </a:rPr>
              <a:t>polyarylene</a:t>
            </a:r>
            <a:r>
              <a:rPr lang="en-US" sz="2100" dirty="0">
                <a:latin typeface="Times New Roman" panose="02020603050405020304" pitchFamily="18" charset="0"/>
                <a:ea typeface="Calibri" panose="020F0502020204030204" pitchFamily="34" charset="0"/>
                <a:cs typeface="Arial" panose="020B0604020202020204" pitchFamily="34" charset="0"/>
              </a:rPr>
              <a:t> ether ketone, and </a:t>
            </a:r>
            <a:r>
              <a:rPr lang="en-US" sz="2100" dirty="0" err="1">
                <a:latin typeface="Times New Roman" panose="02020603050405020304" pitchFamily="18" charset="0"/>
                <a:ea typeface="Calibri" panose="020F0502020204030204" pitchFamily="34" charset="0"/>
                <a:cs typeface="Arial" panose="020B0604020202020204" pitchFamily="34" charset="0"/>
              </a:rPr>
              <a:t>polyarylene</a:t>
            </a:r>
            <a:r>
              <a:rPr lang="en-US" sz="2100" dirty="0">
                <a:latin typeface="Times New Roman" panose="02020603050405020304" pitchFamily="18" charset="0"/>
                <a:ea typeface="Calibri" panose="020F0502020204030204" pitchFamily="34" charset="0"/>
                <a:cs typeface="Arial" panose="020B0604020202020204" pitchFamily="34" charset="0"/>
              </a:rPr>
              <a:t> sulfone were used in BESs.</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One of the main challenges with membranes in BESs is fouling. </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01930" algn="just">
              <a:lnSpc>
                <a:spcPct val="107000"/>
              </a:lnSpc>
            </a:pPr>
            <a:r>
              <a:rPr lang="en-US" sz="2100" dirty="0">
                <a:latin typeface="Times New Roman" panose="02020603050405020304" pitchFamily="18" charset="0"/>
                <a:ea typeface="Calibri" panose="020F0502020204030204" pitchFamily="34" charset="0"/>
                <a:cs typeface="Arial" panose="020B0604020202020204" pitchFamily="34" charset="0"/>
              </a:rPr>
              <a:t> </a:t>
            </a:r>
            <a:endParaRPr lang="en-US" sz="2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3261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552" y="1108387"/>
            <a:ext cx="8363414" cy="4933530"/>
          </a:xfrm>
          <a:prstGeom prst="rect">
            <a:avLst/>
          </a:prstGeom>
        </p:spPr>
        <p:txBody>
          <a:bodyPr wrap="square">
            <a:spAutoFit/>
          </a:bodyPr>
          <a:lstStyle/>
          <a:p>
            <a:pPr algn="just">
              <a:lnSpc>
                <a:spcPct val="107000"/>
              </a:lnSpc>
            </a:pPr>
            <a:r>
              <a:rPr lang="en-US" sz="2100" b="1" i="1" dirty="0">
                <a:solidFill>
                  <a:schemeClr val="accent6">
                    <a:lumMod val="75000"/>
                  </a:schemeClr>
                </a:solidFill>
                <a:latin typeface="Times New Roman" panose="02020603050405020304" pitchFamily="18" charset="0"/>
                <a:ea typeface="Calibri" panose="020F0502020204030204" pitchFamily="34" charset="0"/>
                <a:cs typeface="Arial" panose="020B0604020202020204" pitchFamily="34" charset="0"/>
              </a:rPr>
              <a:t>Substrates </a:t>
            </a:r>
            <a:endParaRPr lang="en-US" sz="2100" b="1"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The organic molecules, which microorganisms consume during cell operation, are referred to as substrates. </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The substrate remains a </a:t>
            </a:r>
            <a:r>
              <a:rPr lang="en-US" sz="2100" b="1" u="sng" dirty="0">
                <a:latin typeface="Times New Roman" panose="02020603050405020304" pitchFamily="18" charset="0"/>
                <a:ea typeface="Calibri" panose="020F0502020204030204" pitchFamily="34" charset="0"/>
                <a:cs typeface="Arial" panose="020B0604020202020204" pitchFamily="34" charset="0"/>
              </a:rPr>
              <a:t>key factor </a:t>
            </a:r>
            <a:r>
              <a:rPr lang="en-US" sz="2100" dirty="0">
                <a:latin typeface="Times New Roman" panose="02020603050405020304" pitchFamily="18" charset="0"/>
                <a:ea typeface="Calibri" panose="020F0502020204030204" pitchFamily="34" charset="0"/>
                <a:cs typeface="Arial" panose="020B0604020202020204" pitchFamily="34" charset="0"/>
              </a:rPr>
              <a:t>that affects the production of power. Substrates give energy to the bacterial cell to develop, which defines their pivotal role as a source </a:t>
            </a:r>
            <a:r>
              <a:rPr lang="en-US" sz="2100" b="1" u="sng" dirty="0">
                <a:latin typeface="Times New Roman" panose="02020603050405020304" pitchFamily="18" charset="0"/>
                <a:ea typeface="Calibri" panose="020F0502020204030204" pitchFamily="34" charset="0"/>
                <a:cs typeface="Arial" panose="020B0604020202020204" pitchFamily="34" charset="0"/>
              </a:rPr>
              <a:t>for carbon energy</a:t>
            </a:r>
            <a:r>
              <a:rPr lang="en-US" sz="2100" dirty="0">
                <a:latin typeface="Times New Roman" panose="02020603050405020304" pitchFamily="18" charset="0"/>
                <a:ea typeface="Calibri" panose="020F0502020204030204" pitchFamily="34" charset="0"/>
                <a:cs typeface="Arial" panose="020B0604020202020204" pitchFamily="34" charset="0"/>
              </a:rPr>
              <a:t>. </a:t>
            </a:r>
          </a:p>
          <a:p>
            <a:pPr marL="257175" indent="-257175" algn="just">
              <a:lnSpc>
                <a:spcPct val="107000"/>
              </a:lnSpc>
              <a:buFont typeface="Symbol" panose="05050102010706020507" pitchFamily="18" charset="2"/>
              <a:buChar char=""/>
            </a:pPr>
            <a:r>
              <a:rPr lang="en-US" sz="21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nature, constituents, and concentration of the substrate affect the microbial community and the energy that can be obtained from the BESs</a:t>
            </a:r>
            <a:r>
              <a:rPr lang="en-US" sz="2100" dirty="0">
                <a:latin typeface="Times New Roman" panose="02020603050405020304" pitchFamily="18" charset="0"/>
                <a:ea typeface="Calibri" panose="020F0502020204030204" pitchFamily="34" charset="0"/>
                <a:cs typeface="Arial" panose="020B0604020202020204" pitchFamily="34" charset="0"/>
              </a:rPr>
              <a:t>.</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Different substrates have been considered as feedstock in BESs, including low molecular simple organic material. Complex carbohydrates, such as cellulose and starch have also been considered. </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solidFill>
                  <a:srgbClr val="0070C0"/>
                </a:solidFill>
                <a:latin typeface="Times New Roman" panose="02020603050405020304" pitchFamily="18" charset="0"/>
                <a:ea typeface="Calibri" panose="020F0502020204030204" pitchFamily="34" charset="0"/>
                <a:cs typeface="Arial" panose="020B0604020202020204" pitchFamily="34" charset="0"/>
              </a:rPr>
              <a:t>Glucose, cellulose, sodium acetate, oil refinery waste, agro process waste residuals, dairy, and vegetable waste, have all be explored as potential substrates for BESs</a:t>
            </a:r>
            <a:endParaRPr lang="en-US" sz="21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4897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281" y="1122412"/>
            <a:ext cx="7970334" cy="4241930"/>
          </a:xfrm>
          <a:prstGeom prst="rect">
            <a:avLst/>
          </a:prstGeom>
        </p:spPr>
        <p:txBody>
          <a:bodyPr wrap="square">
            <a:spAutoFit/>
          </a:bodyPr>
          <a:lstStyle/>
          <a:p>
            <a:pPr algn="just">
              <a:lnSpc>
                <a:spcPct val="107000"/>
              </a:lnSpc>
            </a:pPr>
            <a:r>
              <a:rPr lang="en-US" sz="21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Microorganisms</a:t>
            </a:r>
            <a:endParaRPr lang="en-US" sz="21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Substrates that are organic in nature break down, with the aid of microorganisms, into various species and ions. This phenomenon affects the flow of electrons via the BESs. </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These microorganisms are unicellular organisms with a simple or compartmented cell structure. A large number of microorganisms have proven their effectiveness as biocatalysts in BESs.</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These include iron-reducing bacteria, such as </a:t>
            </a:r>
            <a:r>
              <a:rPr lang="en-US" sz="2100" b="1" i="1" u="sng" dirty="0" err="1">
                <a:latin typeface="Times New Roman" panose="02020603050405020304" pitchFamily="18" charset="0"/>
                <a:ea typeface="Calibri" panose="020F0502020204030204" pitchFamily="34" charset="0"/>
                <a:cs typeface="Arial" panose="020B0604020202020204" pitchFamily="34" charset="0"/>
              </a:rPr>
              <a:t>Geobacter</a:t>
            </a:r>
            <a:r>
              <a:rPr lang="en-US" sz="2100" b="1" i="1" u="sng" dirty="0">
                <a:latin typeface="Times New Roman" panose="02020603050405020304" pitchFamily="18" charset="0"/>
                <a:ea typeface="Calibri" panose="020F0502020204030204" pitchFamily="34" charset="0"/>
                <a:cs typeface="Arial" panose="020B0604020202020204" pitchFamily="34" charset="0"/>
              </a:rPr>
              <a:t> </a:t>
            </a:r>
            <a:r>
              <a:rPr lang="en-US" sz="2100" i="1" dirty="0" err="1">
                <a:latin typeface="Times New Roman" panose="02020603050405020304" pitchFamily="18" charset="0"/>
                <a:ea typeface="Calibri" panose="020F0502020204030204" pitchFamily="34" charset="0"/>
                <a:cs typeface="Arial" panose="020B0604020202020204" pitchFamily="34" charset="0"/>
              </a:rPr>
              <a:t>sulfurreducens</a:t>
            </a:r>
            <a:r>
              <a:rPr lang="en-US" sz="2100" dirty="0">
                <a:latin typeface="Times New Roman" panose="02020603050405020304" pitchFamily="18" charset="0"/>
                <a:ea typeface="Calibri" panose="020F0502020204030204" pitchFamily="34" charset="0"/>
                <a:cs typeface="Arial" panose="020B0604020202020204" pitchFamily="34" charset="0"/>
              </a:rPr>
              <a:t>, which produce </a:t>
            </a:r>
            <a:r>
              <a:rPr lang="en-US" sz="2100" b="1" u="sng" dirty="0">
                <a:latin typeface="Times New Roman" panose="02020603050405020304" pitchFamily="18" charset="0"/>
                <a:ea typeface="Calibri" panose="020F0502020204030204" pitchFamily="34" charset="0"/>
                <a:cs typeface="Arial" panose="020B0604020202020204" pitchFamily="34" charset="0"/>
              </a:rPr>
              <a:t>high power </a:t>
            </a:r>
            <a:r>
              <a:rPr lang="en-US" sz="2100" dirty="0">
                <a:latin typeface="Times New Roman" panose="02020603050405020304" pitchFamily="18" charset="0"/>
                <a:ea typeface="Calibri" panose="020F0502020204030204" pitchFamily="34" charset="0"/>
                <a:cs typeface="Arial" panose="020B0604020202020204" pitchFamily="34" charset="0"/>
              </a:rPr>
              <a:t>at room temperature.</a:t>
            </a:r>
            <a:endParaRPr lang="en-US" sz="2100" dirty="0">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sz="2100" dirty="0">
                <a:latin typeface="Times New Roman" panose="02020603050405020304" pitchFamily="18" charset="0"/>
                <a:ea typeface="Calibri" panose="020F0502020204030204" pitchFamily="34" charset="0"/>
                <a:cs typeface="Arial" panose="020B0604020202020204" pitchFamily="34" charset="0"/>
              </a:rPr>
              <a:t>Some notable bacterial commonly used in BESs that uses glucose are </a:t>
            </a:r>
            <a:r>
              <a:rPr lang="en-US" sz="21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i="1" dirty="0">
                <a:latin typeface="Times New Roman" panose="02020603050405020304" pitchFamily="18" charset="0"/>
                <a:ea typeface="Calibri" panose="020F0502020204030204" pitchFamily="34" charset="0"/>
                <a:cs typeface="Arial" panose="020B0604020202020204" pitchFamily="34" charset="0"/>
              </a:rPr>
              <a:t>Bacillus subtilis, </a:t>
            </a:r>
            <a:r>
              <a:rPr lang="en-US" sz="2100" dirty="0">
                <a:latin typeface="Times New Roman" panose="02020603050405020304" pitchFamily="18" charset="0"/>
                <a:ea typeface="Calibri" panose="020F0502020204030204" pitchFamily="34" charset="0"/>
                <a:cs typeface="Arial" panose="020B0604020202020204" pitchFamily="34" charset="0"/>
              </a:rPr>
              <a:t>and </a:t>
            </a:r>
            <a:r>
              <a:rPr lang="en-US" sz="2100" i="1" dirty="0">
                <a:latin typeface="Times New Roman" panose="02020603050405020304" pitchFamily="18" charset="0"/>
                <a:ea typeface="Calibri" panose="020F0502020204030204" pitchFamily="34" charset="0"/>
                <a:cs typeface="Arial" panose="020B0604020202020204" pitchFamily="34" charset="0"/>
              </a:rPr>
              <a:t>Proteus vulgaris</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100" dirty="0">
                <a:latin typeface="Times New Roman" panose="02020603050405020304" pitchFamily="18" charset="0"/>
                <a:ea typeface="Calibri" panose="020F0502020204030204" pitchFamily="34" charset="0"/>
                <a:cs typeface="Arial" panose="020B0604020202020204" pitchFamily="34" charset="0"/>
              </a:rPr>
              <a:t>, </a:t>
            </a:r>
            <a:r>
              <a:rPr lang="en-US" sz="2100" i="1" dirty="0">
                <a:latin typeface="Times New Roman" panose="02020603050405020304" pitchFamily="18" charset="0"/>
                <a:ea typeface="Calibri" panose="020F0502020204030204" pitchFamily="34" charset="0"/>
                <a:cs typeface="Arial" panose="020B0604020202020204" pitchFamily="34" charset="0"/>
              </a:rPr>
              <a:t>Proteus</a:t>
            </a:r>
            <a:r>
              <a:rPr lang="en-US" sz="2100" dirty="0">
                <a:latin typeface="Times New Roman" panose="02020603050405020304" pitchFamily="18" charset="0"/>
                <a:ea typeface="Calibri" panose="020F0502020204030204" pitchFamily="34" charset="0"/>
                <a:cs typeface="Arial" panose="020B0604020202020204" pitchFamily="34" charset="0"/>
              </a:rPr>
              <a:t> </a:t>
            </a:r>
            <a:endParaRPr lang="en-US" sz="2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9997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7" y="1420029"/>
            <a:ext cx="8882594" cy="4982326"/>
          </a:xfrm>
          <a:prstGeom prst="rect">
            <a:avLst/>
          </a:prstGeom>
        </p:spPr>
        <p:txBody>
          <a:bodyPr wrap="square">
            <a:spAutoFit/>
          </a:bodyPr>
          <a:lstStyle/>
          <a:p>
            <a:pPr marL="257175" indent="-257175">
              <a:lnSpc>
                <a:spcPct val="107000"/>
              </a:lnSpc>
              <a:buFont typeface="Symbol" panose="05050102010706020507" pitchFamily="18" charset="2"/>
              <a:buChar char=""/>
            </a:pPr>
            <a:r>
              <a:rPr lang="en-US" dirty="0">
                <a:solidFill>
                  <a:srgbClr val="131413"/>
                </a:solidFill>
                <a:latin typeface="Times New Roman" panose="02020603050405020304" pitchFamily="18" charset="0"/>
                <a:ea typeface="Calibri" panose="020F0502020204030204" pitchFamily="34" charset="0"/>
                <a:cs typeface="Arial" panose="020B0604020202020204" pitchFamily="34" charset="0"/>
              </a:rPr>
              <a:t>The amount of energy of the electrons is expressed in the anode and cathode potential and is determined by thermodynamics of the anode and cathode reaction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1). </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calculate these potentials, the Gibb’s free energy (kJ/</a:t>
            </a:r>
            <a:r>
              <a:rPr lang="en-US"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mol</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of the reaction needs to be determined. This Gibb’s free energy under standard conditions can then be converted into a standard potential E</a:t>
            </a:r>
            <a:r>
              <a:rPr lang="en-US" baseline="-25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(V vs normal hydrogen electrode (NHE)). </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From these standard potentials, the actual potentials were calculated using actual concentrations that are typical for BESs at pH=5. </a:t>
            </a:r>
            <a:endParaRPr lang="en-US"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dirty="0">
                <a:solidFill>
                  <a:srgbClr val="131413"/>
                </a:solidFill>
                <a:latin typeface="Times New Roman" panose="02020603050405020304" pitchFamily="18" charset="0"/>
                <a:ea typeface="Calibri" panose="020F0502020204030204" pitchFamily="34" charset="0"/>
                <a:cs typeface="Arial" panose="020B0604020202020204" pitchFamily="34" charset="0"/>
              </a:rPr>
              <a:t>The many different reactions in a BES occur at their own specific potential. Only when </a:t>
            </a:r>
            <a:r>
              <a:rPr lang="en-US" u="sng" dirty="0">
                <a:solidFill>
                  <a:srgbClr val="131413"/>
                </a:solidFill>
                <a:latin typeface="Times New Roman" panose="02020603050405020304" pitchFamily="18" charset="0"/>
                <a:ea typeface="Calibri" panose="020F0502020204030204" pitchFamily="34" charset="0"/>
                <a:cs typeface="Arial" panose="020B0604020202020204" pitchFamily="34" charset="0"/>
              </a:rPr>
              <a:t>combining an oxidation and reduction reaction</a:t>
            </a:r>
            <a:r>
              <a:rPr lang="en-US" dirty="0">
                <a:solidFill>
                  <a:srgbClr val="131413"/>
                </a:solidFill>
                <a:latin typeface="Times New Roman" panose="02020603050405020304" pitchFamily="18" charset="0"/>
                <a:ea typeface="Calibri" panose="020F0502020204030204" pitchFamily="34" charset="0"/>
                <a:cs typeface="Arial" panose="020B0604020202020204" pitchFamily="34" charset="0"/>
              </a:rPr>
              <a:t>, it becomes clear if the reaction is thermodynamically favorable, i.e., energy is produced, or if energy needs to be added to the system to let the reactions proceed. </a:t>
            </a:r>
            <a:endParaRPr lang="en-US"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dirty="0">
                <a:solidFill>
                  <a:srgbClr val="C00000"/>
                </a:solidFill>
                <a:latin typeface="Times New Roman" panose="02020603050405020304" pitchFamily="18" charset="0"/>
                <a:ea typeface="Calibri" panose="020F0502020204030204" pitchFamily="34" charset="0"/>
                <a:cs typeface="Arial" panose="020B0604020202020204" pitchFamily="34" charset="0"/>
              </a:rPr>
              <a:t>Table 2 gives an overview of the energy output and input when combining acetate oxidation as a typical anode reaction with the cathode reactions. </a:t>
            </a:r>
            <a:endParaRPr lang="en-US"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solidFill>
                  <a:schemeClr val="accent6">
                    <a:lumMod val="50000"/>
                  </a:schemeClr>
                </a:solidFill>
                <a:latin typeface="Times New Roman" panose="02020603050405020304" pitchFamily="18" charset="0"/>
                <a:ea typeface="Calibri" panose="020F0502020204030204" pitchFamily="34" charset="0"/>
                <a:cs typeface="Arial" panose="020B0604020202020204" pitchFamily="34" charset="0"/>
              </a:rPr>
              <a:t>We see that most reactions are thermodynamically favorable, while only the production of hydrogen and ethanol are electricity-consuming reactions.</a:t>
            </a:r>
            <a:endParaRPr lang="en-US"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sz="900" dirty="0">
                <a:latin typeface="Calibri" panose="020F0502020204030204" pitchFamily="34"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sz="900" dirty="0">
                <a:latin typeface="Calibri" panose="020F0502020204030204" pitchFamily="34"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sz="900" dirty="0">
                <a:latin typeface="Calibri" panose="020F0502020204030204" pitchFamily="34"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148795" y="1022084"/>
            <a:ext cx="3175869" cy="438133"/>
          </a:xfrm>
          <a:prstGeom prst="rect">
            <a:avLst/>
          </a:prstGeom>
        </p:spPr>
        <p:txBody>
          <a:bodyPr wrap="none">
            <a:spAutoFit/>
          </a:bodyPr>
          <a:lstStyle/>
          <a:p>
            <a:pPr algn="just">
              <a:lnSpc>
                <a:spcPct val="107000"/>
              </a:lnSpc>
              <a:spcAft>
                <a:spcPts val="600"/>
              </a:spcAft>
            </a:pPr>
            <a:r>
              <a:rPr lang="en-US" sz="2100" b="1" dirty="0">
                <a:solidFill>
                  <a:srgbClr val="131413"/>
                </a:solidFill>
                <a:latin typeface="Times New Roman" panose="02020603050405020304" pitchFamily="18" charset="0"/>
                <a:ea typeface="Calibri" panose="020F0502020204030204" pitchFamily="34" charset="0"/>
                <a:cs typeface="Arial" panose="020B0604020202020204" pitchFamily="34" charset="0"/>
              </a:rPr>
              <a:t>Thermodynamics of BESs</a:t>
            </a:r>
            <a:endParaRPr lang="en-US" sz="2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076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174" y="985026"/>
            <a:ext cx="7066904" cy="339324"/>
          </a:xfrm>
          <a:prstGeom prst="rect">
            <a:avLst/>
          </a:prstGeom>
        </p:spPr>
        <p:txBody>
          <a:bodyPr wrap="square">
            <a:spAutoFit/>
          </a:bodyPr>
          <a:lstStyle/>
          <a:p>
            <a:pPr>
              <a:lnSpc>
                <a:spcPct val="107000"/>
              </a:lnSpc>
            </a:pPr>
            <a:r>
              <a:rPr lang="en-US" sz="1500" dirty="0">
                <a:solidFill>
                  <a:srgbClr val="131313"/>
                </a:solidFill>
                <a:latin typeface="Times New Roman" panose="02020603050405020304" pitchFamily="18" charset="0"/>
                <a:ea typeface="Calibri" panose="020F0502020204030204" pitchFamily="34" charset="0"/>
                <a:cs typeface="Arial" panose="020B0604020202020204" pitchFamily="34" charset="0"/>
              </a:rPr>
              <a:t>Table 1 Overview of reactions with standard potential (E0 ) and actual potential (E)</a:t>
            </a:r>
            <a:endParaRPr lang="en-US" sz="1500" dirty="0">
              <a:latin typeface="Calibri" panose="020F0502020204030204" pitchFamily="34" charset="0"/>
              <a:ea typeface="Calibri" panose="020F0502020204030204" pitchFamily="34" charset="0"/>
              <a:cs typeface="Arial" panose="020B0604020202020204" pitchFamily="34" charset="0"/>
            </a:endParaRPr>
          </a:p>
        </p:txBody>
      </p:sp>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057" y="1357615"/>
            <a:ext cx="7561141" cy="349395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057" y="4878106"/>
            <a:ext cx="2691548" cy="11163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74" y="4890451"/>
            <a:ext cx="3368223" cy="1103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IQ" sz="1350"/>
          </a:p>
        </p:txBody>
      </p:sp>
      <p:sp>
        <p:nvSpPr>
          <p:cNvPr id="4" name="Rectangle 5"/>
          <p:cNvSpPr>
            <a:spLocks noChangeArrowheads="1"/>
          </p:cNvSpPr>
          <p:nvPr/>
        </p:nvSpPr>
        <p:spPr bwMode="auto">
          <a:xfrm>
            <a:off x="1" y="28904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IQ" sz="1350"/>
          </a:p>
        </p:txBody>
      </p:sp>
      <p:sp>
        <p:nvSpPr>
          <p:cNvPr id="5" name="Rectangle 6"/>
          <p:cNvSpPr>
            <a:spLocks noChangeArrowheads="1"/>
          </p:cNvSpPr>
          <p:nvPr/>
        </p:nvSpPr>
        <p:spPr bwMode="auto">
          <a:xfrm>
            <a:off x="4490728" y="3573784"/>
            <a:ext cx="162545"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Low" defTabSz="685800" eaLnBrk="0" fontAlgn="base" hangingPunct="0">
              <a:spcBef>
                <a:spcPct val="0"/>
              </a:spcBef>
              <a:spcAft>
                <a:spcPct val="0"/>
              </a:spcAft>
            </a:pPr>
            <a:r>
              <a:rPr lang="en-US" altLang="ar-IQ" sz="825">
                <a:latin typeface="Calibri" panose="020F0502020204030204" pitchFamily="34" charset="0"/>
                <a:ea typeface="Calibri" panose="020F0502020204030204" pitchFamily="34" charset="0"/>
                <a:cs typeface="Arial" panose="020B0604020202020204" pitchFamily="34" charset="0"/>
              </a:rPr>
              <a:t> </a:t>
            </a:r>
            <a:endParaRPr lang="en-US" altLang="ar-IQ" sz="1350">
              <a:latin typeface="Arial" panose="020B0604020202020204" pitchFamily="34" charset="0"/>
            </a:endParaRPr>
          </a:p>
        </p:txBody>
      </p:sp>
      <p:sp>
        <p:nvSpPr>
          <p:cNvPr id="6" name="Rectangle 7"/>
          <p:cNvSpPr>
            <a:spLocks noChangeArrowheads="1"/>
          </p:cNvSpPr>
          <p:nvPr/>
        </p:nvSpPr>
        <p:spPr bwMode="auto">
          <a:xfrm>
            <a:off x="1" y="4233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IQ" sz="1350"/>
          </a:p>
        </p:txBody>
      </p:sp>
    </p:spTree>
    <p:extLst>
      <p:ext uri="{BB962C8B-B14F-4D97-AF65-F5344CB8AC3E}">
        <p14:creationId xmlns:p14="http://schemas.microsoft.com/office/powerpoint/2010/main" val="1279055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886502" y="1242959"/>
            <a:ext cx="507131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ar-IQ" sz="1350" dirty="0">
                <a:latin typeface="Times New Roman" panose="02020603050405020304" pitchFamily="18" charset="0"/>
                <a:ea typeface="Calibri" panose="020F0502020204030204" pitchFamily="34" charset="0"/>
                <a:cs typeface="Times New Roman" panose="02020603050405020304" pitchFamily="18" charset="0"/>
              </a:rPr>
              <a:t>Table 2 The voltage that is gained or needs to be applied when linking acetate as the anode reaction to the different cathode reactions</a:t>
            </a:r>
            <a:endParaRPr lang="en-US" altLang="ar-IQ" sz="1350" dirty="0"/>
          </a:p>
          <a:p>
            <a:pPr algn="ctr" defTabSz="685800" eaLnBrk="0" fontAlgn="base" hangingPunct="0">
              <a:spcBef>
                <a:spcPct val="0"/>
              </a:spcBef>
              <a:spcAft>
                <a:spcPct val="0"/>
              </a:spcAft>
            </a:pPr>
            <a:endParaRPr lang="en-US" altLang="ar-IQ" sz="1350" dirty="0">
              <a:latin typeface="Arial" panose="020B0604020202020204" pitchFamily="34" charset="0"/>
            </a:endParaRP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0" y="1748736"/>
            <a:ext cx="8669240" cy="10484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385812" y="352040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IQ" sz="1350"/>
          </a:p>
        </p:txBody>
      </p:sp>
      <p:sp>
        <p:nvSpPr>
          <p:cNvPr id="7" name="Rectangle 6"/>
          <p:cNvSpPr/>
          <p:nvPr/>
        </p:nvSpPr>
        <p:spPr>
          <a:xfrm>
            <a:off x="418171" y="3137210"/>
            <a:ext cx="8656134" cy="2068259"/>
          </a:xfrm>
          <a:prstGeom prst="rect">
            <a:avLst/>
          </a:prstGeom>
        </p:spPr>
        <p:txBody>
          <a:bodyPr wrap="square">
            <a:spAutoFit/>
          </a:bodyPr>
          <a:lstStyle/>
          <a:p>
            <a:pPr algn="just">
              <a:lnSpc>
                <a:spcPct val="107000"/>
              </a:lnSpc>
            </a:pPr>
            <a:r>
              <a:rPr lang="en-US" sz="1500" b="1" dirty="0">
                <a:latin typeface="Times New Roman" panose="02020603050405020304" pitchFamily="18" charset="0"/>
                <a:ea typeface="Calibri" panose="020F0502020204030204" pitchFamily="34" charset="0"/>
                <a:cs typeface="Arial" panose="020B0604020202020204" pitchFamily="34" charset="0"/>
              </a:rPr>
              <a:t>Production of fuels and chemicals</a:t>
            </a:r>
            <a:endParaRPr lang="en-US" sz="15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sz="1500" dirty="0">
                <a:latin typeface="Times New Roman" panose="02020603050405020304" pitchFamily="18" charset="0"/>
                <a:ea typeface="Calibri" panose="020F0502020204030204" pitchFamily="34" charset="0"/>
                <a:cs typeface="Arial" panose="020B0604020202020204" pitchFamily="34" charset="0"/>
              </a:rPr>
              <a:t>Bioelectrochemical systems can be applied for the production of fuels and chemicals. For example  production of hydrogen peroxide, hydrogen, methane, and ethanol .</a:t>
            </a:r>
            <a:endParaRPr lang="en-US" sz="15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sz="1500" dirty="0">
                <a:latin typeface="Times New Roman" panose="02020603050405020304" pitchFamily="18" charset="0"/>
                <a:ea typeface="Calibri" panose="020F0502020204030204" pitchFamily="34" charset="0"/>
                <a:cs typeface="Arial" panose="020B0604020202020204" pitchFamily="34" charset="0"/>
              </a:rPr>
              <a:t>The electrochemical reduction of carbon dioxide to methane is a complex reaction with only reasonable cathodic methane recovery on copper. The cathodic methane recovery depends on various conditions such as cathode potential, carbon dioxide concentration, and temperature .</a:t>
            </a:r>
            <a:endParaRPr lang="en-US" sz="15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sz="1500" dirty="0">
                <a:latin typeface="Times New Roman" panose="02020603050405020304" pitchFamily="18" charset="0"/>
                <a:ea typeface="Calibri" panose="020F0502020204030204" pitchFamily="34" charset="0"/>
                <a:cs typeface="Arial" panose="020B0604020202020204" pitchFamily="34" charset="0"/>
              </a:rPr>
              <a:t>Ethanol has been found as a byproduct in the electrochemical reductions of inorganics such as carbon monoxide. purely electrochemical reduction of organics to ethanol has not been described in literature</a:t>
            </a:r>
            <a:endParaRPr lang="en-US" sz="15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6402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5922" y="1136809"/>
            <a:ext cx="4713794" cy="421139"/>
          </a:xfrm>
        </p:spPr>
        <p:txBody>
          <a:bodyPr/>
          <a:lstStyle/>
          <a:p>
            <a:pPr marL="0" indent="0" algn="just">
              <a:lnSpc>
                <a:spcPct val="107000"/>
              </a:lnSpc>
              <a:buNone/>
            </a:pPr>
            <a:r>
              <a:rPr lang="en-US" sz="18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1500"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266199" y="1557948"/>
            <a:ext cx="7958889" cy="3352328"/>
          </a:xfrm>
          <a:prstGeom prst="rect">
            <a:avLst/>
          </a:prstGeom>
        </p:spPr>
        <p:txBody>
          <a:bodyPr wrap="square">
            <a:spAutoFit/>
          </a:bodyPr>
          <a:lstStyle/>
          <a:p>
            <a:pPr marL="257175" indent="-257175" algn="just">
              <a:lnSpc>
                <a:spcPct val="107000"/>
              </a:lnSpc>
              <a:buFont typeface="Arial" panose="020B0604020202020204" pitchFamily="34" charset="0"/>
              <a:buChar char="•"/>
            </a:pPr>
            <a:r>
              <a:rPr lang="en-US" dirty="0">
                <a:solidFill>
                  <a:srgbClr val="FF0000"/>
                </a:solidFill>
                <a:latin typeface="Times New Roman" panose="02020603050405020304" pitchFamily="18" charset="0"/>
                <a:ea typeface="Calibri" panose="020F0502020204030204" pitchFamily="34" charset="0"/>
                <a:cs typeface="+mj-cs"/>
              </a:rPr>
              <a:t>Wastewater is discharged daily, with large amounts excreted from different sources, including all industrial, domestic, sewage, and agriculture sectors.</a:t>
            </a:r>
          </a:p>
          <a:p>
            <a:pPr marL="257175" indent="-257175" algn="just">
              <a:lnSpc>
                <a:spcPct val="107000"/>
              </a:lnSpc>
              <a:buFont typeface="Arial" panose="020B0604020202020204" pitchFamily="34" charset="0"/>
              <a:buChar char="•"/>
            </a:pPr>
            <a:r>
              <a:rPr lang="en-US" dirty="0">
                <a:solidFill>
                  <a:schemeClr val="accent1">
                    <a:lumMod val="75000"/>
                  </a:schemeClr>
                </a:solidFill>
                <a:latin typeface="Times New Roman" panose="02020603050405020304" pitchFamily="18" charset="0"/>
                <a:ea typeface="Calibri" panose="020F0502020204030204" pitchFamily="34" charset="0"/>
                <a:cs typeface="+mj-cs"/>
              </a:rPr>
              <a:t> The conventional wastewater treatment technologies are </a:t>
            </a:r>
            <a:r>
              <a:rPr lang="en-US" b="1" u="sng" dirty="0">
                <a:solidFill>
                  <a:schemeClr val="accent1">
                    <a:lumMod val="75000"/>
                  </a:schemeClr>
                </a:solidFill>
                <a:latin typeface="Times New Roman" panose="02020603050405020304" pitchFamily="18" charset="0"/>
                <a:ea typeface="Calibri" panose="020F0502020204030204" pitchFamily="34" charset="0"/>
                <a:cs typeface="+mj-cs"/>
              </a:rPr>
              <a:t>cost-intensive</a:t>
            </a:r>
            <a:r>
              <a:rPr lang="en-US" dirty="0">
                <a:solidFill>
                  <a:schemeClr val="accent1">
                    <a:lumMod val="75000"/>
                  </a:schemeClr>
                </a:solidFill>
                <a:latin typeface="Times New Roman" panose="02020603050405020304" pitchFamily="18" charset="0"/>
                <a:ea typeface="Calibri" panose="020F0502020204030204" pitchFamily="34" charset="0"/>
                <a:cs typeface="+mj-cs"/>
              </a:rPr>
              <a:t> and </a:t>
            </a:r>
            <a:r>
              <a:rPr lang="en-US" b="1" u="sng" dirty="0">
                <a:solidFill>
                  <a:schemeClr val="accent1">
                    <a:lumMod val="75000"/>
                  </a:schemeClr>
                </a:solidFill>
                <a:latin typeface="Times New Roman" panose="02020603050405020304" pitchFamily="18" charset="0"/>
                <a:ea typeface="Calibri" panose="020F0502020204030204" pitchFamily="34" charset="0"/>
                <a:cs typeface="+mj-cs"/>
              </a:rPr>
              <a:t>energy-consuming</a:t>
            </a:r>
            <a:r>
              <a:rPr lang="en-US" dirty="0">
                <a:solidFill>
                  <a:schemeClr val="accent1">
                    <a:lumMod val="75000"/>
                  </a:schemeClr>
                </a:solidFill>
                <a:latin typeface="Times New Roman" panose="02020603050405020304" pitchFamily="18" charset="0"/>
                <a:ea typeface="Calibri" panose="020F0502020204030204" pitchFamily="34" charset="0"/>
                <a:cs typeface="+mj-cs"/>
              </a:rPr>
              <a:t>, with </a:t>
            </a:r>
            <a:r>
              <a:rPr lang="en-US" b="1" u="sng" dirty="0">
                <a:solidFill>
                  <a:schemeClr val="accent1">
                    <a:lumMod val="75000"/>
                  </a:schemeClr>
                </a:solidFill>
                <a:latin typeface="Times New Roman" panose="02020603050405020304" pitchFamily="18" charset="0"/>
                <a:ea typeface="Calibri" panose="020F0502020204030204" pitchFamily="34" charset="0"/>
                <a:cs typeface="+mj-cs"/>
              </a:rPr>
              <a:t>no valuable materials being regenerated </a:t>
            </a:r>
            <a:r>
              <a:rPr lang="en-US" dirty="0">
                <a:solidFill>
                  <a:schemeClr val="accent1">
                    <a:lumMod val="75000"/>
                  </a:schemeClr>
                </a:solidFill>
                <a:latin typeface="Times New Roman" panose="02020603050405020304" pitchFamily="18" charset="0"/>
                <a:ea typeface="Calibri" panose="020F0502020204030204" pitchFamily="34" charset="0"/>
                <a:cs typeface="+mj-cs"/>
              </a:rPr>
              <a:t>(as the energy stored in organic wastes is useless). </a:t>
            </a:r>
          </a:p>
          <a:p>
            <a:pPr marL="257175" indent="-257175" algn="just">
              <a:lnSpc>
                <a:spcPct val="107000"/>
              </a:lnSpc>
              <a:buFont typeface="Arial" panose="020B0604020202020204" pitchFamily="34" charset="0"/>
              <a:buChar char="•"/>
            </a:pPr>
            <a:r>
              <a:rPr lang="en-US" dirty="0">
                <a:solidFill>
                  <a:srgbClr val="00B050"/>
                </a:solidFill>
                <a:latin typeface="Times New Roman" panose="02020603050405020304" pitchFamily="18" charset="0"/>
                <a:ea typeface="Calibri" panose="020F0502020204030204" pitchFamily="34" charset="0"/>
                <a:cs typeface="+mj-cs"/>
              </a:rPr>
              <a:t>Generally, around half of energy consumption occurs during aeration, while 15 % is consumed by pumping.</a:t>
            </a:r>
            <a:endParaRPr lang="en-US" dirty="0">
              <a:solidFill>
                <a:srgbClr val="00B05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a:t>
            </a:r>
            <a:r>
              <a:rPr lang="en-US"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low cost with additional product as energy or material</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mj-cs"/>
              </a:rPr>
              <a:t>. </a:t>
            </a:r>
          </a:p>
          <a:p>
            <a:pPr marL="257175" indent="-257175" algn="just">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mj-cs"/>
              </a:rPr>
              <a:t>The proper treatment of domestic and industrial wastes and wastewater can be a useful source of energy. </a:t>
            </a:r>
            <a:endParaRPr lang="en-US"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127112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148" y="1018211"/>
            <a:ext cx="4713794" cy="421139"/>
          </a:xfrm>
        </p:spPr>
        <p:txBody>
          <a:bodyPr/>
          <a:lstStyle/>
          <a:p>
            <a:pPr marL="0" indent="0" algn="just">
              <a:lnSpc>
                <a:spcPct val="107000"/>
              </a:lnSpc>
              <a:buNone/>
            </a:pPr>
            <a:r>
              <a:rPr lang="en-US" sz="18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15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5726" y="1329132"/>
            <a:ext cx="8890907" cy="4537781"/>
          </a:xfrm>
          <a:prstGeom prst="rect">
            <a:avLst/>
          </a:prstGeom>
        </p:spPr>
        <p:txBody>
          <a:bodyPr wrap="square">
            <a:spAutoFit/>
          </a:bodyPr>
          <a:lstStyle/>
          <a:p>
            <a:pPr algn="ctr">
              <a:lnSpc>
                <a:spcPct val="107000"/>
              </a:lnSpc>
            </a:pPr>
            <a:r>
              <a:rPr lang="en-US" dirty="0">
                <a:solidFill>
                  <a:srgbClr val="C00000"/>
                </a:solidFill>
                <a:latin typeface="Times New Roman" panose="02020603050405020304" pitchFamily="18" charset="0"/>
                <a:ea typeface="Calibri" panose="020F0502020204030204" pitchFamily="34" charset="0"/>
                <a:cs typeface="+mj-cs"/>
              </a:rPr>
              <a:t>Microbial fuel cell </a:t>
            </a:r>
            <a:endParaRPr lang="en-US" dirty="0">
              <a:solidFill>
                <a:srgbClr val="C0000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solidFill>
                  <a:srgbClr val="0070C0"/>
                </a:solidFill>
                <a:latin typeface="Times New Roman" panose="02020603050405020304" pitchFamily="18" charset="0"/>
                <a:ea typeface="Calibri" panose="020F0502020204030204" pitchFamily="34" charset="0"/>
                <a:cs typeface="+mj-cs"/>
              </a:rPr>
              <a:t>Microbial fuel cells are one of the most commonly exploited BESs. The application of MFCs is capable of transforming chemical energy into electrical energy via microbes. The microorganisms function as</a:t>
            </a:r>
            <a:r>
              <a:rPr lang="en-US" dirty="0">
                <a:solidFill>
                  <a:srgbClr val="0070C0"/>
                </a:solidFill>
                <a:latin typeface="Charis SIL"/>
                <a:ea typeface="Calibri" panose="020F0502020204030204" pitchFamily="34" charset="0"/>
                <a:cs typeface="+mj-cs"/>
              </a:rPr>
              <a:t> </a:t>
            </a:r>
            <a:r>
              <a:rPr lang="en-US" dirty="0">
                <a:solidFill>
                  <a:srgbClr val="0070C0"/>
                </a:solidFill>
                <a:latin typeface="Times New Roman" panose="02020603050405020304" pitchFamily="18" charset="0"/>
                <a:ea typeface="Calibri" panose="020F0502020204030204" pitchFamily="34" charset="0"/>
                <a:cs typeface="+mj-cs"/>
              </a:rPr>
              <a:t>biocatalysts for the oxidation of chemical species in biodegradable substrates, with the aid of the electrodes. </a:t>
            </a:r>
          </a:p>
          <a:p>
            <a:pPr marL="257175" indent="-257175" algn="just">
              <a:lnSpc>
                <a:spcPct val="107000"/>
              </a:lnSpc>
              <a:buFont typeface="Arial" panose="020B0604020202020204" pitchFamily="34" charset="0"/>
              <a:buChar char="•"/>
            </a:pPr>
            <a:r>
              <a:rPr lang="en-US" dirty="0">
                <a:solidFill>
                  <a:srgbClr val="FF0000"/>
                </a:solidFill>
                <a:latin typeface="Times New Roman" panose="02020603050405020304" pitchFamily="18" charset="0"/>
                <a:ea typeface="Calibri" panose="020F0502020204030204" pitchFamily="34" charset="0"/>
                <a:cs typeface="+mj-cs"/>
              </a:rPr>
              <a:t>These characteristics of MFCs contribute to their consideration as effective BESs for the generation of electricity . </a:t>
            </a:r>
            <a:endParaRPr lang="en-US" dirty="0">
              <a:solidFill>
                <a:srgbClr val="FF000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solidFill>
                  <a:schemeClr val="accent6">
                    <a:lumMod val="75000"/>
                  </a:schemeClr>
                </a:solidFill>
                <a:latin typeface="Times New Roman" panose="02020603050405020304" pitchFamily="18" charset="0"/>
                <a:ea typeface="Calibri" panose="020F0502020204030204" pitchFamily="34" charset="0"/>
                <a:cs typeface="+mj-cs"/>
              </a:rPr>
              <a:t>Industrial wastewater, made up of simple and complex organic pollutants has been utilized as a substrate for MFCs. </a:t>
            </a:r>
          </a:p>
          <a:p>
            <a:pPr marL="257175" indent="-257175" algn="just">
              <a:lnSpc>
                <a:spcPct val="107000"/>
              </a:lnSpc>
              <a:buFont typeface="Arial" panose="020B0604020202020204" pitchFamily="34" charset="0"/>
              <a:buChar char="•"/>
            </a:pPr>
            <a:r>
              <a:rPr lang="en-US" dirty="0">
                <a:solidFill>
                  <a:srgbClr val="7030A0"/>
                </a:solidFill>
                <a:latin typeface="Times New Roman" panose="02020603050405020304" pitchFamily="18" charset="0"/>
                <a:ea typeface="Calibri" panose="020F0502020204030204" pitchFamily="34" charset="0"/>
                <a:cs typeface="+mj-cs"/>
              </a:rPr>
              <a:t>The biofilm at the anode is complex and is usually made up of electroactive and fermentative microorganisms. The electroactive microorganisms are able to extract electrical energy from the breakdown </a:t>
            </a:r>
            <a:r>
              <a:rPr lang="en-US" dirty="0">
                <a:solidFill>
                  <a:srgbClr val="7030A0"/>
                </a:solidFill>
                <a:latin typeface="Times New Roman" panose="02020603050405020304" pitchFamily="18" charset="0"/>
                <a:ea typeface="Calibri" panose="020F0502020204030204" pitchFamily="34" charset="0"/>
                <a:cs typeface="Arial" panose="020B0604020202020204" pitchFamily="34" charset="0"/>
              </a:rPr>
              <a:t>simple organic molecules </a:t>
            </a:r>
          </a:p>
          <a:p>
            <a:pPr marL="257175" indent="-257175" algn="just">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Different types of wastewater were examined in MFC for producing electricity, as can be seen in Table 3. The table shows the effect of the anode or cathode type and/or modification on the power generation  .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8024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4537" y="1030458"/>
            <a:ext cx="5571045" cy="421139"/>
          </a:xfrm>
        </p:spPr>
        <p:txBody>
          <a:bodyPr>
            <a:noAutofit/>
          </a:bodyPr>
          <a:lstStyle/>
          <a:p>
            <a:pPr marL="0" indent="0" algn="just">
              <a:lnSpc>
                <a:spcPct val="107000"/>
              </a:lnSpc>
              <a:buNone/>
            </a:pPr>
            <a:r>
              <a:rPr lang="en-US" sz="1200" b="1" dirty="0">
                <a:latin typeface="Times New Roman" panose="02020603050405020304" pitchFamily="18" charset="0"/>
                <a:ea typeface="Calibri" panose="020F0502020204030204" pitchFamily="34" charset="0"/>
                <a:cs typeface="Arial" panose="020B0604020202020204" pitchFamily="34" charset="0"/>
              </a:rPr>
              <a:t>Table 3 Microbial fuel cells operated with different types of wastewater.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t="1102"/>
          <a:stretch/>
        </p:blipFill>
        <p:spPr>
          <a:xfrm>
            <a:off x="1147766" y="1383847"/>
            <a:ext cx="7192052" cy="4506686"/>
          </a:xfrm>
          <a:prstGeom prst="rect">
            <a:avLst/>
          </a:prstGeom>
          <a:ln w="25400">
            <a:solidFill>
              <a:schemeClr val="tx1"/>
            </a:solidFill>
          </a:ln>
        </p:spPr>
      </p:pic>
    </p:spTree>
    <p:extLst>
      <p:ext uri="{BB962C8B-B14F-4D97-AF65-F5344CB8AC3E}">
        <p14:creationId xmlns:p14="http://schemas.microsoft.com/office/powerpoint/2010/main" val="3641444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57250"/>
            <a:ext cx="9001124" cy="5130507"/>
          </a:xfrm>
          <a:prstGeom prst="rect">
            <a:avLst/>
          </a:prstGeom>
        </p:spPr>
        <p:txBody>
          <a:bodyPr wrap="square">
            <a:spAutoFit/>
          </a:bodyPr>
          <a:lstStyle/>
          <a:p>
            <a:pPr algn="ctr">
              <a:lnSpc>
                <a:spcPct val="107000"/>
              </a:lnSpc>
            </a:pPr>
            <a:r>
              <a:rPr lang="en-US" dirty="0">
                <a:solidFill>
                  <a:srgbClr val="C00000"/>
                </a:solidFill>
                <a:latin typeface="Times New Roman" panose="02020603050405020304" pitchFamily="18" charset="0"/>
                <a:ea typeface="Calibri" panose="020F0502020204030204" pitchFamily="34" charset="0"/>
                <a:cs typeface="+mj-cs"/>
              </a:rPr>
              <a:t>Microbial electrolysis cell (MEC)</a:t>
            </a:r>
            <a:endParaRPr lang="en-US" dirty="0">
              <a:solidFill>
                <a:srgbClr val="C0000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solidFill>
                  <a:srgbClr val="0070C0"/>
                </a:solidFill>
                <a:latin typeface="Times New Roman" panose="02020603050405020304" pitchFamily="18" charset="0"/>
                <a:ea typeface="Calibri" panose="020F0502020204030204" pitchFamily="34" charset="0"/>
                <a:cs typeface="+mj-cs"/>
              </a:rPr>
              <a:t>The last decade has seen a considerable increase in research relating to microbial electrolysis cells for the production of hydrogen from waste.</a:t>
            </a:r>
            <a:endParaRPr lang="en-US" dirty="0">
              <a:solidFill>
                <a:srgbClr val="0070C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solidFill>
                  <a:srgbClr val="FF0000"/>
                </a:solidFill>
                <a:latin typeface="Times New Roman" panose="02020603050405020304" pitchFamily="18" charset="0"/>
                <a:ea typeface="Calibri" panose="020F0502020204030204" pitchFamily="34" charset="0"/>
                <a:cs typeface="+mj-cs"/>
              </a:rPr>
              <a:t>MECs utilize biologically degradable organics as a source of electrons. MECs are designed to produce more </a:t>
            </a:r>
            <a:r>
              <a:rPr lang="en-US" b="1" u="sng" dirty="0">
                <a:solidFill>
                  <a:srgbClr val="FF0000"/>
                </a:solidFill>
                <a:latin typeface="Times New Roman" panose="02020603050405020304" pitchFamily="18" charset="0"/>
                <a:ea typeface="Calibri" panose="020F0502020204030204" pitchFamily="34" charset="0"/>
                <a:cs typeface="+mj-cs"/>
              </a:rPr>
              <a:t>hydrogen gas</a:t>
            </a:r>
            <a:r>
              <a:rPr lang="en-US" dirty="0">
                <a:solidFill>
                  <a:srgbClr val="FF0000"/>
                </a:solidFill>
                <a:latin typeface="Times New Roman" panose="02020603050405020304" pitchFamily="18" charset="0"/>
                <a:ea typeface="Calibri" panose="020F0502020204030204" pitchFamily="34" charset="0"/>
                <a:cs typeface="+mj-cs"/>
              </a:rPr>
              <a:t>, due to their ability to exceed the fermentative barrier predominant in fermentation-based processes.</a:t>
            </a:r>
            <a:endParaRPr lang="en-US" dirty="0">
              <a:solidFill>
                <a:srgbClr val="FF0000"/>
              </a:solidFill>
              <a:latin typeface="Calibri" panose="020F0502020204030204" pitchFamily="34" charset="0"/>
              <a:ea typeface="Calibri" panose="020F0502020204030204" pitchFamily="34" charset="0"/>
              <a:cs typeface="+mj-cs"/>
            </a:endParaRPr>
          </a:p>
          <a:p>
            <a:pPr marL="257175" indent="-257175" algn="just">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mj-cs"/>
              </a:rPr>
              <a:t>Although the progress and developments already achieved in MECs, </a:t>
            </a:r>
            <a:r>
              <a:rPr lang="en-US" b="1" u="sng" dirty="0">
                <a:latin typeface="Times New Roman" panose="02020603050405020304" pitchFamily="18" charset="0"/>
                <a:ea typeface="Calibri" panose="020F0502020204030204" pitchFamily="34" charset="0"/>
                <a:cs typeface="+mj-cs"/>
              </a:rPr>
              <a:t>there are still some challenges that need to be addressed before commercialization</a:t>
            </a:r>
            <a:r>
              <a:rPr lang="en-US" dirty="0">
                <a:latin typeface="Times New Roman" panose="02020603050405020304" pitchFamily="18" charset="0"/>
                <a:ea typeface="Calibri" panose="020F0502020204030204" pitchFamily="34" charset="0"/>
                <a:cs typeface="+mj-cs"/>
              </a:rPr>
              <a:t>. Optimization of the technology to increase the hydrogen gas, along with a reduction in the overall cost of the technology are both critical for the eventual commercialization of this technology.</a:t>
            </a:r>
          </a:p>
          <a:p>
            <a:pPr marL="257175" indent="-257175" algn="just">
              <a:lnSpc>
                <a:spcPct val="107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mj-cs"/>
              </a:rPr>
              <a:t> </a:t>
            </a:r>
            <a:r>
              <a:rPr lang="en-US" dirty="0">
                <a:solidFill>
                  <a:srgbClr val="FF0000"/>
                </a:solidFill>
                <a:latin typeface="Times New Roman" panose="02020603050405020304" pitchFamily="18" charset="0"/>
                <a:ea typeface="Calibri" panose="020F0502020204030204" pitchFamily="34" charset="0"/>
                <a:cs typeface="+mj-cs"/>
              </a:rPr>
              <a:t>Wastewater from different sources was recently investigated as fuel to produce hydrogen in MECs. Different types of wastewater, electrode materials, and membranes were investigated to increase the COD removal efficiency, columbic efficiency, and hydrogen production rate. Table 4 summarizes some of the studies performed on hydrogen production by MEC from different wastewaters. </a:t>
            </a:r>
          </a:p>
          <a:p>
            <a:pPr marL="257175" indent="-257175" algn="just">
              <a:lnSpc>
                <a:spcPct val="107000"/>
              </a:lnSpc>
              <a:buFont typeface="Arial" panose="020B0604020202020204" pitchFamily="34" charset="0"/>
              <a:buChar char="•"/>
            </a:pPr>
            <a:r>
              <a:rPr lang="en-US" dirty="0">
                <a:solidFill>
                  <a:srgbClr val="7030A0"/>
                </a:solidFill>
                <a:latin typeface="Times New Roman" panose="02020603050405020304" pitchFamily="18" charset="0"/>
                <a:ea typeface="Calibri" panose="020F0502020204030204" pitchFamily="34" charset="0"/>
                <a:cs typeface="+mj-cs"/>
              </a:rPr>
              <a:t>As clear from the Table that MEC is a viable option for simultaneous wastewater treatment and hydrogen production.</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228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481281" y="1752600"/>
            <a:ext cx="2348879" cy="32947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microorganisms</a:t>
            </a:r>
          </a:p>
        </p:txBody>
      </p:sp>
      <p:sp>
        <p:nvSpPr>
          <p:cNvPr id="4" name="TextBox 3"/>
          <p:cNvSpPr txBox="1"/>
          <p:nvPr/>
        </p:nvSpPr>
        <p:spPr>
          <a:xfrm>
            <a:off x="3857557" y="2301753"/>
            <a:ext cx="1600200" cy="461665"/>
          </a:xfrm>
          <a:prstGeom prst="rect">
            <a:avLst/>
          </a:prstGeom>
          <a:noFill/>
          <a:ln>
            <a:solidFill>
              <a:schemeClr val="bg1"/>
            </a:solidFill>
          </a:ln>
        </p:spPr>
        <p:txBody>
          <a:bodyPr wrap="square" rtlCol="0">
            <a:spAutoFit/>
          </a:bodyPr>
          <a:lstStyle/>
          <a:p>
            <a:r>
              <a:rPr lang="en-US" sz="2400" b="1" dirty="0"/>
              <a:t>Bioprocess</a:t>
            </a:r>
          </a:p>
        </p:txBody>
      </p:sp>
      <p:sp>
        <p:nvSpPr>
          <p:cNvPr id="5" name="Notched Right Arrow 4"/>
          <p:cNvSpPr/>
          <p:nvPr/>
        </p:nvSpPr>
        <p:spPr>
          <a:xfrm>
            <a:off x="2039755" y="3146563"/>
            <a:ext cx="1353453"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57" y="3342321"/>
            <a:ext cx="2028372" cy="461665"/>
          </a:xfrm>
          <a:prstGeom prst="rect">
            <a:avLst/>
          </a:prstGeom>
          <a:noFill/>
        </p:spPr>
        <p:txBody>
          <a:bodyPr wrap="square" rtlCol="0">
            <a:spAutoFit/>
          </a:bodyPr>
          <a:lstStyle/>
          <a:p>
            <a:r>
              <a:rPr lang="en-US" sz="2400" b="1" dirty="0"/>
              <a:t>Raw materials</a:t>
            </a:r>
          </a:p>
        </p:txBody>
      </p:sp>
      <p:sp>
        <p:nvSpPr>
          <p:cNvPr id="7" name="Notched Right Arrow 6"/>
          <p:cNvSpPr/>
          <p:nvPr/>
        </p:nvSpPr>
        <p:spPr>
          <a:xfrm>
            <a:off x="5941951" y="3085176"/>
            <a:ext cx="1353453"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2800" y="3085176"/>
            <a:ext cx="1981200" cy="830997"/>
          </a:xfrm>
          <a:prstGeom prst="rect">
            <a:avLst/>
          </a:prstGeom>
          <a:noFill/>
        </p:spPr>
        <p:txBody>
          <a:bodyPr wrap="square" rtlCol="0">
            <a:spAutoFit/>
          </a:bodyPr>
          <a:lstStyle/>
          <a:p>
            <a:pPr algn="ctr"/>
            <a:r>
              <a:rPr lang="en-US" sz="2400" b="1" dirty="0"/>
              <a:t>Higher value product</a:t>
            </a:r>
          </a:p>
        </p:txBody>
      </p:sp>
      <p:sp>
        <p:nvSpPr>
          <p:cNvPr id="9" name="Rectangle 8"/>
          <p:cNvSpPr/>
          <p:nvPr/>
        </p:nvSpPr>
        <p:spPr>
          <a:xfrm>
            <a:off x="3636686" y="2827130"/>
            <a:ext cx="2126929" cy="400110"/>
          </a:xfrm>
          <a:prstGeom prst="rect">
            <a:avLst/>
          </a:prstGeom>
        </p:spPr>
        <p:txBody>
          <a:bodyPr wrap="none">
            <a:spAutoFit/>
          </a:bodyPr>
          <a:lstStyle/>
          <a:p>
            <a:r>
              <a:rPr lang="en-US" sz="2000" dirty="0">
                <a:solidFill>
                  <a:srgbClr val="FF3300"/>
                </a:solidFill>
              </a:rPr>
              <a:t>biological catalysts</a:t>
            </a:r>
          </a:p>
        </p:txBody>
      </p:sp>
      <p:sp>
        <p:nvSpPr>
          <p:cNvPr id="10" name="Rectangle 9"/>
          <p:cNvSpPr/>
          <p:nvPr/>
        </p:nvSpPr>
        <p:spPr>
          <a:xfrm>
            <a:off x="3822300" y="3527062"/>
            <a:ext cx="1670714" cy="369332"/>
          </a:xfrm>
          <a:prstGeom prst="rect">
            <a:avLst/>
          </a:prstGeom>
        </p:spPr>
        <p:txBody>
          <a:bodyPr wrap="none">
            <a:spAutoFit/>
          </a:bodyPr>
          <a:lstStyle/>
          <a:p>
            <a:r>
              <a:rPr lang="en-US" dirty="0"/>
              <a:t>microorganisms</a:t>
            </a:r>
          </a:p>
        </p:txBody>
      </p:sp>
      <p:sp>
        <p:nvSpPr>
          <p:cNvPr id="11" name="Rectangle 10"/>
          <p:cNvSpPr/>
          <p:nvPr/>
        </p:nvSpPr>
        <p:spPr>
          <a:xfrm>
            <a:off x="3608590" y="3203821"/>
            <a:ext cx="2221570" cy="369332"/>
          </a:xfrm>
          <a:prstGeom prst="rect">
            <a:avLst/>
          </a:prstGeom>
        </p:spPr>
        <p:txBody>
          <a:bodyPr wrap="none">
            <a:spAutoFit/>
          </a:bodyPr>
          <a:lstStyle/>
          <a:p>
            <a:r>
              <a:rPr lang="en-US" dirty="0"/>
              <a:t>animal and plant cells</a:t>
            </a:r>
          </a:p>
        </p:txBody>
      </p:sp>
      <p:sp>
        <p:nvSpPr>
          <p:cNvPr id="12" name="Rectangle 11"/>
          <p:cNvSpPr/>
          <p:nvPr/>
        </p:nvSpPr>
        <p:spPr>
          <a:xfrm>
            <a:off x="4155179" y="3836565"/>
            <a:ext cx="1004955" cy="369332"/>
          </a:xfrm>
          <a:prstGeom prst="rect">
            <a:avLst/>
          </a:prstGeom>
        </p:spPr>
        <p:txBody>
          <a:bodyPr wrap="none">
            <a:spAutoFit/>
          </a:bodyPr>
          <a:lstStyle/>
          <a:p>
            <a:r>
              <a:rPr lang="en-US" dirty="0"/>
              <a:t>enzymes</a:t>
            </a:r>
          </a:p>
        </p:txBody>
      </p:sp>
      <p:sp>
        <p:nvSpPr>
          <p:cNvPr id="13" name="Rectangle 12"/>
          <p:cNvSpPr/>
          <p:nvPr/>
        </p:nvSpPr>
        <p:spPr>
          <a:xfrm>
            <a:off x="3996688" y="4145410"/>
            <a:ext cx="1406924" cy="646331"/>
          </a:xfrm>
          <a:prstGeom prst="rect">
            <a:avLst/>
          </a:prstGeom>
        </p:spPr>
        <p:txBody>
          <a:bodyPr wrap="none">
            <a:spAutoFit/>
          </a:bodyPr>
          <a:lstStyle/>
          <a:p>
            <a:r>
              <a:rPr lang="en-US" dirty="0"/>
              <a:t>sub cellular</a:t>
            </a:r>
          </a:p>
          <a:p>
            <a:r>
              <a:rPr lang="en-US" dirty="0"/>
              <a:t> components</a:t>
            </a:r>
          </a:p>
        </p:txBody>
      </p:sp>
    </p:spTree>
    <p:extLst>
      <p:ext uri="{BB962C8B-B14F-4D97-AF65-F5344CB8AC3E}">
        <p14:creationId xmlns:p14="http://schemas.microsoft.com/office/powerpoint/2010/main" val="397425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978" y="1274512"/>
            <a:ext cx="5811252" cy="421139"/>
          </a:xfrm>
        </p:spPr>
        <p:txBody>
          <a:bodyPr>
            <a:normAutofit fontScale="70000" lnSpcReduction="20000"/>
          </a:bodyPr>
          <a:lstStyle/>
          <a:p>
            <a:pPr marL="0" indent="0" algn="just">
              <a:lnSpc>
                <a:spcPct val="107000"/>
              </a:lnSpc>
              <a:buNone/>
            </a:pPr>
            <a:r>
              <a:rPr lang="en-US" sz="1800" b="1" dirty="0">
                <a:latin typeface="Times New Roman" panose="02020603050405020304" pitchFamily="18" charset="0"/>
                <a:ea typeface="Calibri" panose="020F0502020204030204" pitchFamily="34" charset="0"/>
                <a:cs typeface="Arial" panose="020B0604020202020204" pitchFamily="34" charset="0"/>
              </a:rPr>
              <a:t>Table 4 Hydrogen production using wastewater in the microbial electrolysis cell</a:t>
            </a:r>
            <a:endParaRPr lang="en-US" sz="15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srcRect t="1495" b="5348"/>
          <a:stretch/>
        </p:blipFill>
        <p:spPr>
          <a:xfrm>
            <a:off x="405378" y="1817059"/>
            <a:ext cx="8207806" cy="3445586"/>
          </a:xfrm>
          <a:prstGeom prst="rect">
            <a:avLst/>
          </a:prstGeom>
          <a:ln w="25400">
            <a:solidFill>
              <a:schemeClr val="tx1"/>
            </a:solidFill>
          </a:ln>
        </p:spPr>
      </p:pic>
    </p:spTree>
    <p:extLst>
      <p:ext uri="{BB962C8B-B14F-4D97-AF65-F5344CB8AC3E}">
        <p14:creationId xmlns:p14="http://schemas.microsoft.com/office/powerpoint/2010/main" val="2811223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094"/>
            <a:ext cx="8974054" cy="4834144"/>
          </a:xfrm>
          <a:prstGeom prst="rect">
            <a:avLst/>
          </a:prstGeom>
        </p:spPr>
        <p:txBody>
          <a:bodyPr wrap="square">
            <a:spAutoFit/>
          </a:bodyPr>
          <a:lstStyle/>
          <a:p>
            <a:pPr marL="257175" indent="-257175" algn="just">
              <a:lnSpc>
                <a:spcPct val="107000"/>
              </a:lnSpc>
              <a:buFont typeface="Symbol" panose="05050102010706020507" pitchFamily="18" charset="2"/>
              <a:buChar char=""/>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metal contaminated water posts great health and environmental concerns, because most metals are not biodegradable and can be accumulated in living tissues of plants, animals, and human bodies, causing diseases and disorders </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7000"/>
              </a:lnSpc>
              <a:buFont typeface="Symbol" panose="05050102010706020507" pitchFamily="18" charset="2"/>
              <a:buChar char=""/>
            </a:pPr>
            <a:r>
              <a:rPr lang="en-US" dirty="0">
                <a:solidFill>
                  <a:schemeClr val="accent1">
                    <a:lumMod val="75000"/>
                  </a:schemeClr>
                </a:solidFill>
                <a:latin typeface="Times New Roman" panose="02020603050405020304" pitchFamily="18" charset="0"/>
                <a:ea typeface="Calibri" panose="020F0502020204030204" pitchFamily="34" charset="0"/>
                <a:cs typeface="Arial" panose="020B0604020202020204" pitchFamily="34" charset="0"/>
              </a:rPr>
              <a:t>Physical, chemical, and biological technologies have been developed to remove metals from wastewater, and more and more efforts have been made to possibly recover precious metals, so the treatment process can be cost-effective and sustainable.</a:t>
            </a: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The BES platform has recently demonstrated excellent performances in removing and recovering metals from different wastewaters, suggesting the use of electrode for metal recovery can be a new efficient and effective approach. </a:t>
            </a:r>
          </a:p>
          <a:p>
            <a:pPr marL="257175" indent="-257175" algn="just">
              <a:lnSpc>
                <a:spcPct val="107000"/>
              </a:lnSpc>
              <a:buFont typeface="Symbol" panose="05050102010706020507" pitchFamily="18" charset="2"/>
              <a:buChar char=""/>
            </a:pPr>
            <a:r>
              <a:rPr lang="en-US" dirty="0">
                <a:solidFill>
                  <a:srgbClr val="7030A0"/>
                </a:solidFill>
                <a:latin typeface="Times New Roman" panose="02020603050405020304" pitchFamily="18" charset="0"/>
              </a:rPr>
              <a:t>The conﬁgurations of BES systems used for removing different metal ions varies between </a:t>
            </a:r>
            <a:r>
              <a:rPr lang="en-US" b="1" u="sng" dirty="0">
                <a:solidFill>
                  <a:srgbClr val="7030A0"/>
                </a:solidFill>
                <a:latin typeface="Times New Roman" panose="02020603050405020304" pitchFamily="18" charset="0"/>
              </a:rPr>
              <a:t>dual </a:t>
            </a:r>
            <a:r>
              <a:rPr lang="en-US" dirty="0">
                <a:solidFill>
                  <a:srgbClr val="7030A0"/>
                </a:solidFill>
                <a:latin typeface="Times New Roman" panose="02020603050405020304" pitchFamily="18" charset="0"/>
              </a:rPr>
              <a:t>and </a:t>
            </a:r>
            <a:r>
              <a:rPr lang="en-US" b="1" u="sng" dirty="0">
                <a:solidFill>
                  <a:srgbClr val="7030A0"/>
                </a:solidFill>
                <a:latin typeface="Times New Roman" panose="02020603050405020304" pitchFamily="18" charset="0"/>
              </a:rPr>
              <a:t>single chambered </a:t>
            </a:r>
            <a:r>
              <a:rPr lang="en-US" dirty="0">
                <a:solidFill>
                  <a:srgbClr val="7030A0"/>
                </a:solidFill>
                <a:latin typeface="Times New Roman" panose="02020603050405020304" pitchFamily="18" charset="0"/>
              </a:rPr>
              <a:t>BES. Often a </a:t>
            </a:r>
            <a:r>
              <a:rPr lang="en-US" dirty="0" err="1">
                <a:solidFill>
                  <a:srgbClr val="7030A0"/>
                </a:solidFill>
                <a:latin typeface="Times New Roman" panose="02020603050405020304" pitchFamily="18" charset="0"/>
              </a:rPr>
              <a:t>bioelectrochemical</a:t>
            </a:r>
            <a:r>
              <a:rPr lang="en-US" dirty="0">
                <a:solidFill>
                  <a:srgbClr val="7030A0"/>
                </a:solidFill>
                <a:latin typeface="Times New Roman" panose="02020603050405020304" pitchFamily="18" charset="0"/>
              </a:rPr>
              <a:t> system comprises of an anode, a cathode and an optional separator membrane. The bioﬁlms living on the anode by oxidizing organic matter provide the driving force for an electrochemical metal reduction and recovery process at the cathode. The reduced metals are either deposited on the cathode, precipitated in the solution or remain soluble in the solution depending on the speciation of the metal, and the prevailing solution chemistry. </a:t>
            </a:r>
            <a:r>
              <a:rPr lang="en-US" dirty="0">
                <a:solidFill>
                  <a:srgbClr val="7030A0"/>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610632" y="857250"/>
            <a:ext cx="6321282" cy="369332"/>
          </a:xfrm>
          <a:prstGeom prst="rect">
            <a:avLst/>
          </a:prstGeom>
        </p:spPr>
        <p:txBody>
          <a:bodyPr wrap="none">
            <a:spAutoFit/>
          </a:bodyPr>
          <a:lstStyle/>
          <a:p>
            <a:pPr lvl="0" algn="just" rtl="0"/>
            <a:r>
              <a:rPr lang="en-US" b="1" dirty="0">
                <a:solidFill>
                  <a:srgbClr val="000000"/>
                </a:solidFill>
                <a:latin typeface="Times New Roman" panose="02020603050405020304" pitchFamily="18" charset="0"/>
              </a:rPr>
              <a:t>Metal removal  and recovery using </a:t>
            </a:r>
            <a:r>
              <a:rPr lang="en-US" b="1" dirty="0" err="1">
                <a:solidFill>
                  <a:srgbClr val="000000"/>
                </a:solidFill>
                <a:latin typeface="Times New Roman" panose="02020603050405020304" pitchFamily="18" charset="0"/>
              </a:rPr>
              <a:t>bioelectrochemical</a:t>
            </a:r>
            <a:r>
              <a:rPr lang="en-US" b="1" dirty="0">
                <a:solidFill>
                  <a:srgbClr val="000000"/>
                </a:solidFill>
                <a:latin typeface="Times New Roman" panose="02020603050405020304" pitchFamily="18" charset="0"/>
              </a:rPr>
              <a:t> systems</a:t>
            </a:r>
          </a:p>
        </p:txBody>
      </p:sp>
    </p:spTree>
    <p:extLst>
      <p:ext uri="{BB962C8B-B14F-4D97-AF65-F5344CB8AC3E}">
        <p14:creationId xmlns:p14="http://schemas.microsoft.com/office/powerpoint/2010/main" val="3516623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7291" y="1614484"/>
            <a:ext cx="7376672" cy="3719861"/>
          </a:xfrm>
          <a:prstGeom prst="rect">
            <a:avLst/>
          </a:prstGeom>
          <a:ln w="25400">
            <a:solidFill>
              <a:schemeClr val="tx1"/>
            </a:solidFill>
          </a:ln>
        </p:spPr>
      </p:pic>
      <p:sp>
        <p:nvSpPr>
          <p:cNvPr id="2" name="Rectangle 1"/>
          <p:cNvSpPr/>
          <p:nvPr/>
        </p:nvSpPr>
        <p:spPr>
          <a:xfrm>
            <a:off x="728900" y="1173701"/>
            <a:ext cx="7553454" cy="461665"/>
          </a:xfrm>
          <a:prstGeom prst="rect">
            <a:avLst/>
          </a:prstGeom>
        </p:spPr>
        <p:txBody>
          <a:bodyPr wrap="square">
            <a:spAutoFit/>
          </a:bodyPr>
          <a:lstStyle/>
          <a:p>
            <a:pPr algn="ctr" rtl="0"/>
            <a:r>
              <a:rPr lang="en-US" sz="1200" dirty="0">
                <a:solidFill>
                  <a:srgbClr val="000000"/>
                </a:solidFill>
                <a:latin typeface="Times New Roman" panose="02020603050405020304" pitchFamily="18" charset="0"/>
              </a:rPr>
              <a:t>Table 5 Half-cell reactions at the anode and cathode of microbial </a:t>
            </a:r>
            <a:r>
              <a:rPr lang="en-US" sz="1200" dirty="0" err="1">
                <a:solidFill>
                  <a:srgbClr val="000000"/>
                </a:solidFill>
                <a:latin typeface="Times New Roman" panose="02020603050405020304" pitchFamily="18" charset="0"/>
              </a:rPr>
              <a:t>bioelectrochemical</a:t>
            </a:r>
            <a:r>
              <a:rPr lang="en-US" sz="1200" dirty="0">
                <a:solidFill>
                  <a:srgbClr val="000000"/>
                </a:solidFill>
                <a:latin typeface="Times New Roman" panose="02020603050405020304" pitchFamily="18" charset="0"/>
              </a:rPr>
              <a:t> systems used for removal and recovery of metal ions</a:t>
            </a:r>
            <a:endParaRPr lang="ar-IQ" sz="1200" dirty="0"/>
          </a:p>
        </p:txBody>
      </p:sp>
    </p:spTree>
    <p:extLst>
      <p:ext uri="{BB962C8B-B14F-4D97-AF65-F5344CB8AC3E}">
        <p14:creationId xmlns:p14="http://schemas.microsoft.com/office/powerpoint/2010/main" val="1446909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51165"/>
            <a:ext cx="9084272" cy="5031762"/>
          </a:xfrm>
          <a:prstGeom prst="rect">
            <a:avLst/>
          </a:prstGeom>
        </p:spPr>
        <p:txBody>
          <a:bodyPr wrap="square">
            <a:spAutoFit/>
          </a:bodyPr>
          <a:lstStyle/>
          <a:p>
            <a:pPr marL="257175" indent="-257175" algn="just">
              <a:lnSpc>
                <a:spcPct val="107000"/>
              </a:lnSpc>
              <a:buFont typeface="Symbol" panose="05050102010706020507" pitchFamily="18" charset="2"/>
              <a:buChar char=""/>
            </a:pP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All </a:t>
            </a:r>
            <a:r>
              <a:rPr lang="en-US"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bioelectrochemically</a:t>
            </a: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recovery processes divides into four categories.</a:t>
            </a:r>
          </a:p>
          <a:p>
            <a:pPr marL="257175" indent="-257175" algn="just">
              <a:lnSpc>
                <a:spcPct val="107000"/>
              </a:lnSpc>
              <a:buFont typeface="Symbol" panose="05050102010706020507" pitchFamily="18" charset="2"/>
              <a:buChar char=""/>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first process involves direct reduction of the metals on an abiotic cathode for those with redox potential higher than the anode potential. Such metals include Au (III), V (V), Cr (VI), Ag (I), Cu (II), Fe (III), and Hg (II), etc., and their respective reduction products are shown in table 6 Fig. 2A. The reduction is thermodynamically favorable, and the metals can be directly used as the electron acceptor without any external power consumption</a:t>
            </a:r>
          </a:p>
          <a:p>
            <a:pPr marL="257175" indent="-257175" algn="just">
              <a:lnSpc>
                <a:spcPct val="107000"/>
              </a:lnSpc>
              <a:buFont typeface="Symbol" panose="05050102010706020507" pitchFamily="18" charset="2"/>
              <a:buChar char=""/>
            </a:pP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The second process requires an external power supply to force the electrons travel from the anode to the abiotic cathode, so metals with lower redox potentials than the anode potentials can be reduced. Such metals mainly include Ni (II), </a:t>
            </a:r>
            <a:r>
              <a:rPr lang="en-US"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Pb</a:t>
            </a: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 (II), Cd (II), and Zn (II),etc., and their respective reduction products are demonstrated in  table  and Fig. 2B</a:t>
            </a:r>
          </a:p>
          <a:p>
            <a:pPr marL="257175" indent="-257175" algn="just">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The third mechanism is associated with microbial </a:t>
            </a:r>
            <a:r>
              <a:rPr lang="en-US" b="1" u="sng" dirty="0">
                <a:latin typeface="Times New Roman" panose="02020603050405020304" pitchFamily="18" charset="0"/>
                <a:ea typeface="Calibri" panose="020F0502020204030204" pitchFamily="34" charset="0"/>
                <a:cs typeface="Arial" panose="020B0604020202020204" pitchFamily="34" charset="0"/>
              </a:rPr>
              <a:t>reduction of metal oxides </a:t>
            </a:r>
            <a:r>
              <a:rPr lang="en-US" dirty="0">
                <a:latin typeface="Times New Roman" panose="02020603050405020304" pitchFamily="18" charset="0"/>
                <a:ea typeface="Calibri" panose="020F0502020204030204" pitchFamily="34" charset="0"/>
                <a:cs typeface="Arial" panose="020B0604020202020204" pitchFamily="34" charset="0"/>
              </a:rPr>
              <a:t>on a cathode (Fig. 2C). For example, Cr (VI) was reduced with the assistance of microbial metabolisms on a </a:t>
            </a:r>
            <a:r>
              <a:rPr lang="en-US" dirty="0" err="1">
                <a:latin typeface="Times New Roman" panose="02020603050405020304" pitchFamily="18" charset="0"/>
                <a:ea typeface="Calibri" panose="020F0502020204030204" pitchFamily="34" charset="0"/>
                <a:cs typeface="Arial" panose="020B0604020202020204" pitchFamily="34" charset="0"/>
              </a:rPr>
              <a:t>biocathode</a:t>
            </a:r>
            <a:r>
              <a:rPr lang="en-US" dirty="0">
                <a:latin typeface="Times New Roman" panose="02020603050405020304" pitchFamily="18" charset="0"/>
                <a:ea typeface="Calibri" panose="020F0502020204030204" pitchFamily="34" charset="0"/>
                <a:cs typeface="Arial" panose="020B0604020202020204" pitchFamily="34" charset="0"/>
              </a:rPr>
              <a:t> </a:t>
            </a:r>
          </a:p>
          <a:p>
            <a:pPr marL="257175" indent="-257175" algn="just">
              <a:lnSpc>
                <a:spcPct val="107000"/>
              </a:lnSpc>
              <a:buFont typeface="Symbol" panose="05050102010706020507" pitchFamily="18" charset="2"/>
              <a:buChar char=""/>
            </a:pP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The last mechanism reported in literature is </a:t>
            </a:r>
            <a:r>
              <a:rPr lang="en-US"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microbially</a:t>
            </a: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reduction with a poised potential (Fig. 2D), which is a combination of process 2 and 3. For instance, Cr (VI) can be reduced at a higher rate on a </a:t>
            </a:r>
            <a:r>
              <a:rPr lang="en-US"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biocathode</a:t>
            </a:r>
            <a:r>
              <a:rPr lang="en-US" dirty="0">
                <a:solidFill>
                  <a:srgbClr val="0070C0"/>
                </a:solidFill>
                <a:latin typeface="Times New Roman" panose="02020603050405020304" pitchFamily="18" charset="0"/>
                <a:ea typeface="Calibri" panose="020F0502020204030204" pitchFamily="34" charset="0"/>
                <a:cs typeface="Arial" panose="020B0604020202020204" pitchFamily="34" charset="0"/>
              </a:rPr>
              <a:t> with </a:t>
            </a:r>
            <a:r>
              <a:rPr lang="en-US" b="1"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poised potentials</a:t>
            </a:r>
          </a:p>
          <a:p>
            <a:pPr marL="257175" indent="-257175" algn="just">
              <a:lnSpc>
                <a:spcPct val="107000"/>
              </a:lnSpc>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4460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52" y="5308253"/>
            <a:ext cx="8624807" cy="507831"/>
          </a:xfrm>
          <a:prstGeom prst="rect">
            <a:avLst/>
          </a:prstGeom>
        </p:spPr>
        <p:txBody>
          <a:bodyPr wrap="square">
            <a:spAutoFit/>
          </a:bodyPr>
          <a:lstStyle/>
          <a:p>
            <a:pPr algn="l" rtl="0"/>
            <a:r>
              <a:rPr lang="en-US" sz="1350" dirty="0">
                <a:solidFill>
                  <a:srgbClr val="000000"/>
                </a:solidFill>
                <a:latin typeface="Times New Roman" panose="02020603050405020304" pitchFamily="18" charset="0"/>
              </a:rPr>
              <a:t>Fig. 2 metal recovery in </a:t>
            </a:r>
            <a:r>
              <a:rPr lang="en-US" sz="1350" dirty="0" err="1">
                <a:solidFill>
                  <a:srgbClr val="000000"/>
                </a:solidFill>
                <a:latin typeface="Times New Roman" panose="02020603050405020304" pitchFamily="18" charset="0"/>
              </a:rPr>
              <a:t>bioelectrochemical</a:t>
            </a:r>
            <a:r>
              <a:rPr lang="en-US" sz="1350" dirty="0">
                <a:solidFill>
                  <a:srgbClr val="000000"/>
                </a:solidFill>
                <a:latin typeface="Times New Roman" panose="02020603050405020304" pitchFamily="18" charset="0"/>
              </a:rPr>
              <a:t> systems. (A) Direct metal recovery using abiotic cathodes; (B) metal recovery using abiotic cathodes supplemented by external power sources. The membrane is optional.</a:t>
            </a:r>
            <a:endParaRPr lang="ar-IQ" sz="1350" dirty="0"/>
          </a:p>
        </p:txBody>
      </p:sp>
      <p:pic>
        <p:nvPicPr>
          <p:cNvPr id="4" name="Picture 3"/>
          <p:cNvPicPr>
            <a:picLocks noChangeAspect="1"/>
          </p:cNvPicPr>
          <p:nvPr/>
        </p:nvPicPr>
        <p:blipFill>
          <a:blip r:embed="rId2"/>
          <a:stretch>
            <a:fillRect/>
          </a:stretch>
        </p:blipFill>
        <p:spPr>
          <a:xfrm>
            <a:off x="612015" y="1002909"/>
            <a:ext cx="7842479" cy="4305344"/>
          </a:xfrm>
          <a:prstGeom prst="rect">
            <a:avLst/>
          </a:prstGeom>
        </p:spPr>
      </p:pic>
    </p:spTree>
    <p:extLst>
      <p:ext uri="{BB962C8B-B14F-4D97-AF65-F5344CB8AC3E}">
        <p14:creationId xmlns:p14="http://schemas.microsoft.com/office/powerpoint/2010/main" val="2107642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52" y="5308253"/>
            <a:ext cx="8624807" cy="507831"/>
          </a:xfrm>
          <a:prstGeom prst="rect">
            <a:avLst/>
          </a:prstGeom>
        </p:spPr>
        <p:txBody>
          <a:bodyPr wrap="square">
            <a:spAutoFit/>
          </a:bodyPr>
          <a:lstStyle/>
          <a:p>
            <a:pPr algn="l" rtl="0"/>
            <a:r>
              <a:rPr lang="en-US" sz="1350" dirty="0">
                <a:solidFill>
                  <a:srgbClr val="000000"/>
                </a:solidFill>
                <a:latin typeface="Times New Roman" panose="02020603050405020304" pitchFamily="18" charset="0"/>
              </a:rPr>
              <a:t>Fig. 2 metal recovery in </a:t>
            </a:r>
            <a:r>
              <a:rPr lang="en-US" sz="1350" dirty="0" err="1">
                <a:solidFill>
                  <a:srgbClr val="000000"/>
                </a:solidFill>
                <a:latin typeface="Times New Roman" panose="02020603050405020304" pitchFamily="18" charset="0"/>
              </a:rPr>
              <a:t>bioelectrochemical</a:t>
            </a:r>
            <a:r>
              <a:rPr lang="en-US" sz="1350" dirty="0">
                <a:solidFill>
                  <a:srgbClr val="000000"/>
                </a:solidFill>
                <a:latin typeface="Times New Roman" panose="02020603050405020304" pitchFamily="18" charset="0"/>
              </a:rPr>
              <a:t> systems. (C) metal conversion using bio-cathodes; (D) metal conversion using bio-cathodes supplemented by external power sources. The membrane is optional.</a:t>
            </a:r>
            <a:endParaRPr lang="ar-IQ" sz="1350" dirty="0"/>
          </a:p>
        </p:txBody>
      </p:sp>
      <p:pic>
        <p:nvPicPr>
          <p:cNvPr id="4" name="Picture 3"/>
          <p:cNvPicPr>
            <a:picLocks noChangeAspect="1"/>
          </p:cNvPicPr>
          <p:nvPr/>
        </p:nvPicPr>
        <p:blipFill>
          <a:blip r:embed="rId2"/>
          <a:stretch>
            <a:fillRect/>
          </a:stretch>
        </p:blipFill>
        <p:spPr>
          <a:xfrm>
            <a:off x="1097050" y="1124535"/>
            <a:ext cx="7189495" cy="4183718"/>
          </a:xfrm>
          <a:prstGeom prst="rect">
            <a:avLst/>
          </a:prstGeom>
        </p:spPr>
      </p:pic>
    </p:spTree>
    <p:extLst>
      <p:ext uri="{BB962C8B-B14F-4D97-AF65-F5344CB8AC3E}">
        <p14:creationId xmlns:p14="http://schemas.microsoft.com/office/powerpoint/2010/main" val="2065480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7252" y="1455239"/>
            <a:ext cx="6977940" cy="4435293"/>
          </a:xfrm>
          <a:prstGeom prst="rect">
            <a:avLst/>
          </a:prstGeom>
          <a:ln w="25400">
            <a:solidFill>
              <a:schemeClr val="tx1"/>
            </a:solidFill>
          </a:ln>
        </p:spPr>
      </p:pic>
      <p:sp>
        <p:nvSpPr>
          <p:cNvPr id="9" name="Rectangle 8"/>
          <p:cNvSpPr/>
          <p:nvPr/>
        </p:nvSpPr>
        <p:spPr>
          <a:xfrm>
            <a:off x="2251128" y="970492"/>
            <a:ext cx="4792852" cy="507831"/>
          </a:xfrm>
          <a:prstGeom prst="rect">
            <a:avLst/>
          </a:prstGeom>
        </p:spPr>
        <p:txBody>
          <a:bodyPr wrap="square">
            <a:spAutoFit/>
          </a:bodyPr>
          <a:lstStyle/>
          <a:p>
            <a:pPr algn="l"/>
            <a:r>
              <a:rPr lang="en-US" sz="1350" dirty="0">
                <a:latin typeface="AdvCaceiliaHVY"/>
              </a:rPr>
              <a:t>Table 6</a:t>
            </a:r>
            <a:r>
              <a:rPr lang="en-US" sz="1350" dirty="0">
                <a:latin typeface="AdvPS44A44B"/>
              </a:rPr>
              <a:t> </a:t>
            </a:r>
            <a:r>
              <a:rPr lang="en-US" sz="1350" dirty="0">
                <a:latin typeface="AdvCaceiliaHVY"/>
              </a:rPr>
              <a:t>Summary of </a:t>
            </a:r>
            <a:r>
              <a:rPr lang="en-US" sz="1350" dirty="0" err="1">
                <a:latin typeface="AdvCaceiliaHVY"/>
              </a:rPr>
              <a:t>bioelectrochemical</a:t>
            </a:r>
            <a:r>
              <a:rPr lang="en-US" sz="1350" dirty="0">
                <a:latin typeface="AdvCaceiliaHVY"/>
              </a:rPr>
              <a:t> recovery of metals.</a:t>
            </a:r>
            <a:endParaRPr lang="ar-IQ" sz="1350" dirty="0"/>
          </a:p>
          <a:p>
            <a:pPr algn="l"/>
            <a:endParaRPr lang="ar-IQ" sz="1350" dirty="0"/>
          </a:p>
        </p:txBody>
      </p:sp>
    </p:spTree>
    <p:extLst>
      <p:ext uri="{BB962C8B-B14F-4D97-AF65-F5344CB8AC3E}">
        <p14:creationId xmlns:p14="http://schemas.microsoft.com/office/powerpoint/2010/main" val="6207936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9062" y="1412722"/>
            <a:ext cx="6940343" cy="656905"/>
          </a:xfrm>
          <a:prstGeom prst="rect">
            <a:avLst/>
          </a:prstGeom>
          <a:ln w="25400">
            <a:solidFill>
              <a:schemeClr val="tx1"/>
            </a:solidFill>
          </a:ln>
        </p:spPr>
      </p:pic>
      <p:pic>
        <p:nvPicPr>
          <p:cNvPr id="3" name="Picture 2"/>
          <p:cNvPicPr>
            <a:picLocks noChangeAspect="1"/>
          </p:cNvPicPr>
          <p:nvPr/>
        </p:nvPicPr>
        <p:blipFill>
          <a:blip r:embed="rId3"/>
          <a:stretch>
            <a:fillRect/>
          </a:stretch>
        </p:blipFill>
        <p:spPr>
          <a:xfrm>
            <a:off x="1285252" y="2069626"/>
            <a:ext cx="6940344" cy="3251504"/>
          </a:xfrm>
          <a:prstGeom prst="rect">
            <a:avLst/>
          </a:prstGeom>
          <a:ln w="25400">
            <a:solidFill>
              <a:schemeClr val="tx1"/>
            </a:solidFill>
          </a:ln>
        </p:spPr>
      </p:pic>
      <p:pic>
        <p:nvPicPr>
          <p:cNvPr id="4" name="Picture 3"/>
          <p:cNvPicPr>
            <a:picLocks noChangeAspect="1"/>
          </p:cNvPicPr>
          <p:nvPr/>
        </p:nvPicPr>
        <p:blipFill>
          <a:blip r:embed="rId4"/>
          <a:stretch>
            <a:fillRect/>
          </a:stretch>
        </p:blipFill>
        <p:spPr>
          <a:xfrm>
            <a:off x="1281444" y="5321131"/>
            <a:ext cx="6940343" cy="482021"/>
          </a:xfrm>
          <a:prstGeom prst="rect">
            <a:avLst/>
          </a:prstGeom>
          <a:ln w="25400">
            <a:solidFill>
              <a:schemeClr val="tx1"/>
            </a:solidFill>
          </a:ln>
        </p:spPr>
      </p:pic>
      <p:sp>
        <p:nvSpPr>
          <p:cNvPr id="6" name="Rectangle 5"/>
          <p:cNvSpPr/>
          <p:nvPr/>
        </p:nvSpPr>
        <p:spPr>
          <a:xfrm>
            <a:off x="2251128" y="970492"/>
            <a:ext cx="4792852" cy="507831"/>
          </a:xfrm>
          <a:prstGeom prst="rect">
            <a:avLst/>
          </a:prstGeom>
        </p:spPr>
        <p:txBody>
          <a:bodyPr wrap="square">
            <a:spAutoFit/>
          </a:bodyPr>
          <a:lstStyle/>
          <a:p>
            <a:pPr algn="l"/>
            <a:r>
              <a:rPr lang="en-US" sz="1350" dirty="0">
                <a:latin typeface="AdvCaceiliaHVY"/>
              </a:rPr>
              <a:t>Table 6</a:t>
            </a:r>
            <a:r>
              <a:rPr lang="en-US" sz="1350" dirty="0">
                <a:latin typeface="AdvPS44A44B"/>
              </a:rPr>
              <a:t> </a:t>
            </a:r>
            <a:r>
              <a:rPr lang="en-US" sz="1350" dirty="0">
                <a:latin typeface="AdvCaceiliaHVY"/>
              </a:rPr>
              <a:t>Summary of </a:t>
            </a:r>
            <a:r>
              <a:rPr lang="en-US" sz="1350" dirty="0" err="1">
                <a:latin typeface="AdvCaceiliaHVY"/>
              </a:rPr>
              <a:t>bioelectrochemical</a:t>
            </a:r>
            <a:r>
              <a:rPr lang="en-US" sz="1350" dirty="0">
                <a:latin typeface="AdvCaceiliaHVY"/>
              </a:rPr>
              <a:t> recovery of metals.</a:t>
            </a:r>
            <a:endParaRPr lang="ar-IQ" sz="1350" dirty="0"/>
          </a:p>
          <a:p>
            <a:pPr algn="l"/>
            <a:endParaRPr lang="ar-IQ" sz="1350" dirty="0"/>
          </a:p>
        </p:txBody>
      </p:sp>
    </p:spTree>
    <p:extLst>
      <p:ext uri="{BB962C8B-B14F-4D97-AF65-F5344CB8AC3E}">
        <p14:creationId xmlns:p14="http://schemas.microsoft.com/office/powerpoint/2010/main" val="361202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1057" y="1343560"/>
            <a:ext cx="7634922" cy="756380"/>
          </a:xfrm>
          <a:prstGeom prst="rect">
            <a:avLst/>
          </a:prstGeom>
          <a:ln w="25400">
            <a:solidFill>
              <a:schemeClr val="tx1"/>
            </a:solidFill>
          </a:ln>
        </p:spPr>
      </p:pic>
      <p:pic>
        <p:nvPicPr>
          <p:cNvPr id="3" name="Picture 2"/>
          <p:cNvPicPr>
            <a:picLocks noChangeAspect="1"/>
          </p:cNvPicPr>
          <p:nvPr/>
        </p:nvPicPr>
        <p:blipFill rotWithShape="1">
          <a:blip r:embed="rId3"/>
          <a:srcRect l="1" r="658"/>
          <a:stretch/>
        </p:blipFill>
        <p:spPr>
          <a:xfrm>
            <a:off x="1011057" y="2099940"/>
            <a:ext cx="7634922" cy="3717113"/>
          </a:xfrm>
          <a:prstGeom prst="rect">
            <a:avLst/>
          </a:prstGeom>
          <a:ln w="25400">
            <a:solidFill>
              <a:schemeClr val="tx1"/>
            </a:solidFill>
          </a:ln>
        </p:spPr>
      </p:pic>
      <p:sp>
        <p:nvSpPr>
          <p:cNvPr id="5" name="Rectangle 4"/>
          <p:cNvSpPr/>
          <p:nvPr/>
        </p:nvSpPr>
        <p:spPr>
          <a:xfrm>
            <a:off x="2251128" y="970492"/>
            <a:ext cx="4792852" cy="507831"/>
          </a:xfrm>
          <a:prstGeom prst="rect">
            <a:avLst/>
          </a:prstGeom>
        </p:spPr>
        <p:txBody>
          <a:bodyPr wrap="square">
            <a:spAutoFit/>
          </a:bodyPr>
          <a:lstStyle/>
          <a:p>
            <a:pPr algn="l"/>
            <a:r>
              <a:rPr lang="en-US" sz="1350" dirty="0">
                <a:latin typeface="AdvCaceiliaHVY"/>
              </a:rPr>
              <a:t>Table 6</a:t>
            </a:r>
            <a:r>
              <a:rPr lang="en-US" sz="1350" dirty="0">
                <a:latin typeface="AdvPS44A44B"/>
              </a:rPr>
              <a:t> </a:t>
            </a:r>
            <a:r>
              <a:rPr lang="en-US" sz="1350" dirty="0">
                <a:latin typeface="AdvCaceiliaHVY"/>
              </a:rPr>
              <a:t>Summary of </a:t>
            </a:r>
            <a:r>
              <a:rPr lang="en-US" sz="1350" dirty="0" err="1">
                <a:latin typeface="AdvCaceiliaHVY"/>
              </a:rPr>
              <a:t>bioelectrochemical</a:t>
            </a:r>
            <a:r>
              <a:rPr lang="en-US" sz="1350" dirty="0">
                <a:latin typeface="AdvCaceiliaHVY"/>
              </a:rPr>
              <a:t> recovery of metals.</a:t>
            </a:r>
            <a:endParaRPr lang="ar-IQ" sz="1350" dirty="0"/>
          </a:p>
          <a:p>
            <a:pPr algn="l"/>
            <a:endParaRPr lang="ar-IQ" sz="1350" dirty="0"/>
          </a:p>
        </p:txBody>
      </p:sp>
    </p:spTree>
    <p:extLst>
      <p:ext uri="{BB962C8B-B14F-4D97-AF65-F5344CB8AC3E}">
        <p14:creationId xmlns:p14="http://schemas.microsoft.com/office/powerpoint/2010/main" val="2727038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0240" y="2075228"/>
            <a:ext cx="5172075" cy="3714750"/>
          </a:xfrm>
          <a:prstGeom prst="rect">
            <a:avLst/>
          </a:prstGeom>
        </p:spPr>
      </p:pic>
      <p:sp>
        <p:nvSpPr>
          <p:cNvPr id="3" name="Rectangle 2"/>
          <p:cNvSpPr/>
          <p:nvPr/>
        </p:nvSpPr>
        <p:spPr>
          <a:xfrm>
            <a:off x="2753527" y="1036482"/>
            <a:ext cx="4310795" cy="300082"/>
          </a:xfrm>
          <a:prstGeom prst="rect">
            <a:avLst/>
          </a:prstGeom>
        </p:spPr>
        <p:txBody>
          <a:bodyPr wrap="none">
            <a:spAutoFit/>
          </a:bodyPr>
          <a:lstStyle/>
          <a:p>
            <a:r>
              <a:rPr lang="en-US" sz="1350" b="1" dirty="0">
                <a:solidFill>
                  <a:srgbClr val="000000"/>
                </a:solidFill>
                <a:latin typeface="Arial" panose="020B0604020202020204" pitchFamily="34" charset="0"/>
              </a:rPr>
              <a:t>MEC Hybrid with other renewable energy sources </a:t>
            </a:r>
            <a:endParaRPr lang="ar-IQ" sz="1350" dirty="0"/>
          </a:p>
        </p:txBody>
      </p:sp>
      <p:sp>
        <p:nvSpPr>
          <p:cNvPr id="4" name="Rectangle 3"/>
          <p:cNvSpPr/>
          <p:nvPr/>
        </p:nvSpPr>
        <p:spPr>
          <a:xfrm>
            <a:off x="108488" y="1313481"/>
            <a:ext cx="8927024" cy="784830"/>
          </a:xfrm>
          <a:prstGeom prst="rect">
            <a:avLst/>
          </a:prstGeom>
        </p:spPr>
        <p:txBody>
          <a:bodyPr wrap="square">
            <a:spAutoFit/>
          </a:bodyPr>
          <a:lstStyle/>
          <a:p>
            <a:pPr algn="just" rtl="0"/>
            <a:r>
              <a:rPr lang="en-US" sz="1500" dirty="0">
                <a:solidFill>
                  <a:srgbClr val="000000"/>
                </a:solidFill>
                <a:latin typeface="Arial" panose="020B0604020202020204" pitchFamily="34" charset="0"/>
              </a:rPr>
              <a:t>today many researchers are advocating for MFC being used with MEC in an integrated system as depicted in </a:t>
            </a:r>
            <a:r>
              <a:rPr lang="en-US" sz="1500" dirty="0">
                <a:solidFill>
                  <a:srgbClr val="2196D1"/>
                </a:solidFill>
                <a:latin typeface="Arial" panose="020B0604020202020204" pitchFamily="34" charset="0"/>
              </a:rPr>
              <a:t>Fig. 3</a:t>
            </a:r>
            <a:r>
              <a:rPr lang="en-US" sz="1500" dirty="0">
                <a:solidFill>
                  <a:srgbClr val="000000"/>
                </a:solidFill>
                <a:latin typeface="Arial" panose="020B0604020202020204" pitchFamily="34" charset="0"/>
              </a:rPr>
              <a:t>This technique has been used in hydrogen production in the absence of external power sources. With the aid of acetate as substrate</a:t>
            </a:r>
            <a:endParaRPr lang="ar-IQ" sz="1500" dirty="0"/>
          </a:p>
        </p:txBody>
      </p:sp>
    </p:spTree>
    <p:extLst>
      <p:ext uri="{BB962C8B-B14F-4D97-AF65-F5344CB8AC3E}">
        <p14:creationId xmlns:p14="http://schemas.microsoft.com/office/powerpoint/2010/main" val="323094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20826" y="2481376"/>
            <a:ext cx="2735514" cy="2590800"/>
          </a:xfrm>
          <a:prstGeom prst="ellipse">
            <a:avLst/>
          </a:prstGeom>
          <a:solidFill>
            <a:schemeClr val="bg1"/>
          </a:solidFill>
          <a:ln>
            <a:solidFill>
              <a:srgbClr val="001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Bioprocess engineers</a:t>
            </a:r>
          </a:p>
        </p:txBody>
      </p:sp>
      <p:sp>
        <p:nvSpPr>
          <p:cNvPr id="3" name="Rectangle 2"/>
          <p:cNvSpPr/>
          <p:nvPr/>
        </p:nvSpPr>
        <p:spPr>
          <a:xfrm>
            <a:off x="3059100" y="3562681"/>
            <a:ext cx="2752677" cy="400110"/>
          </a:xfrm>
          <a:prstGeom prst="rect">
            <a:avLst/>
          </a:prstGeom>
        </p:spPr>
        <p:txBody>
          <a:bodyPr wrap="none">
            <a:spAutoFit/>
          </a:bodyPr>
          <a:lstStyle/>
          <a:p>
            <a:r>
              <a:rPr lang="en-US" sz="2000" b="1" dirty="0">
                <a:solidFill>
                  <a:srgbClr val="FF3300"/>
                </a:solidFill>
                <a:latin typeface="Times New Roman" panose="02020603050405020304" pitchFamily="18" charset="0"/>
                <a:cs typeface="Times New Roman" panose="02020603050405020304" pitchFamily="18" charset="0"/>
              </a:rPr>
              <a:t>Biochemical  engineers </a:t>
            </a:r>
          </a:p>
        </p:txBody>
      </p:sp>
      <p:sp>
        <p:nvSpPr>
          <p:cNvPr id="4" name="Notched Right Arrow 3"/>
          <p:cNvSpPr/>
          <p:nvPr/>
        </p:nvSpPr>
        <p:spPr>
          <a:xfrm>
            <a:off x="5912757" y="3305536"/>
            <a:ext cx="1447800" cy="9144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8700" y="3489273"/>
            <a:ext cx="989373" cy="461665"/>
          </a:xfrm>
          <a:prstGeom prst="rect">
            <a:avLst/>
          </a:prstGeom>
        </p:spPr>
        <p:txBody>
          <a:bodyPr wrap="none">
            <a:spAutoFit/>
          </a:bodyPr>
          <a:lstStyle/>
          <a:p>
            <a:r>
              <a:rPr lang="ar-IQ" sz="2400" dirty="0"/>
              <a:t>البحوث </a:t>
            </a:r>
            <a:endParaRPr lang="en-US" sz="2400" dirty="0"/>
          </a:p>
        </p:txBody>
      </p:sp>
      <p:sp>
        <p:nvSpPr>
          <p:cNvPr id="6" name="Notched Right Arrow 5"/>
          <p:cNvSpPr/>
          <p:nvPr/>
        </p:nvSpPr>
        <p:spPr>
          <a:xfrm rot="2601743">
            <a:off x="4793564" y="5011734"/>
            <a:ext cx="1447800" cy="9144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11777" y="6107498"/>
            <a:ext cx="926857" cy="461665"/>
          </a:xfrm>
          <a:prstGeom prst="rect">
            <a:avLst/>
          </a:prstGeom>
        </p:spPr>
        <p:txBody>
          <a:bodyPr wrap="none">
            <a:spAutoFit/>
          </a:bodyPr>
          <a:lstStyle/>
          <a:p>
            <a:r>
              <a:rPr lang="ar-IQ" sz="2400" dirty="0"/>
              <a:t>التطوير</a:t>
            </a:r>
            <a:endParaRPr lang="en-US" sz="2400" dirty="0"/>
          </a:p>
        </p:txBody>
      </p:sp>
      <p:sp>
        <p:nvSpPr>
          <p:cNvPr id="8" name="Notched Right Arrow 7"/>
          <p:cNvSpPr/>
          <p:nvPr/>
        </p:nvSpPr>
        <p:spPr>
          <a:xfrm rot="14531310">
            <a:off x="2938509" y="1534612"/>
            <a:ext cx="1092967" cy="9144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318" y="648810"/>
            <a:ext cx="2900153" cy="646331"/>
          </a:xfrm>
          <a:prstGeom prst="rect">
            <a:avLst/>
          </a:prstGeom>
        </p:spPr>
        <p:txBody>
          <a:bodyPr wrap="none">
            <a:spAutoFit/>
          </a:bodyPr>
          <a:lstStyle/>
          <a:p>
            <a:pPr algn="ctr" rtl="1"/>
            <a:r>
              <a:rPr lang="ar-IQ" dirty="0">
                <a:latin typeface="Arial" panose="020B0604020202020204" pitchFamily="34" charset="0"/>
              </a:rPr>
              <a:t>تصميم وبناء وحدة العمليات التي</a:t>
            </a:r>
          </a:p>
          <a:p>
            <a:pPr algn="ctr"/>
            <a:r>
              <a:rPr lang="ar-IQ" dirty="0">
                <a:latin typeface="Arial" panose="020B0604020202020204" pitchFamily="34" charset="0"/>
              </a:rPr>
              <a:t>  تتضمن كائنات أو جزيئات بيولوجية</a:t>
            </a:r>
            <a:endParaRPr lang="en-US" sz="2000" b="1" dirty="0">
              <a:solidFill>
                <a:srgbClr val="0070C0"/>
              </a:solidFill>
            </a:endParaRPr>
          </a:p>
        </p:txBody>
      </p:sp>
      <p:sp>
        <p:nvSpPr>
          <p:cNvPr id="10" name="Notched Right Arrow 9"/>
          <p:cNvSpPr/>
          <p:nvPr/>
        </p:nvSpPr>
        <p:spPr>
          <a:xfrm rot="10800000">
            <a:off x="1493157" y="3429000"/>
            <a:ext cx="1447800" cy="9144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656" y="2938083"/>
            <a:ext cx="2354833" cy="400110"/>
          </a:xfrm>
          <a:prstGeom prst="rect">
            <a:avLst/>
          </a:prstGeom>
        </p:spPr>
        <p:txBody>
          <a:bodyPr wrap="square">
            <a:spAutoFit/>
          </a:bodyPr>
          <a:lstStyle/>
          <a:p>
            <a:pPr algn="r"/>
            <a:r>
              <a:rPr lang="ar-IQ" sz="2000" dirty="0">
                <a:latin typeface="Times New Roman" panose="02020603050405020304" pitchFamily="18" charset="0"/>
                <a:cs typeface="Times New Roman" panose="02020603050405020304" pitchFamily="18" charset="0"/>
              </a:rPr>
              <a:t>ادارة العمليات الانتاجية</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5725788" y="530603"/>
            <a:ext cx="3060700" cy="872034"/>
          </a:xfrm>
          <a:prstGeom prst="rect">
            <a:avLst/>
          </a:prstGeom>
        </p:spPr>
        <p:txBody>
          <a:bodyPr wrap="square">
            <a:spAutoFit/>
          </a:bodyPr>
          <a:lstStyle/>
          <a:p>
            <a:pPr algn="ctr">
              <a:lnSpc>
                <a:spcPct val="150000"/>
              </a:lnSpc>
            </a:pPr>
            <a:r>
              <a:rPr lang="ar-IQ" dirty="0">
                <a:latin typeface="Arial" panose="020B0604020202020204" pitchFamily="34" charset="0"/>
              </a:rPr>
              <a:t>تطبيق المبادئ الهندسية على المواد والعمليات والأنظمة البيولوجية</a:t>
            </a:r>
            <a:endParaRPr lang="en-US" dirty="0">
              <a:latin typeface="Arial" panose="020B0604020202020204" pitchFamily="34" charset="0"/>
            </a:endParaRPr>
          </a:p>
        </p:txBody>
      </p:sp>
      <p:sp>
        <p:nvSpPr>
          <p:cNvPr id="13" name="Notched Right Arrow 12"/>
          <p:cNvSpPr/>
          <p:nvPr/>
        </p:nvSpPr>
        <p:spPr>
          <a:xfrm rot="18540377">
            <a:off x="5101850" y="1762860"/>
            <a:ext cx="1447800" cy="9144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155" y="5747525"/>
            <a:ext cx="2645228" cy="923330"/>
          </a:xfrm>
          <a:prstGeom prst="rect">
            <a:avLst/>
          </a:prstGeom>
        </p:spPr>
        <p:txBody>
          <a:bodyPr wrap="square">
            <a:spAutoFit/>
          </a:bodyPr>
          <a:lstStyle/>
          <a:p>
            <a:pPr algn="ctr" rtl="1"/>
            <a:r>
              <a:rPr lang="ar-IQ" dirty="0">
                <a:latin typeface="Arial" panose="020B0604020202020204" pitchFamily="34" charset="0"/>
              </a:rPr>
              <a:t>ترجمة الاكتشافات في الكيمياء الحيوية والطب إلى العمليات التجارية</a:t>
            </a:r>
            <a:endParaRPr lang="en-US" dirty="0"/>
          </a:p>
        </p:txBody>
      </p:sp>
      <p:sp>
        <p:nvSpPr>
          <p:cNvPr id="15" name="Notched Right Arrow 14"/>
          <p:cNvSpPr/>
          <p:nvPr/>
        </p:nvSpPr>
        <p:spPr>
          <a:xfrm rot="8013892">
            <a:off x="2470151" y="4999259"/>
            <a:ext cx="1447800" cy="93934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75924" y="22459"/>
            <a:ext cx="3653564" cy="461665"/>
          </a:xfrm>
          <a:prstGeom prst="rect">
            <a:avLst/>
          </a:prstGeom>
        </p:spPr>
        <p:txBody>
          <a:bodyPr wrap="none">
            <a:spAutoFit/>
          </a:bodyPr>
          <a:lstStyle/>
          <a:p>
            <a:r>
              <a:rPr lang="ar-IQ" sz="2400" b="1" dirty="0">
                <a:solidFill>
                  <a:srgbClr val="FF3300"/>
                </a:solidFill>
                <a:latin typeface="Times New Roman" panose="02020603050405020304" pitchFamily="18" charset="0"/>
                <a:cs typeface="Times New Roman" panose="02020603050405020304" pitchFamily="18" charset="0"/>
              </a:rPr>
              <a:t>وظائف المهندس الكيميائي الاحيائي</a:t>
            </a:r>
            <a:endParaRPr lang="en-US" sz="24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8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905000"/>
            <a:ext cx="5562600" cy="3139321"/>
          </a:xfrm>
          <a:prstGeom prst="rect">
            <a:avLst/>
          </a:prstGeom>
          <a:noFill/>
        </p:spPr>
        <p:txBody>
          <a:bodyPr wrap="square" lIns="91440" tIns="45720" rIns="91440" bIns="45720">
            <a:spAutoFit/>
          </a:bodyPr>
          <a:lstStyle/>
          <a:p>
            <a:pPr algn="ctr"/>
            <a:r>
              <a:rPr lang="en-US" sz="6600" b="1" dirty="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Thank you</a:t>
            </a:r>
          </a:p>
          <a:p>
            <a:pPr algn="ctr"/>
            <a:r>
              <a:rPr lang="en-US" sz="6600" b="1" dirty="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For </a:t>
            </a:r>
          </a:p>
          <a:p>
            <a:pPr algn="ctr"/>
            <a:r>
              <a:rPr lang="en-US" sz="6600" b="1" dirty="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Your listening</a:t>
            </a:r>
          </a:p>
        </p:txBody>
      </p:sp>
    </p:spTree>
    <p:extLst>
      <p:ext uri="{BB962C8B-B14F-4D97-AF65-F5344CB8AC3E}">
        <p14:creationId xmlns:p14="http://schemas.microsoft.com/office/powerpoint/2010/main" val="91133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321" y="416377"/>
            <a:ext cx="7901758" cy="646331"/>
          </a:xfrm>
          <a:prstGeom prst="rect">
            <a:avLst/>
          </a:prstGeom>
        </p:spPr>
        <p:txBody>
          <a:bodyPr wrap="square">
            <a:spAutoFit/>
          </a:bodyPr>
          <a:lstStyle/>
          <a:p>
            <a:pPr>
              <a:lnSpc>
                <a:spcPct val="150000"/>
              </a:lnSpc>
            </a:pPr>
            <a:r>
              <a:rPr lang="en-US" sz="2400" dirty="0">
                <a:solidFill>
                  <a:srgbClr val="FF3300"/>
                </a:solidFill>
                <a:latin typeface="Arial" panose="020B0604020202020204" pitchFamily="34" charset="0"/>
              </a:rPr>
              <a:t>Fields combined and applied in Biochemical engineering</a:t>
            </a:r>
          </a:p>
        </p:txBody>
      </p:sp>
      <p:sp>
        <p:nvSpPr>
          <p:cNvPr id="11" name="Rectangle 10"/>
          <p:cNvSpPr/>
          <p:nvPr/>
        </p:nvSpPr>
        <p:spPr>
          <a:xfrm>
            <a:off x="4648200" y="2057400"/>
            <a:ext cx="2514600" cy="3657600"/>
          </a:xfrm>
          <a:prstGeom prst="rect">
            <a:avLst/>
          </a:prstGeom>
          <a:solidFill>
            <a:schemeClr val="accent5">
              <a:lumMod val="20000"/>
              <a:lumOff val="80000"/>
            </a:schemeClr>
          </a:solidFill>
          <a:ln>
            <a:solidFill>
              <a:srgbClr val="001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800" y="3276601"/>
            <a:ext cx="2209800" cy="954107"/>
          </a:xfrm>
          <a:prstGeom prst="rect">
            <a:avLst/>
          </a:prstGeom>
          <a:noFill/>
        </p:spPr>
        <p:txBody>
          <a:bodyPr wrap="square" rtlCol="0">
            <a:spAutoFit/>
          </a:bodyPr>
          <a:lstStyle/>
          <a:p>
            <a:r>
              <a:rPr lang="en-US" sz="2800" b="1" dirty="0"/>
              <a:t>Biochemical Engineering</a:t>
            </a:r>
          </a:p>
        </p:txBody>
      </p:sp>
      <p:sp>
        <p:nvSpPr>
          <p:cNvPr id="13" name="Notched Right Arrow 12"/>
          <p:cNvSpPr/>
          <p:nvPr/>
        </p:nvSpPr>
        <p:spPr>
          <a:xfrm>
            <a:off x="3506107" y="2096218"/>
            <a:ext cx="1066800" cy="660329"/>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Notched Right Arrow 13"/>
          <p:cNvSpPr/>
          <p:nvPr/>
        </p:nvSpPr>
        <p:spPr>
          <a:xfrm>
            <a:off x="3506107" y="3053510"/>
            <a:ext cx="1066800" cy="660329"/>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a:off x="3506107" y="4058452"/>
            <a:ext cx="1066800" cy="660329"/>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a:off x="3498850" y="5075064"/>
            <a:ext cx="1066800" cy="660329"/>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76400" y="5220562"/>
            <a:ext cx="1399742" cy="461665"/>
          </a:xfrm>
          <a:prstGeom prst="rect">
            <a:avLst/>
          </a:prstGeom>
        </p:spPr>
        <p:txBody>
          <a:bodyPr wrap="none">
            <a:spAutoFit/>
          </a:bodyPr>
          <a:lstStyle/>
          <a:p>
            <a:r>
              <a:rPr lang="en-US" sz="2400" dirty="0">
                <a:latin typeface="Arial" panose="020B0604020202020204" pitchFamily="34" charset="0"/>
              </a:rPr>
              <a:t>Genetics</a:t>
            </a:r>
            <a:endParaRPr lang="en-US" sz="2400" dirty="0"/>
          </a:p>
        </p:txBody>
      </p:sp>
      <p:sp>
        <p:nvSpPr>
          <p:cNvPr id="18" name="Rectangle 17"/>
          <p:cNvSpPr/>
          <p:nvPr/>
        </p:nvSpPr>
        <p:spPr>
          <a:xfrm>
            <a:off x="1691821" y="4203950"/>
            <a:ext cx="1196161" cy="461665"/>
          </a:xfrm>
          <a:prstGeom prst="rect">
            <a:avLst/>
          </a:prstGeom>
        </p:spPr>
        <p:txBody>
          <a:bodyPr wrap="none">
            <a:spAutoFit/>
          </a:bodyPr>
          <a:lstStyle/>
          <a:p>
            <a:r>
              <a:rPr lang="en-US" sz="2400" dirty="0">
                <a:latin typeface="Arial" panose="020B0604020202020204" pitchFamily="34" charset="0"/>
              </a:rPr>
              <a:t>Biology</a:t>
            </a:r>
            <a:endParaRPr lang="en-US" sz="2400" dirty="0"/>
          </a:p>
        </p:txBody>
      </p:sp>
      <p:sp>
        <p:nvSpPr>
          <p:cNvPr id="19" name="Rectangle 18"/>
          <p:cNvSpPr/>
          <p:nvPr/>
        </p:nvSpPr>
        <p:spPr>
          <a:xfrm>
            <a:off x="1329538" y="3156084"/>
            <a:ext cx="1947969" cy="461665"/>
          </a:xfrm>
          <a:prstGeom prst="rect">
            <a:avLst/>
          </a:prstGeom>
        </p:spPr>
        <p:txBody>
          <a:bodyPr wrap="none">
            <a:spAutoFit/>
          </a:bodyPr>
          <a:lstStyle/>
          <a:p>
            <a:r>
              <a:rPr lang="en-US" sz="2400" dirty="0">
                <a:latin typeface="Arial" panose="020B0604020202020204" pitchFamily="34" charset="0"/>
              </a:rPr>
              <a:t>Biochemistry</a:t>
            </a:r>
            <a:endParaRPr lang="en-US" sz="2400" dirty="0"/>
          </a:p>
        </p:txBody>
      </p:sp>
      <p:sp>
        <p:nvSpPr>
          <p:cNvPr id="20" name="Rectangle 19"/>
          <p:cNvSpPr/>
          <p:nvPr/>
        </p:nvSpPr>
        <p:spPr>
          <a:xfrm>
            <a:off x="734242" y="2154623"/>
            <a:ext cx="2696572" cy="400110"/>
          </a:xfrm>
          <a:prstGeom prst="rect">
            <a:avLst/>
          </a:prstGeom>
        </p:spPr>
        <p:txBody>
          <a:bodyPr wrap="none">
            <a:spAutoFit/>
          </a:bodyPr>
          <a:lstStyle/>
          <a:p>
            <a:r>
              <a:rPr lang="en-US" sz="2000" dirty="0">
                <a:latin typeface="Arial" panose="020B0604020202020204" pitchFamily="34" charset="0"/>
              </a:rPr>
              <a:t>Chemical Engineering</a:t>
            </a:r>
            <a:endParaRPr lang="en-US" sz="2000" dirty="0"/>
          </a:p>
        </p:txBody>
      </p:sp>
    </p:spTree>
    <p:extLst>
      <p:ext uri="{BB962C8B-B14F-4D97-AF65-F5344CB8AC3E}">
        <p14:creationId xmlns:p14="http://schemas.microsoft.com/office/powerpoint/2010/main" val="36885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212219"/>
            <a:ext cx="3962400" cy="461665"/>
          </a:xfrm>
          <a:prstGeom prst="rect">
            <a:avLst/>
          </a:prstGeom>
          <a:noFill/>
        </p:spPr>
        <p:txBody>
          <a:bodyPr wrap="square" rtlCol="0">
            <a:spAutoFit/>
          </a:bodyPr>
          <a:lstStyle/>
          <a:p>
            <a:r>
              <a:rPr lang="ar-IQ" sz="2400" b="1" dirty="0">
                <a:solidFill>
                  <a:srgbClr val="FF0000"/>
                </a:solidFill>
              </a:rPr>
              <a:t>تطبيقات الهندسة الكيميائية الاحيائية</a:t>
            </a:r>
            <a:endParaRPr lang="en-US" sz="2400" b="1" dirty="0">
              <a:solidFill>
                <a:srgbClr val="FF0000"/>
              </a:solidFill>
            </a:endParaRPr>
          </a:p>
        </p:txBody>
      </p:sp>
      <p:sp>
        <p:nvSpPr>
          <p:cNvPr id="3" name="TextBox 2"/>
          <p:cNvSpPr txBox="1"/>
          <p:nvPr/>
        </p:nvSpPr>
        <p:spPr>
          <a:xfrm>
            <a:off x="6477000" y="805764"/>
            <a:ext cx="2362200" cy="461665"/>
          </a:xfrm>
          <a:prstGeom prst="rect">
            <a:avLst/>
          </a:prstGeom>
          <a:noFill/>
        </p:spPr>
        <p:txBody>
          <a:bodyPr wrap="square" rtlCol="0">
            <a:spAutoFit/>
          </a:bodyPr>
          <a:lstStyle/>
          <a:p>
            <a:r>
              <a:rPr lang="ar-IQ" sz="2400" dirty="0">
                <a:solidFill>
                  <a:srgbClr val="0070C0"/>
                </a:solidFill>
              </a:rPr>
              <a:t>1- الصناعات الغذائية</a:t>
            </a:r>
            <a:endParaRPr lang="en-US" sz="2400" dirty="0">
              <a:solidFill>
                <a:srgbClr val="0070C0"/>
              </a:solidFill>
            </a:endParaRPr>
          </a:p>
        </p:txBody>
      </p:sp>
      <p:sp>
        <p:nvSpPr>
          <p:cNvPr id="5" name="TextBox 4"/>
          <p:cNvSpPr txBox="1"/>
          <p:nvPr/>
        </p:nvSpPr>
        <p:spPr>
          <a:xfrm>
            <a:off x="2590800" y="1379585"/>
            <a:ext cx="5664200" cy="369332"/>
          </a:xfrm>
          <a:prstGeom prst="rect">
            <a:avLst/>
          </a:prstGeom>
          <a:noFill/>
        </p:spPr>
        <p:txBody>
          <a:bodyPr wrap="square" rtlCol="0">
            <a:spAutoFit/>
          </a:bodyPr>
          <a:lstStyle/>
          <a:p>
            <a:pPr algn="r" rtl="1"/>
            <a:r>
              <a:rPr lang="ar-IQ" dirty="0"/>
              <a:t>هناك عدة تطبيقات للعمليات الحيوية في مجال صناعة الأغذية مثل إنتاج:</a:t>
            </a:r>
            <a:endParaRPr lang="en-US" dirty="0"/>
          </a:p>
        </p:txBody>
      </p:sp>
      <p:sp>
        <p:nvSpPr>
          <p:cNvPr id="6" name="TextBox 5"/>
          <p:cNvSpPr txBox="1"/>
          <p:nvPr/>
        </p:nvSpPr>
        <p:spPr>
          <a:xfrm>
            <a:off x="5638800" y="1792770"/>
            <a:ext cx="2159000" cy="1323439"/>
          </a:xfrm>
          <a:prstGeom prst="rect">
            <a:avLst/>
          </a:prstGeom>
          <a:noFill/>
        </p:spPr>
        <p:txBody>
          <a:bodyPr wrap="square" rtlCol="0">
            <a:spAutoFit/>
          </a:bodyPr>
          <a:lstStyle/>
          <a:p>
            <a:pPr algn="r" rtl="1"/>
            <a:r>
              <a:rPr lang="ar-IQ" sz="2000" dirty="0"/>
              <a:t>الالبان</a:t>
            </a:r>
          </a:p>
          <a:p>
            <a:pPr algn="r" rtl="1"/>
            <a:r>
              <a:rPr lang="ar-IQ" sz="2000" dirty="0"/>
              <a:t>الاجبان </a:t>
            </a:r>
          </a:p>
          <a:p>
            <a:pPr algn="r" rtl="1"/>
            <a:r>
              <a:rPr lang="ar-IQ" sz="2000" dirty="0"/>
              <a:t>الخل</a:t>
            </a:r>
          </a:p>
          <a:p>
            <a:pPr algn="r" rtl="1"/>
            <a:r>
              <a:rPr lang="ar-IQ" sz="2000" dirty="0"/>
              <a:t>المحليات الغذائية </a:t>
            </a:r>
            <a:endParaRPr lang="en-US" sz="2000" dirty="0"/>
          </a:p>
        </p:txBody>
      </p:sp>
      <p:sp>
        <p:nvSpPr>
          <p:cNvPr id="8" name="TextBox 7"/>
          <p:cNvSpPr txBox="1"/>
          <p:nvPr/>
        </p:nvSpPr>
        <p:spPr>
          <a:xfrm>
            <a:off x="660400" y="3505200"/>
            <a:ext cx="7721600" cy="2158604"/>
          </a:xfrm>
          <a:prstGeom prst="rect">
            <a:avLst/>
          </a:prstGeom>
          <a:noFill/>
        </p:spPr>
        <p:txBody>
          <a:bodyPr wrap="square" rtlCol="0">
            <a:spAutoFit/>
          </a:bodyPr>
          <a:lstStyle/>
          <a:p>
            <a:pPr algn="r" rtl="1"/>
            <a:r>
              <a:rPr lang="ar-IQ" sz="2000" b="1" dirty="0"/>
              <a:t>تركز الاتجاهات الجديدة في الهندسة الحيوية على العديد من الجوانب مثل:</a:t>
            </a:r>
          </a:p>
          <a:p>
            <a:pPr algn="r" rtl="1">
              <a:lnSpc>
                <a:spcPct val="200000"/>
              </a:lnSpc>
            </a:pPr>
            <a:r>
              <a:rPr lang="ar-IQ" sz="2000" dirty="0">
                <a:solidFill>
                  <a:srgbClr val="FF0000"/>
                </a:solidFill>
              </a:rPr>
              <a:t>التعبئة والتغليف</a:t>
            </a:r>
            <a:r>
              <a:rPr lang="ar-IQ" sz="2000" dirty="0"/>
              <a:t>: ضمان سلامة الغذاء.</a:t>
            </a:r>
          </a:p>
          <a:p>
            <a:pPr algn="r" rtl="1">
              <a:lnSpc>
                <a:spcPct val="200000"/>
              </a:lnSpc>
            </a:pPr>
            <a:r>
              <a:rPr lang="ar-IQ" sz="2000" dirty="0">
                <a:solidFill>
                  <a:srgbClr val="FF0000"/>
                </a:solidFill>
              </a:rPr>
              <a:t>الأنزيمات</a:t>
            </a:r>
            <a:r>
              <a:rPr lang="ar-IQ" sz="2000" dirty="0"/>
              <a:t>: توجد في جميع الخامات الغذائية. عند تنقيتها واستخدامها في إعداد الطعام ، تقدم بعض هذه الإنزيمات فوائد مثل تحسين النكهة والملمس وقابلية الهضم.</a:t>
            </a:r>
            <a:endParaRPr lang="en-US" dirty="0"/>
          </a:p>
        </p:txBody>
      </p:sp>
    </p:spTree>
    <p:extLst>
      <p:ext uri="{BB962C8B-B14F-4D97-AF65-F5344CB8AC3E}">
        <p14:creationId xmlns:p14="http://schemas.microsoft.com/office/powerpoint/2010/main" val="27442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448001"/>
            <a:ext cx="2362200" cy="461665"/>
          </a:xfrm>
          <a:prstGeom prst="rect">
            <a:avLst/>
          </a:prstGeom>
          <a:noFill/>
        </p:spPr>
        <p:txBody>
          <a:bodyPr wrap="square" rtlCol="0">
            <a:spAutoFit/>
          </a:bodyPr>
          <a:lstStyle/>
          <a:p>
            <a:pPr algn="r" rtl="1"/>
            <a:r>
              <a:rPr lang="ar-IQ" sz="2400" dirty="0">
                <a:solidFill>
                  <a:srgbClr val="0070C0"/>
                </a:solidFill>
              </a:rPr>
              <a:t>2- مكبات النفايات</a:t>
            </a:r>
            <a:endParaRPr lang="en-US" sz="2400" dirty="0">
              <a:solidFill>
                <a:srgbClr val="0070C0"/>
              </a:solidFill>
            </a:endParaRPr>
          </a:p>
        </p:txBody>
      </p:sp>
      <p:pic>
        <p:nvPicPr>
          <p:cNvPr id="1026" name="Picture 2" descr="https://upload.wikimedia.org/wikipedia/commons/thumb/7/70/Wysypisko.jpg/1024px-Wysypis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6" y="152400"/>
            <a:ext cx="4479764"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4400" y="1143000"/>
            <a:ext cx="4283236" cy="1015663"/>
          </a:xfrm>
          <a:prstGeom prst="rect">
            <a:avLst/>
          </a:prstGeom>
        </p:spPr>
        <p:txBody>
          <a:bodyPr wrap="square">
            <a:spAutoFit/>
          </a:bodyPr>
          <a:lstStyle/>
          <a:p>
            <a:pPr algn="just" rtl="1"/>
            <a:r>
              <a:rPr lang="ar-IQ" sz="2000" dirty="0">
                <a:solidFill>
                  <a:srgbClr val="0645AD"/>
                </a:solidFill>
                <a:latin typeface="Times New Roman" panose="02020603050405020304" pitchFamily="18" charset="0"/>
                <a:cs typeface="Times New Roman" panose="02020603050405020304" pitchFamily="18" charset="0"/>
              </a:rPr>
              <a:t>تعتبر مدافن النفايات الطريقة الأساسية للتخلص من النفايات في أجزاء كثيرة من العالم ، بما في ذلك الولايات المتحدة وكندا.</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381000" y="3757509"/>
            <a:ext cx="8382000" cy="1883657"/>
          </a:xfrm>
          <a:prstGeom prst="rect">
            <a:avLst/>
          </a:prstGeom>
        </p:spPr>
        <p:txBody>
          <a:bodyPr wrap="square">
            <a:spAutoFit/>
          </a:bodyPr>
          <a:lstStyle/>
          <a:p>
            <a:pPr algn="just" rtl="1">
              <a:lnSpc>
                <a:spcPct val="150000"/>
              </a:lnSpc>
            </a:pPr>
            <a:r>
              <a:rPr lang="ar-IQ" sz="2000" b="1" dirty="0">
                <a:solidFill>
                  <a:srgbClr val="202122"/>
                </a:solidFill>
                <a:latin typeface="Times New Roman" panose="02020603050405020304" pitchFamily="18" charset="0"/>
                <a:cs typeface="Times New Roman" panose="02020603050405020304" pitchFamily="18" charset="0"/>
              </a:rPr>
              <a:t>من المتوقع أن تقلل مدافن النفايات الحيوية من مقدار التكاليف المرتبطة بإدارة النفايات، وزيادة معدل إنتاج الميثان (الغاز الطبيعي) للأغراض التجارية وتقليل مساحة الأرض المطلوبة لمدافن النفايات.</a:t>
            </a:r>
          </a:p>
          <a:p>
            <a:pPr algn="just" rtl="1">
              <a:lnSpc>
                <a:spcPct val="150000"/>
              </a:lnSpc>
            </a:pPr>
            <a:r>
              <a:rPr lang="ar-IQ" sz="2000" b="1" dirty="0">
                <a:solidFill>
                  <a:srgbClr val="202122"/>
                </a:solidFill>
                <a:latin typeface="Times New Roman" panose="02020603050405020304" pitchFamily="18" charset="0"/>
                <a:cs typeface="Times New Roman" panose="02020603050405020304" pitchFamily="18" charset="0"/>
              </a:rPr>
              <a:t>تجرى العديد من البحوث في يومنا هذا بغرض زيادة اداء وكفاءة المفاعلات الحيوية بهدف انتاج الوقود الحيوي وباقل كلفة ممكنة. </a:t>
            </a:r>
          </a:p>
        </p:txBody>
      </p:sp>
      <p:sp>
        <p:nvSpPr>
          <p:cNvPr id="7" name="TextBox 6">
            <a:extLst>
              <a:ext uri="{FF2B5EF4-FFF2-40B4-BE49-F238E27FC236}">
                <a16:creationId xmlns="" xmlns:a16="http://schemas.microsoft.com/office/drawing/2014/main" id="{7A0197B0-204B-43AA-B5C5-0116ED7105E9}"/>
              </a:ext>
            </a:extLst>
          </p:cNvPr>
          <p:cNvSpPr txBox="1"/>
          <p:nvPr/>
        </p:nvSpPr>
        <p:spPr>
          <a:xfrm>
            <a:off x="5284868" y="3054088"/>
            <a:ext cx="3162300" cy="461665"/>
          </a:xfrm>
          <a:prstGeom prst="rect">
            <a:avLst/>
          </a:prstGeom>
          <a:noFill/>
        </p:spPr>
        <p:txBody>
          <a:bodyPr wrap="square">
            <a:spAutoFit/>
          </a:bodyPr>
          <a:lstStyle/>
          <a:p>
            <a:pPr algn="r" rtl="1"/>
            <a:r>
              <a:rPr lang="ar-IQ" sz="2400" b="1" dirty="0">
                <a:solidFill>
                  <a:srgbClr val="FF0000"/>
                </a:solidFill>
              </a:rPr>
              <a:t>مدافن النفايات الحيوية</a:t>
            </a:r>
            <a:endParaRPr lang="en-US" sz="2400" b="1" dirty="0">
              <a:solidFill>
                <a:srgbClr val="FF0000"/>
              </a:solidFill>
            </a:endParaRPr>
          </a:p>
        </p:txBody>
      </p:sp>
    </p:spTree>
    <p:extLst>
      <p:ext uri="{BB962C8B-B14F-4D97-AF65-F5344CB8AC3E}">
        <p14:creationId xmlns:p14="http://schemas.microsoft.com/office/powerpoint/2010/main" val="116920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3599</Words>
  <Application>Microsoft Office PowerPoint</Application>
  <PresentationFormat>On-screen Show (4:3)</PresentationFormat>
  <Paragraphs>408</Paragraphs>
  <Slides>60</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SimSun</vt:lpstr>
      <vt:lpstr>AdvCaceiliaHVY</vt:lpstr>
      <vt:lpstr>AdvPS44A44B</vt:lpstr>
      <vt:lpstr>AdvTT3713a231</vt:lpstr>
      <vt:lpstr>Arial</vt:lpstr>
      <vt:lpstr>Calibri</vt:lpstr>
      <vt:lpstr>Charis SIL</vt:lpstr>
      <vt:lpstr>Linux Libertine</vt:lpstr>
      <vt:lpstr>Sylfaen</vt:lpstr>
      <vt:lpstr>Symbol</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Biogas</vt:lpstr>
      <vt:lpstr>PowerPoint Presentation</vt:lpstr>
      <vt:lpstr>PowerPoint Presentation</vt:lpstr>
      <vt:lpstr>Some examples of biogas plants</vt:lpstr>
      <vt:lpstr>Biochemical process of anaerobic fermentation/digestion</vt:lpstr>
      <vt:lpstr> Small scale 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Alaa</dc:creator>
  <cp:lastModifiedBy>Microsoft account</cp:lastModifiedBy>
  <cp:revision>123</cp:revision>
  <dcterms:created xsi:type="dcterms:W3CDTF">2013-11-05T15:10:11Z</dcterms:created>
  <dcterms:modified xsi:type="dcterms:W3CDTF">2024-10-01T16:40:06Z</dcterms:modified>
</cp:coreProperties>
</file>