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4"/>
    <p:sldMasterId id="2147483666" r:id="rId5"/>
    <p:sldMasterId id="2147483667" r:id="rId6"/>
    <p:sldMasterId id="2147483668" r:id="rId7"/>
    <p:sldMasterId id="2147483669" r:id="rId8"/>
    <p:sldMasterId id="2147483670" r:id="rId9"/>
    <p:sldMasterId id="2147483671" r:id="rId10"/>
    <p:sldMasterId id="2147483672" r:id="rId11"/>
    <p:sldMasterId id="2147483673" r:id="rId12"/>
    <p:sldMasterId id="2147483674" r:id="rId13"/>
    <p:sldMasterId id="2147483675" r:id="rId14"/>
    <p:sldMasterId id="2147483676" r:id="rId15"/>
    <p:sldMasterId id="2147483677" r:id="rId16"/>
    <p:sldMasterId id="2147483678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2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4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17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6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9" name="Google Shape;309;p4:notes"/>
          <p:cNvSpPr/>
          <p:nvPr>
            <p:ph idx="2" type="sldImg"/>
          </p:nvPr>
        </p:nvSpPr>
        <p:spPr>
          <a:xfrm>
            <a:off x="1150937" y="692150"/>
            <a:ext cx="4556100" cy="341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1" type="body"/>
          </p:nvPr>
        </p:nvSpPr>
        <p:spPr>
          <a:xfrm>
            <a:off x="1176868" y="2658533"/>
            <a:ext cx="3337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149" name="Google Shape;149;p17"/>
          <p:cNvSpPr txBox="1"/>
          <p:nvPr>
            <p:ph idx="2" type="body"/>
          </p:nvPr>
        </p:nvSpPr>
        <p:spPr>
          <a:xfrm>
            <a:off x="1176868" y="3243263"/>
            <a:ext cx="3337500" cy="27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0" name="Google Shape;150;p17"/>
          <p:cNvSpPr txBox="1"/>
          <p:nvPr>
            <p:ph idx="3" type="body"/>
          </p:nvPr>
        </p:nvSpPr>
        <p:spPr>
          <a:xfrm>
            <a:off x="4641832" y="2658533"/>
            <a:ext cx="3337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151" name="Google Shape;151;p17"/>
          <p:cNvSpPr txBox="1"/>
          <p:nvPr>
            <p:ph idx="4" type="body"/>
          </p:nvPr>
        </p:nvSpPr>
        <p:spPr>
          <a:xfrm>
            <a:off x="4641832" y="3243263"/>
            <a:ext cx="3337500" cy="27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2" name="Google Shape;152;p17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7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1176865" y="1388534"/>
            <a:ext cx="2536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4120062" y="982132"/>
            <a:ext cx="38556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70" name="Google Shape;170;p19"/>
          <p:cNvSpPr txBox="1"/>
          <p:nvPr>
            <p:ph idx="2" type="body"/>
          </p:nvPr>
        </p:nvSpPr>
        <p:spPr>
          <a:xfrm>
            <a:off x="1176865" y="3031065"/>
            <a:ext cx="2536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171" name="Google Shape;171;p19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9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9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1176866" y="906873"/>
            <a:ext cx="6798600" cy="30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1176865" y="4275666"/>
            <a:ext cx="6798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9" name="Google Shape;189;p21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1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1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1334333" y="982132"/>
            <a:ext cx="6400200" cy="23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3"/>
          <p:cNvSpPr txBox="1"/>
          <p:nvPr>
            <p:ph idx="1" type="body"/>
          </p:nvPr>
        </p:nvSpPr>
        <p:spPr>
          <a:xfrm>
            <a:off x="1600200" y="3352799"/>
            <a:ext cx="58929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r">
              <a:spcBef>
                <a:spcPts val="360"/>
              </a:spcBef>
              <a:spcAft>
                <a:spcPts val="0"/>
              </a:spcAft>
              <a:buSzPts val="2070"/>
              <a:buFont typeface="Garamond"/>
              <a:buNone/>
              <a:defRPr sz="18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09" name="Google Shape;209;p23"/>
          <p:cNvSpPr txBox="1"/>
          <p:nvPr>
            <p:ph idx="2" type="body"/>
          </p:nvPr>
        </p:nvSpPr>
        <p:spPr>
          <a:xfrm>
            <a:off x="1176863" y="4343400"/>
            <a:ext cx="6798600" cy="15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0" name="Google Shape;210;p23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3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3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>
            <p:ph type="title"/>
          </p:nvPr>
        </p:nvSpPr>
        <p:spPr>
          <a:xfrm>
            <a:off x="1409416" y="982132"/>
            <a:ext cx="6325200" cy="22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5"/>
          <p:cNvSpPr txBox="1"/>
          <p:nvPr>
            <p:ph idx="1" type="body"/>
          </p:nvPr>
        </p:nvSpPr>
        <p:spPr>
          <a:xfrm>
            <a:off x="1176868" y="3639312"/>
            <a:ext cx="67986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0" name="Google Shape;230;p25"/>
          <p:cNvSpPr txBox="1"/>
          <p:nvPr>
            <p:ph idx="2" type="body"/>
          </p:nvPr>
        </p:nvSpPr>
        <p:spPr>
          <a:xfrm>
            <a:off x="1176865" y="4529667"/>
            <a:ext cx="67986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1" name="Google Shape;231;p25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5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5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type="title"/>
          </p:nvPr>
        </p:nvSpPr>
        <p:spPr>
          <a:xfrm>
            <a:off x="1176865" y="982131"/>
            <a:ext cx="6798600" cy="22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7"/>
          <p:cNvSpPr txBox="1"/>
          <p:nvPr>
            <p:ph idx="1" type="body"/>
          </p:nvPr>
        </p:nvSpPr>
        <p:spPr>
          <a:xfrm>
            <a:off x="1176868" y="3566160"/>
            <a:ext cx="67986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9" name="Google Shape;249;p27"/>
          <p:cNvSpPr txBox="1"/>
          <p:nvPr>
            <p:ph idx="2" type="body"/>
          </p:nvPr>
        </p:nvSpPr>
        <p:spPr>
          <a:xfrm>
            <a:off x="1176866" y="4470400"/>
            <a:ext cx="6798600" cy="14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0" name="Google Shape;250;p27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7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7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9"/>
          <p:cNvSpPr txBox="1"/>
          <p:nvPr>
            <p:ph idx="1" type="body"/>
          </p:nvPr>
        </p:nvSpPr>
        <p:spPr>
          <a:xfrm rot="5400000">
            <a:off x="2883401" y="783735"/>
            <a:ext cx="3385800" cy="6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68" name="Google Shape;268;p29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9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9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 rot="5400000">
            <a:off x="4681747" y="2581923"/>
            <a:ext cx="49689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1"/>
          <p:cNvSpPr txBox="1"/>
          <p:nvPr>
            <p:ph idx="1" type="body"/>
          </p:nvPr>
        </p:nvSpPr>
        <p:spPr>
          <a:xfrm rot="5400000">
            <a:off x="1150176" y="933573"/>
            <a:ext cx="4968900" cy="49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86" name="Google Shape;286;p31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31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31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1176869" y="3308581"/>
            <a:ext cx="67986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176868" y="4777381"/>
            <a:ext cx="67986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1176866" y="4815415"/>
            <a:ext cx="6798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/>
          <p:nvPr>
            <p:ph idx="2" type="pic"/>
          </p:nvPr>
        </p:nvSpPr>
        <p:spPr>
          <a:xfrm>
            <a:off x="1026260" y="1032933"/>
            <a:ext cx="7091400" cy="3361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1176866" y="5382153"/>
            <a:ext cx="67986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1176865" y="1883832"/>
            <a:ext cx="3632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/>
          <p:nvPr>
            <p:ph idx="2" type="pic"/>
          </p:nvPr>
        </p:nvSpPr>
        <p:spPr>
          <a:xfrm>
            <a:off x="5183069" y="1032933"/>
            <a:ext cx="2929500" cy="4792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176865" y="3255432"/>
            <a:ext cx="36321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>
            <p:ph type="title"/>
          </p:nvPr>
        </p:nvSpPr>
        <p:spPr>
          <a:xfrm>
            <a:off x="1176865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type="ctrTitle"/>
          </p:nvPr>
        </p:nvSpPr>
        <p:spPr>
          <a:xfrm>
            <a:off x="1921934" y="1811863"/>
            <a:ext cx="5308800" cy="15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sz="4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1921934" y="3598327"/>
            <a:ext cx="53088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4" name="Google Shape;94;p11"/>
          <p:cNvSpPr txBox="1"/>
          <p:nvPr>
            <p:ph idx="10" type="dt"/>
          </p:nvPr>
        </p:nvSpPr>
        <p:spPr>
          <a:xfrm>
            <a:off x="6065837" y="5054600"/>
            <a:ext cx="673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1" type="ftr"/>
          </p:nvPr>
        </p:nvSpPr>
        <p:spPr>
          <a:xfrm>
            <a:off x="1922462" y="5054600"/>
            <a:ext cx="4064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2" type="sldNum"/>
          </p:nvPr>
        </p:nvSpPr>
        <p:spPr>
          <a:xfrm>
            <a:off x="6816725" y="5054600"/>
            <a:ext cx="414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title"/>
          </p:nvPr>
        </p:nvSpPr>
        <p:spPr>
          <a:xfrm>
            <a:off x="1278465" y="1641413"/>
            <a:ext cx="65955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1278465" y="3734859"/>
            <a:ext cx="65955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1176866" y="915337"/>
            <a:ext cx="6798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1" type="body"/>
          </p:nvPr>
        </p:nvSpPr>
        <p:spPr>
          <a:xfrm>
            <a:off x="1176866" y="2487168"/>
            <a:ext cx="33375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2" type="body"/>
          </p:nvPr>
        </p:nvSpPr>
        <p:spPr>
          <a:xfrm>
            <a:off x="4645152" y="2487168"/>
            <a:ext cx="33375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1" name="Google Shape;131;p15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5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5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theme" Target="../theme/theme3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theme" Target="../theme/theme4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13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10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1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15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1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1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descr="SD-PanelContent.png" id="11" name="Google Shape;11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3" name="Google Shape;13;p1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4" name="Google Shape;14;p1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2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descr="SD-PanelContent.png" id="194" name="Google Shape;194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22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96" name="Google Shape;196;p22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97" name="Google Shape;197;p22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22"/>
          <p:cNvSpPr txBox="1"/>
          <p:nvPr/>
        </p:nvSpPr>
        <p:spPr>
          <a:xfrm>
            <a:off x="849312" y="904875"/>
            <a:ext cx="4572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7634287" y="2827337"/>
            <a:ext cx="4572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cxnSp>
        <p:nvCxnSpPr>
          <p:cNvPr id="200" name="Google Shape;200;p22"/>
          <p:cNvCxnSpPr/>
          <p:nvPr/>
        </p:nvCxnSpPr>
        <p:spPr>
          <a:xfrm>
            <a:off x="1277937" y="4140200"/>
            <a:ext cx="65961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01" name="Google Shape;201;p22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3" name="Google Shape;203;p22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22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22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4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descr="SD-PanelContent.png" id="215" name="Google Shape;215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24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217" name="Google Shape;217;p24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218" name="Google Shape;218;p24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24"/>
          <p:cNvSpPr txBox="1"/>
          <p:nvPr/>
        </p:nvSpPr>
        <p:spPr>
          <a:xfrm>
            <a:off x="877887" y="896937"/>
            <a:ext cx="4572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7650162" y="2608262"/>
            <a:ext cx="4572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cxnSp>
        <p:nvCxnSpPr>
          <p:cNvPr id="221" name="Google Shape;221;p24"/>
          <p:cNvCxnSpPr/>
          <p:nvPr/>
        </p:nvCxnSpPr>
        <p:spPr>
          <a:xfrm>
            <a:off x="1277937" y="3429000"/>
            <a:ext cx="65961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22" name="Google Shape;222;p24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3" name="Google Shape;223;p24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4" name="Google Shape;224;p24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24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24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6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descr="SD-PanelContent.png" id="236" name="Google Shape;236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26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238" name="Google Shape;238;p26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239" name="Google Shape;239;p26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0" name="Google Shape;240;p26"/>
          <p:cNvCxnSpPr/>
          <p:nvPr/>
        </p:nvCxnSpPr>
        <p:spPr>
          <a:xfrm>
            <a:off x="1277937" y="3429000"/>
            <a:ext cx="66072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41" name="Google Shape;241;p26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2" name="Google Shape;242;p26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3" name="Google Shape;243;p26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26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p26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28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descr="SD-PanelContent.png" id="255" name="Google Shape;255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28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257" name="Google Shape;257;p28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258" name="Google Shape;258;p28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9" name="Google Shape;259;p28"/>
          <p:cNvCxnSpPr/>
          <p:nvPr/>
        </p:nvCxnSpPr>
        <p:spPr>
          <a:xfrm>
            <a:off x="1277937" y="2354262"/>
            <a:ext cx="66072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60" name="Google Shape;260;p28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1" name="Google Shape;261;p28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2" name="Google Shape;262;p28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28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28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30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descr="SD-PanelContent.png" id="273" name="Google Shape;27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30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275" name="Google Shape;275;p30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276" name="Google Shape;276;p30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7" name="Google Shape;277;p30"/>
          <p:cNvCxnSpPr/>
          <p:nvPr/>
        </p:nvCxnSpPr>
        <p:spPr>
          <a:xfrm>
            <a:off x="6245225" y="906462"/>
            <a:ext cx="0" cy="49689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78" name="Google Shape;278;p30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9" name="Google Shape;279;p30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0" name="Google Shape;280;p30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30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30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6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descr="SD-PanelContent.png" id="46" name="Google Shape;46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6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48" name="Google Shape;48;p6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49" name="Google Shape;49;p6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0" name="Google Shape;50;p6"/>
          <p:cNvCxnSpPr/>
          <p:nvPr/>
        </p:nvCxnSpPr>
        <p:spPr>
          <a:xfrm>
            <a:off x="1277937" y="2355850"/>
            <a:ext cx="65961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1" name="Google Shape;51;p6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8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descr="SD-PanelContent.png" id="64" name="Google Shape;64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8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66" name="Google Shape;66;p8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67" name="Google Shape;67;p8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8" name="Google Shape;68;p8"/>
          <p:cNvCxnSpPr/>
          <p:nvPr/>
        </p:nvCxnSpPr>
        <p:spPr>
          <a:xfrm>
            <a:off x="1277937" y="2354262"/>
            <a:ext cx="65961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9" name="Google Shape;69;p8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0"/>
          <p:cNvGrpSpPr/>
          <p:nvPr/>
        </p:nvGrpSpPr>
        <p:grpSpPr>
          <a:xfrm>
            <a:off x="0" y="0"/>
            <a:ext cx="9143762" cy="6858000"/>
            <a:chOff x="0" y="0"/>
            <a:chExt cx="9144677" cy="6858000"/>
          </a:xfrm>
        </p:grpSpPr>
        <p:pic>
          <p:nvPicPr>
            <p:cNvPr descr="SD-PanelTitle-R1.png" id="81" name="Google Shape;81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0"/>
            <p:cNvSpPr/>
            <p:nvPr/>
          </p:nvSpPr>
          <p:spPr>
            <a:xfrm>
              <a:off x="1515532" y="1520422"/>
              <a:ext cx="6112800" cy="3818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83" name="Google Shape;83;p10"/>
            <p:cNvPicPr preferRelativeResize="0"/>
            <p:nvPr/>
          </p:nvPicPr>
          <p:blipFill rotWithShape="1">
            <a:blip r:embed="rId3">
              <a:alphaModFix/>
            </a:blip>
            <a:srcRect b="0" l="0" r="47957" t="0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84" name="Google Shape;84;p10"/>
            <p:cNvPicPr preferRelativeResize="0"/>
            <p:nvPr/>
          </p:nvPicPr>
          <p:blipFill rotWithShape="1">
            <a:blip r:embed="rId3">
              <a:alphaModFix/>
            </a:blip>
            <a:srcRect b="0" l="0" r="47957" t="0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5" name="Google Shape;85;p10"/>
          <p:cNvCxnSpPr/>
          <p:nvPr/>
        </p:nvCxnSpPr>
        <p:spPr>
          <a:xfrm>
            <a:off x="2019300" y="3471862"/>
            <a:ext cx="51132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6" name="Google Shape;86;p10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0" type="dt"/>
          </p:nvPr>
        </p:nvSpPr>
        <p:spPr>
          <a:xfrm>
            <a:off x="6065837" y="5054600"/>
            <a:ext cx="673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1" type="ftr"/>
          </p:nvPr>
        </p:nvSpPr>
        <p:spPr>
          <a:xfrm>
            <a:off x="1922462" y="5054600"/>
            <a:ext cx="4064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12" type="sldNum"/>
          </p:nvPr>
        </p:nvSpPr>
        <p:spPr>
          <a:xfrm>
            <a:off x="6816725" y="5054600"/>
            <a:ext cx="414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2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descr="SD-PanelContent.png" id="99" name="Google Shape;99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2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01" name="Google Shape;101;p12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2" name="Google Shape;102;p12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3" name="Google Shape;103;p12"/>
          <p:cNvCxnSpPr/>
          <p:nvPr/>
        </p:nvCxnSpPr>
        <p:spPr>
          <a:xfrm>
            <a:off x="1277937" y="3598862"/>
            <a:ext cx="65961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4" name="Google Shape;104;p12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6" name="Google Shape;106;p12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2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4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descr="SD-PanelContent.png" id="117" name="Google Shape;117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4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19" name="Google Shape;119;p14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20" name="Google Shape;120;p14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1" name="Google Shape;121;p14"/>
          <p:cNvCxnSpPr/>
          <p:nvPr/>
        </p:nvCxnSpPr>
        <p:spPr>
          <a:xfrm>
            <a:off x="1277937" y="2355850"/>
            <a:ext cx="65961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22" name="Google Shape;122;p14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4" name="Google Shape;124;p14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4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4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6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descr="SD-PanelContent.png" id="136" name="Google Shape;136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6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38" name="Google Shape;138;p16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39" name="Google Shape;139;p16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0" name="Google Shape;140;p16"/>
          <p:cNvCxnSpPr/>
          <p:nvPr/>
        </p:nvCxnSpPr>
        <p:spPr>
          <a:xfrm>
            <a:off x="1277937" y="2354262"/>
            <a:ext cx="65961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41" name="Google Shape;141;p16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2" name="Google Shape;142;p16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3" name="Google Shape;143;p16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6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16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8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descr="SD-PanelContent.png" id="157" name="Google Shape;157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8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59" name="Google Shape;159;p18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60" name="Google Shape;160;p18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1" name="Google Shape;161;p18"/>
          <p:cNvCxnSpPr/>
          <p:nvPr/>
        </p:nvCxnSpPr>
        <p:spPr>
          <a:xfrm>
            <a:off x="1277937" y="2913062"/>
            <a:ext cx="23337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62" name="Google Shape;162;p18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4" name="Google Shape;164;p18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18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18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20"/>
          <p:cNvGrpSpPr/>
          <p:nvPr/>
        </p:nvGrpSpPr>
        <p:grpSpPr>
          <a:xfrm>
            <a:off x="0" y="0"/>
            <a:ext cx="9151552" cy="6858000"/>
            <a:chOff x="0" y="0"/>
            <a:chExt cx="9152467" cy="6858000"/>
          </a:xfrm>
        </p:grpSpPr>
        <p:pic>
          <p:nvPicPr>
            <p:cNvPr descr="SD-PanelContent.png" id="176" name="Google Shape;176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20"/>
            <p:cNvSpPr/>
            <p:nvPr/>
          </p:nvSpPr>
          <p:spPr>
            <a:xfrm>
              <a:off x="553888" y="542807"/>
              <a:ext cx="8039700" cy="57564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78" name="Google Shape;178;p20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79" name="Google Shape;179;p20"/>
            <p:cNvPicPr preferRelativeResize="0"/>
            <p:nvPr/>
          </p:nvPicPr>
          <p:blipFill rotWithShape="1">
            <a:blip r:embed="rId3">
              <a:alphaModFix/>
            </a:blip>
            <a:srcRect b="0" l="0" r="14236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0" name="Google Shape;180;p20"/>
          <p:cNvCxnSpPr/>
          <p:nvPr/>
        </p:nvCxnSpPr>
        <p:spPr>
          <a:xfrm>
            <a:off x="1277937" y="4140200"/>
            <a:ext cx="66072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81" name="Google Shape;181;p20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3" name="Google Shape;183;p20"/>
          <p:cNvSpPr txBox="1"/>
          <p:nvPr>
            <p:ph idx="10" type="dt"/>
          </p:nvPr>
        </p:nvSpPr>
        <p:spPr>
          <a:xfrm>
            <a:off x="6356350" y="5961062"/>
            <a:ext cx="11493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20"/>
          <p:cNvSpPr txBox="1"/>
          <p:nvPr>
            <p:ph idx="11" type="ftr"/>
          </p:nvPr>
        </p:nvSpPr>
        <p:spPr>
          <a:xfrm>
            <a:off x="1176337" y="5961062"/>
            <a:ext cx="510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20"/>
          <p:cNvSpPr txBox="1"/>
          <p:nvPr>
            <p:ph idx="12" type="sldNum"/>
          </p:nvPr>
        </p:nvSpPr>
        <p:spPr>
          <a:xfrm>
            <a:off x="7580312" y="5961062"/>
            <a:ext cx="3954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F8F8"/>
            </a:gs>
            <a:gs pos="27460">
              <a:srgbClr val="E4EAEA"/>
            </a:gs>
            <a:gs pos="50470">
              <a:srgbClr val="E2EEEE"/>
            </a:gs>
            <a:gs pos="74000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12" scaled="0"/>
        </a:gra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 txBox="1"/>
          <p:nvPr/>
        </p:nvSpPr>
        <p:spPr>
          <a:xfrm>
            <a:off x="838200" y="3657600"/>
            <a:ext cx="7924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Rounded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</a:t>
            </a:r>
            <a:endParaRPr/>
          </a:p>
        </p:txBody>
      </p:sp>
      <p:sp>
        <p:nvSpPr>
          <p:cNvPr id="294" name="Google Shape;294;p32"/>
          <p:cNvSpPr/>
          <p:nvPr/>
        </p:nvSpPr>
        <p:spPr>
          <a:xfrm>
            <a:off x="762001" y="1371600"/>
            <a:ext cx="7620000" cy="3847200"/>
          </a:xfrm>
          <a:prstGeom prst="rect">
            <a:avLst/>
          </a:prstGeom>
          <a:gradFill>
            <a:gsLst>
              <a:gs pos="0">
                <a:srgbClr val="F7F7F7"/>
              </a:gs>
              <a:gs pos="27460">
                <a:srgbClr val="E4EAEA"/>
              </a:gs>
              <a:gs pos="50470">
                <a:srgbClr val="E2EEEE"/>
              </a:gs>
              <a:gs pos="74000">
                <a:srgbClr val="D0E08D"/>
              </a:gs>
              <a:gs pos="83000">
                <a:srgbClr val="D0E08D"/>
              </a:gs>
              <a:gs pos="100000">
                <a:srgbClr val="E0EAB3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108B"/>
              </a:buClr>
              <a:buSzPts val="5400"/>
              <a:buFont typeface="Arial Black"/>
              <a:buNone/>
            </a:pPr>
            <a:r>
              <a:rPr b="1" i="0" lang="en-US" sz="5400" u="none" cap="none" strike="noStrike">
                <a:solidFill>
                  <a:srgbClr val="A0108B"/>
                </a:solidFill>
                <a:effectLst>
                  <a:outerShdw blurRad="50800" rotWithShape="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LASER in Industrial Application </a:t>
            </a:r>
            <a:endParaRPr b="1" i="0" sz="5400" u="none" cap="none" strike="noStrike">
              <a:solidFill>
                <a:srgbClr val="A0108B"/>
              </a:solidFill>
              <a:effectLst>
                <a:outerShdw blurRad="50800" rotWithShape="0" algn="tl">
                  <a:srgbClr val="000000"/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A0108B"/>
              </a:solidFill>
              <a:effectLst>
                <a:outerShdw blurRad="50800" rotWithShape="0" algn="tl">
                  <a:srgbClr val="000000"/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2D26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792D26"/>
                </a:solidFill>
                <a:latin typeface="Arial"/>
                <a:ea typeface="Arial"/>
                <a:cs typeface="Arial"/>
                <a:sym typeface="Arial"/>
              </a:rPr>
              <a:t>Dr. Enas A. Khalid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A0108B"/>
              </a:solidFill>
              <a:effectLst>
                <a:outerShdw blurRad="50800" rotWithShape="0" algn="tl">
                  <a:srgbClr val="000000"/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0"/>
            </a:gs>
            <a:gs pos="74000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12" scaled="0"/>
        </a:gra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609600"/>
            <a:ext cx="82296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00"/>
            </a:gs>
            <a:gs pos="74000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12" scaled="0"/>
        </a:gra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82296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00000"/>
            </a:gs>
            <a:gs pos="74000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12" scaled="0"/>
        </a:gra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33400"/>
            <a:ext cx="84582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82296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0"/>
            </a:gs>
            <a:gs pos="74000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12" scaled="0"/>
        </a:gra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8600"/>
            <a:ext cx="83820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33400"/>
            <a:ext cx="8291513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9237" y="2490787"/>
            <a:ext cx="6113400" cy="34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8A9CB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"/>
          <p:cNvSpPr txBox="1"/>
          <p:nvPr>
            <p:ph type="title"/>
          </p:nvPr>
        </p:nvSpPr>
        <p:spPr>
          <a:xfrm>
            <a:off x="457200" y="25908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lgerian"/>
              <a:buNone/>
            </a:pPr>
            <a:r>
              <a:rPr b="0" i="0" lang="en-US" sz="4000" u="none">
                <a:solidFill>
                  <a:srgbClr val="0070C0"/>
                </a:solidFill>
                <a:latin typeface="Algerian"/>
                <a:ea typeface="Algerian"/>
                <a:cs typeface="Algerian"/>
                <a:sym typeface="Algerian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FCF3"/>
            </a:gs>
            <a:gs pos="74000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12" scaled="0"/>
        </a:gra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/>
          <p:nvPr>
            <p:ph type="title"/>
          </p:nvPr>
        </p:nvSpPr>
        <p:spPr>
          <a:xfrm>
            <a:off x="1176337" y="915987"/>
            <a:ext cx="6799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500"/>
              <a:buFont typeface="Garamond"/>
              <a:buNone/>
            </a:pPr>
            <a:r>
              <a:rPr b="0" i="0" lang="en-US" sz="4500" u="none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What is Laser?</a:t>
            </a:r>
            <a:endParaRPr/>
          </a:p>
        </p:txBody>
      </p:sp>
      <p:sp>
        <p:nvSpPr>
          <p:cNvPr id="300" name="Google Shape;300;p33"/>
          <p:cNvSpPr txBox="1"/>
          <p:nvPr>
            <p:ph idx="1" type="body"/>
          </p:nvPr>
        </p:nvSpPr>
        <p:spPr>
          <a:xfrm>
            <a:off x="609600" y="1371600"/>
            <a:ext cx="8229600" cy="49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  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Light Amplification by Stimulated Emission of Radiation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device produces a coherent beam of optical radiation by stimulating electronic, ionic, or molecular transitions to higher energy levels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Mainly used in Single Mode Systems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Require Higher complex driver circuitry than LEDs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Laser action occurs from three main processes: photon absorption, spontaneous emission, and stimulated emission.</a:t>
            </a:r>
            <a:endParaRPr/>
          </a:p>
          <a:p>
            <a:pPr indent="-11049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1049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1049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/>
          <p:nvPr>
            <p:ph type="title"/>
          </p:nvPr>
        </p:nvSpPr>
        <p:spPr>
          <a:xfrm>
            <a:off x="1176337" y="915987"/>
            <a:ext cx="67992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000"/>
              <a:buFont typeface="Garamond"/>
              <a:buNone/>
            </a:pPr>
            <a:r>
              <a:rPr b="0" i="0" lang="en-US" sz="4000" u="none">
                <a:solidFill>
                  <a:srgbClr val="660066"/>
                </a:solidFill>
                <a:latin typeface="Garamond"/>
                <a:ea typeface="Garamond"/>
                <a:cs typeface="Garamond"/>
                <a:sym typeface="Garamond"/>
              </a:rPr>
              <a:t>Properties of Laser</a:t>
            </a:r>
            <a:endParaRPr/>
          </a:p>
        </p:txBody>
      </p:sp>
      <p:sp>
        <p:nvSpPr>
          <p:cNvPr id="306" name="Google Shape;306;p34"/>
          <p:cNvSpPr txBox="1"/>
          <p:nvPr>
            <p:ph idx="1" type="body"/>
          </p:nvPr>
        </p:nvSpPr>
        <p:spPr>
          <a:xfrm>
            <a:off x="609600" y="1905000"/>
            <a:ext cx="8436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Char char="•"/>
            </a:pPr>
            <a:r>
              <a:rPr b="0" i="0" lang="en-US" sz="2600" u="none" cap="none">
                <a:solidFill>
                  <a:srgbClr val="FF0066"/>
                </a:solidFill>
                <a:latin typeface="Garamond"/>
                <a:ea typeface="Garamond"/>
                <a:cs typeface="Garamond"/>
                <a:sym typeface="Garamond"/>
              </a:rPr>
              <a:t>Monochromatic</a:t>
            </a:r>
            <a:endParaRPr/>
          </a:p>
          <a:p>
            <a:pPr indent="-285750" lvl="0" marL="285750" marR="0" rtl="0" algn="l">
              <a:lnSpc>
                <a:spcPct val="70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r>
              <a:rPr b="0" i="0" lang="en-US" sz="2600" u="non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   Concentrate in a narrow range of wavelengths (one specific colour). </a:t>
            </a:r>
            <a:endParaRPr/>
          </a:p>
          <a:p>
            <a:pPr indent="-285750" lvl="0" marL="285750" marR="0" rtl="0" algn="l">
              <a:lnSpc>
                <a:spcPct val="70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r>
              <a:t/>
            </a:r>
            <a:endParaRPr b="0" i="0" sz="2600" u="non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70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Char char="•"/>
            </a:pPr>
            <a:r>
              <a:rPr b="0" i="0" lang="en-US" sz="2600" u="none" cap="none">
                <a:solidFill>
                  <a:srgbClr val="FF0066"/>
                </a:solidFill>
                <a:latin typeface="Garamond"/>
                <a:ea typeface="Garamond"/>
                <a:cs typeface="Garamond"/>
                <a:sym typeface="Garamond"/>
              </a:rPr>
              <a:t>Coherent</a:t>
            </a:r>
            <a:endParaRPr/>
          </a:p>
          <a:p>
            <a:pPr indent="-285750" lvl="0" marL="285750" marR="0" rtl="0" algn="l">
              <a:lnSpc>
                <a:spcPct val="70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r>
              <a:rPr b="0" i="0" lang="en-US" sz="2600" u="non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   All the emitted photons bear a constant phase relationship with each other in both time and phase </a:t>
            </a:r>
            <a:endParaRPr/>
          </a:p>
          <a:p>
            <a:pPr indent="-95885" lvl="0" marL="285750" marR="0" rtl="0" algn="l">
              <a:lnSpc>
                <a:spcPct val="70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r>
              <a:t/>
            </a:r>
            <a:endParaRPr b="0" i="0" sz="2600" u="none" cap="none">
              <a:solidFill>
                <a:srgbClr val="99FF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70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Char char="•"/>
            </a:pPr>
            <a:r>
              <a:rPr b="0" i="0" lang="en-US" sz="2600" u="none" cap="none">
                <a:solidFill>
                  <a:srgbClr val="FF0066"/>
                </a:solidFill>
                <a:latin typeface="Garamond"/>
                <a:ea typeface="Garamond"/>
                <a:cs typeface="Garamond"/>
                <a:sym typeface="Garamond"/>
              </a:rPr>
              <a:t>Directional</a:t>
            </a:r>
            <a:endParaRPr/>
          </a:p>
          <a:p>
            <a:pPr indent="-285750" lvl="0" marL="285750" marR="0" rtl="0" algn="l">
              <a:lnSpc>
                <a:spcPct val="70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r>
              <a:rPr b="0" i="0" lang="en-US" sz="2600" u="non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   A very tight beam which is very strong and concentrated.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FCF3"/>
            </a:gs>
            <a:gs pos="74000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12" scaled="0"/>
        </a:gra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828800"/>
            <a:ext cx="790416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5"/>
          <p:cNvSpPr txBox="1"/>
          <p:nvPr>
            <p:ph type="title"/>
          </p:nvPr>
        </p:nvSpPr>
        <p:spPr>
          <a:xfrm>
            <a:off x="831850" y="381000"/>
            <a:ext cx="73788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b="0" i="0" lang="en-US" sz="40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How a Laser Works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F8F8"/>
            </a:gs>
            <a:gs pos="27460">
              <a:srgbClr val="E4EAEA"/>
            </a:gs>
            <a:gs pos="50470">
              <a:srgbClr val="E2EEEE"/>
            </a:gs>
            <a:gs pos="74000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12" scaled="0"/>
        </a:gra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5" y="228600"/>
            <a:ext cx="83853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57200"/>
            <a:ext cx="85344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"/>
          <p:cNvSpPr txBox="1"/>
          <p:nvPr>
            <p:ph idx="1" type="body"/>
          </p:nvPr>
        </p:nvSpPr>
        <p:spPr>
          <a:xfrm>
            <a:off x="1176337" y="2490787"/>
            <a:ext cx="67992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049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sz="2400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29" name="Google Shape;32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686800" cy="647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FCF3"/>
            </a:gs>
            <a:gs pos="74000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12" scaled="0"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09600"/>
            <a:ext cx="8305800" cy="55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FCF3"/>
            </a:gs>
            <a:gs pos="74000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12" scaled="0"/>
        </a:gra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57200"/>
            <a:ext cx="8305800" cy="56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2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5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6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0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7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4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1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9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8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3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