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81" r:id="rId3"/>
    <p:sldId id="257" r:id="rId4"/>
    <p:sldId id="265" r:id="rId5"/>
    <p:sldId id="266" r:id="rId6"/>
    <p:sldId id="263" r:id="rId7"/>
    <p:sldId id="264" r:id="rId8"/>
    <p:sldId id="267" r:id="rId9"/>
    <p:sldId id="258" r:id="rId10"/>
    <p:sldId id="268" r:id="rId11"/>
    <p:sldId id="269" r:id="rId12"/>
    <p:sldId id="270" r:id="rId13"/>
    <p:sldId id="271" r:id="rId14"/>
    <p:sldId id="260" r:id="rId15"/>
    <p:sldId id="261" r:id="rId16"/>
    <p:sldId id="280" r:id="rId17"/>
    <p:sldId id="282" r:id="rId18"/>
    <p:sldId id="283" r:id="rId19"/>
    <p:sldId id="273" r:id="rId20"/>
    <p:sldId id="279" r:id="rId21"/>
    <p:sldId id="276" r:id="rId22"/>
    <p:sldId id="262" r:id="rId23"/>
    <p:sldId id="284" r:id="rId24"/>
    <p:sldId id="272" r:id="rId25"/>
    <p:sldId id="277" r:id="rId26"/>
    <p:sldId id="274"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86204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9787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124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227886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416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891373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94218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165543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192441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199050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C4B127-CADF-4E24-B3A0-FF2D05CA87B7}"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28732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4B127-CADF-4E24-B3A0-FF2D05CA87B7}" type="datetimeFigureOut">
              <a:rPr lang="en-GB" smtClean="0"/>
              <a:t>30/09/2024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415181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4B127-CADF-4E24-B3A0-FF2D05CA87B7}" type="datetimeFigureOut">
              <a:rPr lang="en-GB" smtClean="0"/>
              <a:t>30/09/2024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93849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4B127-CADF-4E24-B3A0-FF2D05CA87B7}" type="datetimeFigureOut">
              <a:rPr lang="en-GB" smtClean="0"/>
              <a:t>30/09/2024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17038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C4B127-CADF-4E24-B3A0-FF2D05CA87B7}"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8955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DB671-0A6D-4F39-870F-594B6B43FEEC}" type="slidenum">
              <a:rPr lang="en-GB" smtClean="0"/>
              <a:t>‹#›</a:t>
            </a:fld>
            <a:endParaRPr lang="en-GB"/>
          </a:p>
        </p:txBody>
      </p:sp>
      <p:sp>
        <p:nvSpPr>
          <p:cNvPr id="5" name="Date Placeholder 4"/>
          <p:cNvSpPr>
            <a:spLocks noGrp="1"/>
          </p:cNvSpPr>
          <p:nvPr>
            <p:ph type="dt" sz="half" idx="10"/>
          </p:nvPr>
        </p:nvSpPr>
        <p:spPr/>
        <p:txBody>
          <a:bodyPr/>
          <a:lstStyle/>
          <a:p>
            <a:fld id="{BAC4B127-CADF-4E24-B3A0-FF2D05CA87B7}" type="datetimeFigureOut">
              <a:rPr lang="en-GB" smtClean="0"/>
              <a:t>30/09/2024</a:t>
            </a:fld>
            <a:endParaRPr lang="en-GB"/>
          </a:p>
        </p:txBody>
      </p:sp>
    </p:spTree>
    <p:extLst>
      <p:ext uri="{BB962C8B-B14F-4D97-AF65-F5344CB8AC3E}">
        <p14:creationId xmlns:p14="http://schemas.microsoft.com/office/powerpoint/2010/main" val="335178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C4B127-CADF-4E24-B3A0-FF2D05CA87B7}" type="datetimeFigureOut">
              <a:rPr lang="en-GB" smtClean="0"/>
              <a:t>30/09/2024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6DB671-0A6D-4F39-870F-594B6B43FEEC}" type="slidenum">
              <a:rPr lang="en-GB" smtClean="0"/>
              <a:t>‹#›</a:t>
            </a:fld>
            <a:endParaRPr lang="en-GB"/>
          </a:p>
        </p:txBody>
      </p:sp>
    </p:spTree>
    <p:extLst>
      <p:ext uri="{BB962C8B-B14F-4D97-AF65-F5344CB8AC3E}">
        <p14:creationId xmlns:p14="http://schemas.microsoft.com/office/powerpoint/2010/main" val="28524938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961" y="1139756"/>
            <a:ext cx="7766936" cy="1646302"/>
          </a:xfrm>
        </p:spPr>
        <p:txBody>
          <a:bodyPr/>
          <a:lstStyle/>
          <a:p>
            <a:pPr algn="ctr"/>
            <a:r>
              <a:rPr lang="ar-IQ" dirty="0">
                <a:latin typeface="Arial" panose="020B0604020202020204" pitchFamily="34" charset="0"/>
                <a:cs typeface="Arial" panose="020B0604020202020204" pitchFamily="34" charset="0"/>
              </a:rPr>
              <a:t>الاسعافات الاولية</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ar-IQ" b="1" dirty="0">
                <a:latin typeface="Arial" panose="020B0604020202020204" pitchFamily="34" charset="0"/>
                <a:cs typeface="Arial" panose="020B0604020202020204" pitchFamily="34" charset="0"/>
              </a:rPr>
              <a:t>م.د دعاء خالد مزعل</a:t>
            </a:r>
          </a:p>
          <a:p>
            <a:pPr algn="ctr"/>
            <a:r>
              <a:rPr lang="ar-IQ" b="1" dirty="0">
                <a:latin typeface="Arial" panose="020B0604020202020204" pitchFamily="34" charset="0"/>
                <a:cs typeface="Arial" panose="020B0604020202020204" pitchFamily="34" charset="0"/>
              </a:rPr>
              <a:t>م.ر بايولوجي اسيل عبد القادر</a:t>
            </a: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13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216"/>
            <a:ext cx="8596668" cy="1320800"/>
          </a:xfrm>
        </p:spPr>
        <p:txBody>
          <a:bodyPr/>
          <a:lstStyle/>
          <a:p>
            <a:pPr algn="ctr"/>
            <a:r>
              <a:rPr lang="ar-IQ" dirty="0">
                <a:latin typeface="Arial" panose="020B0604020202020204" pitchFamily="34" charset="0"/>
                <a:cs typeface="Arial" panose="020B0604020202020204" pitchFamily="34" charset="0"/>
              </a:rPr>
              <a:t>النزيف ( نقاط الضغط)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828" y="671795"/>
            <a:ext cx="9162907" cy="3720744"/>
          </a:xfrm>
        </p:spPr>
        <p:txBody>
          <a:bodyPr>
            <a:normAutofit fontScale="92500" lnSpcReduction="10000"/>
          </a:bodyPr>
          <a:lstStyle/>
          <a:p>
            <a:pPr marL="0" indent="0" algn="just" rtl="1">
              <a:buNone/>
            </a:pPr>
            <a:r>
              <a:rPr lang="ar-IQ" sz="2400" dirty="0">
                <a:latin typeface="Arial" panose="020B0604020202020204" pitchFamily="34" charset="0"/>
                <a:cs typeface="Arial" panose="020B0604020202020204" pitchFamily="34" charset="0"/>
              </a:rPr>
              <a:t>تستخدم نقاط الضغط عن بعد في حالة النزيف الشديد وإذا كان الضغط المباشر غير فعال أو إن وجد كسور خطيرة مرافقة لنزف للدم و ذلك من خلال الضغط على الشريان الرئيسي المغذي للعضو المصاب, نقاط الضغط هي كالتالي:</a:t>
            </a:r>
          </a:p>
          <a:p>
            <a:pPr marL="0" indent="0" algn="just" rtl="1">
              <a:buNone/>
            </a:pPr>
            <a:r>
              <a:rPr lang="ar-IQ" sz="2400" dirty="0">
                <a:latin typeface="Arial" panose="020B0604020202020204" pitchFamily="34" charset="0"/>
                <a:cs typeface="Arial" panose="020B0604020202020204" pitchFamily="34" charset="0"/>
              </a:rPr>
              <a:t>1) الضغط في الشريان السباتي بالعنق:</a:t>
            </a:r>
          </a:p>
          <a:p>
            <a:pPr marL="0" indent="0" algn="just" rtl="1">
              <a:buNone/>
            </a:pPr>
            <a:r>
              <a:rPr lang="ar-IQ" sz="2400" dirty="0">
                <a:latin typeface="Arial" panose="020B0604020202020204" pitchFamily="34" charset="0"/>
                <a:cs typeface="Arial" panose="020B0604020202020204" pitchFamily="34" charset="0"/>
              </a:rPr>
              <a:t>يضغط على جانب الحنجرة في حالات نزف حاد في الرأس.</a:t>
            </a:r>
          </a:p>
          <a:p>
            <a:pPr marL="0" indent="0" algn="just" rtl="1">
              <a:buNone/>
            </a:pPr>
            <a:r>
              <a:rPr lang="ar-IQ" sz="2400" dirty="0">
                <a:latin typeface="Arial" panose="020B0604020202020204" pitchFamily="34" charset="0"/>
                <a:cs typeface="Arial" panose="020B0604020202020204" pitchFamily="34" charset="0"/>
              </a:rPr>
              <a:t>2) الضغط في الشريان العضدي تحت الذراعي:</a:t>
            </a:r>
          </a:p>
          <a:p>
            <a:pPr marL="0" indent="0" algn="just" rtl="1">
              <a:buNone/>
            </a:pPr>
            <a:r>
              <a:rPr lang="ar-IQ" sz="2400" dirty="0">
                <a:latin typeface="Arial" panose="020B0604020202020204" pitchFamily="34" charset="0"/>
                <a:cs typeface="Arial" panose="020B0604020202020204" pitchFamily="34" charset="0"/>
              </a:rPr>
              <a:t>يضغط على منتصف السطح الداخلي بعظم العضد وذلك في حالات جرح الساعد والمرفق واليد.</a:t>
            </a:r>
          </a:p>
          <a:p>
            <a:pPr marL="0" indent="0" algn="just" rtl="1">
              <a:buNone/>
            </a:pPr>
            <a:r>
              <a:rPr lang="ar-IQ" sz="2400" dirty="0">
                <a:latin typeface="Arial" panose="020B0604020202020204" pitchFamily="34" charset="0"/>
                <a:cs typeface="Arial" panose="020B0604020202020204" pitchFamily="34" charset="0"/>
              </a:rPr>
              <a:t>3) الضغط في الشريان الفخذي:</a:t>
            </a:r>
          </a:p>
          <a:p>
            <a:pPr marL="0" indent="0" algn="just" rtl="1">
              <a:buNone/>
            </a:pPr>
            <a:r>
              <a:rPr lang="ar-IQ" sz="2400" dirty="0">
                <a:latin typeface="Arial" panose="020B0604020202020204" pitchFamily="34" charset="0"/>
                <a:cs typeface="Arial" panose="020B0604020202020204" pitchFamily="34" charset="0"/>
              </a:rPr>
              <a:t>يضغط عليه مع حافة عظم الحوض عند زاوية الفخذ وذلك في حالات نزيف الأطراف السفلية.</a:t>
            </a:r>
            <a:endParaRPr lang="en-GB" dirty="0"/>
          </a:p>
        </p:txBody>
      </p:sp>
      <p:pic>
        <p:nvPicPr>
          <p:cNvPr id="5" name="Picture 4"/>
          <p:cNvPicPr>
            <a:picLocks noChangeAspect="1"/>
          </p:cNvPicPr>
          <p:nvPr/>
        </p:nvPicPr>
        <p:blipFill>
          <a:blip r:embed="rId2"/>
          <a:stretch>
            <a:fillRect/>
          </a:stretch>
        </p:blipFill>
        <p:spPr>
          <a:xfrm>
            <a:off x="1774632" y="4247260"/>
            <a:ext cx="6751032" cy="2679106"/>
          </a:xfrm>
          <a:prstGeom prst="rect">
            <a:avLst/>
          </a:prstGeom>
        </p:spPr>
      </p:pic>
    </p:spTree>
    <p:extLst>
      <p:ext uri="{BB962C8B-B14F-4D97-AF65-F5344CB8AC3E}">
        <p14:creationId xmlns:p14="http://schemas.microsoft.com/office/powerpoint/2010/main" val="250787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251" y="124864"/>
            <a:ext cx="8596668" cy="3507100"/>
          </a:xfrm>
        </p:spPr>
        <p:txBody>
          <a:bodyPr>
            <a:noAutofit/>
          </a:bodyPr>
          <a:lstStyle/>
          <a:p>
            <a:pPr marL="0" indent="0" algn="just" rtl="1">
              <a:buNone/>
            </a:pPr>
            <a:r>
              <a:rPr lang="ar-IQ" sz="1600" b="1" dirty="0">
                <a:latin typeface="Arial" panose="020B0604020202020204" pitchFamily="34" charset="0"/>
                <a:cs typeface="Arial" panose="020B0604020202020204" pitchFamily="34" charset="0"/>
              </a:rPr>
              <a:t>نستخدم في هذه الحالة رباط أو حزام يربط قبل مكان الجرح لوقف نزيف الدم.</a:t>
            </a:r>
          </a:p>
          <a:p>
            <a:pPr marL="0" indent="0" algn="just" rtl="1">
              <a:buNone/>
            </a:pPr>
            <a:r>
              <a:rPr lang="ar-IQ" sz="1600" b="1" dirty="0">
                <a:latin typeface="Arial" panose="020B0604020202020204" pitchFamily="34" charset="0"/>
                <a:cs typeface="Arial" panose="020B0604020202020204" pitchFamily="34" charset="0"/>
              </a:rPr>
              <a:t>يستعمل الرباط الضاغط أو العاصبة في حالات خاصة و هي:</a:t>
            </a:r>
          </a:p>
          <a:p>
            <a:pPr marL="0" indent="0" algn="just" rtl="1">
              <a:buNone/>
            </a:pPr>
            <a:r>
              <a:rPr lang="ar-IQ" sz="1600" dirty="0">
                <a:latin typeface="Arial" panose="020B0604020202020204" pitchFamily="34" charset="0"/>
                <a:cs typeface="Arial" panose="020B0604020202020204" pitchFamily="34" charset="0"/>
              </a:rPr>
              <a:t>1)وجود مسعف واحد مع تعدد الجرحى و المصابين.</a:t>
            </a:r>
          </a:p>
          <a:p>
            <a:pPr marL="0" indent="0" algn="just" rtl="1">
              <a:buNone/>
            </a:pPr>
            <a:r>
              <a:rPr lang="ar-IQ" sz="1600" dirty="0">
                <a:latin typeface="Arial" panose="020B0604020202020204" pitchFamily="34" charset="0"/>
                <a:cs typeface="Arial" panose="020B0604020202020204" pitchFamily="34" charset="0"/>
              </a:rPr>
              <a:t>2)تعدد النزيف الشديد على عدة أمكنة من جسم المصاب.</a:t>
            </a:r>
          </a:p>
          <a:p>
            <a:pPr marL="0" indent="0" algn="just" rtl="1">
              <a:buNone/>
            </a:pPr>
            <a:r>
              <a:rPr lang="ar-IQ" sz="1600" dirty="0">
                <a:latin typeface="Arial" panose="020B0604020202020204" pitchFamily="34" charset="0"/>
                <a:cs typeface="Arial" panose="020B0604020202020204" pitchFamily="34" charset="0"/>
              </a:rPr>
              <a:t>3)وجود قطع جزئي أو كلي لأحد أطراف الجسم لإيقاف النزيف بأسرع وقت ممكن.</a:t>
            </a:r>
          </a:p>
          <a:p>
            <a:pPr marL="0" indent="0" algn="just" rtl="1">
              <a:buNone/>
            </a:pPr>
            <a:r>
              <a:rPr lang="ar-IQ" sz="1600" b="1" dirty="0">
                <a:latin typeface="Arial" panose="020B0604020202020204" pitchFamily="34" charset="0"/>
                <a:cs typeface="Arial" panose="020B0604020202020204" pitchFamily="34" charset="0"/>
              </a:rPr>
              <a:t>خطوات إستخدام :العاصبة</a:t>
            </a:r>
          </a:p>
          <a:p>
            <a:pPr marL="0" indent="0" algn="just" rtl="1">
              <a:buNone/>
            </a:pPr>
            <a:r>
              <a:rPr lang="ar-IQ" sz="1600" dirty="0">
                <a:latin typeface="Arial" panose="020B0604020202020204" pitchFamily="34" charset="0"/>
                <a:cs typeface="Arial" panose="020B0604020202020204" pitchFamily="34" charset="0"/>
              </a:rPr>
              <a:t>الخطوة 1: الاستعانة برباط و لفه على شكل شريط أو بأي شيء يمكن من ربط الطرف مثل الحزام و ثوب...</a:t>
            </a:r>
          </a:p>
          <a:p>
            <a:pPr marL="0" indent="0" algn="just" rtl="1">
              <a:buNone/>
            </a:pPr>
            <a:r>
              <a:rPr lang="ar-IQ" sz="1600" dirty="0">
                <a:latin typeface="Arial" panose="020B0604020202020204" pitchFamily="34" charset="0"/>
                <a:cs typeface="Arial" panose="020B0604020202020204" pitchFamily="34" charset="0"/>
              </a:rPr>
              <a:t>الخطوة 2: تلف الرباط (العاصبة) حول العضو المصاب وتربطه بالقرب من الجرح بين مكان النزيف والقلب.</a:t>
            </a:r>
          </a:p>
          <a:p>
            <a:pPr marL="0" indent="0" algn="just" rtl="1">
              <a:buNone/>
            </a:pPr>
            <a:r>
              <a:rPr lang="ar-IQ" sz="1600" dirty="0">
                <a:latin typeface="Arial" panose="020B0604020202020204" pitchFamily="34" charset="0"/>
                <a:cs typeface="Arial" panose="020B0604020202020204" pitchFamily="34" charset="0"/>
              </a:rPr>
              <a:t>الخطوة 3: الاستعانة بقطعة خشبية لزيادة الشد على العضو.</a:t>
            </a:r>
          </a:p>
          <a:p>
            <a:pPr marL="0" indent="0" algn="just" rtl="1">
              <a:buNone/>
            </a:pPr>
            <a:r>
              <a:rPr lang="ar-IQ" sz="1600" dirty="0">
                <a:latin typeface="Arial" panose="020B0604020202020204" pitchFamily="34" charset="0"/>
                <a:cs typeface="Arial" panose="020B0604020202020204" pitchFamily="34" charset="0"/>
              </a:rPr>
              <a:t>الخطوة 4: إرخاء الرباط الضاغط (العاصبة)  و فكه قليلا بعد كل 10 دقائق ولمدة ثواني حتى تتغذى الأنسجة الدموية ولا تحاول فكه بشكل كامل.</a:t>
            </a:r>
          </a:p>
          <a:p>
            <a:pPr marL="0" indent="0" algn="just" rtl="1">
              <a:buNone/>
            </a:pPr>
            <a:r>
              <a:rPr lang="ar-IQ" sz="1600" dirty="0">
                <a:latin typeface="Arial" panose="020B0604020202020204" pitchFamily="34" charset="0"/>
                <a:cs typeface="Arial" panose="020B0604020202020204" pitchFamily="34" charset="0"/>
              </a:rPr>
              <a:t>الخطوة 5: عدم تغطية العاصبة كي يراه الطبيب في المستشفى.</a:t>
            </a:r>
          </a:p>
          <a:p>
            <a:pPr marL="0" indent="0" algn="just" rtl="1">
              <a:buNone/>
            </a:pPr>
            <a:r>
              <a:rPr lang="ar-IQ" sz="1600" dirty="0">
                <a:latin typeface="Arial" panose="020B0604020202020204" pitchFamily="34" charset="0"/>
                <a:cs typeface="Arial" panose="020B0604020202020204" pitchFamily="34" charset="0"/>
              </a:rPr>
              <a:t>الخطوة 6: دون في ورقة الوقت و الزمن الذي تم فيها وضع العاصبة مع ربطها أو إلصاقها على الرباط المعني.</a:t>
            </a:r>
          </a:p>
          <a:p>
            <a:pPr marL="0" indent="0" algn="just" rtl="1">
              <a:buNone/>
            </a:pPr>
            <a:r>
              <a:rPr lang="ar-IQ" sz="1600" dirty="0">
                <a:latin typeface="Arial" panose="020B0604020202020204" pitchFamily="34" charset="0"/>
                <a:cs typeface="Arial" panose="020B0604020202020204" pitchFamily="34" charset="0"/>
              </a:rPr>
              <a:t>الخطوة 7: الاسراع بالمصاب للمستشفى</a:t>
            </a:r>
            <a:endParaRPr lang="en-GB" sz="1600" dirty="0"/>
          </a:p>
        </p:txBody>
      </p:sp>
      <p:pic>
        <p:nvPicPr>
          <p:cNvPr id="7" name="Picture 6"/>
          <p:cNvPicPr>
            <a:picLocks noChangeAspect="1"/>
          </p:cNvPicPr>
          <p:nvPr/>
        </p:nvPicPr>
        <p:blipFill>
          <a:blip r:embed="rId2"/>
          <a:stretch>
            <a:fillRect/>
          </a:stretch>
        </p:blipFill>
        <p:spPr>
          <a:xfrm>
            <a:off x="151466" y="4934436"/>
            <a:ext cx="6437341" cy="1923563"/>
          </a:xfrm>
          <a:prstGeom prst="rect">
            <a:avLst/>
          </a:prstGeom>
        </p:spPr>
      </p:pic>
    </p:spTree>
    <p:extLst>
      <p:ext uri="{BB962C8B-B14F-4D97-AF65-F5344CB8AC3E}">
        <p14:creationId xmlns:p14="http://schemas.microsoft.com/office/powerpoint/2010/main" val="2068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51" y="0"/>
            <a:ext cx="8596668" cy="757727"/>
          </a:xfrm>
        </p:spPr>
        <p:txBody>
          <a:bodyPr/>
          <a:lstStyle/>
          <a:p>
            <a:pPr algn="ctr"/>
            <a:r>
              <a:rPr lang="ar-IQ" dirty="0">
                <a:latin typeface="Arial" panose="020B0604020202020204" pitchFamily="34" charset="0"/>
                <a:cs typeface="Arial" panose="020B0604020202020204" pitchFamily="34" charset="0"/>
              </a:rPr>
              <a:t>نزيف الاذن</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91782" y="680815"/>
            <a:ext cx="5932597" cy="4497937"/>
          </a:xfrm>
        </p:spPr>
        <p:txBody>
          <a:bodyPr>
            <a:noAutofit/>
          </a:bodyPr>
          <a:lstStyle/>
          <a:p>
            <a:pPr marL="0" indent="0" algn="just" rtl="1">
              <a:buNone/>
            </a:pPr>
            <a:r>
              <a:rPr lang="ar-IQ" sz="1600" dirty="0">
                <a:latin typeface="Arial" panose="020B0604020202020204" pitchFamily="34" charset="0"/>
                <a:cs typeface="Arial" panose="020B0604020202020204" pitchFamily="34" charset="0"/>
              </a:rPr>
              <a:t>قد يرجع النزيف أحيانا لدخول جسم غريب داخل الاذن أو يكون نتيجة لحوادث أو إصابات خطيرة نذكر منها التعرض لضربة قوية على الرأس أو كسر في الجمجمة بالإضافة لأسباب مرضية كسرطان قناة الاذن.</a:t>
            </a:r>
            <a:br>
              <a:rPr lang="ar-IQ" sz="1600" dirty="0">
                <a:latin typeface="Arial" panose="020B0604020202020204" pitchFamily="34" charset="0"/>
                <a:cs typeface="Arial" panose="020B0604020202020204" pitchFamily="34" charset="0"/>
              </a:rPr>
            </a:br>
            <a:r>
              <a:rPr lang="ar-IQ" sz="1600" dirty="0">
                <a:latin typeface="Arial" panose="020B0604020202020204" pitchFamily="34" charset="0"/>
                <a:cs typeface="Arial" panose="020B0604020202020204" pitchFamily="34" charset="0"/>
              </a:rPr>
              <a:t>كل هذا يجعل الاتصال بالاسعاف أو الرعاية الطبية العاجلة ضروريا في حالة الشعور بنزف على مستوى الاذن أو خروج إفراز دموي بعد التعرض لسقوط أو ضربة على الرأس.</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الاتصال فورا بسيارة الاسعاف.</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حاول وضع المصاب وضعية نصف جالس مع إمالة رأسه لجهة الاذن الذي ينزف.</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تحقق من تنفسه ونبضه و قم بإنعاش المصاب إذا لم يكن هناك تنفس.</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لا تضع أي شيء داخل الاذن المتضررة.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لا تحاول توقيف النزيف أو سد الاذن بل سهل خروج السوائل أو الدم و هذه هي الحالة الوحيدة التي يجب فيها ترك الدم ينزف حيث بمجرد محاولة توقيفه يتجمع و يترسب إلى الاذن الداخلية.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ضع ضمادة أو قطعة قماش نظيفة تحت الاذن و ثبتها تثبيتا خفيفا (مع تجنب الضغط أو ربطها بقوة) لتمص الدم أو الإفرازات و كذا لمنع التلوث بالبكتريا او بالاوساخ.</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لاتقم بهز أو إحداث إهتزاز لرأس المصاب.</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إذا فقد المصاب الوعي وجب ابقاء مجرى الهواء مفتوحا بإمالة الرأس للخلف ما أمكن</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راقب العلامات الحيوية في انتظار وصول سيارة الاسعاف.</a:t>
            </a:r>
          </a:p>
          <a:p>
            <a:pPr algn="just" rtl="1">
              <a:buFont typeface="Wingdings" panose="05000000000000000000" pitchFamily="2" charset="2"/>
              <a:buChar char="§"/>
            </a:pPr>
            <a:endParaRPr lang="ar-IQ" sz="1600" dirty="0">
              <a:latin typeface="Arial" panose="020B0604020202020204" pitchFamily="34" charset="0"/>
              <a:cs typeface="Arial" panose="020B0604020202020204" pitchFamily="34" charset="0"/>
            </a:endParaRPr>
          </a:p>
          <a:p>
            <a:pPr marL="0" indent="0" algn="just" rtl="1">
              <a:buNone/>
            </a:pP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96553" y="1932284"/>
            <a:ext cx="3777241" cy="2430344"/>
          </a:xfrm>
          <a:prstGeom prst="rect">
            <a:avLst/>
          </a:prstGeom>
        </p:spPr>
      </p:pic>
    </p:spTree>
    <p:extLst>
      <p:ext uri="{BB962C8B-B14F-4D97-AF65-F5344CB8AC3E}">
        <p14:creationId xmlns:p14="http://schemas.microsoft.com/office/powerpoint/2010/main" val="262552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51" y="0"/>
            <a:ext cx="8596668" cy="757727"/>
          </a:xfrm>
        </p:spPr>
        <p:txBody>
          <a:bodyPr/>
          <a:lstStyle/>
          <a:p>
            <a:pPr algn="ctr"/>
            <a:r>
              <a:rPr lang="ar-IQ" dirty="0">
                <a:latin typeface="Arial" panose="020B0604020202020204" pitchFamily="34" charset="0"/>
                <a:cs typeface="Arial" panose="020B0604020202020204" pitchFamily="34" charset="0"/>
              </a:rPr>
              <a:t>نزيف الانف</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52642" y="757727"/>
            <a:ext cx="7188829" cy="5299889"/>
          </a:xfrm>
        </p:spPr>
        <p:txBody>
          <a:bodyPr>
            <a:normAutofit/>
          </a:bodyPr>
          <a:lstStyle/>
          <a:p>
            <a:pPr marL="0" indent="0" algn="just" rtl="1">
              <a:buNone/>
            </a:pPr>
            <a:endParaRPr lang="ar-IQ" dirty="0">
              <a:latin typeface="Arial" panose="020B0604020202020204" pitchFamily="34" charset="0"/>
              <a:cs typeface="Arial" panose="020B0604020202020204" pitchFamily="34" charset="0"/>
            </a:endParaRPr>
          </a:p>
          <a:p>
            <a:pPr marL="0" indent="0" algn="just" rtl="1">
              <a:buNone/>
            </a:pPr>
            <a:endParaRPr lang="en-GB" dirty="0">
              <a:latin typeface="Arial" panose="020B0604020202020204" pitchFamily="34" charset="0"/>
              <a:cs typeface="Arial" panose="020B0604020202020204" pitchFamily="34" charset="0"/>
            </a:endParaRPr>
          </a:p>
        </p:txBody>
      </p:sp>
      <p:pic>
        <p:nvPicPr>
          <p:cNvPr id="2050" name="Picture 2" descr="First aid - Nose bl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05" y="741737"/>
            <a:ext cx="419598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798219" y="866975"/>
            <a:ext cx="4472522" cy="2849622"/>
          </a:xfrm>
          <a:prstGeom prst="rect">
            <a:avLst/>
          </a:prstGeom>
        </p:spPr>
      </p:pic>
      <p:pic>
        <p:nvPicPr>
          <p:cNvPr id="6" name="Picture 5"/>
          <p:cNvPicPr>
            <a:picLocks noChangeAspect="1"/>
          </p:cNvPicPr>
          <p:nvPr/>
        </p:nvPicPr>
        <p:blipFill>
          <a:blip r:embed="rId4"/>
          <a:stretch>
            <a:fillRect/>
          </a:stretch>
        </p:blipFill>
        <p:spPr>
          <a:xfrm>
            <a:off x="2900726" y="3761162"/>
            <a:ext cx="3932928" cy="3188182"/>
          </a:xfrm>
          <a:prstGeom prst="rect">
            <a:avLst/>
          </a:prstGeom>
        </p:spPr>
      </p:pic>
    </p:spTree>
    <p:extLst>
      <p:ext uri="{BB962C8B-B14F-4D97-AF65-F5344CB8AC3E}">
        <p14:creationId xmlns:p14="http://schemas.microsoft.com/office/powerpoint/2010/main" val="76518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latin typeface="Arial" panose="020B0604020202020204" pitchFamily="34" charset="0"/>
                <a:cs typeface="Arial" panose="020B0604020202020204" pitchFamily="34" charset="0"/>
              </a:rPr>
              <a:t>النوبة القلبية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الاتصال على الاسعاف 122</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اعطاء الدواء المناسب للمرضى القلب مثلا حبة تحت اللسان </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الحفاظ على استقرارية المريض</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الذهاب للمستشفى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01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63125"/>
          </a:xfrm>
        </p:spPr>
        <p:txBody>
          <a:bodyPr/>
          <a:lstStyle/>
          <a:p>
            <a:pPr algn="ctr"/>
            <a:r>
              <a:rPr lang="ar-IQ" dirty="0">
                <a:latin typeface="Arial" panose="020B0604020202020204" pitchFamily="34" charset="0"/>
                <a:cs typeface="Arial" panose="020B0604020202020204" pitchFamily="34" charset="0"/>
              </a:rPr>
              <a:t>الاختناق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3824" y="581114"/>
            <a:ext cx="9120178" cy="6276886"/>
          </a:xfrm>
        </p:spPr>
        <p:txBody>
          <a:bodyPr>
            <a:normAutofit fontScale="92500" lnSpcReduction="20000"/>
          </a:bodyPr>
          <a:lstStyle/>
          <a:p>
            <a:pPr marL="0" indent="0" algn="just" rtl="1">
              <a:buNone/>
            </a:pPr>
            <a:endParaRPr lang="ar-IQ" dirty="0">
              <a:latin typeface="Arial" panose="020B0604020202020204" pitchFamily="34" charset="0"/>
              <a:cs typeface="Arial" panose="020B0604020202020204" pitchFamily="34" charset="0"/>
            </a:endParaRPr>
          </a:p>
          <a:p>
            <a:pPr marL="0" indent="0" algn="just" rtl="1">
              <a:buNone/>
            </a:pPr>
            <a:r>
              <a:rPr lang="ar-IQ" dirty="0">
                <a:latin typeface="Arial" panose="020B0604020202020204" pitchFamily="34" charset="0"/>
                <a:cs typeface="Arial" panose="020B0604020202020204" pitchFamily="34" charset="0"/>
              </a:rPr>
              <a:t>يحدث الاختناق عندما يسد جسم غريب الحلق أو القصبة الهوائية ، مما يوقف تدفق الهواء إلى الرئتين ، وقد يختنق الأشخاص البالغون بقطع من الطعام ، أما الصغار فقد يختنقون بأجسام صغيرة أيضا كاللعب أو قطع الليغو ، ولأن الاختناق يؤدي إلى انقطاع الأكسجين عن الدماغ فإنه يجب التعامل معه بسرعة وإلا أدى إلى الوفاة .</a:t>
            </a:r>
          </a:p>
          <a:p>
            <a:pPr marL="0" indent="0" algn="just" rtl="1">
              <a:buNone/>
            </a:pPr>
            <a:r>
              <a:rPr lang="ar-IQ" b="1" dirty="0">
                <a:latin typeface="Arial" panose="020B0604020202020204" pitchFamily="34" charset="0"/>
                <a:cs typeface="Arial" panose="020B0604020202020204" pitchFamily="34" charset="0"/>
              </a:rPr>
              <a:t>الاختناق الكلي  </a:t>
            </a:r>
          </a:p>
          <a:p>
            <a:pPr marL="0" indent="0" algn="just" rtl="1">
              <a:buNone/>
            </a:pPr>
            <a:r>
              <a:rPr lang="ar-IQ" dirty="0">
                <a:latin typeface="Arial" panose="020B0604020202020204" pitchFamily="34" charset="0"/>
                <a:cs typeface="Arial" panose="020B0604020202020204" pitchFamily="34" charset="0"/>
              </a:rPr>
              <a:t>يحدث عندما يتوقف تدفق الهواء تمامًا إلى الرئتين، مما يعني أنه لا يوجد أكسجين يصل إلى الجسم.</a:t>
            </a:r>
          </a:p>
          <a:p>
            <a:pPr marL="0" indent="0" algn="just" rtl="1">
              <a:buNone/>
            </a:pPr>
            <a:r>
              <a:rPr lang="ar-IQ" dirty="0">
                <a:latin typeface="Arial" panose="020B0604020202020204" pitchFamily="34" charset="0"/>
                <a:cs typeface="Arial" panose="020B0604020202020204" pitchFamily="34" charset="0"/>
              </a:rPr>
              <a:t>يسبب انقطاع التنفس ويؤدي إلى فقدان الوعي وفشل الأعضاء الحيوية.</a:t>
            </a:r>
          </a:p>
          <a:p>
            <a:pPr marL="0" indent="0" algn="just" rtl="1">
              <a:buNone/>
            </a:pPr>
            <a:r>
              <a:rPr lang="ar-IQ" dirty="0">
                <a:latin typeface="Arial" panose="020B0604020202020204" pitchFamily="34" charset="0"/>
                <a:cs typeface="Arial" panose="020B0604020202020204" pitchFamily="34" charset="0"/>
              </a:rPr>
              <a:t>يمكن أن يحدث بسبب انسداد القصبة الهوائية بشكل كامل، انسداد الحنجرة، أو توقف عمل القلب.</a:t>
            </a:r>
          </a:p>
          <a:p>
            <a:pPr marL="0" indent="0" algn="just" rtl="1">
              <a:buNone/>
            </a:pPr>
            <a:r>
              <a:rPr lang="ar-IQ" b="1" dirty="0">
                <a:latin typeface="Arial" panose="020B0604020202020204" pitchFamily="34" charset="0"/>
                <a:cs typeface="Arial" panose="020B0604020202020204" pitchFamily="34" charset="0"/>
              </a:rPr>
              <a:t>الاختناق الجزئي  </a:t>
            </a:r>
          </a:p>
          <a:p>
            <a:pPr marL="0" indent="0" algn="just" rtl="1">
              <a:buNone/>
            </a:pPr>
            <a:r>
              <a:rPr lang="ar-IQ" dirty="0">
                <a:latin typeface="Arial" panose="020B0604020202020204" pitchFamily="34" charset="0"/>
                <a:cs typeface="Arial" panose="020B0604020202020204" pitchFamily="34" charset="0"/>
              </a:rPr>
              <a:t>يحدث عندما يكون هناك تدفق هواء محدود إلى الرئتين، مما يؤدي إلى تقليل مستوى الأكسجين في الجسم.</a:t>
            </a:r>
          </a:p>
          <a:p>
            <a:pPr marL="0" indent="0" algn="just" rtl="1">
              <a:buNone/>
            </a:pPr>
            <a:r>
              <a:rPr lang="ar-IQ" dirty="0">
                <a:latin typeface="Arial" panose="020B0604020202020204" pitchFamily="34" charset="0"/>
                <a:cs typeface="Arial" panose="020B0604020202020204" pitchFamily="34" charset="0"/>
              </a:rPr>
              <a:t>يمكن أن يحدث بسبب انسداد جزئي في القصبة الهوائية، تضيق في المجاري التنفسية، أو تقلص في عضلات الجهاز التنفسي.</a:t>
            </a:r>
          </a:p>
          <a:p>
            <a:pPr marL="0" indent="0" algn="just" rtl="1">
              <a:buNone/>
            </a:pPr>
            <a:r>
              <a:rPr lang="ar-IQ" dirty="0">
                <a:latin typeface="Arial" panose="020B0604020202020204" pitchFamily="34" charset="0"/>
                <a:cs typeface="Arial" panose="020B0604020202020204" pitchFamily="34" charset="0"/>
              </a:rPr>
              <a:t>قد يكون الشخص قادرًا على التنفس، ولكن بشكل غير كافٍ لتلبية احتياجات الجسم من الأكسجين، مما يمكن أن يؤدي إلى تشوش في الوعي وتعب وصعوبة في التنفس.</a:t>
            </a:r>
          </a:p>
          <a:p>
            <a:pPr marL="0" indent="0" algn="just" rtl="1">
              <a:buNone/>
            </a:pPr>
            <a:r>
              <a:rPr lang="ar-IQ" b="1" dirty="0">
                <a:latin typeface="Arial" panose="020B0604020202020204" pitchFamily="34" charset="0"/>
                <a:cs typeface="Arial" panose="020B0604020202020204" pitchFamily="34" charset="0"/>
              </a:rPr>
              <a:t> علامات الاختناق :</a:t>
            </a:r>
          </a:p>
          <a:p>
            <a:pPr marL="0" indent="0" algn="just" rtl="1">
              <a:buNone/>
            </a:pPr>
            <a:r>
              <a:rPr lang="ar-IQ" dirty="0">
                <a:latin typeface="Arial" panose="020B0604020202020204" pitchFamily="34" charset="0"/>
                <a:cs typeface="Arial" panose="020B0604020202020204" pitchFamily="34" charset="0"/>
              </a:rPr>
              <a:t>• عدم القدرة على الكلام .</a:t>
            </a:r>
          </a:p>
          <a:p>
            <a:pPr marL="0" indent="0" algn="just" rtl="1">
              <a:buNone/>
            </a:pPr>
            <a:r>
              <a:rPr lang="ar-IQ" dirty="0">
                <a:latin typeface="Arial" panose="020B0604020202020204" pitchFamily="34" charset="0"/>
                <a:cs typeface="Arial" panose="020B0604020202020204" pitchFamily="34" charset="0"/>
              </a:rPr>
              <a:t>• صعوبة في التنفس ، أو وجود صوت للنفس مما يدل على أن جسماً عالقاً في المجاري التنفسية .</a:t>
            </a:r>
          </a:p>
          <a:p>
            <a:pPr marL="0" indent="0" algn="just" rtl="1">
              <a:buNone/>
            </a:pPr>
            <a:r>
              <a:rPr lang="ar-IQ" dirty="0">
                <a:latin typeface="Arial" panose="020B0604020202020204" pitchFamily="34" charset="0"/>
                <a:cs typeface="Arial" panose="020B0604020202020204" pitchFamily="34" charset="0"/>
              </a:rPr>
              <a:t>• عدم القدرة على السعال .</a:t>
            </a:r>
          </a:p>
          <a:p>
            <a:pPr marL="0" indent="0" algn="just" rtl="1">
              <a:buNone/>
            </a:pPr>
            <a:r>
              <a:rPr lang="ar-IQ" dirty="0">
                <a:latin typeface="Arial" panose="020B0604020202020204" pitchFamily="34" charset="0"/>
                <a:cs typeface="Arial" panose="020B0604020202020204" pitchFamily="34" charset="0"/>
              </a:rPr>
              <a:t>• ازرقاق الجلد أو الشفاه أو الأظافر أو تحولها إلى لون داكن .</a:t>
            </a:r>
          </a:p>
          <a:p>
            <a:pPr marL="0" indent="0" algn="just" rtl="1">
              <a:buNone/>
            </a:pPr>
            <a:r>
              <a:rPr lang="ar-IQ" dirty="0">
                <a:latin typeface="Arial" panose="020B0604020202020204" pitchFamily="34" charset="0"/>
                <a:cs typeface="Arial" panose="020B0604020202020204" pitchFamily="34" charset="0"/>
              </a:rPr>
              <a:t>• فقدان الوعي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3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6126"/>
            <a:ext cx="8596668" cy="1320800"/>
          </a:xfrm>
        </p:spPr>
        <p:txBody>
          <a:bodyPr/>
          <a:lstStyle/>
          <a:p>
            <a:pPr algn="ctr"/>
            <a:r>
              <a:rPr lang="ar-IQ" dirty="0">
                <a:latin typeface="Arial" panose="020B0604020202020204" pitchFamily="34" charset="0"/>
                <a:cs typeface="Arial" panose="020B0604020202020204" pitchFamily="34" charset="0"/>
              </a:rPr>
              <a:t>الاختناق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068224"/>
            <a:ext cx="8596668" cy="5349668"/>
          </a:xfrm>
        </p:spPr>
        <p:txBody>
          <a:bodyPr/>
          <a:lstStyle/>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الاختناق الجزئي فقط اكتفي بالتشجيع على السعال</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الاختناق الكلي يتم القيام بمناورة هيميليك </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المراة الحامل والشخص الذي لديه زيادة في الوزن يتم القيام بالضغط على منطقة الصدر </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الرضع يتم الضغط خمس مرات باصبعين على منطقة الصدر ثم خمس ضربات بشكل انزلاقي على الظهر (نقلب الطفل على صدره على راحة اليد، يجب أن نتأكد أن رأس الطفل الذي يتعرض لحالة الاختناق منخفضة عن بقية جسمه, قم بكعب اليد أو المنطقة الموجودة بنهاية الرسغ، بضرب الطفل 5 مرات متتالية بقوة بين منطقة الكتفين)</a:t>
            </a:r>
          </a:p>
          <a:p>
            <a:pPr algn="just" rtl="1"/>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36360" y="4075275"/>
            <a:ext cx="4632346" cy="2824705"/>
          </a:xfrm>
          <a:prstGeom prst="rect">
            <a:avLst/>
          </a:prstGeom>
        </p:spPr>
      </p:pic>
      <p:pic>
        <p:nvPicPr>
          <p:cNvPr id="4098" name="Picture 2" descr="طريقة هيمليك للطفل الرضي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5276"/>
            <a:ext cx="5236360" cy="278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8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stretch>
            <a:fillRect/>
          </a:stretch>
        </p:blipFill>
        <p:spPr>
          <a:xfrm>
            <a:off x="1891582" y="4038054"/>
            <a:ext cx="3276600" cy="2505075"/>
          </a:xfrm>
          <a:prstGeom prst="rect">
            <a:avLst/>
          </a:prstGeom>
        </p:spPr>
      </p:pic>
      <p:pic>
        <p:nvPicPr>
          <p:cNvPr id="4" name="Picture 3"/>
          <p:cNvPicPr>
            <a:picLocks noChangeAspect="1"/>
          </p:cNvPicPr>
          <p:nvPr/>
        </p:nvPicPr>
        <p:blipFill>
          <a:blip r:embed="rId3"/>
          <a:stretch>
            <a:fillRect/>
          </a:stretch>
        </p:blipFill>
        <p:spPr>
          <a:xfrm>
            <a:off x="1824395" y="0"/>
            <a:ext cx="6439388" cy="3610496"/>
          </a:xfrm>
          <a:prstGeom prst="rect">
            <a:avLst/>
          </a:prstGeom>
        </p:spPr>
      </p:pic>
      <p:pic>
        <p:nvPicPr>
          <p:cNvPr id="6" name="Picture 5"/>
          <p:cNvPicPr>
            <a:picLocks noChangeAspect="1"/>
          </p:cNvPicPr>
          <p:nvPr/>
        </p:nvPicPr>
        <p:blipFill>
          <a:blip r:embed="rId4"/>
          <a:stretch>
            <a:fillRect/>
          </a:stretch>
        </p:blipFill>
        <p:spPr>
          <a:xfrm>
            <a:off x="5645566" y="3683236"/>
            <a:ext cx="2426291" cy="3174763"/>
          </a:xfrm>
          <a:prstGeom prst="rect">
            <a:avLst/>
          </a:prstGeom>
        </p:spPr>
      </p:pic>
    </p:spTree>
    <p:extLst>
      <p:ext uri="{BB962C8B-B14F-4D97-AF65-F5344CB8AC3E}">
        <p14:creationId xmlns:p14="http://schemas.microsoft.com/office/powerpoint/2010/main" val="39801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77334" y="427289"/>
            <a:ext cx="8490292" cy="5751175"/>
          </a:xfrm>
          <a:prstGeom prst="rect">
            <a:avLst/>
          </a:prstGeom>
        </p:spPr>
      </p:pic>
    </p:spTree>
    <p:extLst>
      <p:ext uri="{BB962C8B-B14F-4D97-AF65-F5344CB8AC3E}">
        <p14:creationId xmlns:p14="http://schemas.microsoft.com/office/powerpoint/2010/main" val="355341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42" y="0"/>
            <a:ext cx="8596668" cy="732090"/>
          </a:xfrm>
        </p:spPr>
        <p:txBody>
          <a:bodyPr/>
          <a:lstStyle/>
          <a:p>
            <a:pPr algn="ctr"/>
            <a:r>
              <a:rPr lang="ar-IQ" dirty="0">
                <a:latin typeface="Arial" panose="020B0604020202020204" pitchFamily="34" charset="0"/>
                <a:cs typeface="Arial" panose="020B0604020202020204" pitchFamily="34" charset="0"/>
              </a:rPr>
              <a:t>الحروق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43058" y="811851"/>
            <a:ext cx="5864230" cy="5503491"/>
          </a:xfrm>
        </p:spPr>
        <p:txBody>
          <a:bodyPr>
            <a:normAutofit/>
          </a:bodyPr>
          <a:lstStyle/>
          <a:p>
            <a:pPr marL="0" indent="0" algn="just" rtl="1">
              <a:buNone/>
            </a:pPr>
            <a:r>
              <a:rPr lang="ar-IQ" dirty="0">
                <a:latin typeface="Arial" panose="020B0604020202020204" pitchFamily="34" charset="0"/>
                <a:cs typeface="Arial" panose="020B0604020202020204" pitchFamily="34" charset="0"/>
              </a:rPr>
              <a:t> الحروق هو تعرض انسجة الجسم لضرر او تلف ذلك بسبب اكتواء بالنار, مواد كيميائية او كهربائية او مواد ساخنة وقد تزداد خطورة هذه الحروق خاصة كلما زاد العمق و كلما كبرت المساحة و حسب مكان الحرق.</a:t>
            </a:r>
            <a:br>
              <a:rPr lang="ar-IQ" dirty="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قد تهدد الحروق حياة المصاب نظرا لتأثيرها على الوظائف الحيوية (التنفس النبض و الوعي).</a:t>
            </a:r>
            <a:br>
              <a:rPr lang="ar-IQ" dirty="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و تنقسم درجة خطورة الحروق الى ثلاث درجات كلها تستدعي تقديم الإسعاف.</a:t>
            </a:r>
          </a:p>
          <a:p>
            <a:pPr marL="0" indent="0" algn="just" rtl="1">
              <a:buNone/>
            </a:pPr>
            <a:r>
              <a:rPr lang="ar-IQ" b="1" dirty="0">
                <a:latin typeface="Arial" panose="020B0604020202020204" pitchFamily="34" charset="0"/>
                <a:cs typeface="Arial" panose="020B0604020202020204" pitchFamily="34" charset="0"/>
              </a:rPr>
              <a:t>الحروق من الدرجة الاولى</a:t>
            </a:r>
          </a:p>
          <a:p>
            <a:pPr marL="0" indent="0" algn="just" rtl="1">
              <a:buNone/>
            </a:pPr>
            <a:r>
              <a:rPr lang="ar-IQ" dirty="0">
                <a:latin typeface="Arial" panose="020B0604020202020204" pitchFamily="34" charset="0"/>
                <a:cs typeface="Arial" panose="020B0604020202020204" pitchFamily="34" charset="0"/>
              </a:rPr>
              <a:t>هي حروق سطحية تصيب الطبقة الخارحية من الجلد كحروق السوائل الساخنة.</a:t>
            </a:r>
          </a:p>
          <a:p>
            <a:pPr marL="0" indent="0" algn="just" rtl="1">
              <a:buNone/>
            </a:pPr>
            <a:r>
              <a:rPr lang="ar-IQ" b="1" dirty="0">
                <a:latin typeface="Arial" panose="020B0604020202020204" pitchFamily="34" charset="0"/>
                <a:cs typeface="Arial" panose="020B0604020202020204" pitchFamily="34" charset="0"/>
              </a:rPr>
              <a:t>الحروق من الدرجة الثانية</a:t>
            </a:r>
          </a:p>
          <a:p>
            <a:pPr marL="0" indent="0" algn="just" rtl="1">
              <a:buNone/>
            </a:pPr>
            <a:r>
              <a:rPr lang="ar-IQ" dirty="0">
                <a:latin typeface="Arial" panose="020B0604020202020204" pitchFamily="34" charset="0"/>
                <a:cs typeface="Arial" panose="020B0604020202020204" pitchFamily="34" charset="0"/>
              </a:rPr>
              <a:t>هي حروق متوسطة العمق والتي تمتد الى الطبقة الداخلية من الجلد فتكون فقاعات مملوئة بمادة صفراء اللون (المصل) مثل حروق ناتجة عن زيت ساخن.</a:t>
            </a:r>
          </a:p>
          <a:p>
            <a:pPr marL="0" indent="0" algn="just" rtl="1">
              <a:buNone/>
            </a:pPr>
            <a:r>
              <a:rPr lang="ar-IQ" b="1" dirty="0">
                <a:latin typeface="Arial" panose="020B0604020202020204" pitchFamily="34" charset="0"/>
                <a:cs typeface="Arial" panose="020B0604020202020204" pitchFamily="34" charset="0"/>
              </a:rPr>
              <a:t>الحروق من الدرجة الثالثة</a:t>
            </a:r>
          </a:p>
          <a:p>
            <a:pPr marL="0" indent="0" algn="just" rtl="1">
              <a:buNone/>
            </a:pPr>
            <a:r>
              <a:rPr lang="ar-IQ" dirty="0">
                <a:latin typeface="Arial" panose="020B0604020202020204" pitchFamily="34" charset="0"/>
                <a:cs typeface="Arial" panose="020B0604020202020204" pitchFamily="34" charset="0"/>
              </a:rPr>
              <a:t>هي حروق عميقة والتي تصيب جميع طبقات الجلد وهي الاخطر حيث يمكن أن تصيب العضلات و العظام.</a:t>
            </a:r>
            <a:endParaRPr lang="en-GB" dirty="0">
              <a:latin typeface="Arial" panose="020B0604020202020204" pitchFamily="34" charset="0"/>
              <a:cs typeface="Arial" panose="020B0604020202020204" pitchFamily="34" charset="0"/>
            </a:endParaRPr>
          </a:p>
        </p:txBody>
      </p:sp>
      <p:pic>
        <p:nvPicPr>
          <p:cNvPr id="3074" name="Picture 2" descr="درجات الحروق و الفرق بينها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31" y="932891"/>
            <a:ext cx="4289989" cy="450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4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4351"/>
          </a:xfrm>
        </p:spPr>
        <p:txBody>
          <a:bodyPr/>
          <a:lstStyle/>
          <a:p>
            <a:pPr algn="ctr"/>
            <a:r>
              <a:rPr lang="ar-IQ" dirty="0">
                <a:latin typeface="Arial" panose="020B0604020202020204" pitchFamily="34" charset="0"/>
                <a:cs typeface="Arial" panose="020B0604020202020204" pitchFamily="34" charset="0"/>
              </a:rPr>
              <a:t>الاسعافات الاولية</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818758"/>
            <a:ext cx="8596668" cy="3880773"/>
          </a:xfrm>
        </p:spPr>
        <p:txBody>
          <a:bodyPr>
            <a:normAutofit/>
          </a:bodyPr>
          <a:lstStyle/>
          <a:p>
            <a:pPr marL="0" indent="0" algn="just" rtl="1">
              <a:buNone/>
            </a:pPr>
            <a:r>
              <a:rPr lang="ar-IQ" sz="2000" dirty="0">
                <a:latin typeface="Arial" panose="020B0604020202020204" pitchFamily="34" charset="0"/>
                <a:cs typeface="Arial" panose="020B0604020202020204" pitchFamily="34" charset="0"/>
              </a:rPr>
              <a:t>الإسعافات الأولية تشير إلى الإجراءات والرعاية الطارئة التي يتم تقديمها للشخص المصاب أو المصاب بحالة طبية حادة قبل وصول الرعاية الطبية المهنية. تهدف الإسعافات الأولية إلى الحفاظ على حياة الشخص وتخفيف الألم والمعاناة وتقليل مضاعفات الحالة حتى يتم نقل المصاب إلى المستشفى أو تلقي الرعاية الطبية الأخرى.</a:t>
            </a:r>
          </a:p>
          <a:p>
            <a:pPr marL="0" indent="0" algn="just" rtl="1">
              <a:buNone/>
            </a:pPr>
            <a:br>
              <a:rPr lang="ar-IQ"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7334" y="3362325"/>
            <a:ext cx="3533775" cy="3495675"/>
          </a:xfrm>
          <a:prstGeom prst="rect">
            <a:avLst/>
          </a:prstGeom>
        </p:spPr>
      </p:pic>
    </p:spTree>
    <p:extLst>
      <p:ext uri="{BB962C8B-B14F-4D97-AF65-F5344CB8AC3E}">
        <p14:creationId xmlns:p14="http://schemas.microsoft.com/office/powerpoint/2010/main" val="95925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latin typeface="Arial" panose="020B0604020202020204" pitchFamily="34" charset="0"/>
                <a:cs typeface="Arial" panose="020B0604020202020204" pitchFamily="34" charset="0"/>
              </a:rPr>
              <a:t>الحروق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520" y="1459834"/>
            <a:ext cx="8596668" cy="3880773"/>
          </a:xfrm>
        </p:spPr>
        <p:txBody>
          <a:bodyPr/>
          <a:lstStyle/>
          <a:p>
            <a:pPr algn="just" rtl="1"/>
            <a:r>
              <a:rPr lang="ar-IQ" dirty="0">
                <a:latin typeface="Arial" panose="020B0604020202020204" pitchFamily="34" charset="0"/>
                <a:cs typeface="Arial" panose="020B0604020202020204" pitchFamily="34" charset="0"/>
              </a:rPr>
              <a:t> غسل الحروق الدرجة الاولى بالماء الفاتر نقع الإصابة في ماء بارد لمدة خمس دقائق أو أكثر.</a:t>
            </a:r>
          </a:p>
          <a:p>
            <a:pPr marL="0" indent="0" algn="just" rtl="1">
              <a:buNone/>
            </a:pPr>
            <a:r>
              <a:rPr lang="ar-IQ" dirty="0">
                <a:latin typeface="Arial" panose="020B0604020202020204" pitchFamily="34" charset="0"/>
                <a:cs typeface="Arial" panose="020B0604020202020204" pitchFamily="34" charset="0"/>
              </a:rPr>
              <a:t>نظرًا لأن هذا الحرق يؤثر على الطبقة العليا من الجلد، فإن العلامات والأعراض تختفي بمجرد توسف خلايا الجلد. وعادة ما تلتئم حروق الدرجة الأولى في غضون 7 إلى 10 أيام دون ندوب.</a:t>
            </a:r>
          </a:p>
          <a:p>
            <a:pPr algn="just" rtl="1"/>
            <a:r>
              <a:rPr lang="ar-IQ" dirty="0">
                <a:latin typeface="Arial" panose="020B0604020202020204" pitchFamily="34" charset="0"/>
                <a:cs typeface="Arial" panose="020B0604020202020204" pitchFamily="34" charset="0"/>
              </a:rPr>
              <a:t>غسل الحروق الدرجة الثانية</a:t>
            </a:r>
            <a:r>
              <a:rPr lang="en-GB" dirty="0">
                <a:latin typeface="Arial" panose="020B0604020202020204" pitchFamily="34" charset="0"/>
                <a:cs typeface="Arial" panose="020B0604020202020204" pitchFamily="34" charset="0"/>
              </a:rPr>
              <a:t> </a:t>
            </a:r>
            <a:r>
              <a:rPr lang="ar-IQ" dirty="0">
                <a:latin typeface="Arial" panose="020B0604020202020204" pitchFamily="34" charset="0"/>
                <a:cs typeface="Arial" panose="020B0604020202020204" pitchFamily="34" charset="0"/>
              </a:rPr>
              <a:t> بماء فاتر ثم تغطيته والتوجه للطوارىء </a:t>
            </a:r>
          </a:p>
          <a:p>
            <a:pPr algn="just" rtl="1"/>
            <a:r>
              <a:rPr lang="ar-IQ" dirty="0">
                <a:latin typeface="Arial" panose="020B0604020202020204" pitchFamily="34" charset="0"/>
                <a:cs typeface="Arial" panose="020B0604020202020204" pitchFamily="34" charset="0"/>
              </a:rPr>
              <a:t>تغطية الحرق من الدرجة الثالثة والتوجه الى الطوارئ</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13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96" y="165219"/>
            <a:ext cx="8596668" cy="1320800"/>
          </a:xfrm>
        </p:spPr>
        <p:txBody>
          <a:bodyPr/>
          <a:lstStyle/>
          <a:p>
            <a:pPr algn="ctr"/>
            <a:r>
              <a:rPr lang="ar-IQ" dirty="0"/>
              <a:t> </a:t>
            </a:r>
            <a:r>
              <a:rPr lang="ar-IQ" dirty="0">
                <a:latin typeface="Arial" panose="020B0604020202020204" pitchFamily="34" charset="0"/>
                <a:cs typeface="Arial" panose="020B0604020202020204" pitchFamily="34" charset="0"/>
              </a:rPr>
              <a:t>ضربات الشمس</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6976" y="979443"/>
            <a:ext cx="8596668" cy="3880773"/>
          </a:xfrm>
        </p:spPr>
        <p:txBody>
          <a:bodyPr>
            <a:normAutofit/>
          </a:bodyPr>
          <a:lstStyle/>
          <a:p>
            <a:pPr algn="just" rtl="1"/>
            <a:r>
              <a:rPr lang="ar-IQ" sz="1600" dirty="0">
                <a:latin typeface="Arial" panose="020B0604020202020204" pitchFamily="34" charset="0"/>
                <a:cs typeface="Arial" panose="020B0604020202020204" pitchFamily="34" charset="0"/>
              </a:rPr>
              <a:t>ضربة شمس أو الضربة الحرارية هي حالة تنتج عن تعرض جسم الإنسان للحرارة الشديدة الناتجة عن تأثيرات ارتفاع درجة الحرارة في المحيط أو الوقوف المطول تحت أشعة الشمس و تحدث بشكل كبير خلال فصل الصيف.</a:t>
            </a:r>
          </a:p>
          <a:p>
            <a:pPr algn="just" rtl="1"/>
            <a:r>
              <a:rPr lang="ar-IQ" sz="1600" dirty="0">
                <a:latin typeface="Arial" panose="020B0604020202020204" pitchFamily="34" charset="0"/>
                <a:cs typeface="Arial" panose="020B0604020202020204" pitchFamily="34" charset="0"/>
              </a:rPr>
              <a:t>نقل الضحية الى مكان بارد</a:t>
            </a:r>
          </a:p>
          <a:p>
            <a:pPr algn="just" rtl="1"/>
            <a:r>
              <a:rPr lang="ar-IQ" sz="1600" dirty="0">
                <a:latin typeface="Arial" panose="020B0604020202020204" pitchFamily="34" charset="0"/>
                <a:cs typeface="Arial" panose="020B0604020202020204" pitchFamily="34" charset="0"/>
              </a:rPr>
              <a:t>رفع الاقدام</a:t>
            </a:r>
          </a:p>
          <a:p>
            <a:pPr algn="just" rtl="1"/>
            <a:r>
              <a:rPr lang="ar-IQ" sz="1600" dirty="0">
                <a:latin typeface="Arial" panose="020B0604020202020204" pitchFamily="34" charset="0"/>
                <a:cs typeface="Arial" panose="020B0604020202020204" pitchFamily="34" charset="0"/>
              </a:rPr>
              <a:t>فتح الملابس عن الرقبة والصدر</a:t>
            </a:r>
          </a:p>
          <a:p>
            <a:pPr algn="just" rtl="1"/>
            <a:r>
              <a:rPr lang="ar-IQ" sz="1600" dirty="0">
                <a:latin typeface="Arial" panose="020B0604020202020204" pitchFamily="34" charset="0"/>
                <a:cs typeface="Arial" panose="020B0604020202020204" pitchFamily="34" charset="0"/>
              </a:rPr>
              <a:t>اعطاء محاليل ( ماء وملح , ماء وسكر)</a:t>
            </a:r>
          </a:p>
          <a:p>
            <a:pPr algn="just" rtl="1"/>
            <a:r>
              <a:rPr lang="ar-IQ" sz="1600" dirty="0">
                <a:latin typeface="Arial" panose="020B0604020202020204" pitchFamily="34" charset="0"/>
                <a:cs typeface="Arial" panose="020B0604020202020204" pitchFamily="34" charset="0"/>
              </a:rPr>
              <a:t>ضع كمادات على منطقة الصدر اليسار , جوانب الرقبة والاطراف</a:t>
            </a:r>
          </a:p>
          <a:p>
            <a:pPr algn="just" rtl="1"/>
            <a:r>
              <a:rPr lang="ar-IQ" sz="1600" dirty="0">
                <a:latin typeface="Arial" panose="020B0604020202020204" pitchFamily="34" charset="0"/>
                <a:cs typeface="Arial" panose="020B0604020202020204" pitchFamily="34" charset="0"/>
              </a:rPr>
              <a:t>في ضربات الشمس يجب الاتصال بالاسعاف ومراقبة التنفس</a:t>
            </a: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315064" y="3811423"/>
            <a:ext cx="4539553" cy="2982113"/>
          </a:xfrm>
          <a:prstGeom prst="rect">
            <a:avLst/>
          </a:prstGeom>
        </p:spPr>
      </p:pic>
    </p:spTree>
    <p:extLst>
      <p:ext uri="{BB962C8B-B14F-4D97-AF65-F5344CB8AC3E}">
        <p14:creationId xmlns:p14="http://schemas.microsoft.com/office/powerpoint/2010/main" val="247078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97907"/>
          </a:xfrm>
        </p:spPr>
        <p:txBody>
          <a:bodyPr/>
          <a:lstStyle/>
          <a:p>
            <a:pPr algn="ctr"/>
            <a:r>
              <a:rPr lang="ar-IQ" dirty="0">
                <a:latin typeface="Arial" panose="020B0604020202020204" pitchFamily="34" charset="0"/>
                <a:cs typeface="Arial" panose="020B0604020202020204" pitchFamily="34" charset="0"/>
              </a:rPr>
              <a:t>الصعقة الكهربائية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697907"/>
            <a:ext cx="8596668" cy="3880773"/>
          </a:xfrm>
        </p:spPr>
        <p:txBody>
          <a:bodyPr/>
          <a:lstStyle/>
          <a:p>
            <a:pPr algn="just" rtl="1"/>
            <a:r>
              <a:rPr lang="ar-IQ" dirty="0">
                <a:latin typeface="Arial" panose="020B0604020202020204" pitchFamily="34" charset="0"/>
                <a:cs typeface="Arial" panose="020B0604020202020204" pitchFamily="34" charset="0"/>
              </a:rPr>
              <a:t>افصل الضحية عن المصدر باداة عازلة</a:t>
            </a:r>
          </a:p>
          <a:p>
            <a:pPr algn="just" rtl="1"/>
            <a:r>
              <a:rPr lang="ar-IQ" dirty="0">
                <a:latin typeface="Arial" panose="020B0604020202020204" pitchFamily="34" charset="0"/>
                <a:cs typeface="Arial" panose="020B0604020202020204" pitchFamily="34" charset="0"/>
              </a:rPr>
              <a:t>توجه للمستشفى في حالة الوعي لفحص القلب</a:t>
            </a:r>
          </a:p>
          <a:p>
            <a:pPr algn="just" rtl="1"/>
            <a:r>
              <a:rPr lang="ar-IQ" dirty="0">
                <a:latin typeface="Arial" panose="020B0604020202020204" pitchFamily="34" charset="0"/>
                <a:cs typeface="Arial" panose="020B0604020202020204" pitchFamily="34" charset="0"/>
              </a:rPr>
              <a:t>اتصال على الاسعاف في حالة فقدان الوعي</a:t>
            </a:r>
          </a:p>
          <a:p>
            <a:pPr algn="just" rtl="1"/>
            <a:r>
              <a:rPr lang="ar-IQ" dirty="0">
                <a:latin typeface="Arial" panose="020B0604020202020204" pitchFamily="34" charset="0"/>
                <a:cs typeface="Arial" panose="020B0604020202020204" pitchFamily="34" charset="0"/>
              </a:rPr>
              <a:t>راثب نفس الضحية حتى وصول الاسعاف</a:t>
            </a:r>
          </a:p>
          <a:p>
            <a:pPr algn="just" rtl="1"/>
            <a:r>
              <a:rPr lang="ar-IQ" dirty="0">
                <a:latin typeface="Arial" panose="020B0604020202020204" pitchFamily="34" charset="0"/>
                <a:cs typeface="Arial" panose="020B0604020202020204" pitchFamily="34" charset="0"/>
              </a:rPr>
              <a:t>في حالات الصعق بالفولت العالي ابتعد عن المكان واتصال في الدفاع المدني 115</a:t>
            </a:r>
          </a:p>
          <a:p>
            <a:pPr algn="just" rtl="1"/>
            <a:endParaRPr lang="en-GB" dirty="0"/>
          </a:p>
        </p:txBody>
      </p:sp>
    </p:spTree>
    <p:extLst>
      <p:ext uri="{BB962C8B-B14F-4D97-AF65-F5344CB8AC3E}">
        <p14:creationId xmlns:p14="http://schemas.microsoft.com/office/powerpoint/2010/main" val="3508696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97907"/>
          </a:xfrm>
        </p:spPr>
        <p:txBody>
          <a:bodyPr/>
          <a:lstStyle/>
          <a:p>
            <a:pPr algn="ctr"/>
            <a:r>
              <a:rPr lang="ar-IQ" dirty="0">
                <a:latin typeface="Arial" panose="020B0604020202020204" pitchFamily="34" charset="0"/>
                <a:cs typeface="Arial" panose="020B0604020202020204" pitchFamily="34" charset="0"/>
              </a:rPr>
              <a:t>الصعقة الكهربائية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05286" y="697907"/>
            <a:ext cx="4368716" cy="5694347"/>
          </a:xfrm>
        </p:spPr>
        <p:txBody>
          <a:bodyPr>
            <a:normAutofit fontScale="85000" lnSpcReduction="10000"/>
          </a:bodyPr>
          <a:lstStyle/>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قبل أن تهب إلى المساعدة انظر حولك لتتبين ما إذا كانت هناك أسلاك عارية أو ماء على الأرض، لأن الكهرباء تسري في الماء والمعادن بسرعة.</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(في هذه الحالة اطلب الطوارئ أولًا)</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حاول فصل المصاب بالصدمة الكهربائية عن مصدر الكهرباء.</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إذا لم تستطع؛ يمكنك إغلاق محوّل الكهرباء أو مصدر الكهرباء الأساس للمكان بأكمله.</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تذكّر أنك لا ينبغي أن تلمس المصاب بيديك، وعند محاولة فصله عن مصدر الكهرباء استخدم قطعة خشبية في عمل ذلك وأنت واقف على مكان جاف.</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بعد فصل المصاب عن مصدر الكهرباء ضع جسمه في الوضعية المناسبة، وهي: الاستلقاء على الجانب بينما يدعم ذراعه ويده رأسه، وقم بثني ركبتيه، وارفع ذقنه لأعلى قليلًا ليتمكن من التنفس.</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إذا كان المصاب ينزف حاول إيقاف النزيف بوضع قطعة قماش جافة ونظيفة والضغط قليلًا عليها.</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إذا كان المصاب لا يُظهر علامة على أنه يتنفس؛ يلزم إجراء إنعاش لقلبه. ولا ينبغي عمل هذه الإجراء لشخص يتنفس.</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تذكّر أن المصاب بصدمة كهربائية يحتاج إلى إجراءات طوارئ طبية سريعة، لذلك ينبغي التماس المساعدة الطبية فور حدوث الحادث.</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29616" y="1407699"/>
            <a:ext cx="4219645" cy="4154369"/>
          </a:xfrm>
          <a:prstGeom prst="rect">
            <a:avLst/>
          </a:prstGeom>
        </p:spPr>
      </p:pic>
    </p:spTree>
    <p:extLst>
      <p:ext uri="{BB962C8B-B14F-4D97-AF65-F5344CB8AC3E}">
        <p14:creationId xmlns:p14="http://schemas.microsoft.com/office/powerpoint/2010/main" val="274578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88" y="0"/>
            <a:ext cx="8596668" cy="706452"/>
          </a:xfrm>
        </p:spPr>
        <p:txBody>
          <a:bodyPr/>
          <a:lstStyle/>
          <a:p>
            <a:pPr algn="ctr"/>
            <a:r>
              <a:rPr lang="ar-IQ" dirty="0">
                <a:latin typeface="Arial" panose="020B0604020202020204" pitchFamily="34" charset="0"/>
                <a:cs typeface="Arial" panose="020B0604020202020204" pitchFamily="34" charset="0"/>
              </a:rPr>
              <a:t>اصابات العين</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87306" y="578721"/>
            <a:ext cx="7682847" cy="3388940"/>
          </a:xfrm>
        </p:spPr>
        <p:txBody>
          <a:bodyPr>
            <a:noAutofit/>
          </a:bodyPr>
          <a:lstStyle/>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في حالة وجود غبار في العين قم بغسلها بالماء النظيف من الزاوية الداخلية للعين</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في حالة وجود جروح حول العين قم بتغطيتها بشاش معقم وتوجه للطوارئ</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في حالة وجود اداة حادة في العين قم بتثبيتها استخدام كوب فلين وغطي العين الاخرى بالشاش</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-ابعد المصاب عن مكان الخطر او ابعد المادة الكيماوية.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-احمي يديك من خطر المادة.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-امنع المصاب من حك عينه. </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-اسكب الماء ببطئ على العين المصابة لمدة نصف ساعة بواسطة: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   + كؤوس من الماء .</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   + قنينة من الماء .</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   + وضع وجه المصاب تحت ماء الصنبور ( الحنفية).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-غط عين المصاب دون الضغط عليها و استدعي سيارة الاسعاف للتوجه إلى المستشفى.</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-راقب العلامات الحيوية (فتح مجرى الهواء, فحص التنفس, جس النبض). </a:t>
            </a: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87110" y="4511665"/>
            <a:ext cx="3048000" cy="2333625"/>
          </a:xfrm>
          <a:prstGeom prst="rect">
            <a:avLst/>
          </a:prstGeom>
        </p:spPr>
      </p:pic>
      <p:pic>
        <p:nvPicPr>
          <p:cNvPr id="5" name="Picture 4"/>
          <p:cNvPicPr>
            <a:picLocks noChangeAspect="1"/>
          </p:cNvPicPr>
          <p:nvPr/>
        </p:nvPicPr>
        <p:blipFill>
          <a:blip r:embed="rId3"/>
          <a:stretch>
            <a:fillRect/>
          </a:stretch>
        </p:blipFill>
        <p:spPr>
          <a:xfrm>
            <a:off x="3612023" y="4956560"/>
            <a:ext cx="2016707" cy="1827641"/>
          </a:xfrm>
          <a:prstGeom prst="rect">
            <a:avLst/>
          </a:prstGeom>
        </p:spPr>
      </p:pic>
      <p:pic>
        <p:nvPicPr>
          <p:cNvPr id="5122" name="Picture 2" descr="first aid chemical in eye الاسعافات الاولبة دخول مادة كيميائية الى العي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456" y="5059352"/>
            <a:ext cx="30480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13289" y="1625757"/>
            <a:ext cx="2341904" cy="2341904"/>
          </a:xfrm>
          <a:prstGeom prst="rect">
            <a:avLst/>
          </a:prstGeom>
        </p:spPr>
      </p:pic>
    </p:spTree>
    <p:extLst>
      <p:ext uri="{BB962C8B-B14F-4D97-AF65-F5344CB8AC3E}">
        <p14:creationId xmlns:p14="http://schemas.microsoft.com/office/powerpoint/2010/main" val="299283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7589"/>
            <a:ext cx="8596668" cy="663723"/>
          </a:xfrm>
        </p:spPr>
        <p:txBody>
          <a:bodyPr/>
          <a:lstStyle/>
          <a:p>
            <a:pPr algn="ctr"/>
            <a:r>
              <a:rPr lang="ar-IQ" dirty="0">
                <a:latin typeface="Arial" panose="020B0604020202020204" pitchFamily="34" charset="0"/>
                <a:cs typeface="Arial" panose="020B0604020202020204" pitchFamily="34" charset="0"/>
              </a:rPr>
              <a:t>الاغماء</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5700" y="1194914"/>
            <a:ext cx="8596668" cy="3880773"/>
          </a:xfrm>
        </p:spPr>
        <p:txBody>
          <a:bodyPr/>
          <a:lstStyle/>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الوعي دعه يستلقي وارفع الافدام</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فقدان الوعي قم برفع الاقدام ومراقبة النفس</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فقدان النفس قم بعمل عملية الانعاش القلبي الرئوي</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فقدان الوعي لعدة دقائق اتصل بالاسعاف</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61980" y="3871245"/>
            <a:ext cx="5085696" cy="2818579"/>
          </a:xfrm>
          <a:prstGeom prst="rect">
            <a:avLst/>
          </a:prstGeom>
        </p:spPr>
      </p:pic>
    </p:spTree>
    <p:extLst>
      <p:ext uri="{BB962C8B-B14F-4D97-AF65-F5344CB8AC3E}">
        <p14:creationId xmlns:p14="http://schemas.microsoft.com/office/powerpoint/2010/main" val="1703110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latin typeface="Arial" panose="020B0604020202020204" pitchFamily="34" charset="0"/>
                <a:cs typeface="Arial" panose="020B0604020202020204" pitchFamily="34" charset="0"/>
              </a:rPr>
              <a:t>التسممم الكيميائي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562383"/>
            <a:ext cx="8596668" cy="3880773"/>
          </a:xfrm>
        </p:spPr>
        <p:txBody>
          <a:bodyPr/>
          <a:lstStyle/>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 العين : غسل العين ماء نظيف</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البشرة : غسل البشرة بالماء وشامبو الاطفال</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الاتسنشاق : نقل المصاب لمكان مفتوح</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البلع : منع التقيؤ واعطاء اقراص الفحم الخاصة من الصيدلية كما يتطلب استشارة اقرب صيدلية او طبيب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61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AutoShape 2" descr="Premium Vector | Thank you doctors and nurses, doctor with kit first aid  and heart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لا يتوفر وصف للصور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192000" cy="696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9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9361"/>
          </a:xfrm>
        </p:spPr>
        <p:txBody>
          <a:bodyPr/>
          <a:lstStyle/>
          <a:p>
            <a:pPr algn="ctr"/>
            <a:r>
              <a:rPr lang="ar-IQ" dirty="0">
                <a:latin typeface="Arial" panose="020B0604020202020204" pitchFamily="34" charset="0"/>
                <a:cs typeface="Arial" panose="020B0604020202020204" pitchFamily="34" charset="0"/>
              </a:rPr>
              <a:t>الانعاش القلبي الرئوي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8923" y="1622204"/>
            <a:ext cx="9205635" cy="3880773"/>
          </a:xfrm>
        </p:spPr>
        <p:txBody>
          <a:bodyPr>
            <a:normAutofit/>
          </a:bodyPr>
          <a:lstStyle/>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التاكد من امان المكان</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فحص الاستجابة </a:t>
            </a:r>
          </a:p>
          <a:p>
            <a:pPr marL="0" indent="0" algn="just" rtl="1">
              <a:buNone/>
            </a:pPr>
            <a:r>
              <a:rPr lang="ar-IQ" sz="2000" dirty="0">
                <a:latin typeface="Arial" panose="020B0604020202020204" pitchFamily="34" charset="0"/>
                <a:cs typeface="Arial" panose="020B0604020202020204" pitchFamily="34" charset="0"/>
              </a:rPr>
              <a:t>(التحقق من الاستجابة: اقترب من الشخص المصاب وهزه بلطف واسأله "هل أنت بخير؟" للتحقق مما إذا كان يستجيب أو لا , اللمس)</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طلب الاسعاف (122 في العراق)</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فحص النفس</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الانعاش القلبي الرئوي 30 ضغطة على منطقة الصدر مع اعطاء نفسيين</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في حالة الرضيع يتم الانعاش القلبي الرئوي 30 ضغطة على منطقة الصدر استخدام السبابة و الوسطى واعطاء نفسيين</a:t>
            </a:r>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en-GB" dirty="0"/>
          </a:p>
        </p:txBody>
      </p:sp>
    </p:spTree>
    <p:extLst>
      <p:ext uri="{BB962C8B-B14F-4D97-AF65-F5344CB8AC3E}">
        <p14:creationId xmlns:p14="http://schemas.microsoft.com/office/powerpoint/2010/main" val="339803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36430" y="4007978"/>
            <a:ext cx="7940309" cy="2850022"/>
          </a:xfrm>
          <a:prstGeom prst="rect">
            <a:avLst/>
          </a:prstGeom>
        </p:spPr>
      </p:pic>
      <p:pic>
        <p:nvPicPr>
          <p:cNvPr id="5" name="Picture 4"/>
          <p:cNvPicPr>
            <a:picLocks noChangeAspect="1"/>
          </p:cNvPicPr>
          <p:nvPr/>
        </p:nvPicPr>
        <p:blipFill>
          <a:blip r:embed="rId3"/>
          <a:stretch>
            <a:fillRect/>
          </a:stretch>
        </p:blipFill>
        <p:spPr>
          <a:xfrm>
            <a:off x="2450778" y="0"/>
            <a:ext cx="6161575" cy="4060353"/>
          </a:xfrm>
          <a:prstGeom prst="rect">
            <a:avLst/>
          </a:prstGeom>
        </p:spPr>
      </p:pic>
    </p:spTree>
    <p:extLst>
      <p:ext uri="{BB962C8B-B14F-4D97-AF65-F5344CB8AC3E}">
        <p14:creationId xmlns:p14="http://schemas.microsoft.com/office/powerpoint/2010/main" val="167584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589125" y="435034"/>
            <a:ext cx="8751427" cy="5543550"/>
          </a:xfrm>
          <a:prstGeom prst="rect">
            <a:avLst/>
          </a:prstGeom>
        </p:spPr>
      </p:pic>
    </p:spTree>
    <p:extLst>
      <p:ext uri="{BB962C8B-B14F-4D97-AF65-F5344CB8AC3E}">
        <p14:creationId xmlns:p14="http://schemas.microsoft.com/office/powerpoint/2010/main" val="411781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9361"/>
          </a:xfrm>
        </p:spPr>
        <p:txBody>
          <a:bodyPr/>
          <a:lstStyle/>
          <a:p>
            <a:pPr algn="ctr"/>
            <a:r>
              <a:rPr lang="ar-IQ" dirty="0">
                <a:latin typeface="Arial" panose="020B0604020202020204" pitchFamily="34" charset="0"/>
                <a:cs typeface="Arial" panose="020B0604020202020204" pitchFamily="34" charset="0"/>
              </a:rPr>
              <a:t>اسباب الانعاش القلبي الرئوي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53397" y="1622204"/>
            <a:ext cx="6411161" cy="3880773"/>
          </a:xfrm>
        </p:spPr>
        <p:txBody>
          <a:bodyPr>
            <a:normAutofit/>
          </a:bodyPr>
          <a:lstStyle/>
          <a:p>
            <a:pPr marL="0" indent="0" algn="just" rtl="1">
              <a:buNone/>
            </a:pPr>
            <a:endParaRPr lang="ar-IQ" sz="2000" dirty="0">
              <a:latin typeface="Arial" panose="020B0604020202020204" pitchFamily="34" charset="0"/>
              <a:cs typeface="Arial" panose="020B0604020202020204" pitchFamily="34" charset="0"/>
            </a:endParaRPr>
          </a:p>
          <a:p>
            <a:pPr marL="0" indent="0" algn="just" rtl="1">
              <a:buNone/>
            </a:pPr>
            <a:r>
              <a:rPr lang="ar-IQ" sz="2000" dirty="0">
                <a:latin typeface="Arial" panose="020B0604020202020204" pitchFamily="34" charset="0"/>
                <a:cs typeface="Arial" panose="020B0604020202020204" pitchFamily="34" charset="0"/>
              </a:rPr>
              <a:t>قد يتوقف التنفّس أو نبضات القلب لدى لعدّة أسباب، ومنها ما يلي:</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الاختناق.</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الغرق.</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التعرّض لصدمةٍ كهربائية.</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التعرّض لنزيف.</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الإصابة بصدمةٍ في الرأس أو إصاباتٍ خطيرة أخرى.</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أمراض الرئة.</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التسمم.</a:t>
            </a:r>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en-GB" dirty="0"/>
          </a:p>
        </p:txBody>
      </p:sp>
    </p:spTree>
    <p:extLst>
      <p:ext uri="{BB962C8B-B14F-4D97-AF65-F5344CB8AC3E}">
        <p14:creationId xmlns:p14="http://schemas.microsoft.com/office/powerpoint/2010/main" val="87861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9361"/>
          </a:xfrm>
        </p:spPr>
        <p:txBody>
          <a:bodyPr/>
          <a:lstStyle/>
          <a:p>
            <a:pPr algn="ctr"/>
            <a:r>
              <a:rPr lang="ar-IQ" dirty="0">
                <a:latin typeface="Arial" panose="020B0604020202020204" pitchFamily="34" charset="0"/>
                <a:cs typeface="Arial" panose="020B0604020202020204" pitchFamily="34" charset="0"/>
              </a:rPr>
              <a:t>اعراض الانعاش القلبي الرئوي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79321" y="1622204"/>
            <a:ext cx="8385238" cy="3880773"/>
          </a:xfrm>
        </p:spPr>
        <p:txBody>
          <a:bodyPr>
            <a:normAutofit/>
          </a:bodyPr>
          <a:lstStyle/>
          <a:p>
            <a:pPr algn="just" rtl="1">
              <a:buFont typeface="Wingdings" panose="05000000000000000000" pitchFamily="2" charset="2"/>
              <a:buChar char="ü"/>
            </a:pPr>
            <a:endParaRPr lang="ar-IQ" sz="2000" dirty="0">
              <a:latin typeface="Arial" panose="020B0604020202020204" pitchFamily="34" charset="0"/>
              <a:cs typeface="Arial" panose="020B0604020202020204" pitchFamily="34" charset="0"/>
            </a:endParaRPr>
          </a:p>
          <a:p>
            <a:pPr marL="0" indent="0" algn="just" rtl="1">
              <a:buNone/>
            </a:pPr>
            <a:r>
              <a:rPr lang="ar-IQ" sz="2000" dirty="0">
                <a:latin typeface="Arial" panose="020B0604020202020204" pitchFamily="34" charset="0"/>
                <a:cs typeface="Arial" panose="020B0604020202020204" pitchFamily="34" charset="0"/>
              </a:rPr>
              <a:t>يجب إجراء الإنعاش القلبي الرئوي إذا كان الشخص يُعاني أيّ من الأعراض التالية: </a:t>
            </a:r>
          </a:p>
          <a:p>
            <a:pPr algn="just" rtl="1">
              <a:buFont typeface="Wingdings" panose="05000000000000000000" pitchFamily="2" charset="2"/>
              <a:buChar char="ü"/>
            </a:pPr>
            <a:r>
              <a:rPr lang="ar-IQ" sz="2000" dirty="0">
                <a:latin typeface="Arial" panose="020B0604020202020204" pitchFamily="34" charset="0"/>
                <a:cs typeface="Arial" panose="020B0604020202020204" pitchFamily="34" charset="0"/>
              </a:rPr>
              <a:t>توقف التنفّس.</a:t>
            </a:r>
          </a:p>
          <a:p>
            <a:pPr algn="just" rtl="1">
              <a:buFont typeface="Wingdings" panose="05000000000000000000" pitchFamily="2" charset="2"/>
              <a:buChar char="ü"/>
            </a:pPr>
            <a:r>
              <a:rPr lang="ar-IQ" sz="2000" dirty="0">
                <a:latin typeface="Arial" panose="020B0604020202020204" pitchFamily="34" charset="0"/>
                <a:cs typeface="Arial" panose="020B0604020202020204" pitchFamily="34" charset="0"/>
              </a:rPr>
              <a:t>توقف نبضات القلب.</a:t>
            </a:r>
          </a:p>
          <a:p>
            <a:pPr algn="just" rtl="1">
              <a:buFont typeface="Wingdings" panose="05000000000000000000" pitchFamily="2" charset="2"/>
              <a:buChar char="ü"/>
            </a:pPr>
            <a:r>
              <a:rPr lang="ar-IQ" sz="2000" dirty="0">
                <a:latin typeface="Arial" panose="020B0604020202020204" pitchFamily="34" charset="0"/>
                <a:cs typeface="Arial" panose="020B0604020202020204" pitchFamily="34" charset="0"/>
              </a:rPr>
              <a:t>فقدان الوعي.</a:t>
            </a:r>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en-GB" dirty="0"/>
          </a:p>
        </p:txBody>
      </p:sp>
    </p:spTree>
    <p:extLst>
      <p:ext uri="{BB962C8B-B14F-4D97-AF65-F5344CB8AC3E}">
        <p14:creationId xmlns:p14="http://schemas.microsoft.com/office/powerpoint/2010/main" val="346063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1413"/>
            <a:ext cx="8596668" cy="655178"/>
          </a:xfrm>
        </p:spPr>
        <p:txBody>
          <a:bodyPr/>
          <a:lstStyle/>
          <a:p>
            <a:pPr algn="ctr"/>
            <a:r>
              <a:rPr lang="ar-IQ" dirty="0">
                <a:latin typeface="Arial" panose="020B0604020202020204" pitchFamily="34" charset="0"/>
                <a:cs typeface="Arial" panose="020B0604020202020204" pitchFamily="34" charset="0"/>
              </a:rPr>
              <a:t>النزيف</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502563"/>
            <a:ext cx="8596668" cy="3880773"/>
          </a:xfrm>
        </p:spPr>
        <p:txBody>
          <a:bodyPr>
            <a:normAutofit/>
          </a:bodyPr>
          <a:lstStyle/>
          <a:p>
            <a:pPr marL="0" indent="0" algn="just" rtl="1">
              <a:buNone/>
            </a:pPr>
            <a:r>
              <a:rPr lang="ar-IQ" sz="2400" dirty="0">
                <a:latin typeface="Arial" panose="020B0604020202020204" pitchFamily="34" charset="0"/>
                <a:cs typeface="Arial" panose="020B0604020202020204" pitchFamily="34" charset="0"/>
              </a:rPr>
              <a:t>النزيف هو خروج الدم من الأوعية الدموية نتيجة لإصابة أو تلف في الأنسجة. يمكن أن يحدث النزيف في أي جزء من الجسم وقد يكون خفيفًا أو حادًا وقد يشكل خطرًا على الحياة. لذا، يكون وقف النزيف سريعًا وفعالًا أمرًا هامًا في الإسعافات الأولية. </a:t>
            </a:r>
          </a:p>
        </p:txBody>
      </p:sp>
      <p:pic>
        <p:nvPicPr>
          <p:cNvPr id="4" name="Picture 3"/>
          <p:cNvPicPr>
            <a:picLocks noChangeAspect="1"/>
          </p:cNvPicPr>
          <p:nvPr/>
        </p:nvPicPr>
        <p:blipFill>
          <a:blip r:embed="rId2"/>
          <a:stretch>
            <a:fillRect/>
          </a:stretch>
        </p:blipFill>
        <p:spPr>
          <a:xfrm>
            <a:off x="2044410" y="3268702"/>
            <a:ext cx="5862516" cy="3273647"/>
          </a:xfrm>
          <a:prstGeom prst="rect">
            <a:avLst/>
          </a:prstGeom>
        </p:spPr>
      </p:pic>
    </p:spTree>
    <p:extLst>
      <p:ext uri="{BB962C8B-B14F-4D97-AF65-F5344CB8AC3E}">
        <p14:creationId xmlns:p14="http://schemas.microsoft.com/office/powerpoint/2010/main" val="328612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948"/>
            <a:ext cx="8596668" cy="1320800"/>
          </a:xfrm>
        </p:spPr>
        <p:txBody>
          <a:bodyPr/>
          <a:lstStyle/>
          <a:p>
            <a:pPr algn="ctr"/>
            <a:r>
              <a:rPr lang="ar-IQ" dirty="0">
                <a:latin typeface="Arial" panose="020B0604020202020204" pitchFamily="34" charset="0"/>
                <a:cs typeface="Arial" panose="020B0604020202020204" pitchFamily="34" charset="0"/>
              </a:rPr>
              <a:t>النزيف</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868348"/>
            <a:ext cx="8596668" cy="2667785"/>
          </a:xfrm>
        </p:spPr>
        <p:txBody>
          <a:bodyPr/>
          <a:lstStyle/>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غسل الجرح بالماء النظيف</a:t>
            </a:r>
          </a:p>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الضغط المباشر على النزيف باستخدام الشاش المعقم</a:t>
            </a:r>
          </a:p>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في حالة الجرح العميق يتم وضع الشاش داخل الجرح بطريقة الحشو ومن ثم الضغط المباشر </a:t>
            </a:r>
          </a:p>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في حالة وجود اداة حادة يجب تثبيتها ولايجوز رفع الاداة الحادة.</a:t>
            </a:r>
          </a:p>
          <a:p>
            <a:pPr algn="r" rtl="1"/>
            <a:endParaRPr lang="en-GB" dirty="0"/>
          </a:p>
        </p:txBody>
      </p:sp>
      <p:pic>
        <p:nvPicPr>
          <p:cNvPr id="4" name="Picture 3"/>
          <p:cNvPicPr>
            <a:picLocks noChangeAspect="1"/>
          </p:cNvPicPr>
          <p:nvPr/>
        </p:nvPicPr>
        <p:blipFill>
          <a:blip r:embed="rId2"/>
          <a:stretch>
            <a:fillRect/>
          </a:stretch>
        </p:blipFill>
        <p:spPr>
          <a:xfrm>
            <a:off x="541780" y="3422457"/>
            <a:ext cx="8867775" cy="2371725"/>
          </a:xfrm>
          <a:prstGeom prst="rect">
            <a:avLst/>
          </a:prstGeom>
        </p:spPr>
      </p:pic>
    </p:spTree>
    <p:extLst>
      <p:ext uri="{BB962C8B-B14F-4D97-AF65-F5344CB8AC3E}">
        <p14:creationId xmlns:p14="http://schemas.microsoft.com/office/powerpoint/2010/main" val="769467524"/>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940</TotalTime>
  <Words>1877</Words>
  <Application>Microsoft Office PowerPoint</Application>
  <PresentationFormat>Widescreen</PresentationFormat>
  <Paragraphs>209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Trebuchet MS</vt:lpstr>
      <vt:lpstr>Wingdings</vt:lpstr>
      <vt:lpstr>Wingdings 3</vt:lpstr>
      <vt:lpstr>Facet</vt:lpstr>
      <vt:lpstr>الاسعافات الاولية</vt:lpstr>
      <vt:lpstr>الاسعافات الاولية</vt:lpstr>
      <vt:lpstr>الانعاش القلبي الرئوي</vt:lpstr>
      <vt:lpstr>PowerPoint Presentation</vt:lpstr>
      <vt:lpstr>PowerPoint Presentation</vt:lpstr>
      <vt:lpstr>اسباب الانعاش القلبي الرئوي</vt:lpstr>
      <vt:lpstr>اعراض الانعاش القلبي الرئوي</vt:lpstr>
      <vt:lpstr>النزيف</vt:lpstr>
      <vt:lpstr>النزيف</vt:lpstr>
      <vt:lpstr>النزيف ( نقاط الضغط)</vt:lpstr>
      <vt:lpstr>PowerPoint Presentation</vt:lpstr>
      <vt:lpstr>نزيف الاذن</vt:lpstr>
      <vt:lpstr>نزيف الانف</vt:lpstr>
      <vt:lpstr>النوبة القلبية </vt:lpstr>
      <vt:lpstr>الاختناق </vt:lpstr>
      <vt:lpstr>الاختناق </vt:lpstr>
      <vt:lpstr>PowerPoint Presentation</vt:lpstr>
      <vt:lpstr>PowerPoint Presentation</vt:lpstr>
      <vt:lpstr>الحروق</vt:lpstr>
      <vt:lpstr>الحروق</vt:lpstr>
      <vt:lpstr> ضربات الشمس</vt:lpstr>
      <vt:lpstr>الصعقة الكهربائية </vt:lpstr>
      <vt:lpstr>الصعقة الكهربائية </vt:lpstr>
      <vt:lpstr>اصابات العين</vt:lpstr>
      <vt:lpstr>الاغماء</vt:lpstr>
      <vt:lpstr>التسممم الكيميائي</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23</cp:revision>
  <dcterms:created xsi:type="dcterms:W3CDTF">2023-06-18T15:35:17Z</dcterms:created>
  <dcterms:modified xsi:type="dcterms:W3CDTF">2024-09-30T09:54:34Z</dcterms:modified>
</cp:coreProperties>
</file>