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1" r:id="rId4"/>
    <p:sldId id="257" r:id="rId5"/>
    <p:sldId id="262" r:id="rId6"/>
    <p:sldId id="264" r:id="rId7"/>
    <p:sldId id="263" r:id="rId8"/>
    <p:sldId id="266" r:id="rId9"/>
    <p:sldId id="265" r:id="rId10"/>
    <p:sldId id="260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B8A66-1ED3-4AF4-8BDE-0250C4E1DB1D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DD8FB16-3563-4657-A288-536D7022C7A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4852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8FB16-3563-4657-A288-536D7022C7A6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8264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8FB16-3563-4657-A288-536D7022C7A6}" type="slidenum">
              <a:rPr lang="ar-IQ" smtClean="0"/>
              <a:t>4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0933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068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598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50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658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5548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442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710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843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549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16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A4A4A-D5D9-4653-A8C7-42E2A3837650}" type="datetimeFigureOut">
              <a:rPr lang="ar-IQ" smtClean="0"/>
              <a:t>27/03/1446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2B09-9403-49BB-9926-942334E685C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769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720" y="2708920"/>
            <a:ext cx="5272060" cy="1008112"/>
          </a:xfrm>
        </p:spPr>
        <p:txBody>
          <a:bodyPr>
            <a:noAutofit/>
          </a:bodyPr>
          <a:lstStyle/>
          <a:p>
            <a:pPr rtl="0"/>
            <a:r>
              <a:rPr lang="en-US" sz="6000" dirty="0">
                <a:latin typeface="Algerian" panose="04020705040A02060702" pitchFamily="82" charset="0"/>
              </a:rPr>
              <a:t>Aspen </a:t>
            </a:r>
            <a:r>
              <a:rPr lang="en-US" sz="6000" dirty="0" smtClean="0">
                <a:latin typeface="Algerian" panose="04020705040A02060702" pitchFamily="82" charset="0"/>
              </a:rPr>
              <a:t>plus</a:t>
            </a:r>
            <a:endParaRPr lang="ar-IQ" sz="5400" dirty="0">
              <a:latin typeface="Algerian" panose="04020705040A02060702" pitchFamily="8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55576" y="3645024"/>
            <a:ext cx="7683225" cy="2376264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Assist Prof Dr. Khalid W. Hameed</a:t>
            </a:r>
          </a:p>
          <a:p>
            <a:pPr rtl="0"/>
            <a:r>
              <a:rPr lang="en-US" sz="4000" dirty="0">
                <a:solidFill>
                  <a:srgbClr val="FF0000"/>
                </a:solidFill>
              </a:rPr>
              <a:t>Al-Khwarizmi College of Eng.</a:t>
            </a:r>
          </a:p>
          <a:p>
            <a:pPr rtl="0"/>
            <a:r>
              <a:rPr lang="en-US" sz="4000" dirty="0">
                <a:solidFill>
                  <a:srgbClr val="FF0000"/>
                </a:solidFill>
              </a:rPr>
              <a:t>University of Baghdad</a:t>
            </a:r>
            <a:endParaRPr lang="ar-IQ" sz="4000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5" r="1495"/>
          <a:stretch/>
        </p:blipFill>
        <p:spPr bwMode="auto">
          <a:xfrm>
            <a:off x="35496" y="45368"/>
            <a:ext cx="4104456" cy="1388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0803" y="0"/>
            <a:ext cx="3893197" cy="2052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6632"/>
            <a:ext cx="8229600" cy="1224136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Execute the dynamics and control process as well as steady state.</a:t>
            </a:r>
          </a:p>
          <a:p>
            <a:pPr marL="0" indent="0" algn="just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016" y="1340768"/>
            <a:ext cx="4200525" cy="3514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339311"/>
            <a:ext cx="3969572" cy="3241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65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88640"/>
            <a:ext cx="7488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the Economic Evaluation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161" y="742639"/>
            <a:ext cx="3317751" cy="42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573" y="4647431"/>
            <a:ext cx="70675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2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88640"/>
            <a:ext cx="8568952" cy="5549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Obtain a report of all details of plant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 of Routine and Saving of time. i.e. Make easer/ faster work as well as accuracy of results.</a:t>
            </a:r>
          </a:p>
          <a:p>
            <a:pPr algn="l" rtl="0">
              <a:lnSpc>
                <a:spcPct val="1500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software can present a virtual lab</a:t>
            </a:r>
          </a:p>
          <a:p>
            <a:pPr algn="just" rtl="0">
              <a:lnSpc>
                <a:spcPct val="1500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applied the operating conditions by software firstly, then in the practical field to avoid the errors and to obtain the optimum conditions.</a:t>
            </a:r>
          </a:p>
          <a:p>
            <a:pPr algn="just" rtl="0">
              <a:lnSpc>
                <a:spcPct val="150000"/>
              </a:lnSpc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for your curriculum as an engineer.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75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3900" dirty="0" smtClean="0"/>
              <a:t>Thank You</a:t>
            </a:r>
            <a:endParaRPr lang="ar-IQ" sz="23900" dirty="0"/>
          </a:p>
        </p:txBody>
      </p:sp>
    </p:spTree>
    <p:extLst>
      <p:ext uri="{BB962C8B-B14F-4D97-AF65-F5344CB8AC3E}">
        <p14:creationId xmlns:p14="http://schemas.microsoft.com/office/powerpoint/2010/main" val="315535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Aspen </a:t>
            </a:r>
            <a:r>
              <a:rPr lang="en-US" dirty="0" smtClean="0"/>
              <a:t>plus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925144"/>
          </a:xfrm>
        </p:spPr>
        <p:txBody>
          <a:bodyPr>
            <a:normAutofit fontScale="92500" lnSpcReduction="10000"/>
          </a:bodyPr>
          <a:lstStyle/>
          <a:p>
            <a:pPr algn="just" rtl="0"/>
            <a:r>
              <a:rPr lang="en-US" b="1" dirty="0">
                <a:solidFill>
                  <a:srgbClr val="000000"/>
                </a:solidFill>
                <a:latin typeface="Lato Light"/>
              </a:rPr>
              <a:t>Aspen Plus</a:t>
            </a:r>
            <a:r>
              <a:rPr lang="en-US" dirty="0">
                <a:solidFill>
                  <a:srgbClr val="000000"/>
                </a:solidFill>
                <a:latin typeface="Lato Light"/>
              </a:rPr>
              <a:t> 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Process Simulation tool in the market  used by engineers to design and optimize chemical processes. It is widely used in the chemical, pharmaceutical, and energy industries. </a:t>
            </a:r>
          </a:p>
          <a:p>
            <a:pPr algn="just" rtl="0"/>
            <a:r>
              <a:rPr lang="en-US" dirty="0" smtClean="0"/>
              <a:t>It </a:t>
            </a:r>
            <a:r>
              <a:rPr lang="en-US" dirty="0"/>
              <a:t>is designed </a:t>
            </a:r>
            <a:r>
              <a:rPr lang="en-US" dirty="0" smtClean="0"/>
              <a:t>by </a:t>
            </a:r>
            <a:r>
              <a:rPr lang="en-US" dirty="0" err="1"/>
              <a:t>AspenTech</a:t>
            </a:r>
            <a:r>
              <a:rPr lang="en-US" dirty="0"/>
              <a:t> was founded on August 12, 1981 to commercialize the technology. In 1982, the company released its first product, Aspen </a:t>
            </a:r>
            <a:r>
              <a:rPr lang="en-US" dirty="0" smtClean="0"/>
              <a:t>Plus. </a:t>
            </a:r>
            <a:r>
              <a:rPr lang="en-US" b="1" dirty="0"/>
              <a:t>ASPEN </a:t>
            </a:r>
            <a:r>
              <a:rPr lang="en-US" dirty="0"/>
              <a:t>is an acronym of </a:t>
            </a:r>
            <a:r>
              <a:rPr lang="en-US" b="1" dirty="0"/>
              <a:t>A</a:t>
            </a:r>
            <a:r>
              <a:rPr lang="en-US" dirty="0"/>
              <a:t>dvanced </a:t>
            </a:r>
            <a:r>
              <a:rPr lang="en-US" b="1" dirty="0"/>
              <a:t>S</a:t>
            </a:r>
            <a:r>
              <a:rPr lang="en-US" dirty="0"/>
              <a:t>ystem for </a:t>
            </a:r>
            <a:r>
              <a:rPr lang="en-US" b="1" dirty="0"/>
              <a:t>P</a:t>
            </a:r>
            <a:r>
              <a:rPr lang="en-US" dirty="0"/>
              <a:t>rocess </a:t>
            </a:r>
            <a:r>
              <a:rPr lang="en-US" b="1" dirty="0" err="1"/>
              <a:t>EN</a:t>
            </a:r>
            <a:r>
              <a:rPr lang="en-US" dirty="0" err="1"/>
              <a:t>gineering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Specialized software for Chemical Engineering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767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6386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Most of known process simulators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668" t="11609" r="19561" b="8657"/>
          <a:stretch/>
        </p:blipFill>
        <p:spPr>
          <a:xfrm>
            <a:off x="755576" y="620688"/>
            <a:ext cx="7776864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4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323528" y="116632"/>
            <a:ext cx="8640960" cy="194421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900" b="1" dirty="0"/>
              <a:t>Advantages of the Software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Contains the physical and thermodynamical properties of hundreds of chemicals.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2183"/>
          <a:stretch/>
        </p:blipFill>
        <p:spPr>
          <a:xfrm>
            <a:off x="161764" y="1916832"/>
            <a:ext cx="8964488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41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88640"/>
            <a:ext cx="85689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the Material and Energy balance as well as unit conversion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0808"/>
            <a:ext cx="8892480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5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5387"/>
            <a:ext cx="9144000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8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626469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the Design Calculations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000125"/>
            <a:ext cx="87249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309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764703"/>
            <a:ext cx="4229100" cy="51953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764704"/>
            <a:ext cx="3888432" cy="519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0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88640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Perfect for analytical/numerical minds (How the process would behave under different conditions) e.g. Case steady research.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283" y="1412776"/>
            <a:ext cx="8293417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8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27965</TotalTime>
  <Words>177</Words>
  <Application>Microsoft Office PowerPoint</Application>
  <PresentationFormat>On-screen Show (4:3)</PresentationFormat>
  <Paragraphs>24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Arial</vt:lpstr>
      <vt:lpstr>Calibri</vt:lpstr>
      <vt:lpstr>Lato Light</vt:lpstr>
      <vt:lpstr>Times New Roman</vt:lpstr>
      <vt:lpstr>Office Theme</vt:lpstr>
      <vt:lpstr>Aspen plus</vt:lpstr>
      <vt:lpstr>What is the Aspen plus</vt:lpstr>
      <vt:lpstr>Most of known process simulators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Aspen HYSYS</dc:title>
  <dc:creator>DR.Ahmed Saker</dc:creator>
  <cp:lastModifiedBy>Maher</cp:lastModifiedBy>
  <cp:revision>55</cp:revision>
  <dcterms:created xsi:type="dcterms:W3CDTF">2018-01-08T16:18:58Z</dcterms:created>
  <dcterms:modified xsi:type="dcterms:W3CDTF">2024-09-30T08:26:22Z</dcterms:modified>
</cp:coreProperties>
</file>