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 id="2147483708" r:id="rId2"/>
  </p:sldMasterIdLst>
  <p:sldIdLst>
    <p:sldId id="260" r:id="rId3"/>
    <p:sldId id="322" r:id="rId4"/>
    <p:sldId id="257" r:id="rId5"/>
    <p:sldId id="258" r:id="rId6"/>
    <p:sldId id="327" r:id="rId7"/>
    <p:sldId id="259" r:id="rId8"/>
    <p:sldId id="261" r:id="rId9"/>
    <p:sldId id="262" r:id="rId10"/>
    <p:sldId id="328" r:id="rId11"/>
    <p:sldId id="300" r:id="rId12"/>
    <p:sldId id="299" r:id="rId13"/>
    <p:sldId id="298" r:id="rId14"/>
    <p:sldId id="297" r:id="rId15"/>
    <p:sldId id="302" r:id="rId16"/>
    <p:sldId id="303" r:id="rId17"/>
    <p:sldId id="337" r:id="rId18"/>
    <p:sldId id="305" r:id="rId19"/>
    <p:sldId id="304" r:id="rId20"/>
    <p:sldId id="307" r:id="rId21"/>
    <p:sldId id="308" r:id="rId22"/>
    <p:sldId id="338" r:id="rId23"/>
    <p:sldId id="329" r:id="rId24"/>
    <p:sldId id="336" r:id="rId25"/>
    <p:sldId id="263" r:id="rId26"/>
    <p:sldId id="270" r:id="rId27"/>
    <p:sldId id="279" r:id="rId28"/>
    <p:sldId id="278" r:id="rId29"/>
    <p:sldId id="269" r:id="rId30"/>
    <p:sldId id="285" r:id="rId31"/>
    <p:sldId id="281" r:id="rId32"/>
    <p:sldId id="284" r:id="rId33"/>
    <p:sldId id="331" r:id="rId34"/>
    <p:sldId id="264" r:id="rId35"/>
    <p:sldId id="273" r:id="rId36"/>
    <p:sldId id="293" r:id="rId37"/>
    <p:sldId id="294" r:id="rId38"/>
    <p:sldId id="272" r:id="rId39"/>
    <p:sldId id="271" r:id="rId40"/>
    <p:sldId id="265" r:id="rId41"/>
    <p:sldId id="275" r:id="rId42"/>
    <p:sldId id="326" r:id="rId43"/>
    <p:sldId id="314" r:id="rId44"/>
    <p:sldId id="332" r:id="rId45"/>
    <p:sldId id="333" r:id="rId46"/>
    <p:sldId id="334" r:id="rId47"/>
    <p:sldId id="319" r:id="rId48"/>
    <p:sldId id="335" r:id="rId49"/>
    <p:sldId id="266" r:id="rId50"/>
    <p:sldId id="312" r:id="rId51"/>
    <p:sldId id="311" r:id="rId52"/>
    <p:sldId id="339" r:id="rId53"/>
    <p:sldId id="340" r:id="rId54"/>
    <p:sldId id="277" r:id="rId55"/>
    <p:sldId id="267" r:id="rId56"/>
  </p:sldIdLst>
  <p:sldSz cx="9144000" cy="6858000" type="screen4x3"/>
  <p:notesSz cx="6735763" cy="986948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8" d="100"/>
          <a:sy n="78" d="100"/>
        </p:scale>
        <p:origin x="874" y="6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viewProps" Target="viewProps.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presProps" Target="presProp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traight Connector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n-US"/>
              <a:t>Click to edit Master title style</a:t>
            </a:r>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sp>
        <p:nvSpPr>
          <p:cNvPr id="31" name="Date Placeholder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9746A0B3-4CAF-4AB2-8BD9-69AC5630BD90}" type="datetimeFigureOut">
              <a:rPr lang="en-US" smtClean="0"/>
              <a:t>5/30/2023</a:t>
            </a:fld>
            <a:endParaRPr lang="en-US"/>
          </a:p>
        </p:txBody>
      </p:sp>
      <p:sp>
        <p:nvSpPr>
          <p:cNvPr id="18" name="Footer Placeholder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en-US"/>
          </a:p>
        </p:txBody>
      </p:sp>
      <p:sp>
        <p:nvSpPr>
          <p:cNvPr id="29" name="Slide Number Placeholder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3D7526DF-C6BE-4BA8-87FE-2BD4663740BE}"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9746A0B3-4CAF-4AB2-8BD9-69AC5630BD90}" type="datetimeFigureOut">
              <a:rPr lang="en-US" smtClean="0"/>
              <a:t>5/30/2023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7526DF-C6BE-4BA8-87FE-2BD4663740BE}"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p>
            <a:r>
              <a:rPr kumimoji="0" lang="en-US"/>
              <a:t>Click to edit Master title style</a:t>
            </a:r>
          </a:p>
        </p:txBody>
      </p:sp>
      <p:sp>
        <p:nvSpPr>
          <p:cNvPr id="3" name="Vertical Text Placeholder 2"/>
          <p:cNvSpPr>
            <a:spLocks noGrp="1"/>
          </p:cNvSpPr>
          <p:nvPr>
            <p:ph type="body" orient="vert" idx="1"/>
          </p:nvPr>
        </p:nvSpPr>
        <p:spPr>
          <a:xfrm>
            <a:off x="457200" y="274642"/>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4242816" y="6557946"/>
            <a:ext cx="2002464" cy="226902"/>
          </a:xfrm>
        </p:spPr>
        <p:txBody>
          <a:bodyPr/>
          <a:lstStyle/>
          <a:p>
            <a:fld id="{9746A0B3-4CAF-4AB2-8BD9-69AC5630BD90}" type="datetimeFigureOut">
              <a:rPr lang="en-US" smtClean="0"/>
              <a:t>5/30/2023</a:t>
            </a:fld>
            <a:endParaRPr lang="en-US"/>
          </a:p>
        </p:txBody>
      </p:sp>
      <p:sp>
        <p:nvSpPr>
          <p:cNvPr id="5" name="Footer Placeholder 4"/>
          <p:cNvSpPr>
            <a:spLocks noGrp="1"/>
          </p:cNvSpPr>
          <p:nvPr>
            <p:ph type="ftr" sz="quarter" idx="11"/>
          </p:nvPr>
        </p:nvSpPr>
        <p:spPr>
          <a:xfrm>
            <a:off x="457200" y="6556248"/>
            <a:ext cx="3657600" cy="228600"/>
          </a:xfrm>
        </p:spPr>
        <p:txBody>
          <a:bodyPr/>
          <a:lstStyle/>
          <a:p>
            <a:endParaRPr lang="en-US"/>
          </a:p>
        </p:txBody>
      </p:sp>
      <p:sp>
        <p:nvSpPr>
          <p:cNvPr id="6" name="Slide Number Placeholder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3D7526DF-C6BE-4BA8-87FE-2BD4663740BE}"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9746A0B3-4CAF-4AB2-8BD9-69AC5630BD90}" type="datetimeFigureOut">
              <a:rPr lang="en-US" smtClean="0"/>
              <a:t>5/30/2023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7526DF-C6BE-4BA8-87FE-2BD4663740BE}" type="slidenum">
              <a:rPr lang="en-US" smtClean="0"/>
              <a:t>‹#›</a:t>
            </a:fld>
            <a:endParaRPr lang="en-US"/>
          </a:p>
        </p:txBody>
      </p:sp>
    </p:spTree>
    <p:extLst>
      <p:ext uri="{BB962C8B-B14F-4D97-AF65-F5344CB8AC3E}">
        <p14:creationId xmlns:p14="http://schemas.microsoft.com/office/powerpoint/2010/main" val="374434348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46A0B3-4CAF-4AB2-8BD9-69AC5630BD90}" type="datetimeFigureOut">
              <a:rPr lang="en-US" smtClean="0"/>
              <a:t>5/30/2023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7526DF-C6BE-4BA8-87FE-2BD4663740BE}" type="slidenum">
              <a:rPr lang="en-US" smtClean="0"/>
              <a:t>‹#›</a:t>
            </a:fld>
            <a:endParaRPr lang="en-US"/>
          </a:p>
        </p:txBody>
      </p:sp>
    </p:spTree>
    <p:extLst>
      <p:ext uri="{BB962C8B-B14F-4D97-AF65-F5344CB8AC3E}">
        <p14:creationId xmlns:p14="http://schemas.microsoft.com/office/powerpoint/2010/main" val="326041658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46A0B3-4CAF-4AB2-8BD9-69AC5630BD90}" type="datetimeFigureOut">
              <a:rPr lang="en-US" smtClean="0"/>
              <a:t>5/30/2023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7526DF-C6BE-4BA8-87FE-2BD4663740BE}" type="slidenum">
              <a:rPr lang="en-US" smtClean="0"/>
              <a:t>‹#›</a:t>
            </a:fld>
            <a:endParaRPr lang="en-US"/>
          </a:p>
        </p:txBody>
      </p:sp>
    </p:spTree>
    <p:extLst>
      <p:ext uri="{BB962C8B-B14F-4D97-AF65-F5344CB8AC3E}">
        <p14:creationId xmlns:p14="http://schemas.microsoft.com/office/powerpoint/2010/main" val="157268126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746A0B3-4CAF-4AB2-8BD9-69AC5630BD90}" type="datetimeFigureOut">
              <a:rPr lang="en-US" smtClean="0"/>
              <a:t>5/30/2023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7526DF-C6BE-4BA8-87FE-2BD4663740BE}" type="slidenum">
              <a:rPr lang="en-US" smtClean="0"/>
              <a:t>‹#›</a:t>
            </a:fld>
            <a:endParaRPr lang="en-US"/>
          </a:p>
        </p:txBody>
      </p:sp>
    </p:spTree>
    <p:extLst>
      <p:ext uri="{BB962C8B-B14F-4D97-AF65-F5344CB8AC3E}">
        <p14:creationId xmlns:p14="http://schemas.microsoft.com/office/powerpoint/2010/main" val="8132905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746A0B3-4CAF-4AB2-8BD9-69AC5630BD90}" type="datetimeFigureOut">
              <a:rPr lang="en-US" smtClean="0"/>
              <a:t>5/30/2023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D7526DF-C6BE-4BA8-87FE-2BD4663740BE}" type="slidenum">
              <a:rPr lang="en-US" smtClean="0"/>
              <a:t>‹#›</a:t>
            </a:fld>
            <a:endParaRPr lang="en-US"/>
          </a:p>
        </p:txBody>
      </p:sp>
    </p:spTree>
    <p:extLst>
      <p:ext uri="{BB962C8B-B14F-4D97-AF65-F5344CB8AC3E}">
        <p14:creationId xmlns:p14="http://schemas.microsoft.com/office/powerpoint/2010/main" val="165998186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746A0B3-4CAF-4AB2-8BD9-69AC5630BD90}" type="datetimeFigureOut">
              <a:rPr lang="en-US" smtClean="0"/>
              <a:t>5/30/2023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D7526DF-C6BE-4BA8-87FE-2BD4663740BE}" type="slidenum">
              <a:rPr lang="en-US" smtClean="0"/>
              <a:t>‹#›</a:t>
            </a:fld>
            <a:endParaRPr lang="en-US"/>
          </a:p>
        </p:txBody>
      </p:sp>
    </p:spTree>
    <p:extLst>
      <p:ext uri="{BB962C8B-B14F-4D97-AF65-F5344CB8AC3E}">
        <p14:creationId xmlns:p14="http://schemas.microsoft.com/office/powerpoint/2010/main" val="302082071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46A0B3-4CAF-4AB2-8BD9-69AC5630BD90}" type="datetimeFigureOut">
              <a:rPr lang="en-US" smtClean="0"/>
              <a:t>5/30/2023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D7526DF-C6BE-4BA8-87FE-2BD4663740BE}" type="slidenum">
              <a:rPr lang="en-US" smtClean="0"/>
              <a:t>‹#›</a:t>
            </a:fld>
            <a:endParaRPr lang="en-US"/>
          </a:p>
        </p:txBody>
      </p:sp>
    </p:spTree>
    <p:extLst>
      <p:ext uri="{BB962C8B-B14F-4D97-AF65-F5344CB8AC3E}">
        <p14:creationId xmlns:p14="http://schemas.microsoft.com/office/powerpoint/2010/main" val="425691471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9746A0B3-4CAF-4AB2-8BD9-69AC5630BD90}" type="datetimeFigureOut">
              <a:rPr lang="en-US" smtClean="0"/>
              <a:t>5/30/2023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7526DF-C6BE-4BA8-87FE-2BD4663740BE}" type="slidenum">
              <a:rPr lang="en-US" smtClean="0"/>
              <a:t>‹#›</a:t>
            </a:fld>
            <a:endParaRPr lang="en-US"/>
          </a:p>
        </p:txBody>
      </p:sp>
    </p:spTree>
    <p:extLst>
      <p:ext uri="{BB962C8B-B14F-4D97-AF65-F5344CB8AC3E}">
        <p14:creationId xmlns:p14="http://schemas.microsoft.com/office/powerpoint/2010/main" val="50846706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9746A0B3-4CAF-4AB2-8BD9-69AC5630BD90}" type="datetimeFigureOut">
              <a:rPr lang="en-US" smtClean="0"/>
              <a:t>5/30/2023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7526DF-C6BE-4BA8-87FE-2BD4663740BE}"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9746A0B3-4CAF-4AB2-8BD9-69AC5630BD90}" type="datetimeFigureOut">
              <a:rPr lang="en-US" smtClean="0"/>
              <a:t>5/30/2023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7526DF-C6BE-4BA8-87FE-2BD4663740BE}" type="slidenum">
              <a:rPr lang="en-US" smtClean="0"/>
              <a:t>‹#›</a:t>
            </a:fld>
            <a:endParaRPr lang="en-US"/>
          </a:p>
        </p:txBody>
      </p:sp>
    </p:spTree>
    <p:extLst>
      <p:ext uri="{BB962C8B-B14F-4D97-AF65-F5344CB8AC3E}">
        <p14:creationId xmlns:p14="http://schemas.microsoft.com/office/powerpoint/2010/main" val="209064827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46A0B3-4CAF-4AB2-8BD9-69AC5630BD90}" type="datetimeFigureOut">
              <a:rPr lang="en-US" smtClean="0"/>
              <a:t>5/30/2023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7526DF-C6BE-4BA8-87FE-2BD4663740BE}" type="slidenum">
              <a:rPr lang="en-US" smtClean="0"/>
              <a:t>‹#›</a:t>
            </a:fld>
            <a:endParaRPr lang="en-US"/>
          </a:p>
        </p:txBody>
      </p:sp>
    </p:spTree>
    <p:extLst>
      <p:ext uri="{BB962C8B-B14F-4D97-AF65-F5344CB8AC3E}">
        <p14:creationId xmlns:p14="http://schemas.microsoft.com/office/powerpoint/2010/main" val="335910665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46A0B3-4CAF-4AB2-8BD9-69AC5630BD90}" type="datetimeFigureOut">
              <a:rPr lang="en-US" smtClean="0"/>
              <a:t>5/30/2023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7526DF-C6BE-4BA8-87FE-2BD4663740BE}" type="slidenum">
              <a:rPr lang="en-US" smtClean="0"/>
              <a:t>‹#›</a:t>
            </a:fld>
            <a:endParaRPr lang="en-US"/>
          </a:p>
        </p:txBody>
      </p:sp>
    </p:spTree>
    <p:extLst>
      <p:ext uri="{BB962C8B-B14F-4D97-AF65-F5344CB8AC3E}">
        <p14:creationId xmlns:p14="http://schemas.microsoft.com/office/powerpoint/2010/main" val="164848704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n-US"/>
              <a:t>Click to edit Master title style</a:t>
            </a:r>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9746A0B3-4CAF-4AB2-8BD9-69AC5630BD90}" type="datetimeFigureOut">
              <a:rPr lang="en-US" smtClean="0"/>
              <a:t>5/30/2023</a:t>
            </a:fld>
            <a:endParaRPr lang="en-US"/>
          </a:p>
        </p:txBody>
      </p:sp>
      <p:sp>
        <p:nvSpPr>
          <p:cNvPr id="5" name="Footer Placeholder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en-US"/>
          </a:p>
        </p:txBody>
      </p:sp>
      <p:sp>
        <p:nvSpPr>
          <p:cNvPr id="6" name="Slide Number Placeholder 5"/>
          <p:cNvSpPr>
            <a:spLocks noGrp="1"/>
          </p:cNvSpPr>
          <p:nvPr>
            <p:ph type="sldNum" sz="quarter" idx="12"/>
          </p:nvPr>
        </p:nvSpPr>
        <p:spPr>
          <a:xfrm>
            <a:off x="6733952" y="6555112"/>
            <a:ext cx="588336" cy="228600"/>
          </a:xfrm>
        </p:spPr>
        <p:txBody>
          <a:bodyPr/>
          <a:lstStyle/>
          <a:p>
            <a:fld id="{3D7526DF-C6BE-4BA8-87FE-2BD4663740BE}"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9746A0B3-4CAF-4AB2-8BD9-69AC5630BD90}" type="datetimeFigureOut">
              <a:rPr lang="en-US" smtClean="0"/>
              <a:t>5/30/2023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7526DF-C6BE-4BA8-87FE-2BD4663740BE}"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nchor="b"/>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9746A0B3-4CAF-4AB2-8BD9-69AC5630BD90}" type="datetimeFigureOut">
              <a:rPr lang="en-US" smtClean="0"/>
              <a:t>5/30/2023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D7526DF-C6BE-4BA8-87FE-2BD4663740BE}"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9746A0B3-4CAF-4AB2-8BD9-69AC5630BD90}" type="datetimeFigureOut">
              <a:rPr lang="en-US" smtClean="0"/>
              <a:t>5/30/2023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D7526DF-C6BE-4BA8-87FE-2BD4663740BE}"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fld id="{9746A0B3-4CAF-4AB2-8BD9-69AC5630BD90}" type="datetimeFigureOut">
              <a:rPr lang="en-US" smtClean="0"/>
              <a:t>5/30/2023</a:t>
            </a:fld>
            <a:endParaRPr lang="en-US"/>
          </a:p>
        </p:txBody>
      </p:sp>
      <p:sp>
        <p:nvSpPr>
          <p:cNvPr id="3" name="Footer Placeholder 2"/>
          <p:cNvSpPr>
            <a:spLocks noGrp="1"/>
          </p:cNvSpPr>
          <p:nvPr>
            <p:ph type="ftr" sz="quarter" idx="11"/>
          </p:nvPr>
        </p:nvSpPr>
        <p:spPr/>
        <p:txBody>
          <a:bodyPr/>
          <a:lstStyle>
            <a:lvl1pPr>
              <a:defRPr>
                <a:solidFill>
                  <a:schemeClr val="tx2"/>
                </a:solidFill>
              </a:defRPr>
            </a:lvl1pPr>
            <a:extLst/>
          </a:lstStyle>
          <a:p>
            <a:endParaRPr lang="en-US"/>
          </a:p>
        </p:txBody>
      </p:sp>
      <p:sp>
        <p:nvSpPr>
          <p:cNvPr id="4" name="Slide Number Placeholder 3"/>
          <p:cNvSpPr>
            <a:spLocks noGrp="1"/>
          </p:cNvSpPr>
          <p:nvPr>
            <p:ph type="sldNum" sz="quarter" idx="12"/>
          </p:nvPr>
        </p:nvSpPr>
        <p:spPr/>
        <p:txBody>
          <a:bodyPr/>
          <a:lstStyle/>
          <a:p>
            <a:fld id="{3D7526DF-C6BE-4BA8-87FE-2BD4663740BE}"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n-US"/>
              <a:t>Click to edit Master title style</a:t>
            </a:r>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9746A0B3-4CAF-4AB2-8BD9-69AC5630BD90}" type="datetimeFigureOut">
              <a:rPr lang="en-US" smtClean="0"/>
              <a:t>5/30/2023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7526DF-C6BE-4BA8-87FE-2BD4663740BE}"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a:t>Click to edit Master title style</a:t>
            </a:r>
            <a:endParaRPr kumimoji="0"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a:t>Click to edit Master text styles</a:t>
            </a:r>
          </a:p>
        </p:txBody>
      </p:sp>
      <p:sp>
        <p:nvSpPr>
          <p:cNvPr id="5" name="Date Placeholder 4"/>
          <p:cNvSpPr>
            <a:spLocks noGrp="1"/>
          </p:cNvSpPr>
          <p:nvPr>
            <p:ph type="dt" sz="half" idx="10"/>
          </p:nvPr>
        </p:nvSpPr>
        <p:spPr/>
        <p:txBody>
          <a:bodyPr/>
          <a:lstStyle/>
          <a:p>
            <a:fld id="{9746A0B3-4CAF-4AB2-8BD9-69AC5630BD90}" type="datetimeFigureOut">
              <a:rPr lang="en-US" smtClean="0"/>
              <a:t>5/30/2023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7526DF-C6BE-4BA8-87FE-2BD4663740BE}" type="slidenum">
              <a:rPr lang="en-US" smtClean="0"/>
              <a:t>‹#›</a:t>
            </a:fld>
            <a:endParaRPr lang="en-US"/>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n-US"/>
              <a:t>Click icon to add picture</a:t>
            </a:r>
            <a:endParaRPr kumimoji="0" lang="en-US" dirty="0"/>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3">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Title Placeholder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p>
            <a:r>
              <a:rPr kumimoji="0" lang="en-US"/>
              <a:t>Click to edit Master title style</a:t>
            </a:r>
          </a:p>
        </p:txBody>
      </p:sp>
      <p:sp>
        <p:nvSpPr>
          <p:cNvPr id="31" name="Text Placeholder 30"/>
          <p:cNvSpPr>
            <a:spLocks noGrp="1"/>
          </p:cNvSpPr>
          <p:nvPr>
            <p:ph type="body" idx="1"/>
          </p:nvPr>
        </p:nvSpPr>
        <p:spPr>
          <a:xfrm>
            <a:off x="457200" y="1609416"/>
            <a:ext cx="7239000" cy="48463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27" name="Date Placeholder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9746A0B3-4CAF-4AB2-8BD9-69AC5630BD90}" type="datetimeFigureOut">
              <a:rPr lang="en-US" smtClean="0"/>
              <a:t>5/30/2023</a:t>
            </a:fld>
            <a:endParaRPr lang="en-US"/>
          </a:p>
        </p:txBody>
      </p:sp>
      <p:sp>
        <p:nvSpPr>
          <p:cNvPr id="4" name="Footer Placeholder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en-US"/>
          </a:p>
        </p:txBody>
      </p:sp>
      <p:sp>
        <p:nvSpPr>
          <p:cNvPr id="16" name="Slide Number Placeholder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3D7526DF-C6BE-4BA8-87FE-2BD4663740BE}"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9746A0B3-4CAF-4AB2-8BD9-69AC5630BD90}" type="datetimeFigureOut">
              <a:rPr lang="en-US" smtClean="0"/>
              <a:t>5/30/2023</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D7526DF-C6BE-4BA8-87FE-2BD4663740BE}" type="slidenum">
              <a:rPr lang="en-US" smtClean="0"/>
              <a:t>‹#›</a:t>
            </a:fld>
            <a:endParaRPr lang="en-US"/>
          </a:p>
        </p:txBody>
      </p:sp>
    </p:spTree>
    <p:extLst>
      <p:ext uri="{BB962C8B-B14F-4D97-AF65-F5344CB8AC3E}">
        <p14:creationId xmlns:p14="http://schemas.microsoft.com/office/powerpoint/2010/main" val="2136581491"/>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13.xml"/><Relationship Id="rId6" Type="http://schemas.openxmlformats.org/officeDocument/2006/relationships/image" Target="../media/image22.emf"/><Relationship Id="rId5" Type="http://schemas.openxmlformats.org/officeDocument/2006/relationships/image" Target="../media/image21.emf"/><Relationship Id="rId4" Type="http://schemas.openxmlformats.org/officeDocument/2006/relationships/oleObject" Target="../embeddings/oleObject1.bin"/></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3.emf"/><Relationship Id="rId1" Type="http://schemas.openxmlformats.org/officeDocument/2006/relationships/slideLayout" Target="../slideLayouts/slideLayout13.xml"/><Relationship Id="rId4" Type="http://schemas.openxmlformats.org/officeDocument/2006/relationships/image" Target="../media/image25.emf"/></Relationships>
</file>

<file path=ppt/slides/_rels/slide21.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emf"/><Relationship Id="rId1" Type="http://schemas.openxmlformats.org/officeDocument/2006/relationships/slideLayout" Target="../slideLayouts/slideLayout13.xml"/><Relationship Id="rId4" Type="http://schemas.openxmlformats.org/officeDocument/2006/relationships/image" Target="../media/image30.emf"/></Relationships>
</file>

<file path=ppt/slides/_rels/slide23.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31.png"/><Relationship Id="rId1" Type="http://schemas.openxmlformats.org/officeDocument/2006/relationships/slideLayout" Target="../slideLayouts/slideLayout13.xml"/><Relationship Id="rId4" Type="http://schemas.openxmlformats.org/officeDocument/2006/relationships/image" Target="../media/image3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image" Target="../media/image35.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image" Target="../media/image37.emf"/><Relationship Id="rId1" Type="http://schemas.openxmlformats.org/officeDocument/2006/relationships/slideLayout" Target="../slideLayouts/slideLayout13.xml"/><Relationship Id="rId4" Type="http://schemas.openxmlformats.org/officeDocument/2006/relationships/image" Target="../media/image39.emf"/></Relationships>
</file>

<file path=ppt/slides/_rels/slide3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image" Target="../media/image41.e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4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5.em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6.em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em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image" Target="../media/image49.png"/><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image" Target="../media/image52.emf"/><Relationship Id="rId2" Type="http://schemas.openxmlformats.org/officeDocument/2006/relationships/image" Target="../media/image51.emf"/><Relationship Id="rId1" Type="http://schemas.openxmlformats.org/officeDocument/2006/relationships/slideLayout" Target="../slideLayouts/slideLayout13.xml"/><Relationship Id="rId4" Type="http://schemas.openxmlformats.org/officeDocument/2006/relationships/image" Target="../media/image53.emf"/></Relationships>
</file>

<file path=ppt/slides/_rels/slide48.xml.rels><?xml version="1.0" encoding="UTF-8" standalone="yes"?>
<Relationships xmlns="http://schemas.openxmlformats.org/package/2006/relationships"><Relationship Id="rId3" Type="http://schemas.openxmlformats.org/officeDocument/2006/relationships/image" Target="../media/image55.emf"/><Relationship Id="rId2" Type="http://schemas.openxmlformats.org/officeDocument/2006/relationships/image" Target="../media/image54.em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58.emf"/><Relationship Id="rId2" Type="http://schemas.openxmlformats.org/officeDocument/2006/relationships/image" Target="../media/image57.emf"/><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3" Type="http://schemas.openxmlformats.org/officeDocument/2006/relationships/image" Target="../media/image60.emf"/><Relationship Id="rId2" Type="http://schemas.openxmlformats.org/officeDocument/2006/relationships/image" Target="../media/image59.emf"/><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61.emf"/><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6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3648" y="3501008"/>
            <a:ext cx="6781800" cy="1600200"/>
          </a:xfrm>
        </p:spPr>
        <p:txBody>
          <a:bodyPr>
            <a:normAutofit fontScale="90000"/>
          </a:bodyPr>
          <a:lstStyle/>
          <a:p>
            <a:pPr algn="ctr"/>
            <a:r>
              <a:rPr lang="en-US" cap="none" dirty="0">
                <a:latin typeface="Times New Roman" pitchFamily="18" charset="0"/>
                <a:cs typeface="Times New Roman" pitchFamily="18" charset="0"/>
              </a:rPr>
              <a:t>A work shop</a:t>
            </a:r>
            <a:br>
              <a:rPr lang="en-US" cap="none" dirty="0">
                <a:latin typeface="Times New Roman" pitchFamily="18" charset="0"/>
                <a:cs typeface="Times New Roman" pitchFamily="18" charset="0"/>
              </a:rPr>
            </a:br>
            <a:r>
              <a:rPr lang="en-US" cap="none" dirty="0">
                <a:latin typeface="Times New Roman" pitchFamily="18" charset="0"/>
                <a:cs typeface="Times New Roman" pitchFamily="18" charset="0"/>
              </a:rPr>
              <a:t> submitted by</a:t>
            </a:r>
            <a:br>
              <a:rPr lang="en-US" cap="none" dirty="0">
                <a:latin typeface="Times New Roman" pitchFamily="18" charset="0"/>
                <a:cs typeface="Times New Roman" pitchFamily="18" charset="0"/>
              </a:rPr>
            </a:br>
            <a:r>
              <a:rPr lang="en-US" cap="none" dirty="0">
                <a:solidFill>
                  <a:schemeClr val="tx2"/>
                </a:solidFill>
                <a:latin typeface="Times New Roman" pitchFamily="18" charset="0"/>
                <a:cs typeface="Times New Roman" pitchFamily="18" charset="0"/>
              </a:rPr>
              <a:t>Prof. Dr. Ali H. </a:t>
            </a:r>
            <a:r>
              <a:rPr lang="en-US" cap="none" dirty="0" err="1">
                <a:solidFill>
                  <a:schemeClr val="tx2"/>
                </a:solidFill>
                <a:latin typeface="Times New Roman" pitchFamily="18" charset="0"/>
                <a:cs typeface="Times New Roman" pitchFamily="18" charset="0"/>
              </a:rPr>
              <a:t>Abbar</a:t>
            </a:r>
            <a:endParaRPr lang="en-US" cap="none" dirty="0">
              <a:solidFill>
                <a:schemeClr val="tx2"/>
              </a:solidFill>
              <a:latin typeface="Times New Roman" pitchFamily="18" charset="0"/>
              <a:cs typeface="Times New Roman" pitchFamily="18" charset="0"/>
            </a:endParaRPr>
          </a:p>
        </p:txBody>
      </p:sp>
      <p:sp>
        <p:nvSpPr>
          <p:cNvPr id="3" name="Content Placeholder 2"/>
          <p:cNvSpPr>
            <a:spLocks noGrp="1"/>
          </p:cNvSpPr>
          <p:nvPr>
            <p:ph idx="1"/>
          </p:nvPr>
        </p:nvSpPr>
        <p:spPr>
          <a:xfrm>
            <a:off x="179512" y="1412777"/>
            <a:ext cx="8686800" cy="1800200"/>
          </a:xfrm>
        </p:spPr>
        <p:txBody>
          <a:bodyPr>
            <a:normAutofit/>
          </a:bodyPr>
          <a:lstStyle/>
          <a:p>
            <a:pPr marL="0" indent="0" algn="ctr">
              <a:buNone/>
            </a:pPr>
            <a:r>
              <a:rPr lang="en-US" sz="4400" b="1" dirty="0">
                <a:latin typeface="Times New Roman" pitchFamily="18" charset="0"/>
                <a:cs typeface="Times New Roman" pitchFamily="18" charset="0"/>
              </a:rPr>
              <a:t>Electrochemical technologies</a:t>
            </a:r>
          </a:p>
          <a:p>
            <a:pPr marL="0" indent="0" algn="ctr">
              <a:buNone/>
            </a:pPr>
            <a:r>
              <a:rPr lang="en-US" sz="4400" b="1" dirty="0">
                <a:latin typeface="Times New Roman" pitchFamily="18" charset="0"/>
                <a:cs typeface="Times New Roman" pitchFamily="18" charset="0"/>
              </a:rPr>
              <a:t> in wastewater treatment</a:t>
            </a:r>
          </a:p>
          <a:p>
            <a:pPr marL="0" indent="0" algn="ctr">
              <a:buNone/>
            </a:pPr>
            <a:endParaRPr lang="en-US" sz="4400" b="1" dirty="0">
              <a:latin typeface="Times New Roman" pitchFamily="18" charset="0"/>
              <a:cs typeface="Times New Roman" pitchFamily="18" charset="0"/>
            </a:endParaRPr>
          </a:p>
        </p:txBody>
      </p:sp>
      <p:pic>
        <p:nvPicPr>
          <p:cNvPr id="4" name="Picture 3"/>
          <p:cNvPicPr/>
          <p:nvPr/>
        </p:nvPicPr>
        <p:blipFill rotWithShape="1">
          <a:blip r:embed="rId2">
            <a:extLst>
              <a:ext uri="{28A0092B-C50C-407E-A947-70E740481C1C}">
                <a14:useLocalDpi xmlns:a14="http://schemas.microsoft.com/office/drawing/2010/main" val="0"/>
              </a:ext>
            </a:extLst>
          </a:blip>
          <a:srcRect b="2494"/>
          <a:stretch/>
        </p:blipFill>
        <p:spPr bwMode="auto">
          <a:xfrm>
            <a:off x="179512" y="139359"/>
            <a:ext cx="1787525" cy="755650"/>
          </a:xfrm>
          <a:prstGeom prst="rect">
            <a:avLst/>
          </a:prstGeom>
          <a:noFill/>
          <a:ln>
            <a:noFill/>
          </a:ln>
        </p:spPr>
      </p:pic>
      <p:sp>
        <p:nvSpPr>
          <p:cNvPr id="6" name="TextBox 5"/>
          <p:cNvSpPr txBox="1"/>
          <p:nvPr/>
        </p:nvSpPr>
        <p:spPr>
          <a:xfrm>
            <a:off x="1835696" y="132397"/>
            <a:ext cx="5400600" cy="646331"/>
          </a:xfrm>
          <a:prstGeom prst="rect">
            <a:avLst/>
          </a:prstGeom>
          <a:noFill/>
        </p:spPr>
        <p:txBody>
          <a:bodyPr wrap="square" rtlCol="0">
            <a:spAutoFit/>
          </a:bodyPr>
          <a:lstStyle/>
          <a:p>
            <a:pPr algn="ctr"/>
            <a:r>
              <a:rPr lang="en-US" dirty="0">
                <a:latin typeface="Times New Roman" pitchFamily="18" charset="0"/>
                <a:cs typeface="Times New Roman" pitchFamily="18" charset="0"/>
              </a:rPr>
              <a:t>University of Baghdad, Al-Khwarizmi College of Engineering, Department of Biochemical Engineering</a:t>
            </a:r>
          </a:p>
        </p:txBody>
      </p:sp>
      <p:pic>
        <p:nvPicPr>
          <p:cNvPr id="7" name="Picture 6" descr="شعار كلية الهندسة الخوارزمي">
            <a:extLst>
              <a:ext uri="{FF2B5EF4-FFF2-40B4-BE49-F238E27FC236}">
                <a16:creationId xmlns:a16="http://schemas.microsoft.com/office/drawing/2014/main" id="{03266D0E-8C89-44AD-AD19-BEB65B32979D}"/>
              </a:ext>
            </a:extLst>
          </p:cNvP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092280" y="125955"/>
            <a:ext cx="1002506" cy="936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5930856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67520"/>
            <a:ext cx="5364088" cy="6673847"/>
          </a:xfrm>
        </p:spPr>
        <p:txBody>
          <a:bodyPr>
            <a:noAutofit/>
          </a:bodyPr>
          <a:lstStyle/>
          <a:p>
            <a:pPr algn="just">
              <a:buFont typeface="Wingdings" panose="05000000000000000000" pitchFamily="2" charset="2"/>
              <a:buChar char="v"/>
            </a:pPr>
            <a:r>
              <a:rPr lang="en-US" sz="2400" dirty="0">
                <a:solidFill>
                  <a:srgbClr val="C00000"/>
                </a:solidFill>
                <a:latin typeface="Times New Roman" pitchFamily="18" charset="0"/>
                <a:cs typeface="Times New Roman" pitchFamily="18" charset="0"/>
              </a:rPr>
              <a:t>Several metals mentioned in Table 1 can be recovered effectively by ED from aqueous solution, depending on the Electrochemical Motive Force (EMF).</a:t>
            </a:r>
          </a:p>
          <a:p>
            <a:pPr algn="just">
              <a:buFont typeface="Wingdings" panose="05000000000000000000" pitchFamily="2" charset="2"/>
              <a:buChar char="v"/>
            </a:pPr>
            <a:r>
              <a:rPr lang="en-US" sz="2400" dirty="0">
                <a:solidFill>
                  <a:srgbClr val="7030A0"/>
                </a:solidFill>
                <a:latin typeface="Times New Roman" pitchFamily="18" charset="0"/>
                <a:cs typeface="Times New Roman" pitchFamily="18" charset="0"/>
              </a:rPr>
              <a:t>the ranking of the potential on the electrochemical series determine the relative oxidation (positive potential) and reduction power of species. </a:t>
            </a:r>
          </a:p>
          <a:p>
            <a:pPr algn="just">
              <a:buFont typeface="Wingdings" panose="05000000000000000000" pitchFamily="2" charset="2"/>
              <a:buChar char="v"/>
            </a:pPr>
            <a:r>
              <a:rPr lang="en-US" sz="2400" dirty="0">
                <a:solidFill>
                  <a:srgbClr val="7030A0"/>
                </a:solidFill>
                <a:latin typeface="Times New Roman" pitchFamily="18" charset="0"/>
                <a:cs typeface="Times New Roman" pitchFamily="18" charset="0"/>
              </a:rPr>
              <a:t>Thus, for  effluent contains several metals (for instance Cd, Co, Cu, Ni, </a:t>
            </a:r>
            <a:r>
              <a:rPr lang="en-US" sz="2400" dirty="0" err="1">
                <a:solidFill>
                  <a:srgbClr val="7030A0"/>
                </a:solidFill>
                <a:latin typeface="Times New Roman" pitchFamily="18" charset="0"/>
                <a:cs typeface="Times New Roman" pitchFamily="18" charset="0"/>
              </a:rPr>
              <a:t>Pb</a:t>
            </a:r>
            <a:r>
              <a:rPr lang="en-US" sz="2400" dirty="0">
                <a:solidFill>
                  <a:srgbClr val="7030A0"/>
                </a:solidFill>
                <a:latin typeface="Times New Roman" pitchFamily="18" charset="0"/>
                <a:cs typeface="Times New Roman" pitchFamily="18" charset="0"/>
              </a:rPr>
              <a:t> and Zn). Accordingly, the EMF series follow the order of metals deposition as: Cu &gt; </a:t>
            </a:r>
            <a:r>
              <a:rPr lang="en-US" sz="2400" dirty="0" err="1">
                <a:solidFill>
                  <a:srgbClr val="7030A0"/>
                </a:solidFill>
                <a:latin typeface="Times New Roman" pitchFamily="18" charset="0"/>
                <a:cs typeface="Times New Roman" pitchFamily="18" charset="0"/>
              </a:rPr>
              <a:t>Pb</a:t>
            </a:r>
            <a:r>
              <a:rPr lang="en-US" sz="2400" dirty="0">
                <a:solidFill>
                  <a:srgbClr val="7030A0"/>
                </a:solidFill>
                <a:latin typeface="Times New Roman" pitchFamily="18" charset="0"/>
                <a:cs typeface="Times New Roman" pitchFamily="18" charset="0"/>
              </a:rPr>
              <a:t> &gt;Co &gt; Ni &gt; Cd &gt; Zn.</a:t>
            </a: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6096" y="367068"/>
            <a:ext cx="3593536" cy="6447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6444208" y="-18288"/>
            <a:ext cx="1224136" cy="369332"/>
          </a:xfrm>
          <a:prstGeom prst="rect">
            <a:avLst/>
          </a:prstGeom>
          <a:noFill/>
        </p:spPr>
        <p:txBody>
          <a:bodyPr wrap="square" rtlCol="0">
            <a:spAutoFit/>
          </a:bodyPr>
          <a:lstStyle/>
          <a:p>
            <a:r>
              <a:rPr lang="en-US" dirty="0"/>
              <a:t>Table (1)</a:t>
            </a:r>
          </a:p>
        </p:txBody>
      </p:sp>
      <p:sp>
        <p:nvSpPr>
          <p:cNvPr id="2" name="Rectangle 1"/>
          <p:cNvSpPr/>
          <p:nvPr/>
        </p:nvSpPr>
        <p:spPr>
          <a:xfrm>
            <a:off x="5580112" y="4293096"/>
            <a:ext cx="3312368" cy="777233"/>
          </a:xfrm>
          <a:prstGeom prst="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5575496" y="3147755"/>
            <a:ext cx="3312368" cy="216024"/>
          </a:xfrm>
          <a:prstGeom prst="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5575496" y="5534971"/>
            <a:ext cx="3312368" cy="216024"/>
          </a:xfrm>
          <a:prstGeom prst="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575496" y="3612397"/>
            <a:ext cx="3312368" cy="216024"/>
          </a:xfrm>
          <a:prstGeom prst="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4536199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644" y="111742"/>
            <a:ext cx="5292080" cy="567897"/>
          </a:xfrm>
        </p:spPr>
        <p:txBody>
          <a:bodyPr>
            <a:normAutofit fontScale="90000"/>
          </a:bodyPr>
          <a:lstStyle/>
          <a:p>
            <a:r>
              <a:rPr lang="en-US" dirty="0">
                <a:ln w="500">
                  <a:solidFill>
                    <a:srgbClr val="B13F9A">
                      <a:shade val="20000"/>
                      <a:satMod val="120000"/>
                    </a:srgbClr>
                  </a:solidFill>
                </a:ln>
                <a:gradFill>
                  <a:gsLst>
                    <a:gs pos="0">
                      <a:srgbClr val="F9B639">
                        <a:tint val="13000"/>
                      </a:srgbClr>
                    </a:gs>
                    <a:gs pos="10000">
                      <a:srgbClr val="F9B639">
                        <a:tint val="20000"/>
                      </a:srgbClr>
                    </a:gs>
                    <a:gs pos="49000">
                      <a:srgbClr val="F9B639">
                        <a:tint val="70000"/>
                      </a:srgbClr>
                    </a:gs>
                    <a:gs pos="50000">
                      <a:srgbClr val="F9B639">
                        <a:tint val="97000"/>
                      </a:srgbClr>
                    </a:gs>
                    <a:gs pos="100000">
                      <a:srgbClr val="F9B639">
                        <a:tint val="20000"/>
                      </a:srgbClr>
                    </a:gs>
                  </a:gsLst>
                  <a:lin ang="5400000" scaled="1"/>
                </a:gradFill>
                <a:latin typeface="Times New Roman"/>
              </a:rPr>
              <a:t>ELECTRODEPOSITION</a:t>
            </a:r>
            <a:endParaRPr lang="en-US" dirty="0"/>
          </a:p>
        </p:txBody>
      </p:sp>
      <p:sp>
        <p:nvSpPr>
          <p:cNvPr id="4" name="Rectangle 3"/>
          <p:cNvSpPr/>
          <p:nvPr/>
        </p:nvSpPr>
        <p:spPr>
          <a:xfrm>
            <a:off x="0" y="779171"/>
            <a:ext cx="8100392" cy="4154984"/>
          </a:xfrm>
          <a:prstGeom prst="rect">
            <a:avLst/>
          </a:prstGeom>
        </p:spPr>
        <p:txBody>
          <a:bodyPr wrap="square">
            <a:spAutoFit/>
          </a:bodyPr>
          <a:lstStyle/>
          <a:p>
            <a:pPr marL="342900" indent="-342900" algn="just">
              <a:buFont typeface="Wingdings" panose="05000000000000000000" pitchFamily="2" charset="2"/>
              <a:buChar char="v"/>
            </a:pPr>
            <a:r>
              <a:rPr lang="en-US" sz="2400" dirty="0">
                <a:solidFill>
                  <a:srgbClr val="C00000"/>
                </a:solidFill>
                <a:latin typeface="Times New Roman" pitchFamily="18" charset="0"/>
                <a:cs typeface="Times New Roman" pitchFamily="18" charset="0"/>
              </a:rPr>
              <a:t>However, other parameters, such as the pollutant concentration, and the affinity existing between the pollutant and cathode electrode can considerably influence </a:t>
            </a:r>
            <a:r>
              <a:rPr lang="en-US" sz="2400" dirty="0" err="1">
                <a:solidFill>
                  <a:srgbClr val="C00000"/>
                </a:solidFill>
                <a:latin typeface="Times New Roman" pitchFamily="18" charset="0"/>
                <a:cs typeface="Times New Roman" pitchFamily="18" charset="0"/>
              </a:rPr>
              <a:t>cathodic</a:t>
            </a:r>
            <a:r>
              <a:rPr lang="en-US" sz="2400" dirty="0">
                <a:solidFill>
                  <a:srgbClr val="C00000"/>
                </a:solidFill>
                <a:latin typeface="Times New Roman" pitchFamily="18" charset="0"/>
                <a:cs typeface="Times New Roman" pitchFamily="18" charset="0"/>
              </a:rPr>
              <a:t> deposition of metal . </a:t>
            </a:r>
          </a:p>
          <a:p>
            <a:pPr marL="342900" indent="-342900" algn="just">
              <a:buFont typeface="Wingdings" panose="05000000000000000000" pitchFamily="2" charset="2"/>
              <a:buChar char="v"/>
            </a:pPr>
            <a:r>
              <a:rPr lang="en-US" sz="2400" dirty="0">
                <a:solidFill>
                  <a:srgbClr val="C00000"/>
                </a:solidFill>
                <a:latin typeface="Times New Roman" pitchFamily="18" charset="0"/>
                <a:cs typeface="Times New Roman" pitchFamily="18" charset="0"/>
              </a:rPr>
              <a:t>It is the reason for which a preliminary </a:t>
            </a:r>
            <a:r>
              <a:rPr lang="en-US" sz="2400" dirty="0" err="1">
                <a:solidFill>
                  <a:srgbClr val="C00000"/>
                </a:solidFill>
                <a:latin typeface="Times New Roman" pitchFamily="18" charset="0"/>
                <a:cs typeface="Times New Roman" pitchFamily="18" charset="0"/>
              </a:rPr>
              <a:t>voltametric</a:t>
            </a:r>
            <a:r>
              <a:rPr lang="en-US" sz="2400" dirty="0">
                <a:solidFill>
                  <a:srgbClr val="C00000"/>
                </a:solidFill>
                <a:latin typeface="Times New Roman" pitchFamily="18" charset="0"/>
                <a:cs typeface="Times New Roman" pitchFamily="18" charset="0"/>
              </a:rPr>
              <a:t> study is required to choose suitable electrode material for metal deposition.</a:t>
            </a:r>
          </a:p>
          <a:p>
            <a:pPr marL="342900" indent="-342900" algn="just">
              <a:buFont typeface="Wingdings" panose="05000000000000000000" pitchFamily="2" charset="2"/>
              <a:buChar char="v"/>
            </a:pPr>
            <a:r>
              <a:rPr lang="en-US" sz="2400" dirty="0">
                <a:solidFill>
                  <a:srgbClr val="0070C0"/>
                </a:solidFill>
                <a:latin typeface="Times New Roman" pitchFamily="18" charset="0"/>
                <a:cs typeface="Times New Roman" pitchFamily="18" charset="0"/>
              </a:rPr>
              <a:t>The development of the electrochemical process is highly affected by the current efficiency (CE) as well as the space-time yield (STY) of the reactor—defined as the mass of product produced by the reactor volume per unit time.</a:t>
            </a:r>
            <a:endParaRPr lang="en-US" dirty="0">
              <a:solidFill>
                <a:srgbClr val="0070C0"/>
              </a:solidFill>
            </a:endParaRPr>
          </a:p>
        </p:txBody>
      </p:sp>
    </p:spTree>
    <p:extLst>
      <p:ext uri="{BB962C8B-B14F-4D97-AF65-F5344CB8AC3E}">
        <p14:creationId xmlns:p14="http://schemas.microsoft.com/office/powerpoint/2010/main" val="268767612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60648"/>
            <a:ext cx="8100392" cy="478160"/>
          </a:xfrm>
        </p:spPr>
        <p:txBody>
          <a:bodyPr>
            <a:normAutofit fontScale="90000"/>
          </a:bodyPr>
          <a:lstStyle/>
          <a:p>
            <a:r>
              <a:rPr lang="en-US" dirty="0" err="1">
                <a:ln w="500">
                  <a:solidFill>
                    <a:srgbClr val="B13F9A">
                      <a:shade val="20000"/>
                      <a:satMod val="120000"/>
                    </a:srgbClr>
                  </a:solidFill>
                </a:ln>
                <a:gradFill>
                  <a:gsLst>
                    <a:gs pos="0">
                      <a:srgbClr val="F9B639">
                        <a:tint val="13000"/>
                      </a:srgbClr>
                    </a:gs>
                    <a:gs pos="10000">
                      <a:srgbClr val="F9B639">
                        <a:tint val="20000"/>
                      </a:srgbClr>
                    </a:gs>
                    <a:gs pos="49000">
                      <a:srgbClr val="F9B639">
                        <a:tint val="70000"/>
                      </a:srgbClr>
                    </a:gs>
                    <a:gs pos="50000">
                      <a:srgbClr val="F9B639">
                        <a:tint val="97000"/>
                      </a:srgbClr>
                    </a:gs>
                    <a:gs pos="100000">
                      <a:srgbClr val="F9B639">
                        <a:tint val="20000"/>
                      </a:srgbClr>
                    </a:gs>
                  </a:gsLst>
                  <a:lin ang="5400000" scaled="1"/>
                </a:gradFill>
                <a:latin typeface="Times New Roman"/>
              </a:rPr>
              <a:t>ELECTROchemical</a:t>
            </a:r>
            <a:r>
              <a:rPr lang="en-US" dirty="0">
                <a:ln w="500">
                  <a:solidFill>
                    <a:srgbClr val="B13F9A">
                      <a:shade val="20000"/>
                      <a:satMod val="120000"/>
                    </a:srgbClr>
                  </a:solidFill>
                </a:ln>
                <a:gradFill>
                  <a:gsLst>
                    <a:gs pos="0">
                      <a:srgbClr val="F9B639">
                        <a:tint val="13000"/>
                      </a:srgbClr>
                    </a:gs>
                    <a:gs pos="10000">
                      <a:srgbClr val="F9B639">
                        <a:tint val="20000"/>
                      </a:srgbClr>
                    </a:gs>
                    <a:gs pos="49000">
                      <a:srgbClr val="F9B639">
                        <a:tint val="70000"/>
                      </a:srgbClr>
                    </a:gs>
                    <a:gs pos="50000">
                      <a:srgbClr val="F9B639">
                        <a:tint val="97000"/>
                      </a:srgbClr>
                    </a:gs>
                    <a:gs pos="100000">
                      <a:srgbClr val="F9B639">
                        <a:tint val="20000"/>
                      </a:srgbClr>
                    </a:gs>
                  </a:gsLst>
                  <a:lin ang="5400000" scaled="1"/>
                </a:gradFill>
                <a:latin typeface="Times New Roman"/>
              </a:rPr>
              <a:t> cell design</a:t>
            </a:r>
            <a:endParaRPr lang="en-US" dirty="0"/>
          </a:p>
        </p:txBody>
      </p:sp>
      <p:sp>
        <p:nvSpPr>
          <p:cNvPr id="3" name="Content Placeholder 2"/>
          <p:cNvSpPr>
            <a:spLocks noGrp="1"/>
          </p:cNvSpPr>
          <p:nvPr>
            <p:ph idx="1"/>
          </p:nvPr>
        </p:nvSpPr>
        <p:spPr>
          <a:xfrm>
            <a:off x="35496" y="908720"/>
            <a:ext cx="8136904" cy="2378894"/>
          </a:xfrm>
        </p:spPr>
        <p:txBody>
          <a:bodyPr>
            <a:noAutofit/>
          </a:bodyPr>
          <a:lstStyle/>
          <a:p>
            <a:pPr marL="0" indent="0" algn="just">
              <a:buNone/>
            </a:pPr>
            <a:r>
              <a:rPr lang="en-US" sz="2400" dirty="0">
                <a:solidFill>
                  <a:srgbClr val="C00000"/>
                </a:solidFill>
                <a:latin typeface="Times New Roman" pitchFamily="18" charset="0"/>
                <a:cs typeface="Times New Roman" pitchFamily="18" charset="0"/>
              </a:rPr>
              <a:t>Different types of electrochemical reactors have been implemented for metal recovery, including plate and frame cells, tank cells, rotating cells, fluidized beds, and packed beds. Because of the high oxidation potential in the electrochemical reactor caused by water oxidation, anode materials for metal recovery are typically made of dimensionally stable anodes (DSA).</a:t>
            </a:r>
          </a:p>
        </p:txBody>
      </p:sp>
      <p:pic>
        <p:nvPicPr>
          <p:cNvPr id="8194" name="Picture 2"/>
          <p:cNvPicPr>
            <a:picLocks noChangeAspect="1" noChangeArrowheads="1"/>
          </p:cNvPicPr>
          <p:nvPr/>
        </p:nvPicPr>
        <p:blipFill>
          <a:blip r:embed="rId2">
            <a:lum bright="-20000" contrast="40000"/>
            <a:extLst>
              <a:ext uri="{28A0092B-C50C-407E-A947-70E740481C1C}">
                <a14:useLocalDpi xmlns:a14="http://schemas.microsoft.com/office/drawing/2010/main" val="0"/>
              </a:ext>
            </a:extLst>
          </a:blip>
          <a:srcRect/>
          <a:stretch>
            <a:fillRect/>
          </a:stretch>
        </p:blipFill>
        <p:spPr bwMode="auto">
          <a:xfrm>
            <a:off x="1907704" y="3789040"/>
            <a:ext cx="4295775" cy="2114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2483768" y="6237312"/>
            <a:ext cx="2691955" cy="461665"/>
          </a:xfrm>
          <a:prstGeom prst="rect">
            <a:avLst/>
          </a:prstGeom>
          <a:noFill/>
        </p:spPr>
        <p:txBody>
          <a:bodyPr wrap="none" rtlCol="0">
            <a:spAutoFit/>
          </a:bodyPr>
          <a:lstStyle/>
          <a:p>
            <a:r>
              <a:rPr lang="en-US" sz="2400" b="1" dirty="0">
                <a:latin typeface="Times New Roman" pitchFamily="18" charset="0"/>
                <a:cs typeface="Times New Roman" pitchFamily="18" charset="0"/>
              </a:rPr>
              <a:t>Figure(2) </a:t>
            </a:r>
            <a:r>
              <a:rPr lang="en-US" sz="2400" dirty="0">
                <a:latin typeface="Times New Roman" pitchFamily="18" charset="0"/>
                <a:cs typeface="Times New Roman" pitchFamily="18" charset="0"/>
              </a:rPr>
              <a:t>Tank cell.</a:t>
            </a:r>
          </a:p>
        </p:txBody>
      </p:sp>
    </p:spTree>
    <p:extLst>
      <p:ext uri="{BB962C8B-B14F-4D97-AF65-F5344CB8AC3E}">
        <p14:creationId xmlns:p14="http://schemas.microsoft.com/office/powerpoint/2010/main" val="88269382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064" y="188640"/>
            <a:ext cx="5547495" cy="590499"/>
          </a:xfrm>
        </p:spPr>
        <p:txBody>
          <a:bodyPr/>
          <a:lstStyle/>
          <a:p>
            <a:r>
              <a:rPr lang="en-US" dirty="0">
                <a:ln w="500">
                  <a:solidFill>
                    <a:srgbClr val="B13F9A">
                      <a:shade val="20000"/>
                      <a:satMod val="120000"/>
                    </a:srgbClr>
                  </a:solidFill>
                </a:ln>
                <a:gradFill>
                  <a:gsLst>
                    <a:gs pos="0">
                      <a:srgbClr val="F9B639">
                        <a:tint val="13000"/>
                      </a:srgbClr>
                    </a:gs>
                    <a:gs pos="10000">
                      <a:srgbClr val="F9B639">
                        <a:tint val="20000"/>
                      </a:srgbClr>
                    </a:gs>
                    <a:gs pos="49000">
                      <a:srgbClr val="F9B639">
                        <a:tint val="70000"/>
                      </a:srgbClr>
                    </a:gs>
                    <a:gs pos="50000">
                      <a:srgbClr val="F9B639">
                        <a:tint val="97000"/>
                      </a:srgbClr>
                    </a:gs>
                    <a:gs pos="100000">
                      <a:srgbClr val="F9B639">
                        <a:tint val="20000"/>
                      </a:srgbClr>
                    </a:gs>
                  </a:gsLst>
                  <a:lin ang="5400000" scaled="1"/>
                </a:gradFill>
                <a:latin typeface="Times New Roman"/>
              </a:rPr>
              <a:t>ELECTRODEPOSITION</a:t>
            </a:r>
            <a:endParaRPr lang="en-US" dirty="0"/>
          </a:p>
        </p:txBody>
      </p:sp>
      <p:pic>
        <p:nvPicPr>
          <p:cNvPr id="9218" name="Picture 2"/>
          <p:cNvPicPr>
            <a:picLocks noChangeAspect="1" noChangeArrowheads="1"/>
          </p:cNvPicPr>
          <p:nvPr/>
        </p:nvPicPr>
        <p:blipFill>
          <a:blip r:embed="rId2">
            <a:lum bright="-20000" contrast="40000"/>
            <a:extLst>
              <a:ext uri="{28A0092B-C50C-407E-A947-70E740481C1C}">
                <a14:useLocalDpi xmlns:a14="http://schemas.microsoft.com/office/drawing/2010/main" val="0"/>
              </a:ext>
            </a:extLst>
          </a:blip>
          <a:srcRect/>
          <a:stretch>
            <a:fillRect/>
          </a:stretch>
        </p:blipFill>
        <p:spPr bwMode="auto">
          <a:xfrm>
            <a:off x="676799" y="692696"/>
            <a:ext cx="6034540" cy="2399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3">
            <a:lum bright="-20000" contrast="40000"/>
            <a:extLst>
              <a:ext uri="{28A0092B-C50C-407E-A947-70E740481C1C}">
                <a14:useLocalDpi xmlns:a14="http://schemas.microsoft.com/office/drawing/2010/main" val="0"/>
              </a:ext>
            </a:extLst>
          </a:blip>
          <a:srcRect/>
          <a:stretch>
            <a:fillRect/>
          </a:stretch>
        </p:blipFill>
        <p:spPr bwMode="auto">
          <a:xfrm>
            <a:off x="2267744" y="3502872"/>
            <a:ext cx="3520403" cy="29347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2699792" y="3133540"/>
            <a:ext cx="2937727" cy="369332"/>
          </a:xfrm>
          <a:prstGeom prst="rect">
            <a:avLst/>
          </a:prstGeom>
          <a:noFill/>
        </p:spPr>
        <p:txBody>
          <a:bodyPr wrap="none" rtlCol="0">
            <a:spAutoFit/>
          </a:bodyPr>
          <a:lstStyle/>
          <a:p>
            <a:r>
              <a:rPr lang="en-US" b="1" dirty="0">
                <a:latin typeface="Times New Roman" pitchFamily="18" charset="0"/>
                <a:cs typeface="Times New Roman" pitchFamily="18" charset="0"/>
              </a:rPr>
              <a:t>Figure(3) </a:t>
            </a:r>
            <a:r>
              <a:rPr lang="en-US" dirty="0">
                <a:latin typeface="Times New Roman" pitchFamily="18" charset="0"/>
                <a:cs typeface="Times New Roman" pitchFamily="18" charset="0"/>
              </a:rPr>
              <a:t>Filter press reactor.</a:t>
            </a:r>
          </a:p>
        </p:txBody>
      </p:sp>
      <p:sp>
        <p:nvSpPr>
          <p:cNvPr id="4" name="TextBox 3"/>
          <p:cNvSpPr txBox="1"/>
          <p:nvPr/>
        </p:nvSpPr>
        <p:spPr>
          <a:xfrm>
            <a:off x="2699792" y="6445475"/>
            <a:ext cx="3675045" cy="369332"/>
          </a:xfrm>
          <a:prstGeom prst="rect">
            <a:avLst/>
          </a:prstGeom>
          <a:noFill/>
        </p:spPr>
        <p:txBody>
          <a:bodyPr wrap="none" rtlCol="0">
            <a:spAutoFit/>
          </a:bodyPr>
          <a:lstStyle/>
          <a:p>
            <a:r>
              <a:rPr lang="en-US" b="1" dirty="0">
                <a:latin typeface="Times New Roman" pitchFamily="18" charset="0"/>
                <a:cs typeface="Times New Roman" pitchFamily="18" charset="0"/>
              </a:rPr>
              <a:t>Figure(4) </a:t>
            </a:r>
            <a:r>
              <a:rPr lang="en-US" dirty="0">
                <a:latin typeface="Times New Roman" pitchFamily="18" charset="0"/>
                <a:cs typeface="Times New Roman" pitchFamily="18" charset="0"/>
              </a:rPr>
              <a:t>Rotating cylinder electrode</a:t>
            </a:r>
          </a:p>
        </p:txBody>
      </p:sp>
    </p:spTree>
    <p:extLst>
      <p:ext uri="{BB962C8B-B14F-4D97-AF65-F5344CB8AC3E}">
        <p14:creationId xmlns:p14="http://schemas.microsoft.com/office/powerpoint/2010/main" val="145600931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7664" y="214536"/>
            <a:ext cx="5635352" cy="838200"/>
          </a:xfrm>
        </p:spPr>
        <p:txBody>
          <a:bodyPr/>
          <a:lstStyle/>
          <a:p>
            <a:r>
              <a:rPr lang="en-US" dirty="0">
                <a:ln w="500">
                  <a:solidFill>
                    <a:srgbClr val="B13F9A">
                      <a:shade val="20000"/>
                      <a:satMod val="120000"/>
                    </a:srgbClr>
                  </a:solidFill>
                </a:ln>
                <a:gradFill>
                  <a:gsLst>
                    <a:gs pos="0">
                      <a:srgbClr val="F9B639">
                        <a:tint val="13000"/>
                      </a:srgbClr>
                    </a:gs>
                    <a:gs pos="10000">
                      <a:srgbClr val="F9B639">
                        <a:tint val="20000"/>
                      </a:srgbClr>
                    </a:gs>
                    <a:gs pos="49000">
                      <a:srgbClr val="F9B639">
                        <a:tint val="70000"/>
                      </a:srgbClr>
                    </a:gs>
                    <a:gs pos="50000">
                      <a:srgbClr val="F9B639">
                        <a:tint val="97000"/>
                      </a:srgbClr>
                    </a:gs>
                    <a:gs pos="100000">
                      <a:srgbClr val="F9B639">
                        <a:tint val="20000"/>
                      </a:srgbClr>
                    </a:gs>
                  </a:gsLst>
                  <a:lin ang="5400000" scaled="1"/>
                </a:gradFill>
                <a:latin typeface="Times New Roman"/>
              </a:rPr>
              <a:t>ELECTRODEPOSITION</a:t>
            </a:r>
            <a:endParaRPr lang="en-US" dirty="0"/>
          </a:p>
        </p:txBody>
      </p:sp>
      <p:pic>
        <p:nvPicPr>
          <p:cNvPr id="10242" name="Picture 2"/>
          <p:cNvPicPr>
            <a:picLocks noChangeAspect="1" noChangeArrowheads="1"/>
          </p:cNvPicPr>
          <p:nvPr/>
        </p:nvPicPr>
        <p:blipFill>
          <a:blip r:embed="rId2">
            <a:lum bright="-20000" contrast="40000"/>
            <a:extLst>
              <a:ext uri="{28A0092B-C50C-407E-A947-70E740481C1C}">
                <a14:useLocalDpi xmlns:a14="http://schemas.microsoft.com/office/drawing/2010/main" val="0"/>
              </a:ext>
            </a:extLst>
          </a:blip>
          <a:srcRect/>
          <a:stretch>
            <a:fillRect/>
          </a:stretch>
        </p:blipFill>
        <p:spPr bwMode="auto">
          <a:xfrm>
            <a:off x="899592" y="1700808"/>
            <a:ext cx="6886575" cy="415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3122959" y="5998208"/>
            <a:ext cx="2176237" cy="369332"/>
          </a:xfrm>
          <a:prstGeom prst="rect">
            <a:avLst/>
          </a:prstGeom>
          <a:noFill/>
        </p:spPr>
        <p:txBody>
          <a:bodyPr wrap="none" rtlCol="0">
            <a:spAutoFit/>
          </a:bodyPr>
          <a:lstStyle/>
          <a:p>
            <a:r>
              <a:rPr lang="en-US" b="1" dirty="0">
                <a:latin typeface="Times New Roman" pitchFamily="18" charset="0"/>
                <a:cs typeface="Times New Roman" pitchFamily="18" charset="0"/>
              </a:rPr>
              <a:t>Figure(5) </a:t>
            </a:r>
            <a:r>
              <a:rPr lang="en-US" dirty="0">
                <a:latin typeface="Times New Roman" pitchFamily="18" charset="0"/>
                <a:cs typeface="Times New Roman" pitchFamily="18" charset="0"/>
              </a:rPr>
              <a:t>Pump cell</a:t>
            </a:r>
            <a:r>
              <a:rPr lang="en-US" dirty="0"/>
              <a:t>.</a:t>
            </a:r>
          </a:p>
        </p:txBody>
      </p:sp>
    </p:spTree>
    <p:extLst>
      <p:ext uri="{BB962C8B-B14F-4D97-AF65-F5344CB8AC3E}">
        <p14:creationId xmlns:p14="http://schemas.microsoft.com/office/powerpoint/2010/main" val="16840360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lum bright="-20000" contrast="40000"/>
            <a:extLst>
              <a:ext uri="{28A0092B-C50C-407E-A947-70E740481C1C}">
                <a14:useLocalDpi xmlns:a14="http://schemas.microsoft.com/office/drawing/2010/main" val="0"/>
              </a:ext>
            </a:extLst>
          </a:blip>
          <a:srcRect/>
          <a:stretch>
            <a:fillRect/>
          </a:stretch>
        </p:blipFill>
        <p:spPr bwMode="auto">
          <a:xfrm>
            <a:off x="273225" y="1052737"/>
            <a:ext cx="3938736" cy="37444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395536" y="5445224"/>
            <a:ext cx="2777363" cy="369332"/>
          </a:xfrm>
          <a:prstGeom prst="rect">
            <a:avLst/>
          </a:prstGeom>
          <a:noFill/>
        </p:spPr>
        <p:txBody>
          <a:bodyPr wrap="none" rtlCol="0">
            <a:spAutoFit/>
          </a:bodyPr>
          <a:lstStyle/>
          <a:p>
            <a:r>
              <a:rPr lang="en-US" b="1" dirty="0">
                <a:latin typeface="Times New Roman" pitchFamily="18" charset="0"/>
                <a:cs typeface="Times New Roman" pitchFamily="18" charset="0"/>
              </a:rPr>
              <a:t>Figure(6) </a:t>
            </a:r>
            <a:r>
              <a:rPr lang="en-US" dirty="0">
                <a:latin typeface="Times New Roman" pitchFamily="18" charset="0"/>
                <a:cs typeface="Times New Roman" pitchFamily="18" charset="0"/>
              </a:rPr>
              <a:t>Fixed bed reactor</a:t>
            </a:r>
          </a:p>
        </p:txBody>
      </p:sp>
      <p:pic>
        <p:nvPicPr>
          <p:cNvPr id="6" name="Picture 2"/>
          <p:cNvPicPr>
            <a:picLocks noChangeAspect="1" noChangeArrowheads="1"/>
          </p:cNvPicPr>
          <p:nvPr/>
        </p:nvPicPr>
        <p:blipFill>
          <a:blip r:embed="rId3">
            <a:lum bright="-20000" contrast="40000"/>
            <a:extLst>
              <a:ext uri="{28A0092B-C50C-407E-A947-70E740481C1C}">
                <a14:useLocalDpi xmlns:a14="http://schemas.microsoft.com/office/drawing/2010/main" val="0"/>
              </a:ext>
            </a:extLst>
          </a:blip>
          <a:srcRect/>
          <a:stretch>
            <a:fillRect/>
          </a:stretch>
        </p:blipFill>
        <p:spPr bwMode="auto">
          <a:xfrm>
            <a:off x="4139952" y="1772817"/>
            <a:ext cx="4752528" cy="27004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5076056" y="5445224"/>
            <a:ext cx="3168560" cy="369332"/>
          </a:xfrm>
          <a:prstGeom prst="rect">
            <a:avLst/>
          </a:prstGeom>
          <a:noFill/>
        </p:spPr>
        <p:txBody>
          <a:bodyPr wrap="none" rtlCol="0">
            <a:spAutoFit/>
          </a:bodyPr>
          <a:lstStyle/>
          <a:p>
            <a:r>
              <a:rPr lang="en-US" b="1" dirty="0">
                <a:latin typeface="Times New Roman" pitchFamily="18" charset="0"/>
                <a:cs typeface="Times New Roman" pitchFamily="18" charset="0"/>
              </a:rPr>
              <a:t>Figure(7)</a:t>
            </a:r>
            <a:r>
              <a:rPr lang="en-US" dirty="0">
                <a:latin typeface="Times New Roman" pitchFamily="18" charset="0"/>
                <a:cs typeface="Times New Roman" pitchFamily="18" charset="0"/>
              </a:rPr>
              <a:t> Fluidized bed reactor.</a:t>
            </a:r>
          </a:p>
        </p:txBody>
      </p:sp>
    </p:spTree>
    <p:extLst>
      <p:ext uri="{BB962C8B-B14F-4D97-AF65-F5344CB8AC3E}">
        <p14:creationId xmlns:p14="http://schemas.microsoft.com/office/powerpoint/2010/main" val="282314760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32656"/>
            <a:ext cx="7239000" cy="410304"/>
          </a:xfrm>
        </p:spPr>
        <p:txBody>
          <a:bodyPr>
            <a:normAutofit/>
          </a:bodyPr>
          <a:lstStyle/>
          <a:p>
            <a:r>
              <a:rPr lang="en-US" sz="2400" dirty="0" err="1"/>
              <a:t>Bioelectrochemical</a:t>
            </a:r>
            <a:r>
              <a:rPr lang="en-US" sz="2400" dirty="0"/>
              <a:t> systems (BESs)</a:t>
            </a:r>
          </a:p>
        </p:txBody>
      </p:sp>
      <p:pic>
        <p:nvPicPr>
          <p:cNvPr id="4" name="Picture 3"/>
          <p:cNvPicPr>
            <a:picLocks noChangeAspect="1"/>
          </p:cNvPicPr>
          <p:nvPr/>
        </p:nvPicPr>
        <p:blipFill>
          <a:blip r:embed="rId2"/>
          <a:stretch>
            <a:fillRect/>
          </a:stretch>
        </p:blipFill>
        <p:spPr>
          <a:xfrm>
            <a:off x="0" y="2867736"/>
            <a:ext cx="8072016" cy="2877669"/>
          </a:xfrm>
          <a:prstGeom prst="rect">
            <a:avLst/>
          </a:prstGeom>
        </p:spPr>
      </p:pic>
      <p:sp>
        <p:nvSpPr>
          <p:cNvPr id="5" name="Rectangle 4"/>
          <p:cNvSpPr/>
          <p:nvPr/>
        </p:nvSpPr>
        <p:spPr>
          <a:xfrm>
            <a:off x="107504" y="5790373"/>
            <a:ext cx="8136904" cy="646331"/>
          </a:xfrm>
          <a:prstGeom prst="rect">
            <a:avLst/>
          </a:prstGeom>
        </p:spPr>
        <p:txBody>
          <a:bodyPr wrap="square">
            <a:spAutoFit/>
          </a:bodyPr>
          <a:lstStyle/>
          <a:p>
            <a:r>
              <a:rPr lang="en-US" dirty="0"/>
              <a:t>Fig. 8. Schematic diagram of </a:t>
            </a:r>
            <a:r>
              <a:rPr lang="en-US" dirty="0" err="1"/>
              <a:t>bioelectrochemical</a:t>
            </a:r>
            <a:r>
              <a:rPr lang="en-US" dirty="0"/>
              <a:t> cells, (a) microbial fuel cell MFC, (b) microbial electrolysis cell MEC. </a:t>
            </a:r>
          </a:p>
        </p:txBody>
      </p:sp>
      <p:sp>
        <p:nvSpPr>
          <p:cNvPr id="6" name="Rectangle 5"/>
          <p:cNvSpPr/>
          <p:nvPr/>
        </p:nvSpPr>
        <p:spPr>
          <a:xfrm>
            <a:off x="179960" y="716503"/>
            <a:ext cx="7560840" cy="1631216"/>
          </a:xfrm>
          <a:prstGeom prst="rect">
            <a:avLst/>
          </a:prstGeom>
        </p:spPr>
        <p:txBody>
          <a:bodyPr wrap="square">
            <a:spAutoFit/>
          </a:bodyPr>
          <a:lstStyle/>
          <a:p>
            <a:pPr algn="just"/>
            <a:r>
              <a:rPr lang="en-US" sz="2000" dirty="0">
                <a:latin typeface="Times New Roman" panose="02020603050405020304" pitchFamily="18" charset="0"/>
                <a:ea typeface="Calibri" panose="020F0502020204030204" pitchFamily="34" charset="0"/>
                <a:cs typeface="Times New Roman" panose="02020603050405020304" pitchFamily="18" charset="0"/>
              </a:rPr>
              <a:t>A BES is called a microbial fuel cell (MFC) if electrical power is </a:t>
            </a:r>
            <a:r>
              <a:rPr lang="en-US" sz="2000" b="1" u="sng" dirty="0">
                <a:latin typeface="Times New Roman" panose="02020603050405020304" pitchFamily="18" charset="0"/>
                <a:ea typeface="Calibri" panose="020F0502020204030204" pitchFamily="34" charset="0"/>
                <a:cs typeface="Times New Roman" panose="02020603050405020304" pitchFamily="18" charset="0"/>
              </a:rPr>
              <a:t>harvested</a:t>
            </a:r>
            <a:r>
              <a:rPr lang="en-US" sz="2000" dirty="0">
                <a:latin typeface="Times New Roman" panose="02020603050405020304" pitchFamily="18" charset="0"/>
                <a:ea typeface="Calibri" panose="020F0502020204030204" pitchFamily="34" charset="0"/>
                <a:cs typeface="Times New Roman" panose="02020603050405020304" pitchFamily="18" charset="0"/>
              </a:rPr>
              <a:t> and is called a microbial electrolysis cell (MEC) if electrical energy is </a:t>
            </a:r>
            <a:r>
              <a:rPr lang="en-US" sz="2000" b="1" u="sng" dirty="0">
                <a:latin typeface="Times New Roman" panose="02020603050405020304" pitchFamily="18" charset="0"/>
                <a:ea typeface="Calibri" panose="020F0502020204030204" pitchFamily="34" charset="0"/>
                <a:cs typeface="Times New Roman" panose="02020603050405020304" pitchFamily="18" charset="0"/>
              </a:rPr>
              <a:t>supplied</a:t>
            </a:r>
            <a:r>
              <a:rPr lang="en-US" sz="2000" dirty="0">
                <a:latin typeface="Times New Roman" panose="02020603050405020304" pitchFamily="18" charset="0"/>
                <a:ea typeface="Calibri" panose="020F0502020204030204" pitchFamily="34" charset="0"/>
                <a:cs typeface="Times New Roman" panose="02020603050405020304" pitchFamily="18" charset="0"/>
              </a:rPr>
              <a:t> to drive an otherwise nonspontaneous reaction.</a:t>
            </a:r>
            <a:r>
              <a:rPr lang="en-US" sz="2000"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ea typeface="Calibri" panose="020F0502020204030204" pitchFamily="34" charset="0"/>
                <a:cs typeface="Times New Roman" panose="02020603050405020304" pitchFamily="18" charset="0"/>
              </a:rPr>
              <a:t>The schematics of microbial fuel and electrolysis cells, as typical examples of BESs are shown in Fig. 8. </a:t>
            </a: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6335250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88640"/>
            <a:ext cx="8686800" cy="667544"/>
          </a:xfrm>
        </p:spPr>
        <p:txBody>
          <a:bodyPr>
            <a:normAutofit/>
          </a:bodyPr>
          <a:lstStyle/>
          <a:p>
            <a:r>
              <a:rPr lang="en-US" sz="3200" dirty="0"/>
              <a:t>Advantages of </a:t>
            </a:r>
            <a:r>
              <a:rPr lang="en-US" sz="3200" dirty="0" err="1"/>
              <a:t>Electrodeposition</a:t>
            </a:r>
            <a:endParaRPr lang="en-US" sz="3200" dirty="0"/>
          </a:p>
        </p:txBody>
      </p:sp>
      <p:sp>
        <p:nvSpPr>
          <p:cNvPr id="3" name="Content Placeholder 2"/>
          <p:cNvSpPr>
            <a:spLocks noGrp="1"/>
          </p:cNvSpPr>
          <p:nvPr>
            <p:ph idx="1"/>
          </p:nvPr>
        </p:nvSpPr>
        <p:spPr>
          <a:xfrm>
            <a:off x="0" y="980728"/>
            <a:ext cx="8172400" cy="5256584"/>
          </a:xfrm>
        </p:spPr>
        <p:txBody>
          <a:bodyPr>
            <a:noAutofit/>
          </a:bodyPr>
          <a:lstStyle/>
          <a:p>
            <a:pPr algn="just">
              <a:buClrTx/>
              <a:buFont typeface="Wingdings" pitchFamily="2" charset="2"/>
              <a:buChar char="v"/>
            </a:pPr>
            <a:r>
              <a:rPr lang="en-US" sz="2000" dirty="0" err="1">
                <a:solidFill>
                  <a:srgbClr val="FF0000"/>
                </a:solidFill>
              </a:rPr>
              <a:t>Electrodeposition</a:t>
            </a:r>
            <a:r>
              <a:rPr lang="en-US" sz="2000" dirty="0">
                <a:solidFill>
                  <a:srgbClr val="FF0000"/>
                </a:solidFill>
              </a:rPr>
              <a:t> (ED) could offer an alternative solution to remove effectively metals from solution by minimizing the amount of metallic sludge residues produced. The treatment is carried out without addition of chemicals, so that the treated effluent or solution can often be recycled .</a:t>
            </a:r>
            <a:r>
              <a:rPr lang="en-US" sz="2000" dirty="0"/>
              <a:t> </a:t>
            </a:r>
          </a:p>
          <a:p>
            <a:pPr algn="just">
              <a:buClrTx/>
              <a:buFont typeface="Wingdings" pitchFamily="2" charset="2"/>
              <a:buChar char="v"/>
            </a:pPr>
            <a:r>
              <a:rPr lang="en-US" sz="2000" dirty="0">
                <a:solidFill>
                  <a:srgbClr val="00B0F0"/>
                </a:solidFill>
              </a:rPr>
              <a:t>Contrary to chemical precipitation, the application of ED allows maintaining a final pH similar to the initial value recorded before treatment.</a:t>
            </a:r>
            <a:r>
              <a:rPr lang="en-US" sz="2000" dirty="0"/>
              <a:t> </a:t>
            </a:r>
          </a:p>
          <a:p>
            <a:pPr algn="just">
              <a:buClrTx/>
              <a:buFont typeface="Wingdings" pitchFamily="2" charset="2"/>
              <a:buChar char="v"/>
            </a:pPr>
            <a:r>
              <a:rPr lang="en-US" sz="2000" dirty="0">
                <a:solidFill>
                  <a:srgbClr val="7030A0"/>
                </a:solidFill>
              </a:rPr>
              <a:t>Another particularity of ED process results from its capability of selectively recovering metals. </a:t>
            </a:r>
          </a:p>
          <a:p>
            <a:pPr algn="just">
              <a:buClrTx/>
              <a:buFont typeface="Wingdings" pitchFamily="2" charset="2"/>
              <a:buChar char="v"/>
            </a:pPr>
            <a:r>
              <a:rPr lang="en-US" sz="2000" dirty="0"/>
              <a:t>The corresponding anodic reaction can be advantageously exploited to destroy other organics.</a:t>
            </a:r>
          </a:p>
        </p:txBody>
      </p:sp>
    </p:spTree>
    <p:extLst>
      <p:ext uri="{BB962C8B-B14F-4D97-AF65-F5344CB8AC3E}">
        <p14:creationId xmlns:p14="http://schemas.microsoft.com/office/powerpoint/2010/main" val="99463139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260648"/>
            <a:ext cx="8686800" cy="550168"/>
          </a:xfrm>
        </p:spPr>
        <p:txBody>
          <a:bodyPr>
            <a:normAutofit/>
          </a:bodyPr>
          <a:lstStyle/>
          <a:p>
            <a:r>
              <a:rPr lang="en-US" sz="3200" b="1" dirty="0">
                <a:latin typeface="Times New Roman"/>
              </a:rPr>
              <a:t>Drawbacks of </a:t>
            </a:r>
            <a:r>
              <a:rPr lang="en-US" sz="3200" b="1" dirty="0" err="1">
                <a:latin typeface="Times New Roman"/>
              </a:rPr>
              <a:t>Electrodeposition</a:t>
            </a:r>
            <a:endParaRPr lang="en-US" sz="3200" dirty="0"/>
          </a:p>
        </p:txBody>
      </p:sp>
      <p:sp>
        <p:nvSpPr>
          <p:cNvPr id="3" name="Content Placeholder 2"/>
          <p:cNvSpPr>
            <a:spLocks noGrp="1"/>
          </p:cNvSpPr>
          <p:nvPr>
            <p:ph idx="1"/>
          </p:nvPr>
        </p:nvSpPr>
        <p:spPr>
          <a:xfrm>
            <a:off x="0" y="692696"/>
            <a:ext cx="8100392" cy="6264696"/>
          </a:xfrm>
        </p:spPr>
        <p:txBody>
          <a:bodyPr>
            <a:noAutofit/>
          </a:bodyPr>
          <a:lstStyle/>
          <a:p>
            <a:pPr marL="0" indent="0">
              <a:buNone/>
            </a:pPr>
            <a:r>
              <a:rPr lang="en-US" sz="2000" dirty="0"/>
              <a:t>The application of ED process faces several technological constraints that must be overcome to make this process more effective:</a:t>
            </a:r>
          </a:p>
          <a:p>
            <a:pPr algn="just">
              <a:buClrTx/>
              <a:buFont typeface="Wingdings" pitchFamily="2" charset="2"/>
              <a:buChar char="v"/>
            </a:pPr>
            <a:r>
              <a:rPr lang="en-US" sz="2000" dirty="0">
                <a:solidFill>
                  <a:srgbClr val="FF0000"/>
                </a:solidFill>
              </a:rPr>
              <a:t>The interference occurring owing to the hydrogen evolution or oxygen reduction on cathode electrode has to be prevented or minimized by choosing suitable electrode. </a:t>
            </a:r>
          </a:p>
          <a:p>
            <a:pPr algn="just">
              <a:buClrTx/>
              <a:buFont typeface="Wingdings" pitchFamily="2" charset="2"/>
              <a:buChar char="v"/>
            </a:pPr>
            <a:r>
              <a:rPr lang="en-US" sz="2000" dirty="0">
                <a:solidFill>
                  <a:srgbClr val="0070C0"/>
                </a:solidFill>
              </a:rPr>
              <a:t>The surface of cathode electrode is modified during electrolysis and needs additional process control. </a:t>
            </a:r>
          </a:p>
          <a:p>
            <a:pPr algn="just">
              <a:buClrTx/>
              <a:buFont typeface="Wingdings" pitchFamily="2" charset="2"/>
              <a:buChar char="v"/>
            </a:pPr>
            <a:r>
              <a:rPr lang="en-US" sz="2000" dirty="0">
                <a:solidFill>
                  <a:srgbClr val="00B050"/>
                </a:solidFill>
              </a:rPr>
              <a:t>Sometimes a supporting electrolyte must be added in solution owing to low ion concentration, resulting in the increase in the treatment cost. </a:t>
            </a:r>
          </a:p>
          <a:p>
            <a:pPr algn="just">
              <a:buClrTx/>
              <a:buFont typeface="Wingdings" pitchFamily="2" charset="2"/>
              <a:buChar char="v"/>
            </a:pPr>
            <a:r>
              <a:rPr lang="en-US" sz="2000" dirty="0"/>
              <a:t>when the initial concentration in effluent is low, the process becomes mass transport limited. Consequently, mass transport enhancement has to be achieved to make the process efficient</a:t>
            </a:r>
          </a:p>
          <a:p>
            <a:pPr algn="just">
              <a:buClrTx/>
              <a:buFont typeface="Wingdings" pitchFamily="2" charset="2"/>
              <a:buChar char="v"/>
            </a:pPr>
            <a:r>
              <a:rPr lang="en-US" sz="2000" dirty="0" err="1">
                <a:solidFill>
                  <a:schemeClr val="tx2"/>
                </a:solidFill>
              </a:rPr>
              <a:t>Potentiostatic</a:t>
            </a:r>
            <a:r>
              <a:rPr lang="en-US" sz="2000" dirty="0">
                <a:solidFill>
                  <a:schemeClr val="tx2"/>
                </a:solidFill>
              </a:rPr>
              <a:t> control is usually used to maximize current efficiencies and minimize parasitic reactions. However, </a:t>
            </a:r>
            <a:r>
              <a:rPr lang="en-US" sz="2000" dirty="0" err="1">
                <a:solidFill>
                  <a:schemeClr val="tx2"/>
                </a:solidFill>
              </a:rPr>
              <a:t>potentiostatic</a:t>
            </a:r>
            <a:r>
              <a:rPr lang="en-US" sz="2000" dirty="0">
                <a:solidFill>
                  <a:schemeClr val="tx2"/>
                </a:solidFill>
              </a:rPr>
              <a:t> control is difficult to achieve in full scale application</a:t>
            </a:r>
            <a:endParaRPr lang="en-US" sz="2400" dirty="0">
              <a:solidFill>
                <a:schemeClr val="tx2"/>
              </a:solidFill>
            </a:endParaRPr>
          </a:p>
        </p:txBody>
      </p:sp>
    </p:spTree>
    <p:extLst>
      <p:ext uri="{BB962C8B-B14F-4D97-AF65-F5344CB8AC3E}">
        <p14:creationId xmlns:p14="http://schemas.microsoft.com/office/powerpoint/2010/main" val="266199035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31840" y="72726"/>
            <a:ext cx="3024336" cy="504056"/>
          </a:xfrm>
        </p:spPr>
        <p:txBody>
          <a:bodyPr>
            <a:normAutofit fontScale="90000"/>
          </a:bodyPr>
          <a:lstStyle/>
          <a:p>
            <a:r>
              <a:rPr lang="en-US" b="1" i="1" dirty="0">
                <a:solidFill>
                  <a:srgbClr val="C00000"/>
                </a:solidFill>
                <a:latin typeface="+mn-lt"/>
              </a:rPr>
              <a:t>Our contribution</a:t>
            </a:r>
          </a:p>
        </p:txBody>
      </p:sp>
      <p:pic>
        <p:nvPicPr>
          <p:cNvPr id="13314" name="Picture 2"/>
          <p:cNvPicPr>
            <a:picLocks noChangeAspect="1" noChangeArrowheads="1"/>
          </p:cNvPicPr>
          <p:nvPr/>
        </p:nvPicPr>
        <p:blipFill rotWithShape="1">
          <a:blip r:embed="rId2">
            <a:lum bright="-20000" contrast="40000"/>
            <a:extLst>
              <a:ext uri="{28A0092B-C50C-407E-A947-70E740481C1C}">
                <a14:useLocalDpi xmlns:a14="http://schemas.microsoft.com/office/drawing/2010/main" val="0"/>
              </a:ext>
            </a:extLst>
          </a:blip>
          <a:srcRect t="4742" b="45672"/>
          <a:stretch/>
        </p:blipFill>
        <p:spPr bwMode="auto">
          <a:xfrm>
            <a:off x="24024" y="4509120"/>
            <a:ext cx="8144310" cy="2448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p:cNvPicPr>
          <p:nvPr/>
        </p:nvPicPr>
        <p:blipFill rotWithShape="1">
          <a:blip r:embed="rId3"/>
          <a:srcRect l="1199" t="7761" r="1213" b="17488"/>
          <a:stretch/>
        </p:blipFill>
        <p:spPr>
          <a:xfrm>
            <a:off x="-180528" y="526348"/>
            <a:ext cx="7200800" cy="1928411"/>
          </a:xfrm>
          <a:prstGeom prst="rect">
            <a:avLst/>
          </a:prstGeom>
        </p:spPr>
      </p:pic>
      <p:graphicFrame>
        <p:nvGraphicFramePr>
          <p:cNvPr id="5" name="Object 4"/>
          <p:cNvGraphicFramePr>
            <a:graphicFrameLocks noChangeAspect="1"/>
          </p:cNvGraphicFramePr>
          <p:nvPr>
            <p:extLst>
              <p:ext uri="{D42A27DB-BD31-4B8C-83A1-F6EECF244321}">
                <p14:modId xmlns:p14="http://schemas.microsoft.com/office/powerpoint/2010/main" val="458974367"/>
              </p:ext>
            </p:extLst>
          </p:nvPr>
        </p:nvGraphicFramePr>
        <p:xfrm>
          <a:off x="4499992" y="1935944"/>
          <a:ext cx="4503207" cy="3091991"/>
        </p:xfrm>
        <a:graphic>
          <a:graphicData uri="http://schemas.openxmlformats.org/presentationml/2006/ole">
            <mc:AlternateContent xmlns:mc="http://schemas.openxmlformats.org/markup-compatibility/2006">
              <mc:Choice xmlns:v="urn:schemas-microsoft-com:vml" Requires="v">
                <p:oleObj name="Acrobat Document" r:id="rId4" imgW="10060560" imgH="7774200" progId="Acrobat.Document.DC">
                  <p:embed/>
                </p:oleObj>
              </mc:Choice>
              <mc:Fallback>
                <p:oleObj name="Acrobat Document" r:id="rId4" imgW="10060560" imgH="7774200" progId="Acrobat.Document.DC">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l="5719" t="21063" r="5132"/>
                      <a:stretch>
                        <a:fillRect/>
                      </a:stretch>
                    </p:blipFill>
                    <p:spPr bwMode="auto">
                      <a:xfrm>
                        <a:off x="4499992" y="1935944"/>
                        <a:ext cx="4503207" cy="3091991"/>
                      </a:xfrm>
                      <a:prstGeom prst="rect">
                        <a:avLst/>
                      </a:prstGeom>
                      <a:noFill/>
                      <a:ln w="31750">
                        <a:solidFill>
                          <a:schemeClr val="tx1"/>
                        </a:solidFill>
                      </a:ln>
                    </p:spPr>
                  </p:pic>
                </p:oleObj>
              </mc:Fallback>
            </mc:AlternateContent>
          </a:graphicData>
        </a:graphic>
      </p:graphicFrame>
      <p:pic>
        <p:nvPicPr>
          <p:cNvPr id="3" name="Picture 2"/>
          <p:cNvPicPr>
            <a:picLocks noChangeAspect="1"/>
          </p:cNvPicPr>
          <p:nvPr/>
        </p:nvPicPr>
        <p:blipFill>
          <a:blip r:embed="rId6"/>
          <a:stretch>
            <a:fillRect/>
          </a:stretch>
        </p:blipFill>
        <p:spPr>
          <a:xfrm>
            <a:off x="395536" y="2055966"/>
            <a:ext cx="3854457" cy="2020975"/>
          </a:xfrm>
          <a:prstGeom prst="rect">
            <a:avLst/>
          </a:prstGeom>
          <a:ln w="31750">
            <a:solidFill>
              <a:schemeClr val="tx1"/>
            </a:solidFill>
          </a:ln>
        </p:spPr>
      </p:pic>
    </p:spTree>
    <p:extLst>
      <p:ext uri="{BB962C8B-B14F-4D97-AF65-F5344CB8AC3E}">
        <p14:creationId xmlns:p14="http://schemas.microsoft.com/office/powerpoint/2010/main" val="307140431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025.TIF"/>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91687" y="257694"/>
            <a:ext cx="3646765" cy="1380334"/>
          </a:xfrm>
          <a:prstGeom prst="rect">
            <a:avLst/>
          </a:prstGeom>
          <a:solidFill>
            <a:srgbClr val="FBEEC9"/>
          </a:solidFill>
          <a:ln>
            <a:noFill/>
          </a:ln>
        </p:spPr>
      </p:pic>
      <p:sp>
        <p:nvSpPr>
          <p:cNvPr id="5" name="Rectangle 4"/>
          <p:cNvSpPr/>
          <p:nvPr/>
        </p:nvSpPr>
        <p:spPr>
          <a:xfrm>
            <a:off x="107504" y="1772816"/>
            <a:ext cx="7920111" cy="4416129"/>
          </a:xfrm>
          <a:prstGeom prst="rect">
            <a:avLst/>
          </a:prstGeom>
        </p:spPr>
        <p:txBody>
          <a:bodyPr wrap="square">
            <a:spAutoFit/>
          </a:bodyPr>
          <a:lstStyle/>
          <a:p>
            <a:pPr algn="ctr">
              <a:lnSpc>
                <a:spcPct val="150000"/>
              </a:lnSpc>
            </a:pPr>
            <a:r>
              <a:rPr lang="ar-SA" sz="4800" dirty="0">
                <a:latin typeface="Calibri" panose="020F0502020204030204" pitchFamily="34" charset="0"/>
                <a:ea typeface="Times New Roman" panose="02020603050405020304" pitchFamily="18" charset="0"/>
                <a:cs typeface="Times New Roman" panose="02020603050405020304" pitchFamily="18" charset="0"/>
              </a:rPr>
              <a:t>فَأَمَّا الزَّبَدُ فَيَذْهَبُ جُفَاء وَأَمَّا مَا يَنفَعُ النَّاسَ فَيَمْكُثُ فِي الأَرْضِ كَذَلِكَ يَضْرِبُ اللّهُ الأَمْثَالَ</a:t>
            </a:r>
            <a:endParaRPr lang="en-US" sz="1100" dirty="0">
              <a:latin typeface="Calibri" panose="020F0502020204030204" pitchFamily="34" charset="0"/>
              <a:ea typeface="Calibri" panose="020F0502020204030204" pitchFamily="34" charset="0"/>
              <a:cs typeface="Arial" panose="020B0604020202020204" pitchFamily="34" charset="0"/>
            </a:endParaRPr>
          </a:p>
          <a:p>
            <a:pPr>
              <a:lnSpc>
                <a:spcPct val="150000"/>
              </a:lnSpc>
            </a:pPr>
            <a:r>
              <a:rPr lang="ar-SA" sz="2200" b="1" dirty="0">
                <a:latin typeface="Calibri" panose="020F0502020204030204" pitchFamily="34" charset="0"/>
                <a:ea typeface="Times New Roman" panose="02020603050405020304" pitchFamily="18" charset="0"/>
                <a:cs typeface="Times New Roman" panose="02020603050405020304" pitchFamily="18" charset="0"/>
              </a:rPr>
              <a:t>صدق الله العظيم</a:t>
            </a:r>
            <a:endParaRPr lang="en-US" sz="1100" dirty="0">
              <a:latin typeface="Calibri" panose="020F0502020204030204" pitchFamily="34" charset="0"/>
              <a:ea typeface="Calibri" panose="020F0502020204030204" pitchFamily="34" charset="0"/>
              <a:cs typeface="Arial" panose="020B0604020202020204" pitchFamily="34" charset="0"/>
            </a:endParaRPr>
          </a:p>
          <a:p>
            <a:pPr algn="ctr" rtl="1">
              <a:lnSpc>
                <a:spcPct val="150000"/>
              </a:lnSpc>
              <a:spcAft>
                <a:spcPts val="0"/>
              </a:spcAft>
            </a:pPr>
            <a:r>
              <a:rPr lang="ar-SA" sz="1400" b="1" dirty="0">
                <a:latin typeface="Calibri" panose="020F0502020204030204" pitchFamily="34" charset="0"/>
                <a:ea typeface="Times New Roman" panose="02020603050405020304" pitchFamily="18" charset="0"/>
                <a:cs typeface="Times New Roman" panose="02020603050405020304" pitchFamily="18" charset="0"/>
              </a:rPr>
              <a:t>                                                                      سورة الرعد(</a:t>
            </a:r>
            <a:r>
              <a:rPr lang="ar-YE" sz="1400" dirty="0">
                <a:latin typeface="Calibri" panose="020F0502020204030204" pitchFamily="34" charset="0"/>
                <a:ea typeface="Times New Roman" panose="02020603050405020304" pitchFamily="18" charset="0"/>
                <a:cs typeface="Times New Roman" panose="02020603050405020304" pitchFamily="18" charset="0"/>
              </a:rPr>
              <a:t>17) </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50554384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23728" y="0"/>
            <a:ext cx="4339208" cy="622176"/>
          </a:xfrm>
        </p:spPr>
        <p:txBody>
          <a:bodyPr>
            <a:normAutofit/>
          </a:bodyPr>
          <a:lstStyle/>
          <a:p>
            <a:r>
              <a:rPr lang="en-US" dirty="0">
                <a:ln w="500">
                  <a:solidFill>
                    <a:srgbClr val="B13F9A">
                      <a:shade val="20000"/>
                      <a:satMod val="120000"/>
                    </a:srgbClr>
                  </a:solidFill>
                </a:ln>
                <a:gradFill>
                  <a:gsLst>
                    <a:gs pos="0">
                      <a:srgbClr val="F9B639">
                        <a:tint val="13000"/>
                      </a:srgbClr>
                    </a:gs>
                    <a:gs pos="10000">
                      <a:srgbClr val="F9B639">
                        <a:tint val="20000"/>
                      </a:srgbClr>
                    </a:gs>
                    <a:gs pos="49000">
                      <a:srgbClr val="F9B639">
                        <a:tint val="70000"/>
                      </a:srgbClr>
                    </a:gs>
                    <a:gs pos="50000">
                      <a:srgbClr val="F9B639">
                        <a:tint val="97000"/>
                      </a:srgbClr>
                    </a:gs>
                    <a:gs pos="100000">
                      <a:srgbClr val="F9B639">
                        <a:tint val="20000"/>
                      </a:srgbClr>
                    </a:gs>
                  </a:gsLst>
                  <a:lin ang="5400000" scaled="1"/>
                </a:gradFill>
              </a:rPr>
              <a:t>Our contribution</a:t>
            </a:r>
            <a:endParaRPr lang="en-US" dirty="0"/>
          </a:p>
        </p:txBody>
      </p:sp>
      <p:sp>
        <p:nvSpPr>
          <p:cNvPr id="4"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3" name="Picture 2"/>
          <p:cNvPicPr>
            <a:picLocks noChangeAspect="1"/>
          </p:cNvPicPr>
          <p:nvPr/>
        </p:nvPicPr>
        <p:blipFill rotWithShape="1">
          <a:blip r:embed="rId2"/>
          <a:srcRect t="3446" b="27446"/>
          <a:stretch/>
        </p:blipFill>
        <p:spPr>
          <a:xfrm>
            <a:off x="282706" y="3308227"/>
            <a:ext cx="7559401" cy="3361133"/>
          </a:xfrm>
          <a:prstGeom prst="rect">
            <a:avLst/>
          </a:prstGeom>
        </p:spPr>
      </p:pic>
      <p:pic>
        <p:nvPicPr>
          <p:cNvPr id="5" name="Picture 4"/>
          <p:cNvPicPr>
            <a:picLocks noChangeAspect="1"/>
          </p:cNvPicPr>
          <p:nvPr/>
        </p:nvPicPr>
        <p:blipFill rotWithShape="1">
          <a:blip r:embed="rId3"/>
          <a:srcRect t="8901" b="5858"/>
          <a:stretch/>
        </p:blipFill>
        <p:spPr>
          <a:xfrm>
            <a:off x="53457" y="524725"/>
            <a:ext cx="7686895" cy="2659652"/>
          </a:xfrm>
          <a:prstGeom prst="rect">
            <a:avLst/>
          </a:prstGeom>
        </p:spPr>
      </p:pic>
      <p:pic>
        <p:nvPicPr>
          <p:cNvPr id="8" name="Picture 7"/>
          <p:cNvPicPr>
            <a:picLocks noChangeAspect="1"/>
          </p:cNvPicPr>
          <p:nvPr/>
        </p:nvPicPr>
        <p:blipFill rotWithShape="1">
          <a:blip r:embed="rId4"/>
          <a:srcRect r="8437"/>
          <a:stretch/>
        </p:blipFill>
        <p:spPr>
          <a:xfrm>
            <a:off x="6478896" y="823090"/>
            <a:ext cx="2603786" cy="2377303"/>
          </a:xfrm>
          <a:prstGeom prst="rect">
            <a:avLst/>
          </a:prstGeom>
          <a:ln w="22225">
            <a:solidFill>
              <a:schemeClr val="tx1"/>
            </a:solidFill>
          </a:ln>
        </p:spPr>
      </p:pic>
    </p:spTree>
    <p:extLst>
      <p:ext uri="{BB962C8B-B14F-4D97-AF65-F5344CB8AC3E}">
        <p14:creationId xmlns:p14="http://schemas.microsoft.com/office/powerpoint/2010/main" val="71569534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11560" y="116631"/>
            <a:ext cx="7344816" cy="3124787"/>
          </a:xfrm>
          <a:prstGeom prst="rect">
            <a:avLst/>
          </a:prstGeom>
        </p:spPr>
      </p:pic>
      <p:pic>
        <p:nvPicPr>
          <p:cNvPr id="5" name="Picture 4"/>
          <p:cNvPicPr>
            <a:picLocks noChangeAspect="1"/>
          </p:cNvPicPr>
          <p:nvPr/>
        </p:nvPicPr>
        <p:blipFill>
          <a:blip r:embed="rId3"/>
          <a:stretch>
            <a:fillRect/>
          </a:stretch>
        </p:blipFill>
        <p:spPr>
          <a:xfrm>
            <a:off x="1547664" y="3284984"/>
            <a:ext cx="4920700" cy="2808312"/>
          </a:xfrm>
          <a:prstGeom prst="rect">
            <a:avLst/>
          </a:prstGeom>
          <a:ln w="25400">
            <a:solidFill>
              <a:schemeClr val="tx1"/>
            </a:solidFill>
          </a:ln>
        </p:spPr>
      </p:pic>
    </p:spTree>
    <p:extLst>
      <p:ext uri="{BB962C8B-B14F-4D97-AF65-F5344CB8AC3E}">
        <p14:creationId xmlns:p14="http://schemas.microsoft.com/office/powerpoint/2010/main" val="70798973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95536" y="-99392"/>
            <a:ext cx="7843201" cy="3383934"/>
          </a:xfrm>
          <a:prstGeom prst="rect">
            <a:avLst/>
          </a:prstGeom>
        </p:spPr>
      </p:pic>
      <p:pic>
        <p:nvPicPr>
          <p:cNvPr id="6" name="Picture 5"/>
          <p:cNvPicPr>
            <a:picLocks noChangeAspect="1"/>
          </p:cNvPicPr>
          <p:nvPr/>
        </p:nvPicPr>
        <p:blipFill rotWithShape="1">
          <a:blip r:embed="rId3"/>
          <a:srcRect l="-2026" t="10962" r="4052" b="-5331"/>
          <a:stretch/>
        </p:blipFill>
        <p:spPr>
          <a:xfrm>
            <a:off x="-180528" y="4005064"/>
            <a:ext cx="6962711" cy="3099325"/>
          </a:xfrm>
          <a:prstGeom prst="rect">
            <a:avLst/>
          </a:prstGeom>
        </p:spPr>
      </p:pic>
      <p:pic>
        <p:nvPicPr>
          <p:cNvPr id="5" name="Picture 4"/>
          <p:cNvPicPr>
            <a:picLocks noChangeAspect="1"/>
          </p:cNvPicPr>
          <p:nvPr/>
        </p:nvPicPr>
        <p:blipFill>
          <a:blip r:embed="rId4"/>
          <a:stretch>
            <a:fillRect/>
          </a:stretch>
        </p:blipFill>
        <p:spPr>
          <a:xfrm>
            <a:off x="5508104" y="2348880"/>
            <a:ext cx="3452617" cy="2852936"/>
          </a:xfrm>
          <a:prstGeom prst="rect">
            <a:avLst/>
          </a:prstGeom>
          <a:ln w="25400">
            <a:solidFill>
              <a:schemeClr val="tx1"/>
            </a:solidFill>
          </a:ln>
        </p:spPr>
      </p:pic>
    </p:spTree>
    <p:extLst>
      <p:ext uri="{BB962C8B-B14F-4D97-AF65-F5344CB8AC3E}">
        <p14:creationId xmlns:p14="http://schemas.microsoft.com/office/powerpoint/2010/main" val="156990982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l="12421" t="12919" r="12768" b="41757"/>
          <a:stretch/>
        </p:blipFill>
        <p:spPr>
          <a:xfrm>
            <a:off x="96909" y="4221088"/>
            <a:ext cx="7315200" cy="2492896"/>
          </a:xfrm>
          <a:prstGeom prst="rect">
            <a:avLst/>
          </a:prstGeom>
        </p:spPr>
      </p:pic>
      <p:pic>
        <p:nvPicPr>
          <p:cNvPr id="4" name="Picture 3">
            <a:extLst>
              <a:ext uri="{FF2B5EF4-FFF2-40B4-BE49-F238E27FC236}">
                <a16:creationId xmlns:a16="http://schemas.microsoft.com/office/drawing/2014/main" id="{A95682C6-8CB9-C7DC-696E-7DF0E13DBDF9}"/>
              </a:ext>
            </a:extLst>
          </p:cNvPr>
          <p:cNvPicPr>
            <a:picLocks noChangeAspect="1"/>
          </p:cNvPicPr>
          <p:nvPr/>
        </p:nvPicPr>
        <p:blipFill rotWithShape="1">
          <a:blip r:embed="rId3"/>
          <a:srcRect b="23233"/>
          <a:stretch/>
        </p:blipFill>
        <p:spPr>
          <a:xfrm>
            <a:off x="179512" y="332656"/>
            <a:ext cx="7315200" cy="3984390"/>
          </a:xfrm>
          <a:prstGeom prst="rect">
            <a:avLst/>
          </a:prstGeom>
        </p:spPr>
      </p:pic>
      <p:pic>
        <p:nvPicPr>
          <p:cNvPr id="7" name="Picture 6">
            <a:extLst>
              <a:ext uri="{FF2B5EF4-FFF2-40B4-BE49-F238E27FC236}">
                <a16:creationId xmlns:a16="http://schemas.microsoft.com/office/drawing/2014/main" id="{09C56BA5-C961-FB7E-3324-96C054BA0811}"/>
              </a:ext>
            </a:extLst>
          </p:cNvPr>
          <p:cNvPicPr>
            <a:picLocks noChangeAspect="1"/>
          </p:cNvPicPr>
          <p:nvPr/>
        </p:nvPicPr>
        <p:blipFill>
          <a:blip r:embed="rId4"/>
          <a:stretch>
            <a:fillRect/>
          </a:stretch>
        </p:blipFill>
        <p:spPr>
          <a:xfrm>
            <a:off x="5914902" y="1700809"/>
            <a:ext cx="3229098" cy="2616238"/>
          </a:xfrm>
          <a:prstGeom prst="rect">
            <a:avLst/>
          </a:prstGeom>
        </p:spPr>
      </p:pic>
    </p:spTree>
    <p:extLst>
      <p:ext uri="{BB962C8B-B14F-4D97-AF65-F5344CB8AC3E}">
        <p14:creationId xmlns:p14="http://schemas.microsoft.com/office/powerpoint/2010/main" val="39809960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9632" y="116632"/>
            <a:ext cx="6211416" cy="838200"/>
          </a:xfrm>
        </p:spPr>
        <p:txBody>
          <a:bodyPr/>
          <a:lstStyle/>
          <a:p>
            <a:r>
              <a:rPr lang="en-US" b="1" dirty="0">
                <a:latin typeface="Times New Roman"/>
              </a:rPr>
              <a:t>ELECTROCOAGULATION</a:t>
            </a:r>
            <a:endParaRPr lang="en-US" dirty="0"/>
          </a:p>
        </p:txBody>
      </p:sp>
      <p:sp>
        <p:nvSpPr>
          <p:cNvPr id="3" name="Content Placeholder 2"/>
          <p:cNvSpPr>
            <a:spLocks noGrp="1"/>
          </p:cNvSpPr>
          <p:nvPr>
            <p:ph idx="1"/>
          </p:nvPr>
        </p:nvSpPr>
        <p:spPr>
          <a:xfrm>
            <a:off x="179512" y="1124744"/>
            <a:ext cx="7920880" cy="5472608"/>
          </a:xfrm>
        </p:spPr>
        <p:txBody>
          <a:bodyPr>
            <a:noAutofit/>
          </a:bodyPr>
          <a:lstStyle/>
          <a:p>
            <a:pPr algn="just">
              <a:buFont typeface="Wingdings" panose="05000000000000000000" pitchFamily="2" charset="2"/>
              <a:buChar char="v"/>
            </a:pPr>
            <a:r>
              <a:rPr lang="en-US" sz="2400" dirty="0">
                <a:latin typeface="Times New Roman" pitchFamily="18" charset="0"/>
                <a:cs typeface="Times New Roman" pitchFamily="18" charset="0"/>
              </a:rPr>
              <a:t>Electrocoagulation (EC) has been used for the treatment of wastewater for the removal of suspended solids, the removal or destruction of microorganisms, algae, iron, silicates, and humus.</a:t>
            </a:r>
          </a:p>
          <a:p>
            <a:pPr algn="just">
              <a:buFont typeface="Wingdings" panose="05000000000000000000" pitchFamily="2" charset="2"/>
              <a:buChar char="v"/>
            </a:pPr>
            <a:r>
              <a:rPr lang="en-US" sz="2400" dirty="0">
                <a:solidFill>
                  <a:srgbClr val="C00000"/>
                </a:solidFill>
                <a:latin typeface="Times New Roman" pitchFamily="18" charset="0"/>
                <a:cs typeface="Times New Roman" pitchFamily="18" charset="0"/>
              </a:rPr>
              <a:t>EC applications include the treatment of wastewater from textile, petroleum and oils shale wastewater, municipal sewage, oily wastewater, refractory oily wastewater, restaurant wastewater, wastewaters loaded with phenol,   etc.</a:t>
            </a:r>
          </a:p>
          <a:p>
            <a:pPr algn="just">
              <a:buFont typeface="Wingdings" panose="05000000000000000000" pitchFamily="2" charset="2"/>
              <a:buChar char="v"/>
            </a:pPr>
            <a:r>
              <a:rPr lang="en-US" sz="2400" dirty="0">
                <a:solidFill>
                  <a:srgbClr val="0070C0"/>
                </a:solidFill>
                <a:latin typeface="Times New Roman" pitchFamily="18" charset="0"/>
                <a:cs typeface="Times New Roman" pitchFamily="18" charset="0"/>
              </a:rPr>
              <a:t>Likewise, it has been used to remove color causing-compounds and suspended clay from effluents. EC process has also been proposed for removal of toxic metals , for phosphate removal from laundry effluent, for nitrate removal , and for fluoride removal</a:t>
            </a:r>
            <a:r>
              <a:rPr lang="en-US" sz="2400" dirty="0">
                <a:latin typeface="Times New Roman" pitchFamily="18" charset="0"/>
                <a:cs typeface="Times New Roman" pitchFamily="18" charset="0"/>
              </a:rPr>
              <a:t>.</a:t>
            </a:r>
          </a:p>
        </p:txBody>
      </p:sp>
    </p:spTree>
    <p:extLst>
      <p:ext uri="{BB962C8B-B14F-4D97-AF65-F5344CB8AC3E}">
        <p14:creationId xmlns:p14="http://schemas.microsoft.com/office/powerpoint/2010/main" val="91069404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3648" y="116632"/>
            <a:ext cx="5995392" cy="838200"/>
          </a:xfrm>
        </p:spPr>
        <p:txBody>
          <a:bodyPr>
            <a:normAutofit fontScale="90000"/>
          </a:bodyPr>
          <a:lstStyle/>
          <a:p>
            <a:r>
              <a:rPr lang="en-US" dirty="0">
                <a:ln w="500">
                  <a:solidFill>
                    <a:srgbClr val="B13F9A">
                      <a:shade val="20000"/>
                      <a:satMod val="120000"/>
                    </a:srgbClr>
                  </a:solidFill>
                </a:ln>
                <a:gradFill>
                  <a:gsLst>
                    <a:gs pos="0">
                      <a:srgbClr val="F9B639">
                        <a:tint val="13000"/>
                      </a:srgbClr>
                    </a:gs>
                    <a:gs pos="10000">
                      <a:srgbClr val="F9B639">
                        <a:tint val="20000"/>
                      </a:srgbClr>
                    </a:gs>
                    <a:gs pos="49000">
                      <a:srgbClr val="F9B639">
                        <a:tint val="70000"/>
                      </a:srgbClr>
                    </a:gs>
                    <a:gs pos="50000">
                      <a:srgbClr val="F9B639">
                        <a:tint val="97000"/>
                      </a:srgbClr>
                    </a:gs>
                    <a:gs pos="100000">
                      <a:srgbClr val="F9B639">
                        <a:tint val="20000"/>
                      </a:srgbClr>
                    </a:gs>
                  </a:gsLst>
                  <a:lin ang="5400000" scaled="1"/>
                </a:gradFill>
                <a:latin typeface="Times New Roman"/>
              </a:rPr>
              <a:t>ELECTROCOAGULATION</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95536" y="1052736"/>
                <a:ext cx="7239000" cy="5544616"/>
              </a:xfrm>
            </p:spPr>
            <p:txBody>
              <a:bodyPr>
                <a:normAutofit/>
              </a:bodyPr>
              <a:lstStyle/>
              <a:p>
                <a:pPr marL="0" indent="0" algn="just">
                  <a:buNone/>
                </a:pPr>
                <a:r>
                  <a:rPr lang="en-US" sz="2400" dirty="0">
                    <a:solidFill>
                      <a:srgbClr val="C00000"/>
                    </a:solidFill>
                    <a:latin typeface="Times New Roman" pitchFamily="18" charset="0"/>
                    <a:cs typeface="Times New Roman" pitchFamily="18" charset="0"/>
                  </a:rPr>
                  <a:t>Electrocoagulation involves the generation of coagulants in situ by dissolving electrically either aluminum or iron ions from respectively aluminum or iron electrodes. The metal ions generation takes place at the anode, hydrogen gas is released from the cathode. The hydrogen gas would also help to float the flocculated particles out of the water.</a:t>
                </a:r>
              </a:p>
              <a:p>
                <a:pPr marL="0" indent="0" algn="just">
                  <a:buNone/>
                </a:pPr>
                <a:r>
                  <a:rPr lang="en-US" sz="2400" dirty="0">
                    <a:solidFill>
                      <a:srgbClr val="0070C0"/>
                    </a:solidFill>
                    <a:latin typeface="Times New Roman" pitchFamily="18" charset="0"/>
                    <a:cs typeface="Times New Roman" pitchFamily="18" charset="0"/>
                  </a:rPr>
                  <a:t>The chemical reactions taking place at the anode are given as follows:</a:t>
                </a:r>
              </a:p>
              <a:p>
                <a:pPr marL="0" lvl="0" indent="0">
                  <a:buClr>
                    <a:srgbClr val="B13F9A"/>
                  </a:buClr>
                  <a:buNone/>
                </a:pPr>
                <a:r>
                  <a:rPr lang="en-US" sz="2400" dirty="0">
                    <a:solidFill>
                      <a:prstClr val="black"/>
                    </a:solidFill>
                    <a:latin typeface="Times New Roman" pitchFamily="18" charset="0"/>
                    <a:cs typeface="Times New Roman" pitchFamily="18" charset="0"/>
                  </a:rPr>
                  <a:t>For aluminum anode:</a:t>
                </a:r>
              </a:p>
              <a:p>
                <a:pPr marL="0" lvl="0" indent="0">
                  <a:buClr>
                    <a:srgbClr val="B13F9A"/>
                  </a:buClr>
                  <a:buNone/>
                </a:pPr>
                <a14:m>
                  <m:oMath xmlns:m="http://schemas.openxmlformats.org/officeDocument/2006/math">
                    <m:r>
                      <a:rPr lang="en-US" sz="2400" i="1">
                        <a:solidFill>
                          <a:prstClr val="black"/>
                        </a:solidFill>
                        <a:latin typeface="Cambria Math"/>
                        <a:cs typeface="Times New Roman" pitchFamily="18" charset="0"/>
                      </a:rPr>
                      <m:t>𝐴𝑙</m:t>
                    </m:r>
                    <m:r>
                      <a:rPr lang="en-US" sz="2400" i="1">
                        <a:solidFill>
                          <a:prstClr val="black"/>
                        </a:solidFill>
                        <a:latin typeface="Cambria Math"/>
                        <a:cs typeface="Times New Roman" pitchFamily="18" charset="0"/>
                      </a:rPr>
                      <m:t> −3</m:t>
                    </m:r>
                    <m:r>
                      <a:rPr lang="en-US" sz="2400" i="1">
                        <a:solidFill>
                          <a:prstClr val="black"/>
                        </a:solidFill>
                        <a:latin typeface="Cambria Math"/>
                        <a:cs typeface="Times New Roman" pitchFamily="18" charset="0"/>
                      </a:rPr>
                      <m:t>𝑒</m:t>
                    </m:r>
                    <m:r>
                      <a:rPr lang="en-US" sz="2400" i="1">
                        <a:solidFill>
                          <a:prstClr val="black"/>
                        </a:solidFill>
                        <a:latin typeface="Cambria Math"/>
                        <a:ea typeface="Cambria Math"/>
                        <a:cs typeface="Times New Roman" pitchFamily="18" charset="0"/>
                      </a:rPr>
                      <m:t>→</m:t>
                    </m:r>
                    <m:r>
                      <a:rPr lang="en-US" sz="2400" i="1">
                        <a:solidFill>
                          <a:prstClr val="black"/>
                        </a:solidFill>
                        <a:latin typeface="Cambria Math"/>
                        <a:ea typeface="Cambria Math"/>
                        <a:cs typeface="Times New Roman" pitchFamily="18" charset="0"/>
                      </a:rPr>
                      <m:t>𝐴</m:t>
                    </m:r>
                    <m:sSubSup>
                      <m:sSubSupPr>
                        <m:ctrlPr>
                          <a:rPr lang="en-US" sz="2400" i="1">
                            <a:solidFill>
                              <a:prstClr val="black"/>
                            </a:solidFill>
                            <a:latin typeface="Cambria Math" panose="02040503050406030204" pitchFamily="18" charset="0"/>
                            <a:ea typeface="Cambria Math"/>
                            <a:cs typeface="Times New Roman" pitchFamily="18" charset="0"/>
                          </a:rPr>
                        </m:ctrlPr>
                      </m:sSubSupPr>
                      <m:e>
                        <m:r>
                          <a:rPr lang="en-US" sz="2400" i="1">
                            <a:solidFill>
                              <a:prstClr val="black"/>
                            </a:solidFill>
                            <a:latin typeface="Cambria Math"/>
                            <a:ea typeface="Cambria Math"/>
                            <a:cs typeface="Times New Roman" pitchFamily="18" charset="0"/>
                          </a:rPr>
                          <m:t>𝑙</m:t>
                        </m:r>
                      </m:e>
                      <m:sub/>
                      <m:sup>
                        <m:r>
                          <a:rPr lang="en-US" sz="2400" i="1">
                            <a:solidFill>
                              <a:prstClr val="black"/>
                            </a:solidFill>
                            <a:latin typeface="Cambria Math"/>
                            <a:ea typeface="Cambria Math"/>
                            <a:cs typeface="Times New Roman" pitchFamily="18" charset="0"/>
                          </a:rPr>
                          <m:t>3+</m:t>
                        </m:r>
                      </m:sup>
                    </m:sSubSup>
                  </m:oMath>
                </a14:m>
                <a:r>
                  <a:rPr lang="en-US" sz="2400" dirty="0">
                    <a:solidFill>
                      <a:prstClr val="black"/>
                    </a:solidFill>
                    <a:latin typeface="Times New Roman" pitchFamily="18" charset="0"/>
                    <a:cs typeface="Times New Roman" pitchFamily="18" charset="0"/>
                  </a:rPr>
                  <a:t> 					 (2)</a:t>
                </a:r>
              </a:p>
              <a:p>
                <a:pPr marL="0" lvl="0" indent="0">
                  <a:buClr>
                    <a:srgbClr val="B13F9A"/>
                  </a:buClr>
                  <a:buNone/>
                </a:pPr>
                <a:r>
                  <a:rPr lang="en-US" sz="2400" dirty="0">
                    <a:solidFill>
                      <a:prstClr val="black"/>
                    </a:solidFill>
                    <a:latin typeface="Times New Roman" pitchFamily="18" charset="0"/>
                    <a:cs typeface="Times New Roman" pitchFamily="18" charset="0"/>
                  </a:rPr>
                  <a:t>at alkaline conditions</a:t>
                </a:r>
              </a:p>
              <a:p>
                <a:pPr marL="0" lvl="0" indent="0">
                  <a:buClr>
                    <a:srgbClr val="B13F9A"/>
                  </a:buClr>
                  <a:buNone/>
                </a:pPr>
                <a14:m>
                  <m:oMath xmlns:m="http://schemas.openxmlformats.org/officeDocument/2006/math">
                    <m:r>
                      <a:rPr lang="en-US" sz="2400" i="1">
                        <a:solidFill>
                          <a:srgbClr val="4E3B30"/>
                        </a:solidFill>
                        <a:latin typeface="Cambria Math"/>
                        <a:ea typeface="Cambria Math"/>
                        <a:cs typeface="Times New Roman" pitchFamily="18" charset="0"/>
                      </a:rPr>
                      <m:t>𝐴</m:t>
                    </m:r>
                    <m:sSubSup>
                      <m:sSubSupPr>
                        <m:ctrlPr>
                          <a:rPr lang="en-US" sz="2400" i="1">
                            <a:solidFill>
                              <a:srgbClr val="4E3B30"/>
                            </a:solidFill>
                            <a:latin typeface="Cambria Math" panose="02040503050406030204" pitchFamily="18" charset="0"/>
                            <a:ea typeface="Cambria Math"/>
                            <a:cs typeface="Times New Roman" pitchFamily="18" charset="0"/>
                          </a:rPr>
                        </m:ctrlPr>
                      </m:sSubSupPr>
                      <m:e>
                        <m:r>
                          <a:rPr lang="en-US" sz="2400" i="1">
                            <a:solidFill>
                              <a:srgbClr val="4E3B30"/>
                            </a:solidFill>
                            <a:latin typeface="Cambria Math"/>
                            <a:ea typeface="Cambria Math"/>
                            <a:cs typeface="Times New Roman" pitchFamily="18" charset="0"/>
                          </a:rPr>
                          <m:t>𝑙</m:t>
                        </m:r>
                      </m:e>
                      <m:sub/>
                      <m:sup>
                        <m:r>
                          <a:rPr lang="en-US" sz="2400" i="1">
                            <a:solidFill>
                              <a:srgbClr val="4E3B30"/>
                            </a:solidFill>
                            <a:latin typeface="Cambria Math"/>
                            <a:ea typeface="Cambria Math"/>
                            <a:cs typeface="Times New Roman" pitchFamily="18" charset="0"/>
                          </a:rPr>
                          <m:t>3+</m:t>
                        </m:r>
                      </m:sup>
                    </m:sSubSup>
                    <m:r>
                      <a:rPr lang="en-US" sz="2400" i="1">
                        <a:solidFill>
                          <a:srgbClr val="4E3B30"/>
                        </a:solidFill>
                        <a:latin typeface="Cambria Math"/>
                        <a:cs typeface="Times New Roman" pitchFamily="18" charset="0"/>
                      </a:rPr>
                      <m:t>+3</m:t>
                    </m:r>
                    <m:r>
                      <a:rPr lang="en-US" sz="2400" i="1">
                        <a:solidFill>
                          <a:srgbClr val="4E3B30"/>
                        </a:solidFill>
                        <a:latin typeface="Cambria Math"/>
                        <a:cs typeface="Times New Roman" pitchFamily="18" charset="0"/>
                      </a:rPr>
                      <m:t>𝑂</m:t>
                    </m:r>
                    <m:sSup>
                      <m:sSupPr>
                        <m:ctrlPr>
                          <a:rPr lang="en-US" sz="2400" i="1">
                            <a:solidFill>
                              <a:srgbClr val="4E3B30"/>
                            </a:solidFill>
                            <a:latin typeface="Cambria Math" panose="02040503050406030204" pitchFamily="18" charset="0"/>
                            <a:cs typeface="Times New Roman" pitchFamily="18" charset="0"/>
                          </a:rPr>
                        </m:ctrlPr>
                      </m:sSupPr>
                      <m:e>
                        <m:r>
                          <a:rPr lang="en-US" sz="2400" i="1">
                            <a:solidFill>
                              <a:srgbClr val="4E3B30"/>
                            </a:solidFill>
                            <a:latin typeface="Cambria Math"/>
                            <a:cs typeface="Times New Roman" pitchFamily="18" charset="0"/>
                          </a:rPr>
                          <m:t>𝐻</m:t>
                        </m:r>
                      </m:e>
                      <m:sup>
                        <m:r>
                          <a:rPr lang="en-US" sz="2400" i="1">
                            <a:solidFill>
                              <a:srgbClr val="4E3B30"/>
                            </a:solidFill>
                            <a:latin typeface="Cambria Math"/>
                            <a:cs typeface="Times New Roman" pitchFamily="18" charset="0"/>
                          </a:rPr>
                          <m:t>−</m:t>
                        </m:r>
                      </m:sup>
                    </m:sSup>
                    <m:r>
                      <a:rPr lang="en-US" sz="2400" i="1">
                        <a:solidFill>
                          <a:srgbClr val="4E3B30"/>
                        </a:solidFill>
                        <a:latin typeface="Cambria Math"/>
                        <a:ea typeface="Cambria Math"/>
                        <a:cs typeface="Times New Roman" pitchFamily="18" charset="0"/>
                      </a:rPr>
                      <m:t>→</m:t>
                    </m:r>
                    <m:r>
                      <a:rPr lang="en-US" sz="2400" i="1">
                        <a:solidFill>
                          <a:srgbClr val="4E3B30"/>
                        </a:solidFill>
                        <a:latin typeface="Cambria Math"/>
                        <a:ea typeface="Cambria Math"/>
                        <a:cs typeface="Times New Roman" pitchFamily="18" charset="0"/>
                      </a:rPr>
                      <m:t>𝐴𝑙</m:t>
                    </m:r>
                    <m:sSub>
                      <m:sSubPr>
                        <m:ctrlPr>
                          <a:rPr lang="en-US" sz="2400" i="1">
                            <a:solidFill>
                              <a:srgbClr val="4E3B30"/>
                            </a:solidFill>
                            <a:latin typeface="Cambria Math" panose="02040503050406030204" pitchFamily="18" charset="0"/>
                            <a:ea typeface="Cambria Math"/>
                            <a:cs typeface="Times New Roman" pitchFamily="18" charset="0"/>
                          </a:rPr>
                        </m:ctrlPr>
                      </m:sSubPr>
                      <m:e>
                        <m:r>
                          <a:rPr lang="en-US" sz="2400" i="1">
                            <a:solidFill>
                              <a:srgbClr val="4E3B30"/>
                            </a:solidFill>
                            <a:latin typeface="Cambria Math"/>
                            <a:ea typeface="Cambria Math"/>
                            <a:cs typeface="Times New Roman" pitchFamily="18" charset="0"/>
                          </a:rPr>
                          <m:t>(</m:t>
                        </m:r>
                        <m:r>
                          <a:rPr lang="en-US" sz="2400" i="1">
                            <a:solidFill>
                              <a:srgbClr val="4E3B30"/>
                            </a:solidFill>
                            <a:latin typeface="Cambria Math"/>
                            <a:ea typeface="Cambria Math"/>
                            <a:cs typeface="Times New Roman" pitchFamily="18" charset="0"/>
                          </a:rPr>
                          <m:t>𝑂𝐻</m:t>
                        </m:r>
                        <m:r>
                          <a:rPr lang="en-US" sz="2400" i="1">
                            <a:solidFill>
                              <a:srgbClr val="4E3B30"/>
                            </a:solidFill>
                            <a:latin typeface="Cambria Math"/>
                            <a:ea typeface="Cambria Math"/>
                            <a:cs typeface="Times New Roman" pitchFamily="18" charset="0"/>
                          </a:rPr>
                          <m:t>)</m:t>
                        </m:r>
                      </m:e>
                      <m:sub>
                        <m:r>
                          <a:rPr lang="en-US" sz="2400" i="1">
                            <a:solidFill>
                              <a:srgbClr val="4E3B30"/>
                            </a:solidFill>
                            <a:latin typeface="Cambria Math"/>
                            <a:ea typeface="Cambria Math"/>
                            <a:cs typeface="Times New Roman" pitchFamily="18" charset="0"/>
                          </a:rPr>
                          <m:t>3</m:t>
                        </m:r>
                      </m:sub>
                    </m:sSub>
                  </m:oMath>
                </a14:m>
                <a:r>
                  <a:rPr lang="en-US" sz="2400" dirty="0">
                    <a:solidFill>
                      <a:prstClr val="black"/>
                    </a:solidFill>
                    <a:latin typeface="Times New Roman" pitchFamily="18" charset="0"/>
                    <a:cs typeface="Times New Roman" pitchFamily="18" charset="0"/>
                  </a:rPr>
                  <a:t>				 (3)</a:t>
                </a:r>
              </a:p>
              <a:p>
                <a:pPr marL="0" indent="0" algn="just">
                  <a:buNone/>
                </a:pPr>
                <a:endParaRPr lang="en-US" sz="2800" dirty="0">
                  <a:latin typeface="Times New Roman" pitchFamily="18" charset="0"/>
                  <a:cs typeface="Times New Roman"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95536" y="1052736"/>
                <a:ext cx="7239000" cy="5544616"/>
              </a:xfrm>
              <a:blipFill rotWithShape="1">
                <a:blip r:embed="rId2"/>
                <a:stretch>
                  <a:fillRect l="-1348" t="-880" r="-1264"/>
                </a:stretch>
              </a:blipFill>
            </p:spPr>
            <p:txBody>
              <a:bodyPr/>
              <a:lstStyle/>
              <a:p>
                <a:r>
                  <a:rPr lang="en-US">
                    <a:noFill/>
                  </a:rPr>
                  <a:t> </a:t>
                </a:r>
              </a:p>
            </p:txBody>
          </p:sp>
        </mc:Fallback>
      </mc:AlternateContent>
    </p:spTree>
    <p:extLst>
      <p:ext uri="{BB962C8B-B14F-4D97-AF65-F5344CB8AC3E}">
        <p14:creationId xmlns:p14="http://schemas.microsoft.com/office/powerpoint/2010/main" val="280387908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1680" y="116632"/>
            <a:ext cx="5923384" cy="838200"/>
          </a:xfrm>
        </p:spPr>
        <p:txBody>
          <a:bodyPr>
            <a:normAutofit fontScale="90000"/>
          </a:bodyPr>
          <a:lstStyle/>
          <a:p>
            <a:r>
              <a:rPr lang="en-US" dirty="0">
                <a:ln w="500">
                  <a:solidFill>
                    <a:srgbClr val="B13F9A">
                      <a:shade val="20000"/>
                      <a:satMod val="120000"/>
                    </a:srgbClr>
                  </a:solidFill>
                </a:ln>
                <a:gradFill>
                  <a:gsLst>
                    <a:gs pos="0">
                      <a:srgbClr val="F9B639">
                        <a:tint val="13000"/>
                      </a:srgbClr>
                    </a:gs>
                    <a:gs pos="10000">
                      <a:srgbClr val="F9B639">
                        <a:tint val="20000"/>
                      </a:srgbClr>
                    </a:gs>
                    <a:gs pos="49000">
                      <a:srgbClr val="F9B639">
                        <a:tint val="70000"/>
                      </a:srgbClr>
                    </a:gs>
                    <a:gs pos="50000">
                      <a:srgbClr val="F9B639">
                        <a:tint val="97000"/>
                      </a:srgbClr>
                    </a:gs>
                    <a:gs pos="100000">
                      <a:srgbClr val="F9B639">
                        <a:tint val="20000"/>
                      </a:srgbClr>
                    </a:gs>
                  </a:gsLst>
                  <a:lin ang="5400000" scaled="1"/>
                </a:gradFill>
                <a:latin typeface="Times New Roman"/>
              </a:rPr>
              <a:t>ELECTROCOAGULATION</a:t>
            </a:r>
            <a:endParaRPr lang="en-US" dirty="0"/>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5554" r="11829"/>
          <a:stretch/>
        </p:blipFill>
        <p:spPr bwMode="auto">
          <a:xfrm>
            <a:off x="197114" y="1268760"/>
            <a:ext cx="7783103" cy="45365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2985682" y="6119192"/>
            <a:ext cx="1122423" cy="369332"/>
          </a:xfrm>
          <a:prstGeom prst="rect">
            <a:avLst/>
          </a:prstGeom>
          <a:noFill/>
        </p:spPr>
        <p:txBody>
          <a:bodyPr wrap="none" rtlCol="0">
            <a:spAutoFit/>
          </a:bodyPr>
          <a:lstStyle/>
          <a:p>
            <a:r>
              <a:rPr lang="en-US" dirty="0"/>
              <a:t>Figure(9)</a:t>
            </a:r>
          </a:p>
        </p:txBody>
      </p:sp>
    </p:spTree>
    <p:extLst>
      <p:ext uri="{BB962C8B-B14F-4D97-AF65-F5344CB8AC3E}">
        <p14:creationId xmlns:p14="http://schemas.microsoft.com/office/powerpoint/2010/main" val="396491915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5656" y="116632"/>
            <a:ext cx="6067400" cy="838200"/>
          </a:xfrm>
        </p:spPr>
        <p:txBody>
          <a:bodyPr>
            <a:normAutofit fontScale="90000"/>
          </a:bodyPr>
          <a:lstStyle/>
          <a:p>
            <a:r>
              <a:rPr lang="en-US" dirty="0">
                <a:ln w="500">
                  <a:solidFill>
                    <a:srgbClr val="B13F9A">
                      <a:shade val="20000"/>
                      <a:satMod val="120000"/>
                    </a:srgbClr>
                  </a:solidFill>
                </a:ln>
                <a:gradFill>
                  <a:gsLst>
                    <a:gs pos="0">
                      <a:srgbClr val="F9B639">
                        <a:tint val="13000"/>
                      </a:srgbClr>
                    </a:gs>
                    <a:gs pos="10000">
                      <a:srgbClr val="F9B639">
                        <a:tint val="20000"/>
                      </a:srgbClr>
                    </a:gs>
                    <a:gs pos="49000">
                      <a:srgbClr val="F9B639">
                        <a:tint val="70000"/>
                      </a:srgbClr>
                    </a:gs>
                    <a:gs pos="50000">
                      <a:srgbClr val="F9B639">
                        <a:tint val="97000"/>
                      </a:srgbClr>
                    </a:gs>
                    <a:gs pos="100000">
                      <a:srgbClr val="F9B639">
                        <a:tint val="20000"/>
                      </a:srgbClr>
                    </a:gs>
                  </a:gsLst>
                  <a:lin ang="5400000" scaled="1"/>
                </a:gradFill>
                <a:latin typeface="Times New Roman"/>
              </a:rPr>
              <a:t>ELECTROCOAGULATION</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79512" y="1052736"/>
                <a:ext cx="7939608" cy="5616624"/>
              </a:xfrm>
            </p:spPr>
            <p:txBody>
              <a:bodyPr>
                <a:noAutofit/>
              </a:bodyPr>
              <a:lstStyle/>
              <a:p>
                <a:pPr marL="0" indent="0">
                  <a:buNone/>
                </a:pPr>
                <a:r>
                  <a:rPr lang="en-US" sz="2400" dirty="0">
                    <a:latin typeface="Times New Roman" pitchFamily="18" charset="0"/>
                    <a:cs typeface="Times New Roman" pitchFamily="18" charset="0"/>
                  </a:rPr>
                  <a:t>at acidic conditions</a:t>
                </a:r>
              </a:p>
              <a:p>
                <a:pPr marL="0" indent="0">
                  <a:buNone/>
                </a:pPr>
                <a14:m>
                  <m:oMath xmlns:m="http://schemas.openxmlformats.org/officeDocument/2006/math">
                    <m:r>
                      <a:rPr lang="en-US" sz="2400" i="1">
                        <a:solidFill>
                          <a:srgbClr val="4E3B30"/>
                        </a:solidFill>
                        <a:latin typeface="Cambria Math"/>
                        <a:ea typeface="Cambria Math"/>
                        <a:cs typeface="Times New Roman" pitchFamily="18" charset="0"/>
                      </a:rPr>
                      <m:t>𝐴</m:t>
                    </m:r>
                    <m:sSubSup>
                      <m:sSubSupPr>
                        <m:ctrlPr>
                          <a:rPr lang="en-US" sz="2400" i="1">
                            <a:solidFill>
                              <a:srgbClr val="4E3B30"/>
                            </a:solidFill>
                            <a:latin typeface="Cambria Math" panose="02040503050406030204" pitchFamily="18" charset="0"/>
                            <a:ea typeface="Cambria Math"/>
                            <a:cs typeface="Times New Roman" pitchFamily="18" charset="0"/>
                          </a:rPr>
                        </m:ctrlPr>
                      </m:sSubSupPr>
                      <m:e>
                        <m:r>
                          <a:rPr lang="en-US" sz="2400" i="1">
                            <a:solidFill>
                              <a:srgbClr val="4E3B30"/>
                            </a:solidFill>
                            <a:latin typeface="Cambria Math"/>
                            <a:ea typeface="Cambria Math"/>
                            <a:cs typeface="Times New Roman" pitchFamily="18" charset="0"/>
                          </a:rPr>
                          <m:t>𝑙</m:t>
                        </m:r>
                      </m:e>
                      <m:sub/>
                      <m:sup>
                        <m:r>
                          <a:rPr lang="en-US" sz="2400" i="1">
                            <a:solidFill>
                              <a:srgbClr val="4E3B30"/>
                            </a:solidFill>
                            <a:latin typeface="Cambria Math"/>
                            <a:ea typeface="Cambria Math"/>
                            <a:cs typeface="Times New Roman" pitchFamily="18" charset="0"/>
                          </a:rPr>
                          <m:t>3+</m:t>
                        </m:r>
                      </m:sup>
                    </m:sSubSup>
                    <m:r>
                      <a:rPr lang="en-US" sz="2400" i="1">
                        <a:solidFill>
                          <a:srgbClr val="4E3B30"/>
                        </a:solidFill>
                        <a:latin typeface="Cambria Math"/>
                        <a:cs typeface="Times New Roman" pitchFamily="18" charset="0"/>
                      </a:rPr>
                      <m:t>+3</m:t>
                    </m:r>
                    <m:sSub>
                      <m:sSubPr>
                        <m:ctrlPr>
                          <a:rPr lang="en-US" sz="2400" i="1" smtClean="0">
                            <a:solidFill>
                              <a:srgbClr val="4E3B30"/>
                            </a:solidFill>
                            <a:latin typeface="Cambria Math" panose="02040503050406030204" pitchFamily="18" charset="0"/>
                            <a:cs typeface="Times New Roman" pitchFamily="18" charset="0"/>
                          </a:rPr>
                        </m:ctrlPr>
                      </m:sSubPr>
                      <m:e>
                        <m:r>
                          <a:rPr lang="en-US" sz="2400" b="0" i="1" smtClean="0">
                            <a:solidFill>
                              <a:srgbClr val="4E3B30"/>
                            </a:solidFill>
                            <a:latin typeface="Cambria Math"/>
                            <a:cs typeface="Times New Roman" pitchFamily="18" charset="0"/>
                          </a:rPr>
                          <m:t>𝐻</m:t>
                        </m:r>
                      </m:e>
                      <m:sub>
                        <m:r>
                          <a:rPr lang="en-US" sz="2400" b="0" i="1" smtClean="0">
                            <a:solidFill>
                              <a:srgbClr val="4E3B30"/>
                            </a:solidFill>
                            <a:latin typeface="Cambria Math"/>
                            <a:cs typeface="Times New Roman" pitchFamily="18" charset="0"/>
                          </a:rPr>
                          <m:t>2</m:t>
                        </m:r>
                      </m:sub>
                    </m:sSub>
                    <m:r>
                      <a:rPr lang="en-US" sz="2400" i="1">
                        <a:solidFill>
                          <a:srgbClr val="4E3B30"/>
                        </a:solidFill>
                        <a:latin typeface="Cambria Math"/>
                        <a:cs typeface="Times New Roman" pitchFamily="18" charset="0"/>
                      </a:rPr>
                      <m:t>𝑂</m:t>
                    </m:r>
                    <m:r>
                      <a:rPr lang="en-US" sz="2400" i="1">
                        <a:solidFill>
                          <a:srgbClr val="4E3B30"/>
                        </a:solidFill>
                        <a:latin typeface="Cambria Math"/>
                        <a:ea typeface="Cambria Math"/>
                        <a:cs typeface="Times New Roman" pitchFamily="18" charset="0"/>
                      </a:rPr>
                      <m:t>→</m:t>
                    </m:r>
                    <m:r>
                      <a:rPr lang="en-US" sz="2400" i="1">
                        <a:solidFill>
                          <a:srgbClr val="4E3B30"/>
                        </a:solidFill>
                        <a:latin typeface="Cambria Math"/>
                        <a:ea typeface="Cambria Math"/>
                        <a:cs typeface="Times New Roman" pitchFamily="18" charset="0"/>
                      </a:rPr>
                      <m:t>𝐴𝑙</m:t>
                    </m:r>
                    <m:sSub>
                      <m:sSubPr>
                        <m:ctrlPr>
                          <a:rPr lang="en-US" sz="2400" i="1">
                            <a:solidFill>
                              <a:srgbClr val="4E3B30"/>
                            </a:solidFill>
                            <a:latin typeface="Cambria Math" panose="02040503050406030204" pitchFamily="18" charset="0"/>
                            <a:ea typeface="Cambria Math"/>
                            <a:cs typeface="Times New Roman" pitchFamily="18" charset="0"/>
                          </a:rPr>
                        </m:ctrlPr>
                      </m:sSubPr>
                      <m:e>
                        <m:r>
                          <a:rPr lang="en-US" sz="2400" i="1">
                            <a:solidFill>
                              <a:srgbClr val="4E3B30"/>
                            </a:solidFill>
                            <a:latin typeface="Cambria Math"/>
                            <a:ea typeface="Cambria Math"/>
                            <a:cs typeface="Times New Roman" pitchFamily="18" charset="0"/>
                          </a:rPr>
                          <m:t>(</m:t>
                        </m:r>
                        <m:r>
                          <a:rPr lang="en-US" sz="2400" i="1">
                            <a:solidFill>
                              <a:srgbClr val="4E3B30"/>
                            </a:solidFill>
                            <a:latin typeface="Cambria Math"/>
                            <a:ea typeface="Cambria Math"/>
                            <a:cs typeface="Times New Roman" pitchFamily="18" charset="0"/>
                          </a:rPr>
                          <m:t>𝑂𝐻</m:t>
                        </m:r>
                        <m:r>
                          <a:rPr lang="en-US" sz="2400" i="1">
                            <a:solidFill>
                              <a:srgbClr val="4E3B30"/>
                            </a:solidFill>
                            <a:latin typeface="Cambria Math"/>
                            <a:ea typeface="Cambria Math"/>
                            <a:cs typeface="Times New Roman" pitchFamily="18" charset="0"/>
                          </a:rPr>
                          <m:t>)</m:t>
                        </m:r>
                      </m:e>
                      <m:sub>
                        <m:r>
                          <a:rPr lang="en-US" sz="2400" i="1">
                            <a:solidFill>
                              <a:srgbClr val="4E3B30"/>
                            </a:solidFill>
                            <a:latin typeface="Cambria Math"/>
                            <a:ea typeface="Cambria Math"/>
                            <a:cs typeface="Times New Roman" pitchFamily="18" charset="0"/>
                          </a:rPr>
                          <m:t>3</m:t>
                        </m:r>
                      </m:sub>
                    </m:sSub>
                    <m:r>
                      <a:rPr lang="en-US" sz="2400" b="0" i="1" smtClean="0">
                        <a:solidFill>
                          <a:srgbClr val="4E3B30"/>
                        </a:solidFill>
                        <a:latin typeface="Cambria Math"/>
                        <a:ea typeface="Cambria Math"/>
                        <a:cs typeface="Times New Roman" pitchFamily="18" charset="0"/>
                      </a:rPr>
                      <m:t>+3</m:t>
                    </m:r>
                    <m:sSup>
                      <m:sSupPr>
                        <m:ctrlPr>
                          <a:rPr lang="en-US" sz="2400" b="0" i="1" smtClean="0">
                            <a:solidFill>
                              <a:srgbClr val="4E3B30"/>
                            </a:solidFill>
                            <a:latin typeface="Cambria Math" panose="02040503050406030204" pitchFamily="18" charset="0"/>
                            <a:ea typeface="Cambria Math"/>
                            <a:cs typeface="Times New Roman" pitchFamily="18" charset="0"/>
                          </a:rPr>
                        </m:ctrlPr>
                      </m:sSupPr>
                      <m:e>
                        <m:r>
                          <a:rPr lang="en-US" sz="2400" b="0" i="1" smtClean="0">
                            <a:solidFill>
                              <a:srgbClr val="4E3B30"/>
                            </a:solidFill>
                            <a:latin typeface="Cambria Math"/>
                            <a:ea typeface="Cambria Math"/>
                            <a:cs typeface="Times New Roman" pitchFamily="18" charset="0"/>
                          </a:rPr>
                          <m:t>𝐻</m:t>
                        </m:r>
                      </m:e>
                      <m:sup>
                        <m:r>
                          <a:rPr lang="en-US" sz="2400" b="0" i="1" smtClean="0">
                            <a:solidFill>
                              <a:srgbClr val="4E3B30"/>
                            </a:solidFill>
                            <a:latin typeface="Cambria Math"/>
                            <a:ea typeface="Cambria Math"/>
                            <a:cs typeface="Times New Roman" pitchFamily="18" charset="0"/>
                          </a:rPr>
                          <m:t>+</m:t>
                        </m:r>
                      </m:sup>
                    </m:sSup>
                    <m:r>
                      <a:rPr lang="en-US" sz="2400" i="1">
                        <a:solidFill>
                          <a:srgbClr val="4E3B30"/>
                        </a:solidFill>
                        <a:latin typeface="Cambria Math"/>
                        <a:ea typeface="Cambria Math"/>
                        <a:cs typeface="Times New Roman" pitchFamily="18" charset="0"/>
                      </a:rPr>
                      <m:t> </m:t>
                    </m:r>
                  </m:oMath>
                </a14:m>
                <a:r>
                  <a:rPr lang="en-US" sz="2400" dirty="0">
                    <a:latin typeface="Times New Roman" pitchFamily="18" charset="0"/>
                    <a:cs typeface="Times New Roman" pitchFamily="18" charset="0"/>
                  </a:rPr>
                  <a:t>			 (4)</a:t>
                </a:r>
              </a:p>
              <a:p>
                <a:pPr marL="0" indent="0">
                  <a:buNone/>
                </a:pPr>
                <a:r>
                  <a:rPr lang="en-US" sz="2400" dirty="0">
                    <a:latin typeface="Times New Roman" pitchFamily="18" charset="0"/>
                    <a:cs typeface="Times New Roman" pitchFamily="18" charset="0"/>
                  </a:rPr>
                  <a:t>For iron anode:</a:t>
                </a:r>
              </a:p>
              <a:p>
                <a:pPr marL="0" indent="0">
                  <a:buNone/>
                </a:pPr>
                <a14:m>
                  <m:oMath xmlns:m="http://schemas.openxmlformats.org/officeDocument/2006/math">
                    <m:r>
                      <a:rPr lang="en-US" sz="2400" b="0" i="1" smtClean="0">
                        <a:solidFill>
                          <a:srgbClr val="4E3B30"/>
                        </a:solidFill>
                        <a:latin typeface="Cambria Math"/>
                        <a:cs typeface="Times New Roman" pitchFamily="18" charset="0"/>
                      </a:rPr>
                      <m:t>𝐹𝑒</m:t>
                    </m:r>
                    <m:r>
                      <a:rPr lang="en-US" sz="2400" i="1">
                        <a:solidFill>
                          <a:srgbClr val="4E3B30"/>
                        </a:solidFill>
                        <a:latin typeface="Cambria Math"/>
                        <a:cs typeface="Times New Roman" pitchFamily="18" charset="0"/>
                      </a:rPr>
                      <m:t> −</m:t>
                    </m:r>
                    <m:r>
                      <a:rPr lang="en-US" sz="2400" b="0" i="1" smtClean="0">
                        <a:solidFill>
                          <a:srgbClr val="4E3B30"/>
                        </a:solidFill>
                        <a:latin typeface="Cambria Math"/>
                        <a:cs typeface="Times New Roman" pitchFamily="18" charset="0"/>
                      </a:rPr>
                      <m:t>2</m:t>
                    </m:r>
                    <m:r>
                      <a:rPr lang="en-US" sz="2400" i="1">
                        <a:solidFill>
                          <a:srgbClr val="4E3B30"/>
                        </a:solidFill>
                        <a:latin typeface="Cambria Math"/>
                        <a:cs typeface="Times New Roman" pitchFamily="18" charset="0"/>
                      </a:rPr>
                      <m:t>𝑒</m:t>
                    </m:r>
                    <m:r>
                      <a:rPr lang="en-US" sz="2400" i="1">
                        <a:solidFill>
                          <a:srgbClr val="4E3B30"/>
                        </a:solidFill>
                        <a:latin typeface="Cambria Math"/>
                        <a:ea typeface="Cambria Math"/>
                        <a:cs typeface="Times New Roman" pitchFamily="18" charset="0"/>
                      </a:rPr>
                      <m:t>→</m:t>
                    </m:r>
                    <m:r>
                      <a:rPr lang="en-US" sz="2400" b="0" i="1" smtClean="0">
                        <a:solidFill>
                          <a:srgbClr val="4E3B30"/>
                        </a:solidFill>
                        <a:latin typeface="Cambria Math"/>
                        <a:ea typeface="Cambria Math"/>
                        <a:cs typeface="Times New Roman" pitchFamily="18" charset="0"/>
                      </a:rPr>
                      <m:t>𝐹</m:t>
                    </m:r>
                    <m:sSubSup>
                      <m:sSubSupPr>
                        <m:ctrlPr>
                          <a:rPr lang="en-US" sz="2400" i="1">
                            <a:solidFill>
                              <a:srgbClr val="4E3B30"/>
                            </a:solidFill>
                            <a:latin typeface="Cambria Math" panose="02040503050406030204" pitchFamily="18" charset="0"/>
                            <a:ea typeface="Cambria Math"/>
                            <a:cs typeface="Times New Roman" pitchFamily="18" charset="0"/>
                          </a:rPr>
                        </m:ctrlPr>
                      </m:sSubSupPr>
                      <m:e>
                        <m:r>
                          <a:rPr lang="en-US" sz="2400" b="0" i="1" smtClean="0">
                            <a:solidFill>
                              <a:srgbClr val="4E3B30"/>
                            </a:solidFill>
                            <a:latin typeface="Cambria Math"/>
                            <a:ea typeface="Cambria Math"/>
                            <a:cs typeface="Times New Roman" pitchFamily="18" charset="0"/>
                          </a:rPr>
                          <m:t>𝑒</m:t>
                        </m:r>
                      </m:e>
                      <m:sub/>
                      <m:sup>
                        <m:r>
                          <a:rPr lang="en-US" sz="2400" b="0" i="1" smtClean="0">
                            <a:solidFill>
                              <a:srgbClr val="4E3B30"/>
                            </a:solidFill>
                            <a:latin typeface="Cambria Math"/>
                            <a:ea typeface="Cambria Math"/>
                            <a:cs typeface="Times New Roman" pitchFamily="18" charset="0"/>
                          </a:rPr>
                          <m:t>2</m:t>
                        </m:r>
                        <m:r>
                          <a:rPr lang="en-US" sz="2400" i="1">
                            <a:solidFill>
                              <a:srgbClr val="4E3B30"/>
                            </a:solidFill>
                            <a:latin typeface="Cambria Math"/>
                            <a:ea typeface="Cambria Math"/>
                            <a:cs typeface="Times New Roman" pitchFamily="18" charset="0"/>
                          </a:rPr>
                          <m:t>+</m:t>
                        </m:r>
                      </m:sup>
                    </m:sSubSup>
                  </m:oMath>
                </a14:m>
                <a:r>
                  <a:rPr lang="en-US" sz="2400" dirty="0">
                    <a:solidFill>
                      <a:srgbClr val="4E3B30"/>
                    </a:solidFill>
                    <a:latin typeface="Times New Roman" pitchFamily="18" charset="0"/>
                    <a:cs typeface="Times New Roman" pitchFamily="18" charset="0"/>
                  </a:rPr>
                  <a:t> </a:t>
                </a:r>
                <a:r>
                  <a:rPr lang="en-US" sz="2400" dirty="0">
                    <a:latin typeface="Times New Roman" pitchFamily="18" charset="0"/>
                    <a:cs typeface="Times New Roman" pitchFamily="18" charset="0"/>
                  </a:rPr>
                  <a:t>					 (5)</a:t>
                </a:r>
              </a:p>
              <a:p>
                <a:pPr marL="0" indent="0">
                  <a:buNone/>
                </a:pPr>
                <a:r>
                  <a:rPr lang="en-US" sz="2400" dirty="0">
                    <a:latin typeface="Times New Roman" pitchFamily="18" charset="0"/>
                    <a:cs typeface="Times New Roman" pitchFamily="18" charset="0"/>
                  </a:rPr>
                  <a:t>at alkaline conditions</a:t>
                </a:r>
              </a:p>
              <a:p>
                <a:pPr marL="0" indent="0">
                  <a:buNone/>
                </a:pPr>
                <a14:m>
                  <m:oMath xmlns:m="http://schemas.openxmlformats.org/officeDocument/2006/math">
                    <m:r>
                      <a:rPr lang="en-US" sz="2400" b="0" i="1" smtClean="0">
                        <a:solidFill>
                          <a:srgbClr val="4E3B30"/>
                        </a:solidFill>
                        <a:latin typeface="Cambria Math"/>
                        <a:ea typeface="Cambria Math"/>
                        <a:cs typeface="Times New Roman" pitchFamily="18" charset="0"/>
                      </a:rPr>
                      <m:t>𝐹</m:t>
                    </m:r>
                    <m:sSubSup>
                      <m:sSubSupPr>
                        <m:ctrlPr>
                          <a:rPr lang="en-US" sz="2400" i="1">
                            <a:solidFill>
                              <a:srgbClr val="4E3B30"/>
                            </a:solidFill>
                            <a:latin typeface="Cambria Math" panose="02040503050406030204" pitchFamily="18" charset="0"/>
                            <a:ea typeface="Cambria Math"/>
                            <a:cs typeface="Times New Roman" pitchFamily="18" charset="0"/>
                          </a:rPr>
                        </m:ctrlPr>
                      </m:sSubSupPr>
                      <m:e>
                        <m:r>
                          <a:rPr lang="en-US" sz="2400" b="0" i="1" smtClean="0">
                            <a:solidFill>
                              <a:srgbClr val="4E3B30"/>
                            </a:solidFill>
                            <a:latin typeface="Cambria Math"/>
                            <a:ea typeface="Cambria Math"/>
                            <a:cs typeface="Times New Roman" pitchFamily="18" charset="0"/>
                          </a:rPr>
                          <m:t>𝑒</m:t>
                        </m:r>
                      </m:e>
                      <m:sub/>
                      <m:sup>
                        <m:r>
                          <a:rPr lang="en-US" sz="2400" b="0" i="1" smtClean="0">
                            <a:solidFill>
                              <a:srgbClr val="4E3B30"/>
                            </a:solidFill>
                            <a:latin typeface="Cambria Math"/>
                            <a:ea typeface="Cambria Math"/>
                            <a:cs typeface="Times New Roman" pitchFamily="18" charset="0"/>
                          </a:rPr>
                          <m:t>2</m:t>
                        </m:r>
                        <m:r>
                          <a:rPr lang="en-US" sz="2400" i="1">
                            <a:solidFill>
                              <a:srgbClr val="4E3B30"/>
                            </a:solidFill>
                            <a:latin typeface="Cambria Math"/>
                            <a:ea typeface="Cambria Math"/>
                            <a:cs typeface="Times New Roman" pitchFamily="18" charset="0"/>
                          </a:rPr>
                          <m:t>+</m:t>
                        </m:r>
                      </m:sup>
                    </m:sSubSup>
                    <m:r>
                      <a:rPr lang="en-US" sz="2400" i="1">
                        <a:solidFill>
                          <a:srgbClr val="4E3B30"/>
                        </a:solidFill>
                        <a:latin typeface="Cambria Math"/>
                        <a:cs typeface="Times New Roman" pitchFamily="18" charset="0"/>
                      </a:rPr>
                      <m:t>+</m:t>
                    </m:r>
                    <m:r>
                      <a:rPr lang="en-US" sz="2400" b="0" i="1" smtClean="0">
                        <a:solidFill>
                          <a:srgbClr val="4E3B30"/>
                        </a:solidFill>
                        <a:latin typeface="Cambria Math"/>
                        <a:cs typeface="Times New Roman" pitchFamily="18" charset="0"/>
                      </a:rPr>
                      <m:t>2</m:t>
                    </m:r>
                    <m:r>
                      <a:rPr lang="en-US" sz="2400" i="1">
                        <a:solidFill>
                          <a:srgbClr val="4E3B30"/>
                        </a:solidFill>
                        <a:latin typeface="Cambria Math"/>
                        <a:cs typeface="Times New Roman" pitchFamily="18" charset="0"/>
                      </a:rPr>
                      <m:t>𝑂</m:t>
                    </m:r>
                    <m:sSup>
                      <m:sSupPr>
                        <m:ctrlPr>
                          <a:rPr lang="en-US" sz="2400" i="1">
                            <a:solidFill>
                              <a:srgbClr val="4E3B30"/>
                            </a:solidFill>
                            <a:latin typeface="Cambria Math" panose="02040503050406030204" pitchFamily="18" charset="0"/>
                            <a:cs typeface="Times New Roman" pitchFamily="18" charset="0"/>
                          </a:rPr>
                        </m:ctrlPr>
                      </m:sSupPr>
                      <m:e>
                        <m:r>
                          <a:rPr lang="en-US" sz="2400" i="1">
                            <a:solidFill>
                              <a:srgbClr val="4E3B30"/>
                            </a:solidFill>
                            <a:latin typeface="Cambria Math"/>
                            <a:cs typeface="Times New Roman" pitchFamily="18" charset="0"/>
                          </a:rPr>
                          <m:t>𝐻</m:t>
                        </m:r>
                      </m:e>
                      <m:sup>
                        <m:r>
                          <a:rPr lang="en-US" sz="2400" i="1">
                            <a:solidFill>
                              <a:srgbClr val="4E3B30"/>
                            </a:solidFill>
                            <a:latin typeface="Cambria Math"/>
                            <a:cs typeface="Times New Roman" pitchFamily="18" charset="0"/>
                          </a:rPr>
                          <m:t>−</m:t>
                        </m:r>
                      </m:sup>
                    </m:sSup>
                    <m:r>
                      <a:rPr lang="en-US" sz="2400" i="1">
                        <a:solidFill>
                          <a:srgbClr val="4E3B30"/>
                        </a:solidFill>
                        <a:latin typeface="Cambria Math"/>
                        <a:ea typeface="Cambria Math"/>
                        <a:cs typeface="Times New Roman" pitchFamily="18" charset="0"/>
                      </a:rPr>
                      <m:t>→</m:t>
                    </m:r>
                    <m:r>
                      <a:rPr lang="en-US" sz="2400" b="0" i="1" smtClean="0">
                        <a:solidFill>
                          <a:srgbClr val="4E3B30"/>
                        </a:solidFill>
                        <a:latin typeface="Cambria Math"/>
                        <a:ea typeface="Cambria Math"/>
                        <a:cs typeface="Times New Roman" pitchFamily="18" charset="0"/>
                      </a:rPr>
                      <m:t>𝐹𝑒</m:t>
                    </m:r>
                    <m:sSub>
                      <m:sSubPr>
                        <m:ctrlPr>
                          <a:rPr lang="en-US" sz="2400" i="1">
                            <a:solidFill>
                              <a:srgbClr val="4E3B30"/>
                            </a:solidFill>
                            <a:latin typeface="Cambria Math" panose="02040503050406030204" pitchFamily="18" charset="0"/>
                            <a:ea typeface="Cambria Math"/>
                            <a:cs typeface="Times New Roman" pitchFamily="18" charset="0"/>
                          </a:rPr>
                        </m:ctrlPr>
                      </m:sSubPr>
                      <m:e>
                        <m:r>
                          <a:rPr lang="en-US" sz="2400" i="1">
                            <a:solidFill>
                              <a:srgbClr val="4E3B30"/>
                            </a:solidFill>
                            <a:latin typeface="Cambria Math"/>
                            <a:ea typeface="Cambria Math"/>
                            <a:cs typeface="Times New Roman" pitchFamily="18" charset="0"/>
                          </a:rPr>
                          <m:t>(</m:t>
                        </m:r>
                        <m:r>
                          <a:rPr lang="en-US" sz="2400" i="1">
                            <a:solidFill>
                              <a:srgbClr val="4E3B30"/>
                            </a:solidFill>
                            <a:latin typeface="Cambria Math"/>
                            <a:ea typeface="Cambria Math"/>
                            <a:cs typeface="Times New Roman" pitchFamily="18" charset="0"/>
                          </a:rPr>
                          <m:t>𝑂𝐻</m:t>
                        </m:r>
                        <m:r>
                          <a:rPr lang="en-US" sz="2400" i="1">
                            <a:solidFill>
                              <a:srgbClr val="4E3B30"/>
                            </a:solidFill>
                            <a:latin typeface="Cambria Math"/>
                            <a:ea typeface="Cambria Math"/>
                            <a:cs typeface="Times New Roman" pitchFamily="18" charset="0"/>
                          </a:rPr>
                          <m:t>)</m:t>
                        </m:r>
                      </m:e>
                      <m:sub>
                        <m:r>
                          <a:rPr lang="en-US" sz="2400" b="0" i="1" smtClean="0">
                            <a:solidFill>
                              <a:srgbClr val="4E3B30"/>
                            </a:solidFill>
                            <a:latin typeface="Cambria Math"/>
                            <a:ea typeface="Cambria Math"/>
                            <a:cs typeface="Times New Roman" pitchFamily="18" charset="0"/>
                          </a:rPr>
                          <m:t>2</m:t>
                        </m:r>
                      </m:sub>
                    </m:sSub>
                    <m:r>
                      <a:rPr lang="en-US" sz="2400" i="1">
                        <a:solidFill>
                          <a:srgbClr val="4E3B30"/>
                        </a:solidFill>
                        <a:latin typeface="Cambria Math"/>
                        <a:ea typeface="Cambria Math"/>
                        <a:cs typeface="Times New Roman" pitchFamily="18" charset="0"/>
                      </a:rPr>
                      <m:t> </m:t>
                    </m:r>
                  </m:oMath>
                </a14:m>
                <a:r>
                  <a:rPr lang="en-US" sz="2400" dirty="0">
                    <a:latin typeface="Times New Roman" pitchFamily="18" charset="0"/>
                    <a:cs typeface="Times New Roman" pitchFamily="18" charset="0"/>
                  </a:rPr>
                  <a:t>				 (6)</a:t>
                </a:r>
              </a:p>
              <a:p>
                <a:pPr marL="0" indent="0">
                  <a:buNone/>
                </a:pPr>
                <a:r>
                  <a:rPr lang="en-US" sz="2400" dirty="0">
                    <a:latin typeface="Times New Roman" pitchFamily="18" charset="0"/>
                    <a:cs typeface="Times New Roman" pitchFamily="18" charset="0"/>
                  </a:rPr>
                  <a:t>at acidic conditions</a:t>
                </a:r>
              </a:p>
              <a:p>
                <a:pPr marL="0" indent="0">
                  <a:buNone/>
                </a:pPr>
                <a14:m>
                  <m:oMath xmlns:m="http://schemas.openxmlformats.org/officeDocument/2006/math">
                    <m:r>
                      <a:rPr lang="en-US" sz="2400" b="0" i="1" smtClean="0">
                        <a:solidFill>
                          <a:srgbClr val="4E3B30"/>
                        </a:solidFill>
                        <a:latin typeface="Cambria Math"/>
                        <a:ea typeface="Cambria Math"/>
                        <a:cs typeface="Times New Roman" pitchFamily="18" charset="0"/>
                      </a:rPr>
                      <m:t>4</m:t>
                    </m:r>
                    <m:r>
                      <a:rPr lang="en-US" sz="2400" i="1">
                        <a:solidFill>
                          <a:srgbClr val="4E3B30"/>
                        </a:solidFill>
                        <a:latin typeface="Cambria Math"/>
                        <a:ea typeface="Cambria Math"/>
                        <a:cs typeface="Times New Roman" pitchFamily="18" charset="0"/>
                      </a:rPr>
                      <m:t>𝐹</m:t>
                    </m:r>
                    <m:sSubSup>
                      <m:sSubSupPr>
                        <m:ctrlPr>
                          <a:rPr lang="en-US" sz="2400" i="1">
                            <a:solidFill>
                              <a:srgbClr val="4E3B30"/>
                            </a:solidFill>
                            <a:latin typeface="Cambria Math" panose="02040503050406030204" pitchFamily="18" charset="0"/>
                            <a:ea typeface="Cambria Math"/>
                            <a:cs typeface="Times New Roman" pitchFamily="18" charset="0"/>
                          </a:rPr>
                        </m:ctrlPr>
                      </m:sSubSupPr>
                      <m:e>
                        <m:r>
                          <a:rPr lang="en-US" sz="2400" i="1">
                            <a:solidFill>
                              <a:srgbClr val="4E3B30"/>
                            </a:solidFill>
                            <a:latin typeface="Cambria Math"/>
                            <a:ea typeface="Cambria Math"/>
                            <a:cs typeface="Times New Roman" pitchFamily="18" charset="0"/>
                          </a:rPr>
                          <m:t>𝑒</m:t>
                        </m:r>
                      </m:e>
                      <m:sub/>
                      <m:sup>
                        <m:r>
                          <a:rPr lang="en-US" sz="2400" i="1">
                            <a:solidFill>
                              <a:srgbClr val="4E3B30"/>
                            </a:solidFill>
                            <a:latin typeface="Cambria Math"/>
                            <a:ea typeface="Cambria Math"/>
                            <a:cs typeface="Times New Roman" pitchFamily="18" charset="0"/>
                          </a:rPr>
                          <m:t>2+</m:t>
                        </m:r>
                      </m:sup>
                    </m:sSubSup>
                    <m:r>
                      <a:rPr lang="en-US" sz="2400" i="1">
                        <a:solidFill>
                          <a:srgbClr val="4E3B30"/>
                        </a:solidFill>
                        <a:latin typeface="Cambria Math"/>
                        <a:cs typeface="Times New Roman" pitchFamily="18" charset="0"/>
                      </a:rPr>
                      <m:t>+2</m:t>
                    </m:r>
                    <m:sSub>
                      <m:sSubPr>
                        <m:ctrlPr>
                          <a:rPr lang="en-US" sz="2400" i="1" smtClean="0">
                            <a:solidFill>
                              <a:srgbClr val="4E3B30"/>
                            </a:solidFill>
                            <a:latin typeface="Cambria Math" panose="02040503050406030204" pitchFamily="18" charset="0"/>
                            <a:cs typeface="Times New Roman" pitchFamily="18" charset="0"/>
                          </a:rPr>
                        </m:ctrlPr>
                      </m:sSubPr>
                      <m:e>
                        <m:r>
                          <a:rPr lang="en-US" sz="2400" b="0" i="1" smtClean="0">
                            <a:solidFill>
                              <a:srgbClr val="4E3B30"/>
                            </a:solidFill>
                            <a:latin typeface="Cambria Math"/>
                            <a:cs typeface="Times New Roman" pitchFamily="18" charset="0"/>
                          </a:rPr>
                          <m:t>𝑂</m:t>
                        </m:r>
                      </m:e>
                      <m:sub>
                        <m:r>
                          <a:rPr lang="en-US" sz="2400" b="0" i="1" smtClean="0">
                            <a:solidFill>
                              <a:srgbClr val="4E3B30"/>
                            </a:solidFill>
                            <a:latin typeface="Cambria Math"/>
                            <a:cs typeface="Times New Roman" pitchFamily="18" charset="0"/>
                          </a:rPr>
                          <m:t>2</m:t>
                        </m:r>
                      </m:sub>
                    </m:sSub>
                    <m:r>
                      <a:rPr lang="en-US" sz="2400" b="0" i="1" smtClean="0">
                        <a:solidFill>
                          <a:srgbClr val="4E3B30"/>
                        </a:solidFill>
                        <a:latin typeface="Cambria Math"/>
                        <a:cs typeface="Times New Roman" pitchFamily="18" charset="0"/>
                      </a:rPr>
                      <m:t>+10</m:t>
                    </m:r>
                    <m:sSub>
                      <m:sSubPr>
                        <m:ctrlPr>
                          <a:rPr lang="en-US" sz="2400" b="0" i="1" smtClean="0">
                            <a:solidFill>
                              <a:srgbClr val="4E3B30"/>
                            </a:solidFill>
                            <a:latin typeface="Cambria Math" panose="02040503050406030204" pitchFamily="18" charset="0"/>
                            <a:cs typeface="Times New Roman" pitchFamily="18" charset="0"/>
                          </a:rPr>
                        </m:ctrlPr>
                      </m:sSubPr>
                      <m:e>
                        <m:r>
                          <a:rPr lang="en-US" sz="2400" b="0" i="1" smtClean="0">
                            <a:solidFill>
                              <a:srgbClr val="4E3B30"/>
                            </a:solidFill>
                            <a:latin typeface="Cambria Math"/>
                            <a:cs typeface="Times New Roman" pitchFamily="18" charset="0"/>
                          </a:rPr>
                          <m:t>𝐻</m:t>
                        </m:r>
                      </m:e>
                      <m:sub>
                        <m:r>
                          <a:rPr lang="en-US" sz="2400" b="0" i="1" smtClean="0">
                            <a:solidFill>
                              <a:srgbClr val="4E3B30"/>
                            </a:solidFill>
                            <a:latin typeface="Cambria Math"/>
                            <a:cs typeface="Times New Roman" pitchFamily="18" charset="0"/>
                          </a:rPr>
                          <m:t>2</m:t>
                        </m:r>
                      </m:sub>
                    </m:sSub>
                    <m:r>
                      <a:rPr lang="en-US" sz="2400" i="1" smtClean="0">
                        <a:solidFill>
                          <a:srgbClr val="4E3B30"/>
                        </a:solidFill>
                        <a:latin typeface="Cambria Math"/>
                        <a:cs typeface="Times New Roman" pitchFamily="18" charset="0"/>
                      </a:rPr>
                      <m:t>𝑂</m:t>
                    </m:r>
                    <m:r>
                      <a:rPr lang="en-US" sz="2400" i="1">
                        <a:solidFill>
                          <a:srgbClr val="4E3B30"/>
                        </a:solidFill>
                        <a:latin typeface="Cambria Math"/>
                        <a:ea typeface="Cambria Math"/>
                        <a:cs typeface="Times New Roman" pitchFamily="18" charset="0"/>
                      </a:rPr>
                      <m:t>→</m:t>
                    </m:r>
                    <m:r>
                      <a:rPr lang="en-US" sz="2400" b="0" i="1" smtClean="0">
                        <a:solidFill>
                          <a:srgbClr val="4E3B30"/>
                        </a:solidFill>
                        <a:latin typeface="Cambria Math"/>
                        <a:ea typeface="Cambria Math"/>
                        <a:cs typeface="Times New Roman" pitchFamily="18" charset="0"/>
                      </a:rPr>
                      <m:t>4</m:t>
                    </m:r>
                    <m:r>
                      <a:rPr lang="en-US" sz="2400" i="1">
                        <a:solidFill>
                          <a:srgbClr val="4E3B30"/>
                        </a:solidFill>
                        <a:latin typeface="Cambria Math"/>
                        <a:ea typeface="Cambria Math"/>
                        <a:cs typeface="Times New Roman" pitchFamily="18" charset="0"/>
                      </a:rPr>
                      <m:t>𝐹𝑒</m:t>
                    </m:r>
                    <m:sSub>
                      <m:sSubPr>
                        <m:ctrlPr>
                          <a:rPr lang="en-US" sz="2400" i="1">
                            <a:solidFill>
                              <a:srgbClr val="4E3B30"/>
                            </a:solidFill>
                            <a:latin typeface="Cambria Math" panose="02040503050406030204" pitchFamily="18" charset="0"/>
                            <a:ea typeface="Cambria Math"/>
                            <a:cs typeface="Times New Roman" pitchFamily="18" charset="0"/>
                          </a:rPr>
                        </m:ctrlPr>
                      </m:sSubPr>
                      <m:e>
                        <m:r>
                          <a:rPr lang="en-US" sz="2400" i="1">
                            <a:solidFill>
                              <a:srgbClr val="4E3B30"/>
                            </a:solidFill>
                            <a:latin typeface="Cambria Math"/>
                            <a:ea typeface="Cambria Math"/>
                            <a:cs typeface="Times New Roman" pitchFamily="18" charset="0"/>
                          </a:rPr>
                          <m:t>(</m:t>
                        </m:r>
                        <m:r>
                          <a:rPr lang="en-US" sz="2400" i="1">
                            <a:solidFill>
                              <a:srgbClr val="4E3B30"/>
                            </a:solidFill>
                            <a:latin typeface="Cambria Math"/>
                            <a:ea typeface="Cambria Math"/>
                            <a:cs typeface="Times New Roman" pitchFamily="18" charset="0"/>
                          </a:rPr>
                          <m:t>𝑂𝐻</m:t>
                        </m:r>
                        <m:r>
                          <a:rPr lang="en-US" sz="2400" i="1">
                            <a:solidFill>
                              <a:srgbClr val="4E3B30"/>
                            </a:solidFill>
                            <a:latin typeface="Cambria Math"/>
                            <a:ea typeface="Cambria Math"/>
                            <a:cs typeface="Times New Roman" pitchFamily="18" charset="0"/>
                          </a:rPr>
                          <m:t>)</m:t>
                        </m:r>
                      </m:e>
                      <m:sub>
                        <m:r>
                          <a:rPr lang="en-US" sz="2400" b="0" i="1" smtClean="0">
                            <a:solidFill>
                              <a:srgbClr val="4E3B30"/>
                            </a:solidFill>
                            <a:latin typeface="Cambria Math"/>
                            <a:ea typeface="Cambria Math"/>
                            <a:cs typeface="Times New Roman" pitchFamily="18" charset="0"/>
                          </a:rPr>
                          <m:t>3</m:t>
                        </m:r>
                      </m:sub>
                    </m:sSub>
                    <m:r>
                      <a:rPr lang="en-US" sz="2400" b="0" i="1" smtClean="0">
                        <a:solidFill>
                          <a:srgbClr val="4E3B30"/>
                        </a:solidFill>
                        <a:latin typeface="Cambria Math"/>
                        <a:ea typeface="Cambria Math"/>
                        <a:cs typeface="Times New Roman" pitchFamily="18" charset="0"/>
                      </a:rPr>
                      <m:t>+8</m:t>
                    </m:r>
                    <m:sSup>
                      <m:sSupPr>
                        <m:ctrlPr>
                          <a:rPr lang="en-US" sz="2400" b="0" i="1" smtClean="0">
                            <a:solidFill>
                              <a:srgbClr val="4E3B30"/>
                            </a:solidFill>
                            <a:latin typeface="Cambria Math" panose="02040503050406030204" pitchFamily="18" charset="0"/>
                            <a:ea typeface="Cambria Math"/>
                            <a:cs typeface="Times New Roman" pitchFamily="18" charset="0"/>
                          </a:rPr>
                        </m:ctrlPr>
                      </m:sSupPr>
                      <m:e>
                        <m:r>
                          <a:rPr lang="en-US" sz="2400" b="0" i="1" smtClean="0">
                            <a:solidFill>
                              <a:srgbClr val="4E3B30"/>
                            </a:solidFill>
                            <a:latin typeface="Cambria Math"/>
                            <a:ea typeface="Cambria Math"/>
                            <a:cs typeface="Times New Roman" pitchFamily="18" charset="0"/>
                          </a:rPr>
                          <m:t>𝐻</m:t>
                        </m:r>
                      </m:e>
                      <m:sup>
                        <m:r>
                          <a:rPr lang="en-US" sz="2400" b="0" i="1" smtClean="0">
                            <a:solidFill>
                              <a:srgbClr val="4E3B30"/>
                            </a:solidFill>
                            <a:latin typeface="Cambria Math"/>
                            <a:ea typeface="Cambria Math"/>
                            <a:cs typeface="Times New Roman" pitchFamily="18" charset="0"/>
                          </a:rPr>
                          <m:t>+</m:t>
                        </m:r>
                      </m:sup>
                    </m:sSup>
                    <m:r>
                      <a:rPr lang="en-US" sz="2400" i="1">
                        <a:solidFill>
                          <a:srgbClr val="4E3B30"/>
                        </a:solidFill>
                        <a:latin typeface="Cambria Math"/>
                        <a:ea typeface="Cambria Math"/>
                        <a:cs typeface="Times New Roman" pitchFamily="18" charset="0"/>
                      </a:rPr>
                      <m:t> </m:t>
                    </m:r>
                  </m:oMath>
                </a14:m>
                <a:r>
                  <a:rPr lang="en-US" sz="2400" dirty="0">
                    <a:latin typeface="Times New Roman" pitchFamily="18" charset="0"/>
                    <a:cs typeface="Times New Roman" pitchFamily="18" charset="0"/>
                  </a:rPr>
                  <a:t>	  (7)</a:t>
                </a:r>
              </a:p>
              <a:p>
                <a:pPr marL="0" lvl="0" indent="0">
                  <a:buClr>
                    <a:srgbClr val="F0A22E"/>
                  </a:buClr>
                  <a:buNone/>
                </a:pPr>
                <a:r>
                  <a:rPr lang="en-US" sz="2400" dirty="0">
                    <a:solidFill>
                      <a:srgbClr val="4E3B30"/>
                    </a:solidFill>
                    <a:latin typeface="Times New Roman" pitchFamily="18" charset="0"/>
                    <a:cs typeface="Times New Roman" pitchFamily="18" charset="0"/>
                  </a:rPr>
                  <a:t>In addition, there is oxygen evolution reaction</a:t>
                </a:r>
              </a:p>
              <a:p>
                <a:pPr marL="0" lvl="0" indent="0">
                  <a:buClr>
                    <a:srgbClr val="F0A22E"/>
                  </a:buClr>
                  <a:buNone/>
                </a:pPr>
                <a14:m>
                  <m:oMath xmlns:m="http://schemas.openxmlformats.org/officeDocument/2006/math">
                    <m:r>
                      <a:rPr lang="en-US" sz="2400" i="1">
                        <a:solidFill>
                          <a:srgbClr val="4E3B30"/>
                        </a:solidFill>
                        <a:latin typeface="Cambria Math"/>
                        <a:cs typeface="Times New Roman" pitchFamily="18" charset="0"/>
                      </a:rPr>
                      <m:t>2</m:t>
                    </m:r>
                    <m:sSub>
                      <m:sSubPr>
                        <m:ctrlPr>
                          <a:rPr lang="en-US" sz="2400" i="1">
                            <a:solidFill>
                              <a:srgbClr val="4E3B30"/>
                            </a:solidFill>
                            <a:latin typeface="Cambria Math" panose="02040503050406030204" pitchFamily="18" charset="0"/>
                            <a:cs typeface="Times New Roman" pitchFamily="18" charset="0"/>
                          </a:rPr>
                        </m:ctrlPr>
                      </m:sSubPr>
                      <m:e>
                        <m:r>
                          <a:rPr lang="en-US" sz="2400" i="1">
                            <a:solidFill>
                              <a:srgbClr val="4E3B30"/>
                            </a:solidFill>
                            <a:latin typeface="Cambria Math"/>
                            <a:cs typeface="Times New Roman" pitchFamily="18" charset="0"/>
                          </a:rPr>
                          <m:t>𝐻</m:t>
                        </m:r>
                      </m:e>
                      <m:sub>
                        <m:r>
                          <a:rPr lang="en-US" sz="2400" i="1">
                            <a:solidFill>
                              <a:srgbClr val="4E3B30"/>
                            </a:solidFill>
                            <a:latin typeface="Cambria Math"/>
                            <a:cs typeface="Times New Roman" pitchFamily="18" charset="0"/>
                          </a:rPr>
                          <m:t>2</m:t>
                        </m:r>
                      </m:sub>
                    </m:sSub>
                    <m:r>
                      <a:rPr lang="en-US" sz="2400" i="1">
                        <a:solidFill>
                          <a:srgbClr val="4E3B30"/>
                        </a:solidFill>
                        <a:latin typeface="Cambria Math"/>
                        <a:cs typeface="Times New Roman" pitchFamily="18" charset="0"/>
                      </a:rPr>
                      <m:t>𝑂</m:t>
                    </m:r>
                    <m:r>
                      <a:rPr lang="en-US" sz="2400" i="1">
                        <a:solidFill>
                          <a:srgbClr val="4E3B30"/>
                        </a:solidFill>
                        <a:latin typeface="Cambria Math"/>
                        <a:cs typeface="Times New Roman" pitchFamily="18" charset="0"/>
                      </a:rPr>
                      <m:t>−4</m:t>
                    </m:r>
                    <m:r>
                      <a:rPr lang="en-US" sz="2400" i="1">
                        <a:solidFill>
                          <a:srgbClr val="4E3B30"/>
                        </a:solidFill>
                        <a:latin typeface="Cambria Math"/>
                        <a:cs typeface="Times New Roman" pitchFamily="18" charset="0"/>
                      </a:rPr>
                      <m:t>𝑒</m:t>
                    </m:r>
                    <m:r>
                      <a:rPr lang="en-US" sz="2400" i="1">
                        <a:solidFill>
                          <a:srgbClr val="4E3B30"/>
                        </a:solidFill>
                        <a:latin typeface="Cambria Math"/>
                        <a:ea typeface="Cambria Math"/>
                        <a:cs typeface="Times New Roman" pitchFamily="18" charset="0"/>
                      </a:rPr>
                      <m:t>→</m:t>
                    </m:r>
                    <m:sSub>
                      <m:sSubPr>
                        <m:ctrlPr>
                          <a:rPr lang="en-US" sz="2400" i="1">
                            <a:solidFill>
                              <a:srgbClr val="4E3B30"/>
                            </a:solidFill>
                            <a:latin typeface="Cambria Math" panose="02040503050406030204" pitchFamily="18" charset="0"/>
                            <a:ea typeface="Cambria Math"/>
                            <a:cs typeface="Times New Roman" pitchFamily="18" charset="0"/>
                          </a:rPr>
                        </m:ctrlPr>
                      </m:sSubPr>
                      <m:e>
                        <m:r>
                          <a:rPr lang="en-US" sz="2400" i="1">
                            <a:solidFill>
                              <a:srgbClr val="4E3B30"/>
                            </a:solidFill>
                            <a:latin typeface="Cambria Math"/>
                            <a:ea typeface="Cambria Math"/>
                            <a:cs typeface="Times New Roman" pitchFamily="18" charset="0"/>
                          </a:rPr>
                          <m:t>𝑂</m:t>
                        </m:r>
                      </m:e>
                      <m:sub>
                        <m:r>
                          <a:rPr lang="en-US" sz="2400" i="1">
                            <a:solidFill>
                              <a:srgbClr val="4E3B30"/>
                            </a:solidFill>
                            <a:latin typeface="Cambria Math"/>
                            <a:ea typeface="Cambria Math"/>
                            <a:cs typeface="Times New Roman" pitchFamily="18" charset="0"/>
                          </a:rPr>
                          <m:t>2</m:t>
                        </m:r>
                      </m:sub>
                    </m:sSub>
                    <m:r>
                      <a:rPr lang="en-US" sz="2400" i="1">
                        <a:solidFill>
                          <a:srgbClr val="4E3B30"/>
                        </a:solidFill>
                        <a:latin typeface="Cambria Math"/>
                        <a:ea typeface="Cambria Math"/>
                        <a:cs typeface="Times New Roman" pitchFamily="18" charset="0"/>
                      </a:rPr>
                      <m:t>+4</m:t>
                    </m:r>
                    <m:sSup>
                      <m:sSupPr>
                        <m:ctrlPr>
                          <a:rPr lang="en-US" sz="2400" i="1">
                            <a:solidFill>
                              <a:srgbClr val="4E3B30"/>
                            </a:solidFill>
                            <a:latin typeface="Cambria Math" panose="02040503050406030204" pitchFamily="18" charset="0"/>
                            <a:ea typeface="Cambria Math"/>
                            <a:cs typeface="Times New Roman" pitchFamily="18" charset="0"/>
                          </a:rPr>
                        </m:ctrlPr>
                      </m:sSupPr>
                      <m:e>
                        <m:r>
                          <a:rPr lang="en-US" sz="2400" i="1">
                            <a:solidFill>
                              <a:srgbClr val="4E3B30"/>
                            </a:solidFill>
                            <a:latin typeface="Cambria Math"/>
                            <a:ea typeface="Cambria Math"/>
                            <a:cs typeface="Times New Roman" pitchFamily="18" charset="0"/>
                          </a:rPr>
                          <m:t>𝐻</m:t>
                        </m:r>
                      </m:e>
                      <m:sup>
                        <m:r>
                          <a:rPr lang="en-US" sz="2400" i="1">
                            <a:solidFill>
                              <a:srgbClr val="4E3B30"/>
                            </a:solidFill>
                            <a:latin typeface="Cambria Math"/>
                            <a:ea typeface="Cambria Math"/>
                            <a:cs typeface="Times New Roman" pitchFamily="18" charset="0"/>
                          </a:rPr>
                          <m:t>+</m:t>
                        </m:r>
                      </m:sup>
                    </m:sSup>
                  </m:oMath>
                </a14:m>
                <a:r>
                  <a:rPr lang="en-US" sz="2400" dirty="0">
                    <a:solidFill>
                      <a:srgbClr val="4E3B30"/>
                    </a:solidFill>
                    <a:latin typeface="Times New Roman" pitchFamily="18" charset="0"/>
                    <a:cs typeface="Times New Roman" pitchFamily="18" charset="0"/>
                  </a:rPr>
                  <a:t>				 (8)</a:t>
                </a:r>
              </a:p>
              <a:p>
                <a:pPr marL="0" lvl="0" indent="0">
                  <a:buClr>
                    <a:srgbClr val="F0A22E"/>
                  </a:buClr>
                  <a:buNone/>
                </a:pPr>
                <a:r>
                  <a:rPr lang="en-US" sz="2400" dirty="0">
                    <a:solidFill>
                      <a:srgbClr val="4E3B30"/>
                    </a:solidFill>
                    <a:latin typeface="Times New Roman" pitchFamily="18" charset="0"/>
                    <a:cs typeface="Times New Roman" pitchFamily="18" charset="0"/>
                  </a:rPr>
                  <a:t>The reaction at the cathode is</a:t>
                </a:r>
              </a:p>
              <a:p>
                <a:pPr marL="0" lvl="0" indent="0">
                  <a:buClr>
                    <a:srgbClr val="F0A22E"/>
                  </a:buClr>
                  <a:buNone/>
                </a:pPr>
                <a14:m>
                  <m:oMath xmlns:m="http://schemas.openxmlformats.org/officeDocument/2006/math">
                    <m:r>
                      <a:rPr lang="en-US" sz="2400" i="1">
                        <a:solidFill>
                          <a:srgbClr val="4E3B30"/>
                        </a:solidFill>
                        <a:latin typeface="Cambria Math"/>
                        <a:cs typeface="Times New Roman" pitchFamily="18" charset="0"/>
                      </a:rPr>
                      <m:t>2</m:t>
                    </m:r>
                    <m:sSub>
                      <m:sSubPr>
                        <m:ctrlPr>
                          <a:rPr lang="en-US" sz="2400" i="1">
                            <a:solidFill>
                              <a:srgbClr val="4E3B30"/>
                            </a:solidFill>
                            <a:latin typeface="Cambria Math" panose="02040503050406030204" pitchFamily="18" charset="0"/>
                            <a:cs typeface="Times New Roman" pitchFamily="18" charset="0"/>
                          </a:rPr>
                        </m:ctrlPr>
                      </m:sSubPr>
                      <m:e>
                        <m:r>
                          <a:rPr lang="en-US" sz="2400" i="1">
                            <a:solidFill>
                              <a:srgbClr val="4E3B30"/>
                            </a:solidFill>
                            <a:latin typeface="Cambria Math"/>
                            <a:cs typeface="Times New Roman" pitchFamily="18" charset="0"/>
                          </a:rPr>
                          <m:t>𝐻</m:t>
                        </m:r>
                      </m:e>
                      <m:sub>
                        <m:r>
                          <a:rPr lang="en-US" sz="2400" i="1">
                            <a:solidFill>
                              <a:srgbClr val="4E3B30"/>
                            </a:solidFill>
                            <a:latin typeface="Cambria Math"/>
                            <a:cs typeface="Times New Roman" pitchFamily="18" charset="0"/>
                          </a:rPr>
                          <m:t>2</m:t>
                        </m:r>
                      </m:sub>
                    </m:sSub>
                    <m:r>
                      <a:rPr lang="en-US" sz="2400" i="1">
                        <a:solidFill>
                          <a:srgbClr val="4E3B30"/>
                        </a:solidFill>
                        <a:latin typeface="Cambria Math"/>
                        <a:cs typeface="Times New Roman" pitchFamily="18" charset="0"/>
                      </a:rPr>
                      <m:t>𝑂</m:t>
                    </m:r>
                    <m:r>
                      <a:rPr lang="en-US" sz="2400" i="1">
                        <a:solidFill>
                          <a:srgbClr val="4E3B30"/>
                        </a:solidFill>
                        <a:latin typeface="Cambria Math"/>
                        <a:cs typeface="Times New Roman" pitchFamily="18" charset="0"/>
                      </a:rPr>
                      <m:t>+2</m:t>
                    </m:r>
                    <m:r>
                      <a:rPr lang="en-US" sz="2400" i="1">
                        <a:solidFill>
                          <a:srgbClr val="4E3B30"/>
                        </a:solidFill>
                        <a:latin typeface="Cambria Math"/>
                        <a:cs typeface="Times New Roman" pitchFamily="18" charset="0"/>
                      </a:rPr>
                      <m:t>𝑒</m:t>
                    </m:r>
                    <m:r>
                      <a:rPr lang="en-US" sz="2400" i="1">
                        <a:solidFill>
                          <a:srgbClr val="4E3B30"/>
                        </a:solidFill>
                        <a:latin typeface="Cambria Math"/>
                        <a:ea typeface="Cambria Math"/>
                        <a:cs typeface="Times New Roman" pitchFamily="18" charset="0"/>
                      </a:rPr>
                      <m:t>→</m:t>
                    </m:r>
                    <m:sSub>
                      <m:sSubPr>
                        <m:ctrlPr>
                          <a:rPr lang="en-US" sz="2400" i="1">
                            <a:solidFill>
                              <a:srgbClr val="4E3B30"/>
                            </a:solidFill>
                            <a:latin typeface="Cambria Math" panose="02040503050406030204" pitchFamily="18" charset="0"/>
                            <a:ea typeface="Cambria Math"/>
                            <a:cs typeface="Times New Roman" pitchFamily="18" charset="0"/>
                          </a:rPr>
                        </m:ctrlPr>
                      </m:sSubPr>
                      <m:e>
                        <m:r>
                          <a:rPr lang="en-US" sz="2400" i="1">
                            <a:solidFill>
                              <a:srgbClr val="4E3B30"/>
                            </a:solidFill>
                            <a:latin typeface="Cambria Math"/>
                            <a:ea typeface="Cambria Math"/>
                            <a:cs typeface="Times New Roman" pitchFamily="18" charset="0"/>
                          </a:rPr>
                          <m:t>𝐻</m:t>
                        </m:r>
                      </m:e>
                      <m:sub>
                        <m:r>
                          <a:rPr lang="en-US" sz="2400" i="1">
                            <a:solidFill>
                              <a:srgbClr val="4E3B30"/>
                            </a:solidFill>
                            <a:latin typeface="Cambria Math"/>
                            <a:ea typeface="Cambria Math"/>
                            <a:cs typeface="Times New Roman" pitchFamily="18" charset="0"/>
                          </a:rPr>
                          <m:t>2</m:t>
                        </m:r>
                      </m:sub>
                    </m:sSub>
                    <m:r>
                      <a:rPr lang="en-US" sz="2400" i="1">
                        <a:solidFill>
                          <a:srgbClr val="4E3B30"/>
                        </a:solidFill>
                        <a:latin typeface="Cambria Math"/>
                        <a:ea typeface="Cambria Math"/>
                        <a:cs typeface="Times New Roman" pitchFamily="18" charset="0"/>
                      </a:rPr>
                      <m:t>+2</m:t>
                    </m:r>
                    <m:r>
                      <a:rPr lang="en-US" sz="2400" i="1">
                        <a:solidFill>
                          <a:srgbClr val="4E3B30"/>
                        </a:solidFill>
                        <a:latin typeface="Cambria Math"/>
                        <a:ea typeface="Cambria Math"/>
                        <a:cs typeface="Times New Roman" pitchFamily="18" charset="0"/>
                      </a:rPr>
                      <m:t>𝑂</m:t>
                    </m:r>
                    <m:sSup>
                      <m:sSupPr>
                        <m:ctrlPr>
                          <a:rPr lang="en-US" sz="2400" i="1">
                            <a:solidFill>
                              <a:srgbClr val="4E3B30"/>
                            </a:solidFill>
                            <a:latin typeface="Cambria Math" panose="02040503050406030204" pitchFamily="18" charset="0"/>
                            <a:ea typeface="Cambria Math"/>
                            <a:cs typeface="Times New Roman" pitchFamily="18" charset="0"/>
                          </a:rPr>
                        </m:ctrlPr>
                      </m:sSupPr>
                      <m:e>
                        <m:r>
                          <a:rPr lang="en-US" sz="2400" i="1">
                            <a:solidFill>
                              <a:srgbClr val="4E3B30"/>
                            </a:solidFill>
                            <a:latin typeface="Cambria Math"/>
                            <a:ea typeface="Cambria Math"/>
                            <a:cs typeface="Times New Roman" pitchFamily="18" charset="0"/>
                          </a:rPr>
                          <m:t>𝐻</m:t>
                        </m:r>
                      </m:e>
                      <m:sup>
                        <m:r>
                          <a:rPr lang="en-US" sz="2400" i="1">
                            <a:solidFill>
                              <a:srgbClr val="4E3B30"/>
                            </a:solidFill>
                            <a:latin typeface="Cambria Math"/>
                            <a:ea typeface="Cambria Math"/>
                            <a:cs typeface="Times New Roman" pitchFamily="18" charset="0"/>
                          </a:rPr>
                          <m:t>−</m:t>
                        </m:r>
                      </m:sup>
                    </m:sSup>
                  </m:oMath>
                </a14:m>
                <a:r>
                  <a:rPr lang="en-US" sz="2400" dirty="0">
                    <a:solidFill>
                      <a:srgbClr val="4E3B30"/>
                    </a:solidFill>
                    <a:latin typeface="Times New Roman" pitchFamily="18" charset="0"/>
                    <a:cs typeface="Times New Roman" pitchFamily="18" charset="0"/>
                  </a:rPr>
                  <a:t>				 (9)</a:t>
                </a:r>
              </a:p>
              <a:p>
                <a:pPr marL="0" indent="0">
                  <a:buNone/>
                </a:pPr>
                <a:endParaRPr lang="en-US" sz="2400" dirty="0">
                  <a:latin typeface="Times New Roman" pitchFamily="18" charset="0"/>
                  <a:cs typeface="Times New Roman"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79512" y="1052736"/>
                <a:ext cx="7939608" cy="5616624"/>
              </a:xfrm>
              <a:blipFill rotWithShape="1">
                <a:blip r:embed="rId2"/>
                <a:stretch>
                  <a:fillRect l="-1151" t="-869"/>
                </a:stretch>
              </a:blipFill>
            </p:spPr>
            <p:txBody>
              <a:bodyPr/>
              <a:lstStyle/>
              <a:p>
                <a:r>
                  <a:rPr lang="en-US">
                    <a:noFill/>
                  </a:rPr>
                  <a:t> </a:t>
                </a:r>
              </a:p>
            </p:txBody>
          </p:sp>
        </mc:Fallback>
      </mc:AlternateContent>
    </p:spTree>
    <p:extLst>
      <p:ext uri="{BB962C8B-B14F-4D97-AF65-F5344CB8AC3E}">
        <p14:creationId xmlns:p14="http://schemas.microsoft.com/office/powerpoint/2010/main" val="265565624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3648" y="25410"/>
            <a:ext cx="6067400" cy="838200"/>
          </a:xfrm>
        </p:spPr>
        <p:txBody>
          <a:bodyPr>
            <a:normAutofit fontScale="90000"/>
          </a:bodyPr>
          <a:lstStyle/>
          <a:p>
            <a:r>
              <a:rPr lang="en-US" dirty="0">
                <a:ln w="500">
                  <a:solidFill>
                    <a:srgbClr val="B13F9A">
                      <a:shade val="20000"/>
                      <a:satMod val="120000"/>
                    </a:srgbClr>
                  </a:solidFill>
                </a:ln>
                <a:gradFill>
                  <a:gsLst>
                    <a:gs pos="0">
                      <a:srgbClr val="F9B639">
                        <a:tint val="13000"/>
                      </a:srgbClr>
                    </a:gs>
                    <a:gs pos="10000">
                      <a:srgbClr val="F9B639">
                        <a:tint val="20000"/>
                      </a:srgbClr>
                    </a:gs>
                    <a:gs pos="49000">
                      <a:srgbClr val="F9B639">
                        <a:tint val="70000"/>
                      </a:srgbClr>
                    </a:gs>
                    <a:gs pos="50000">
                      <a:srgbClr val="F9B639">
                        <a:tint val="97000"/>
                      </a:srgbClr>
                    </a:gs>
                    <a:gs pos="100000">
                      <a:srgbClr val="F9B639">
                        <a:tint val="20000"/>
                      </a:srgbClr>
                    </a:gs>
                  </a:gsLst>
                  <a:lin ang="5400000" scaled="1"/>
                </a:gradFill>
                <a:latin typeface="Times New Roman"/>
              </a:rPr>
              <a:t>ELECTROCOAGULATION</a:t>
            </a:r>
            <a:endParaRPr lang="en-US" dirty="0"/>
          </a:p>
        </p:txBody>
      </p:sp>
      <p:sp>
        <p:nvSpPr>
          <p:cNvPr id="3" name="Content Placeholder 2"/>
          <p:cNvSpPr>
            <a:spLocks noGrp="1"/>
          </p:cNvSpPr>
          <p:nvPr>
            <p:ph idx="1"/>
          </p:nvPr>
        </p:nvSpPr>
        <p:spPr>
          <a:xfrm>
            <a:off x="107504" y="978098"/>
            <a:ext cx="8064896" cy="1517030"/>
          </a:xfrm>
        </p:spPr>
        <p:txBody>
          <a:bodyPr>
            <a:normAutofit fontScale="92500"/>
          </a:bodyPr>
          <a:lstStyle/>
          <a:p>
            <a:pPr marL="0" indent="0" algn="just">
              <a:buNone/>
            </a:pPr>
            <a:r>
              <a:rPr lang="en-US" sz="2400" dirty="0">
                <a:solidFill>
                  <a:srgbClr val="7030A0"/>
                </a:solidFill>
                <a:latin typeface="Times New Roman" pitchFamily="18" charset="0"/>
                <a:cs typeface="Times New Roman" pitchFamily="18" charset="0"/>
              </a:rPr>
              <a:t>This process sometimes is called </a:t>
            </a:r>
            <a:r>
              <a:rPr lang="en-US" sz="2400" dirty="0" err="1">
                <a:solidFill>
                  <a:srgbClr val="7030A0"/>
                </a:solidFill>
                <a:latin typeface="Times New Roman" pitchFamily="18" charset="0"/>
                <a:cs typeface="Times New Roman" pitchFamily="18" charset="0"/>
              </a:rPr>
              <a:t>electrofloculation</a:t>
            </a:r>
            <a:r>
              <a:rPr lang="en-US" sz="2400" dirty="0">
                <a:solidFill>
                  <a:srgbClr val="7030A0"/>
                </a:solidFill>
                <a:latin typeface="Times New Roman" pitchFamily="18" charset="0"/>
                <a:cs typeface="Times New Roman" pitchFamily="18" charset="0"/>
              </a:rPr>
              <a:t>. It is schematically shown in Fig. 10. The electrodes can be arranged in a mono-polar or bi-polar mode. The materials can be aluminum or iron in plate form or packed form of scraps such as steel turnings, millings, etc.</a:t>
            </a:r>
          </a:p>
          <a:p>
            <a:pPr marL="0" indent="0">
              <a:buNone/>
            </a:pP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3933056"/>
            <a:ext cx="3876675" cy="209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8104" y="2420888"/>
            <a:ext cx="2545735" cy="3670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51520" y="6021288"/>
            <a:ext cx="8640960" cy="830997"/>
          </a:xfrm>
          <a:prstGeom prst="rect">
            <a:avLst/>
          </a:prstGeom>
        </p:spPr>
        <p:txBody>
          <a:bodyPr wrap="square">
            <a:spAutoFit/>
          </a:bodyPr>
          <a:lstStyle/>
          <a:p>
            <a:r>
              <a:rPr lang="en-US" sz="2400" b="0" i="0" u="none" strike="noStrike" baseline="0" dirty="0">
                <a:latin typeface="Times New Roman" pitchFamily="18" charset="0"/>
                <a:cs typeface="Times New Roman" pitchFamily="18" charset="0"/>
              </a:rPr>
              <a:t>(a) Horizontal flow				(b) Vertical flow</a:t>
            </a:r>
          </a:p>
          <a:p>
            <a:pPr algn="ctr"/>
            <a:r>
              <a:rPr lang="en-US" sz="2400" b="1" i="0" u="none" strike="noStrike" baseline="0" dirty="0">
                <a:latin typeface="Times New Roman" pitchFamily="18" charset="0"/>
                <a:cs typeface="Times New Roman" pitchFamily="18" charset="0"/>
              </a:rPr>
              <a:t>Fig. 10. </a:t>
            </a:r>
            <a:r>
              <a:rPr lang="en-US" sz="2400" b="0" i="0" u="none" strike="noStrike" baseline="0" dirty="0">
                <a:latin typeface="Times New Roman" pitchFamily="18" charset="0"/>
                <a:cs typeface="Times New Roman" pitchFamily="18" charset="0"/>
              </a:rPr>
              <a:t>Electrocoagulation units.</a:t>
            </a: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401140162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16632"/>
            <a:ext cx="8064896" cy="360040"/>
          </a:xfrm>
        </p:spPr>
        <p:txBody>
          <a:bodyPr>
            <a:normAutofit fontScale="90000"/>
          </a:bodyPr>
          <a:lstStyle/>
          <a:p>
            <a:r>
              <a:rPr lang="en-US" sz="2800" b="1" dirty="0">
                <a:latin typeface="Times New Roman"/>
              </a:rPr>
              <a:t>Factors affecting electrocoagulation</a:t>
            </a:r>
            <a:endParaRPr lang="en-US" sz="2800" b="1" dirty="0"/>
          </a:p>
        </p:txBody>
      </p:sp>
      <p:sp>
        <p:nvSpPr>
          <p:cNvPr id="3" name="Content Placeholder 2"/>
          <p:cNvSpPr>
            <a:spLocks noGrp="1"/>
          </p:cNvSpPr>
          <p:nvPr>
            <p:ph idx="1"/>
          </p:nvPr>
        </p:nvSpPr>
        <p:spPr>
          <a:xfrm>
            <a:off x="0" y="548680"/>
            <a:ext cx="8172400" cy="6309320"/>
          </a:xfrm>
        </p:spPr>
        <p:txBody>
          <a:bodyPr>
            <a:normAutofit fontScale="77500" lnSpcReduction="20000"/>
          </a:bodyPr>
          <a:lstStyle/>
          <a:p>
            <a:pPr>
              <a:buClrTx/>
              <a:buFont typeface="Wingdings" pitchFamily="2" charset="2"/>
              <a:buChar char="v"/>
            </a:pPr>
            <a:r>
              <a:rPr lang="en-US" sz="2400" b="1" dirty="0">
                <a:latin typeface="Times New Roman" pitchFamily="18" charset="0"/>
                <a:cs typeface="Times New Roman" pitchFamily="18" charset="0"/>
              </a:rPr>
              <a:t>Current density or charge loading</a:t>
            </a:r>
          </a:p>
          <a:p>
            <a:pPr algn="just">
              <a:buFont typeface="Wingdings" pitchFamily="2" charset="2"/>
              <a:buChar char="§"/>
            </a:pPr>
            <a:r>
              <a:rPr lang="en-US" sz="2400" dirty="0">
                <a:solidFill>
                  <a:srgbClr val="002060"/>
                </a:solidFill>
                <a:latin typeface="Times New Roman" pitchFamily="18" charset="0"/>
                <a:cs typeface="Times New Roman" pitchFamily="18" charset="0"/>
              </a:rPr>
              <a:t>The current efficiency depends on the current density as well as the types of the anions. The quality of the treated water depends on the amount of ions produced (mg) or charge loading, the product of current and time (Ah). </a:t>
            </a:r>
          </a:p>
          <a:p>
            <a:pPr>
              <a:buFont typeface="Wingdings" pitchFamily="2" charset="2"/>
              <a:buChar char="v"/>
            </a:pPr>
            <a:r>
              <a:rPr lang="en-US" sz="2400" b="1" dirty="0"/>
              <a:t>Presence of </a:t>
            </a:r>
            <a:r>
              <a:rPr lang="en-US" sz="2400" b="1" dirty="0" err="1"/>
              <a:t>NaCl</a:t>
            </a:r>
            <a:endParaRPr lang="en-US" sz="2400" b="1" dirty="0"/>
          </a:p>
          <a:p>
            <a:pPr algn="just">
              <a:buFont typeface="Wingdings" pitchFamily="2" charset="2"/>
              <a:buChar char="§"/>
            </a:pPr>
            <a:r>
              <a:rPr lang="en-US" sz="2400" dirty="0">
                <a:solidFill>
                  <a:srgbClr val="7030A0"/>
                </a:solidFill>
                <a:latin typeface="Times New Roman" pitchFamily="18" charset="0"/>
                <a:cs typeface="Times New Roman" pitchFamily="18" charset="0"/>
              </a:rPr>
              <a:t>The addition of </a:t>
            </a:r>
            <a:r>
              <a:rPr lang="en-US" sz="2400" dirty="0" err="1">
                <a:solidFill>
                  <a:srgbClr val="7030A0"/>
                </a:solidFill>
                <a:latin typeface="Times New Roman" pitchFamily="18" charset="0"/>
                <a:cs typeface="Times New Roman" pitchFamily="18" charset="0"/>
              </a:rPr>
              <a:t>NaCl</a:t>
            </a:r>
            <a:r>
              <a:rPr lang="en-US" sz="2400" dirty="0">
                <a:solidFill>
                  <a:srgbClr val="7030A0"/>
                </a:solidFill>
                <a:latin typeface="Times New Roman" pitchFamily="18" charset="0"/>
                <a:cs typeface="Times New Roman" pitchFamily="18" charset="0"/>
              </a:rPr>
              <a:t> would also lead to the decrease in power consumption because of the increase in conductivity. Moreover, the electrochemically generated chlorine was found to be effective in water disinfections</a:t>
            </a:r>
          </a:p>
          <a:p>
            <a:pPr>
              <a:buClrTx/>
              <a:buFont typeface="Wingdings" pitchFamily="2" charset="2"/>
              <a:buChar char="v"/>
            </a:pPr>
            <a:r>
              <a:rPr lang="en-US" sz="2400" b="1" dirty="0">
                <a:latin typeface="Times New Roman" pitchFamily="18" charset="0"/>
                <a:cs typeface="Times New Roman" pitchFamily="18" charset="0"/>
              </a:rPr>
              <a:t>pH effect</a:t>
            </a:r>
          </a:p>
          <a:p>
            <a:pPr algn="just">
              <a:buFont typeface="Wingdings" pitchFamily="2" charset="2"/>
              <a:buChar char="§"/>
            </a:pPr>
            <a:r>
              <a:rPr lang="en-US" sz="2400" dirty="0">
                <a:solidFill>
                  <a:srgbClr val="0070C0"/>
                </a:solidFill>
                <a:latin typeface="Times New Roman" pitchFamily="18" charset="0"/>
                <a:cs typeface="Times New Roman" pitchFamily="18" charset="0"/>
              </a:rPr>
              <a:t>The effects of pH of water or wastewater on electrocoagulation are reflected by the current efficiency as well as the solubility of metal hydroxides. </a:t>
            </a:r>
          </a:p>
          <a:p>
            <a:pPr algn="just">
              <a:buFont typeface="Wingdings" pitchFamily="2" charset="2"/>
              <a:buChar char="§"/>
            </a:pPr>
            <a:r>
              <a:rPr lang="en-US" sz="2400" dirty="0">
                <a:solidFill>
                  <a:srgbClr val="FF0000"/>
                </a:solidFill>
                <a:latin typeface="Times New Roman" pitchFamily="18" charset="0"/>
                <a:cs typeface="Times New Roman" pitchFamily="18" charset="0"/>
              </a:rPr>
              <a:t> It is generally found that the aluminum current efficiencies are higher at either acidic or alkaline condition than at neutral. The pollutants removal efficiencies were found to be the best near neutral pH using aluminum electrode </a:t>
            </a:r>
          </a:p>
          <a:p>
            <a:pPr>
              <a:buClrTx/>
              <a:buFont typeface="Wingdings" pitchFamily="2" charset="2"/>
              <a:buChar char="v"/>
            </a:pPr>
            <a:r>
              <a:rPr lang="en-US" sz="2400" b="1" dirty="0">
                <a:latin typeface="Times New Roman" pitchFamily="18" charset="0"/>
                <a:cs typeface="Times New Roman" pitchFamily="18" charset="0"/>
              </a:rPr>
              <a:t>Temperature</a:t>
            </a:r>
          </a:p>
          <a:p>
            <a:pPr algn="just">
              <a:buFont typeface="Wingdings" pitchFamily="2" charset="2"/>
              <a:buChar char="§"/>
            </a:pPr>
            <a:r>
              <a:rPr lang="en-US" sz="2400" dirty="0">
                <a:solidFill>
                  <a:srgbClr val="FF0000"/>
                </a:solidFill>
                <a:latin typeface="Times New Roman" pitchFamily="18" charset="0"/>
                <a:cs typeface="Times New Roman" pitchFamily="18" charset="0"/>
              </a:rPr>
              <a:t>Although electrocoagulation has been around for over 100 years, the effect of temperature on this technology was not very much investigated. The current efficiency of aluminum increases initially with temperature until a maximum at 60 ◦C. Further increase in temperature results in a decrease in CE.</a:t>
            </a:r>
          </a:p>
          <a:p>
            <a:pPr algn="just">
              <a:buFont typeface="Wingdings" pitchFamily="2" charset="2"/>
              <a:buChar char="§"/>
            </a:pPr>
            <a:endParaRPr lang="en-US" sz="2400" dirty="0">
              <a:solidFill>
                <a:srgbClr val="FF0000"/>
              </a:solidFill>
              <a:latin typeface="Times New Roman" pitchFamily="18" charset="0"/>
              <a:cs typeface="Times New Roman" pitchFamily="18" charset="0"/>
            </a:endParaRPr>
          </a:p>
          <a:p>
            <a:pPr algn="just">
              <a:buFont typeface="Wingdings" pitchFamily="2" charset="2"/>
              <a:buChar char="§"/>
            </a:pPr>
            <a:endParaRPr lang="en-US" sz="2400"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57579847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16632"/>
            <a:ext cx="8686800" cy="838200"/>
          </a:xfrm>
        </p:spPr>
        <p:txBody>
          <a:bodyPr>
            <a:normAutofit/>
          </a:bodyPr>
          <a:lstStyle/>
          <a:p>
            <a:pPr algn="ctr"/>
            <a:r>
              <a:rPr lang="en-US" dirty="0"/>
              <a:t>introduction</a:t>
            </a:r>
          </a:p>
        </p:txBody>
      </p:sp>
      <p:sp>
        <p:nvSpPr>
          <p:cNvPr id="3" name="Content Placeholder 2"/>
          <p:cNvSpPr>
            <a:spLocks noGrp="1"/>
          </p:cNvSpPr>
          <p:nvPr>
            <p:ph idx="1"/>
          </p:nvPr>
        </p:nvSpPr>
        <p:spPr>
          <a:xfrm>
            <a:off x="0" y="1052736"/>
            <a:ext cx="8172400" cy="5688632"/>
          </a:xfrm>
        </p:spPr>
        <p:txBody>
          <a:bodyPr>
            <a:noAutofit/>
          </a:bodyPr>
          <a:lstStyle/>
          <a:p>
            <a:pPr algn="just">
              <a:buClrTx/>
              <a:buFont typeface="Wingdings" pitchFamily="2" charset="2"/>
              <a:buChar char="v"/>
            </a:pPr>
            <a:r>
              <a:rPr lang="en-US" sz="2600" dirty="0">
                <a:solidFill>
                  <a:srgbClr val="7030A0"/>
                </a:solidFill>
                <a:latin typeface="Times New Roman" pitchFamily="18" charset="0"/>
                <a:cs typeface="Times New Roman" pitchFamily="18" charset="0"/>
              </a:rPr>
              <a:t>Fresh water is one of the world’s scarcest resources. Only 2.5% of the earth’s water is fresh water, of which 70% is frozen in icecaps and only 1% of the earth’s fresh water available for human consumption. </a:t>
            </a:r>
          </a:p>
          <a:p>
            <a:pPr algn="just">
              <a:buClrTx/>
              <a:buFont typeface="Wingdings" pitchFamily="2" charset="2"/>
              <a:buChar char="v"/>
            </a:pPr>
            <a:r>
              <a:rPr lang="en-US" sz="2600" dirty="0">
                <a:solidFill>
                  <a:srgbClr val="C00000"/>
                </a:solidFill>
                <a:latin typeface="Times New Roman" pitchFamily="18" charset="0"/>
                <a:cs typeface="Times New Roman" pitchFamily="18" charset="0"/>
              </a:rPr>
              <a:t>Each year around US$150 billion is spent worldwide on wastewater treatment. Water treatment, management, and recycling are also of critical importance for industrial processes, power generation, the chemical industry, and the pharmaceutical industry.</a:t>
            </a:r>
          </a:p>
          <a:p>
            <a:pPr algn="just">
              <a:buClrTx/>
              <a:buFont typeface="Wingdings" pitchFamily="2" charset="2"/>
              <a:buChar char="v"/>
            </a:pPr>
            <a:r>
              <a:rPr lang="en-US" sz="2600" dirty="0">
                <a:solidFill>
                  <a:srgbClr val="0070C0"/>
                </a:solidFill>
                <a:latin typeface="Times New Roman" pitchFamily="18" charset="0"/>
                <a:cs typeface="Times New Roman" pitchFamily="18" charset="0"/>
              </a:rPr>
              <a:t>Efficient management of the industrial water cycle can influence production performance, operating costs and the environment.</a:t>
            </a:r>
          </a:p>
        </p:txBody>
      </p:sp>
    </p:spTree>
    <p:extLst>
      <p:ext uri="{BB962C8B-B14F-4D97-AF65-F5344CB8AC3E}">
        <p14:creationId xmlns:p14="http://schemas.microsoft.com/office/powerpoint/2010/main" val="406539550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44624"/>
            <a:ext cx="8236202" cy="504056"/>
          </a:xfrm>
        </p:spPr>
        <p:txBody>
          <a:bodyPr>
            <a:normAutofit/>
          </a:bodyPr>
          <a:lstStyle/>
          <a:p>
            <a:r>
              <a:rPr lang="en-US" sz="3200" dirty="0"/>
              <a:t>Advantages of </a:t>
            </a:r>
            <a:r>
              <a:rPr lang="en-US" sz="3200" dirty="0" err="1"/>
              <a:t>Electrocoogulation</a:t>
            </a:r>
            <a:endParaRPr lang="en-US" sz="3200" dirty="0"/>
          </a:p>
        </p:txBody>
      </p:sp>
      <p:sp>
        <p:nvSpPr>
          <p:cNvPr id="3" name="Content Placeholder 2"/>
          <p:cNvSpPr>
            <a:spLocks noGrp="1"/>
          </p:cNvSpPr>
          <p:nvPr>
            <p:ph idx="1"/>
          </p:nvPr>
        </p:nvSpPr>
        <p:spPr>
          <a:xfrm>
            <a:off x="0" y="404664"/>
            <a:ext cx="8100392" cy="6453336"/>
          </a:xfrm>
        </p:spPr>
        <p:txBody>
          <a:bodyPr>
            <a:noAutofit/>
          </a:bodyPr>
          <a:lstStyle/>
          <a:p>
            <a:pPr marL="0" indent="0">
              <a:buNone/>
            </a:pPr>
            <a:r>
              <a:rPr lang="en-US" sz="2000" dirty="0">
                <a:latin typeface="Times New Roman" pitchFamily="18" charset="0"/>
                <a:cs typeface="Times New Roman" pitchFamily="18" charset="0"/>
              </a:rPr>
              <a:t>The interest of using EC for water or wastewater treatment can be summarized in four main points. </a:t>
            </a:r>
          </a:p>
          <a:p>
            <a:pPr algn="just">
              <a:buClr>
                <a:srgbClr val="C00000"/>
              </a:buClr>
              <a:buFont typeface="Wingdings" pitchFamily="2" charset="2"/>
              <a:buChar char="v"/>
            </a:pPr>
            <a:r>
              <a:rPr lang="en-US" sz="2000" dirty="0">
                <a:solidFill>
                  <a:srgbClr val="C00000"/>
                </a:solidFill>
                <a:latin typeface="Times New Roman" pitchFamily="18" charset="0"/>
                <a:cs typeface="Times New Roman" pitchFamily="18" charset="0"/>
              </a:rPr>
              <a:t>Firstly, EC allows in situ production of a coagulating agent, contributing to cost reduction related to chemical transportation in large scale application. Likewise, this approach enables to get rid of the constraints linked to the storage of chemical products.</a:t>
            </a:r>
            <a:r>
              <a:rPr lang="en-US" sz="2000" dirty="0">
                <a:latin typeface="Times New Roman" pitchFamily="18" charset="0"/>
                <a:cs typeface="Times New Roman" pitchFamily="18" charset="0"/>
              </a:rPr>
              <a:t> </a:t>
            </a:r>
          </a:p>
          <a:p>
            <a:pPr algn="just">
              <a:buClr>
                <a:srgbClr val="0070C0"/>
              </a:buClr>
              <a:buFont typeface="Wingdings" pitchFamily="2" charset="2"/>
              <a:buChar char="v"/>
            </a:pPr>
            <a:r>
              <a:rPr lang="en-US" sz="2000" dirty="0">
                <a:solidFill>
                  <a:srgbClr val="0070C0"/>
                </a:solidFill>
                <a:latin typeface="Times New Roman" pitchFamily="18" charset="0"/>
                <a:cs typeface="Times New Roman" pitchFamily="18" charset="0"/>
              </a:rPr>
              <a:t>Secondly, during EC, the resulting effluent is not enriched with anions and salts content does not increase compared to chemical coagulation. This contributes to production of metallic sludge which is more compact using EC compared to those generated by chemical coagulation or precipitation. </a:t>
            </a:r>
          </a:p>
          <a:p>
            <a:pPr algn="just">
              <a:buClr>
                <a:srgbClr val="0070C0"/>
              </a:buClr>
              <a:buFont typeface="Wingdings" pitchFamily="2" charset="2"/>
              <a:buChar char="v"/>
            </a:pPr>
            <a:r>
              <a:rPr lang="en-US" sz="2000" dirty="0">
                <a:solidFill>
                  <a:srgbClr val="C00000"/>
                </a:solidFill>
                <a:latin typeface="Times New Roman" pitchFamily="18" charset="0"/>
                <a:cs typeface="Times New Roman" pitchFamily="18" charset="0"/>
              </a:rPr>
              <a:t>Thirdly, EC treatment has a practical advantage of producing effluent having pH close to the neutral value, often required for effluent discharge in the receiving water. In comparison, the effluent from the FeCl3 process or fromAl2(SO4)3 process needs to be neutralized (by (</a:t>
            </a:r>
            <a:r>
              <a:rPr lang="en-US" sz="2000" dirty="0" err="1">
                <a:solidFill>
                  <a:srgbClr val="C00000"/>
                </a:solidFill>
                <a:latin typeface="Times New Roman" pitchFamily="18" charset="0"/>
                <a:cs typeface="Times New Roman" pitchFamily="18" charset="0"/>
              </a:rPr>
              <a:t>Ca</a:t>
            </a:r>
            <a:r>
              <a:rPr lang="en-US" sz="2000" dirty="0">
                <a:solidFill>
                  <a:srgbClr val="C00000"/>
                </a:solidFill>
                <a:latin typeface="Times New Roman" pitchFamily="18" charset="0"/>
                <a:cs typeface="Times New Roman" pitchFamily="18" charset="0"/>
              </a:rPr>
              <a:t>(OH)2 or (</a:t>
            </a:r>
            <a:r>
              <a:rPr lang="en-US" sz="2000" dirty="0" err="1">
                <a:solidFill>
                  <a:srgbClr val="C00000"/>
                </a:solidFill>
                <a:latin typeface="Times New Roman" pitchFamily="18" charset="0"/>
                <a:cs typeface="Times New Roman" pitchFamily="18" charset="0"/>
              </a:rPr>
              <a:t>NaOH</a:t>
            </a:r>
            <a:r>
              <a:rPr lang="en-US" sz="2000" dirty="0">
                <a:solidFill>
                  <a:srgbClr val="C00000"/>
                </a:solidFill>
                <a:latin typeface="Times New Roman" pitchFamily="18" charset="0"/>
                <a:cs typeface="Times New Roman" pitchFamily="18" charset="0"/>
              </a:rPr>
              <a:t>)) before discharge, since these chemicals are highly acidic solutions. </a:t>
            </a:r>
          </a:p>
          <a:p>
            <a:pPr algn="just">
              <a:buClr>
                <a:srgbClr val="0070C0"/>
              </a:buClr>
              <a:buFont typeface="Wingdings" pitchFamily="2" charset="2"/>
              <a:buChar char="v"/>
            </a:pPr>
            <a:r>
              <a:rPr lang="en-US" sz="2000" dirty="0">
                <a:latin typeface="Times New Roman" pitchFamily="18" charset="0"/>
                <a:cs typeface="Times New Roman" pitchFamily="18" charset="0"/>
              </a:rPr>
              <a:t>Another interesting characteristic of EC results from its capability of setting smallest colloidal particles in motion owing to the electric field induced by the potential difference, resulting in an increase in probability of aggregating dispersed or </a:t>
            </a:r>
            <a:r>
              <a:rPr lang="en-US" sz="2000" dirty="0" err="1">
                <a:latin typeface="Times New Roman" pitchFamily="18" charset="0"/>
                <a:cs typeface="Times New Roman" pitchFamily="18" charset="0"/>
              </a:rPr>
              <a:t>colloïds</a:t>
            </a:r>
            <a:r>
              <a:rPr lang="en-US" sz="2000" dirty="0">
                <a:latin typeface="Times New Roman" pitchFamily="18" charset="0"/>
                <a:cs typeface="Times New Roman" pitchFamily="18" charset="0"/>
              </a:rPr>
              <a:t> particles.</a:t>
            </a:r>
          </a:p>
          <a:p>
            <a:pPr algn="just">
              <a:buClr>
                <a:srgbClr val="0070C0"/>
              </a:buClr>
              <a:buFont typeface="Wingdings" pitchFamily="2" charset="2"/>
              <a:buChar char="v"/>
            </a:pPr>
            <a:endParaRPr lang="en-US" sz="2000" dirty="0">
              <a:solidFill>
                <a:srgbClr val="0070C0"/>
              </a:solidFill>
              <a:latin typeface="Times New Roman" pitchFamily="18" charset="0"/>
              <a:cs typeface="Times New Roman" pitchFamily="18" charset="0"/>
            </a:endParaRPr>
          </a:p>
        </p:txBody>
      </p:sp>
    </p:spTree>
    <p:extLst>
      <p:ext uri="{BB962C8B-B14F-4D97-AF65-F5344CB8AC3E}">
        <p14:creationId xmlns:p14="http://schemas.microsoft.com/office/powerpoint/2010/main" val="377070064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460" y="116632"/>
            <a:ext cx="8686800" cy="550168"/>
          </a:xfrm>
        </p:spPr>
        <p:txBody>
          <a:bodyPr>
            <a:normAutofit/>
          </a:bodyPr>
          <a:lstStyle/>
          <a:p>
            <a:r>
              <a:rPr lang="en-US" sz="3000" b="1" dirty="0">
                <a:latin typeface="Times New Roman"/>
              </a:rPr>
              <a:t>Drawbacks of electrocoagulation</a:t>
            </a:r>
            <a:endParaRPr lang="en-US" sz="3000" dirty="0"/>
          </a:p>
        </p:txBody>
      </p:sp>
      <p:sp>
        <p:nvSpPr>
          <p:cNvPr id="3" name="Content Placeholder 2"/>
          <p:cNvSpPr>
            <a:spLocks noGrp="1"/>
          </p:cNvSpPr>
          <p:nvPr>
            <p:ph idx="1"/>
          </p:nvPr>
        </p:nvSpPr>
        <p:spPr>
          <a:xfrm>
            <a:off x="251520" y="764704"/>
            <a:ext cx="7848872" cy="4464496"/>
          </a:xfrm>
        </p:spPr>
        <p:txBody>
          <a:bodyPr>
            <a:noAutofit/>
          </a:bodyPr>
          <a:lstStyle/>
          <a:p>
            <a:pPr marL="0" indent="0" algn="just">
              <a:buNone/>
            </a:pPr>
            <a:r>
              <a:rPr lang="en-US" sz="2400" dirty="0">
                <a:solidFill>
                  <a:srgbClr val="0070C0"/>
                </a:solidFill>
                <a:latin typeface="Times New Roman" pitchFamily="18" charset="0"/>
                <a:cs typeface="Times New Roman" pitchFamily="18" charset="0"/>
              </a:rPr>
              <a:t>Despite the effectiveness of EC process in removing pollutants</a:t>
            </a:r>
          </a:p>
          <a:p>
            <a:pPr marL="0" indent="0" algn="just">
              <a:buNone/>
            </a:pPr>
            <a:r>
              <a:rPr lang="en-US" sz="2400" dirty="0">
                <a:solidFill>
                  <a:srgbClr val="0070C0"/>
                </a:solidFill>
                <a:latin typeface="Times New Roman" pitchFamily="18" charset="0"/>
                <a:cs typeface="Times New Roman" pitchFamily="18" charset="0"/>
              </a:rPr>
              <a:t>(organic, inorganic and bacteria) and its practical advantages</a:t>
            </a:r>
          </a:p>
          <a:p>
            <a:pPr marL="0" indent="0" algn="just">
              <a:buNone/>
            </a:pPr>
            <a:r>
              <a:rPr lang="en-US" sz="2400" dirty="0">
                <a:solidFill>
                  <a:srgbClr val="0070C0"/>
                </a:solidFill>
                <a:latin typeface="Times New Roman" pitchFamily="18" charset="0"/>
                <a:cs typeface="Times New Roman" pitchFamily="18" charset="0"/>
              </a:rPr>
              <a:t>(compared to chemical coagulation), it has some drawbacks such as </a:t>
            </a:r>
          </a:p>
          <a:p>
            <a:pPr algn="just">
              <a:buFont typeface="Wingdings" panose="05000000000000000000" pitchFamily="2" charset="2"/>
              <a:buChar char="v"/>
            </a:pPr>
            <a:r>
              <a:rPr lang="en-US" sz="2400" dirty="0">
                <a:solidFill>
                  <a:srgbClr val="0070C0"/>
                </a:solidFill>
                <a:latin typeface="Times New Roman" pitchFamily="18" charset="0"/>
                <a:cs typeface="Times New Roman" pitchFamily="18" charset="0"/>
              </a:rPr>
              <a:t>high energy consumption</a:t>
            </a:r>
          </a:p>
          <a:p>
            <a:pPr algn="just">
              <a:buFont typeface="Wingdings" panose="05000000000000000000" pitchFamily="2" charset="2"/>
              <a:buChar char="v"/>
            </a:pPr>
            <a:r>
              <a:rPr lang="en-US" sz="2400" dirty="0">
                <a:solidFill>
                  <a:srgbClr val="0070C0"/>
                </a:solidFill>
                <a:latin typeface="Times New Roman" pitchFamily="18" charset="0"/>
                <a:cs typeface="Times New Roman" pitchFamily="18" charset="0"/>
              </a:rPr>
              <a:t>sometimes the difficulty to successfully dewater the metallic sludge.</a:t>
            </a:r>
          </a:p>
          <a:p>
            <a:pPr algn="just">
              <a:buFont typeface="Wingdings" panose="05000000000000000000" pitchFamily="2" charset="2"/>
              <a:buChar char="v"/>
            </a:pPr>
            <a:r>
              <a:rPr lang="en-US" sz="2400" dirty="0">
                <a:solidFill>
                  <a:srgbClr val="0070C0"/>
                </a:solidFill>
                <a:latin typeface="Times New Roman" pitchFamily="18" charset="0"/>
                <a:cs typeface="Times New Roman" pitchFamily="18" charset="0"/>
              </a:rPr>
              <a:t>In fact, while the effluent is not sufficiently conducive, the energy consumption increases resulting in the increase of treatment cost. Likewise, the metallic sludge is sometimes comprised of thin particles, which are difficult to effectively dewater. The resulting low solid content of the sludge induces high transportation and final disposal cost of sludge.</a:t>
            </a:r>
          </a:p>
        </p:txBody>
      </p:sp>
    </p:spTree>
    <p:extLst>
      <p:ext uri="{BB962C8B-B14F-4D97-AF65-F5344CB8AC3E}">
        <p14:creationId xmlns:p14="http://schemas.microsoft.com/office/powerpoint/2010/main" val="425958598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59832" y="188640"/>
            <a:ext cx="3096344" cy="432048"/>
          </a:xfrm>
        </p:spPr>
        <p:txBody>
          <a:bodyPr>
            <a:normAutofit fontScale="90000"/>
          </a:bodyPr>
          <a:lstStyle/>
          <a:p>
            <a:r>
              <a:rPr lang="en-US" dirty="0">
                <a:ln w="500">
                  <a:solidFill>
                    <a:srgbClr val="B13F9A">
                      <a:shade val="20000"/>
                      <a:satMod val="120000"/>
                    </a:srgbClr>
                  </a:solidFill>
                </a:ln>
                <a:gradFill>
                  <a:gsLst>
                    <a:gs pos="0">
                      <a:srgbClr val="F9B639">
                        <a:tint val="13000"/>
                      </a:srgbClr>
                    </a:gs>
                    <a:gs pos="10000">
                      <a:srgbClr val="F9B639">
                        <a:tint val="20000"/>
                      </a:srgbClr>
                    </a:gs>
                    <a:gs pos="49000">
                      <a:srgbClr val="F9B639">
                        <a:tint val="70000"/>
                      </a:srgbClr>
                    </a:gs>
                    <a:gs pos="50000">
                      <a:srgbClr val="F9B639">
                        <a:tint val="97000"/>
                      </a:srgbClr>
                    </a:gs>
                    <a:gs pos="100000">
                      <a:srgbClr val="F9B639">
                        <a:tint val="20000"/>
                      </a:srgbClr>
                    </a:gs>
                  </a:gsLst>
                  <a:lin ang="5400000" scaled="1"/>
                </a:gradFill>
              </a:rPr>
              <a:t>Our contribution</a:t>
            </a:r>
            <a:endParaRPr lang="en-US" dirty="0"/>
          </a:p>
        </p:txBody>
      </p:sp>
      <p:pic>
        <p:nvPicPr>
          <p:cNvPr id="4" name="Picture 3"/>
          <p:cNvPicPr>
            <a:picLocks noChangeAspect="1"/>
          </p:cNvPicPr>
          <p:nvPr/>
        </p:nvPicPr>
        <p:blipFill rotWithShape="1">
          <a:blip r:embed="rId2"/>
          <a:srcRect t="5731" r="7284"/>
          <a:stretch/>
        </p:blipFill>
        <p:spPr>
          <a:xfrm>
            <a:off x="345208" y="612711"/>
            <a:ext cx="8043215" cy="3780225"/>
          </a:xfrm>
          <a:prstGeom prst="rect">
            <a:avLst/>
          </a:prstGeom>
        </p:spPr>
      </p:pic>
      <p:pic>
        <p:nvPicPr>
          <p:cNvPr id="3" name="Picture 2"/>
          <p:cNvPicPr>
            <a:picLocks noChangeAspect="1"/>
          </p:cNvPicPr>
          <p:nvPr/>
        </p:nvPicPr>
        <p:blipFill>
          <a:blip r:embed="rId3"/>
          <a:stretch>
            <a:fillRect/>
          </a:stretch>
        </p:blipFill>
        <p:spPr>
          <a:xfrm>
            <a:off x="0" y="3788586"/>
            <a:ext cx="8964488" cy="3030957"/>
          </a:xfrm>
          <a:prstGeom prst="rect">
            <a:avLst/>
          </a:prstGeom>
        </p:spPr>
      </p:pic>
      <p:pic>
        <p:nvPicPr>
          <p:cNvPr id="5" name="Picture 4"/>
          <p:cNvPicPr>
            <a:picLocks noChangeAspect="1"/>
          </p:cNvPicPr>
          <p:nvPr/>
        </p:nvPicPr>
        <p:blipFill>
          <a:blip r:embed="rId4"/>
          <a:stretch>
            <a:fillRect/>
          </a:stretch>
        </p:blipFill>
        <p:spPr>
          <a:xfrm>
            <a:off x="5445232" y="2852936"/>
            <a:ext cx="3698768" cy="2455899"/>
          </a:xfrm>
          <a:prstGeom prst="rect">
            <a:avLst/>
          </a:prstGeom>
          <a:ln w="19050">
            <a:solidFill>
              <a:schemeClr val="tx1"/>
            </a:solidFill>
          </a:ln>
        </p:spPr>
      </p:pic>
    </p:spTree>
    <p:extLst>
      <p:ext uri="{BB962C8B-B14F-4D97-AF65-F5344CB8AC3E}">
        <p14:creationId xmlns:p14="http://schemas.microsoft.com/office/powerpoint/2010/main" val="261693256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1680" y="0"/>
            <a:ext cx="5472608" cy="622176"/>
          </a:xfrm>
        </p:spPr>
        <p:txBody>
          <a:bodyPr/>
          <a:lstStyle/>
          <a:p>
            <a:r>
              <a:rPr lang="en-US" b="1" dirty="0">
                <a:latin typeface="Times New Roman"/>
              </a:rPr>
              <a:t>ELECTROFLOTATION</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0" y="548680"/>
                <a:ext cx="8100392" cy="6237312"/>
              </a:xfrm>
            </p:spPr>
            <p:txBody>
              <a:bodyPr>
                <a:noAutofit/>
              </a:bodyPr>
              <a:lstStyle/>
              <a:p>
                <a:pPr algn="just">
                  <a:buFont typeface="Wingdings" panose="05000000000000000000" pitchFamily="2" charset="2"/>
                  <a:buChar char="v"/>
                </a:pPr>
                <a:r>
                  <a:rPr lang="en-US" sz="2400" b="1" dirty="0">
                    <a:solidFill>
                      <a:srgbClr val="7030A0"/>
                    </a:solidFill>
                    <a:latin typeface="Times New Roman" pitchFamily="18" charset="0"/>
                    <a:cs typeface="Times New Roman" pitchFamily="18" charset="0"/>
                  </a:rPr>
                  <a:t>Electroflotation (EF) </a:t>
                </a:r>
                <a:r>
                  <a:rPr lang="en-US" sz="2400" dirty="0">
                    <a:solidFill>
                      <a:srgbClr val="7030A0"/>
                    </a:solidFill>
                    <a:latin typeface="Times New Roman" pitchFamily="18" charset="0"/>
                    <a:cs typeface="Times New Roman" pitchFamily="18" charset="0"/>
                  </a:rPr>
                  <a:t>is a simple process that floats pollutants to the surface of a water body by tiny bubbles of hydrogen and oxygen gases generated from water electrolysis.</a:t>
                </a:r>
              </a:p>
              <a:p>
                <a:pPr algn="just">
                  <a:buFont typeface="Wingdings" panose="05000000000000000000" pitchFamily="2" charset="2"/>
                  <a:buChar char="v"/>
                </a:pPr>
                <a:r>
                  <a:rPr lang="en-US" sz="2400" dirty="0">
                    <a:solidFill>
                      <a:srgbClr val="7030A0"/>
                    </a:solidFill>
                    <a:latin typeface="Times New Roman" pitchFamily="18" charset="0"/>
                    <a:cs typeface="Times New Roman" pitchFamily="18" charset="0"/>
                  </a:rPr>
                  <a:t>The electrochemical reactions at the cathode and anode are hydrogen evolution and oxygen evolution reactions.</a:t>
                </a:r>
              </a:p>
              <a:p>
                <a:pPr marL="0" lvl="0" indent="0">
                  <a:buClr>
                    <a:srgbClr val="F0A22E"/>
                  </a:buClr>
                  <a:buNone/>
                </a:pPr>
                <a14:m>
                  <m:oMath xmlns:m="http://schemas.openxmlformats.org/officeDocument/2006/math">
                    <m:r>
                      <a:rPr lang="en-US" sz="2400" i="1">
                        <a:solidFill>
                          <a:srgbClr val="4E3B30"/>
                        </a:solidFill>
                        <a:latin typeface="Cambria Math"/>
                        <a:cs typeface="Times New Roman" pitchFamily="18" charset="0"/>
                      </a:rPr>
                      <m:t>2</m:t>
                    </m:r>
                    <m:sSub>
                      <m:sSubPr>
                        <m:ctrlPr>
                          <a:rPr lang="en-US" sz="2400" i="1">
                            <a:solidFill>
                              <a:srgbClr val="4E3B30"/>
                            </a:solidFill>
                            <a:latin typeface="Cambria Math" panose="02040503050406030204" pitchFamily="18" charset="0"/>
                            <a:cs typeface="Times New Roman" pitchFamily="18" charset="0"/>
                          </a:rPr>
                        </m:ctrlPr>
                      </m:sSubPr>
                      <m:e>
                        <m:r>
                          <a:rPr lang="en-US" sz="2400" i="1">
                            <a:solidFill>
                              <a:srgbClr val="4E3B30"/>
                            </a:solidFill>
                            <a:latin typeface="Cambria Math"/>
                            <a:cs typeface="Times New Roman" pitchFamily="18" charset="0"/>
                          </a:rPr>
                          <m:t>𝐻</m:t>
                        </m:r>
                      </m:e>
                      <m:sub>
                        <m:r>
                          <a:rPr lang="en-US" sz="2400" i="1">
                            <a:solidFill>
                              <a:srgbClr val="4E3B30"/>
                            </a:solidFill>
                            <a:latin typeface="Cambria Math"/>
                            <a:cs typeface="Times New Roman" pitchFamily="18" charset="0"/>
                          </a:rPr>
                          <m:t>2</m:t>
                        </m:r>
                      </m:sub>
                    </m:sSub>
                    <m:r>
                      <a:rPr lang="en-US" sz="2400" i="1">
                        <a:solidFill>
                          <a:srgbClr val="4E3B30"/>
                        </a:solidFill>
                        <a:latin typeface="Cambria Math"/>
                        <a:cs typeface="Times New Roman" pitchFamily="18" charset="0"/>
                      </a:rPr>
                      <m:t>𝑂</m:t>
                    </m:r>
                    <m:r>
                      <a:rPr lang="en-US" sz="2400" i="1">
                        <a:solidFill>
                          <a:srgbClr val="4E3B30"/>
                        </a:solidFill>
                        <a:latin typeface="Cambria Math"/>
                        <a:ea typeface="Cambria Math"/>
                        <a:cs typeface="Times New Roman" pitchFamily="18" charset="0"/>
                      </a:rPr>
                      <m:t>→</m:t>
                    </m:r>
                    <m:sSub>
                      <m:sSubPr>
                        <m:ctrlPr>
                          <a:rPr lang="en-US" sz="2400" i="1">
                            <a:solidFill>
                              <a:srgbClr val="4E3B30"/>
                            </a:solidFill>
                            <a:latin typeface="Cambria Math" panose="02040503050406030204" pitchFamily="18" charset="0"/>
                            <a:ea typeface="Cambria Math"/>
                            <a:cs typeface="Times New Roman" pitchFamily="18" charset="0"/>
                          </a:rPr>
                        </m:ctrlPr>
                      </m:sSubPr>
                      <m:e>
                        <m:r>
                          <a:rPr lang="en-US" sz="2400" i="1">
                            <a:solidFill>
                              <a:srgbClr val="4E3B30"/>
                            </a:solidFill>
                            <a:latin typeface="Cambria Math"/>
                            <a:ea typeface="Cambria Math"/>
                            <a:cs typeface="Times New Roman" pitchFamily="18" charset="0"/>
                          </a:rPr>
                          <m:t>𝑂</m:t>
                        </m:r>
                      </m:e>
                      <m:sub>
                        <m:r>
                          <a:rPr lang="en-US" sz="2400" i="1">
                            <a:solidFill>
                              <a:srgbClr val="4E3B30"/>
                            </a:solidFill>
                            <a:latin typeface="Cambria Math"/>
                            <a:ea typeface="Cambria Math"/>
                            <a:cs typeface="Times New Roman" pitchFamily="18" charset="0"/>
                          </a:rPr>
                          <m:t>2</m:t>
                        </m:r>
                      </m:sub>
                    </m:sSub>
                    <m:r>
                      <a:rPr lang="en-US" sz="2400" i="1">
                        <a:solidFill>
                          <a:srgbClr val="4E3B30"/>
                        </a:solidFill>
                        <a:latin typeface="Cambria Math"/>
                        <a:ea typeface="Cambria Math"/>
                        <a:cs typeface="Times New Roman" pitchFamily="18" charset="0"/>
                      </a:rPr>
                      <m:t>+4</m:t>
                    </m:r>
                    <m:sSup>
                      <m:sSupPr>
                        <m:ctrlPr>
                          <a:rPr lang="en-US" sz="2400" i="1">
                            <a:solidFill>
                              <a:srgbClr val="4E3B30"/>
                            </a:solidFill>
                            <a:latin typeface="Cambria Math" panose="02040503050406030204" pitchFamily="18" charset="0"/>
                            <a:ea typeface="Cambria Math"/>
                            <a:cs typeface="Times New Roman" pitchFamily="18" charset="0"/>
                          </a:rPr>
                        </m:ctrlPr>
                      </m:sSupPr>
                      <m:e>
                        <m:r>
                          <a:rPr lang="en-US" sz="2400" i="1">
                            <a:solidFill>
                              <a:srgbClr val="4E3B30"/>
                            </a:solidFill>
                            <a:latin typeface="Cambria Math"/>
                            <a:ea typeface="Cambria Math"/>
                            <a:cs typeface="Times New Roman" pitchFamily="18" charset="0"/>
                          </a:rPr>
                          <m:t>𝐻</m:t>
                        </m:r>
                      </m:e>
                      <m:sup>
                        <m:r>
                          <a:rPr lang="en-US" sz="2400" i="1">
                            <a:solidFill>
                              <a:srgbClr val="4E3B30"/>
                            </a:solidFill>
                            <a:latin typeface="Cambria Math"/>
                            <a:ea typeface="Cambria Math"/>
                            <a:cs typeface="Times New Roman" pitchFamily="18" charset="0"/>
                          </a:rPr>
                          <m:t>+</m:t>
                        </m:r>
                      </m:sup>
                    </m:sSup>
                    <m:r>
                      <a:rPr lang="en-US" sz="2400" b="0" i="1" smtClean="0">
                        <a:solidFill>
                          <a:srgbClr val="4E3B30"/>
                        </a:solidFill>
                        <a:latin typeface="Cambria Math"/>
                        <a:cs typeface="Times New Roman" pitchFamily="18" charset="0"/>
                      </a:rPr>
                      <m:t>+</m:t>
                    </m:r>
                    <m:r>
                      <a:rPr lang="en-US" sz="2400" i="1">
                        <a:solidFill>
                          <a:srgbClr val="4E3B30"/>
                        </a:solidFill>
                        <a:latin typeface="Cambria Math"/>
                        <a:cs typeface="Times New Roman" pitchFamily="18" charset="0"/>
                      </a:rPr>
                      <m:t>4</m:t>
                    </m:r>
                    <m:r>
                      <a:rPr lang="en-US" sz="2400" i="1">
                        <a:solidFill>
                          <a:srgbClr val="4E3B30"/>
                        </a:solidFill>
                        <a:latin typeface="Cambria Math"/>
                        <a:cs typeface="Times New Roman" pitchFamily="18" charset="0"/>
                      </a:rPr>
                      <m:t>𝑒</m:t>
                    </m:r>
                  </m:oMath>
                </a14:m>
                <a:r>
                  <a:rPr lang="en-US" sz="2400" dirty="0">
                    <a:solidFill>
                      <a:srgbClr val="4E3B30"/>
                    </a:solidFill>
                    <a:latin typeface="Times New Roman" pitchFamily="18" charset="0"/>
                    <a:cs typeface="Times New Roman" pitchFamily="18" charset="0"/>
                  </a:rPr>
                  <a:t>					 (10)</a:t>
                </a:r>
                <a:endParaRPr lang="en-US" sz="2400" i="1" dirty="0">
                  <a:solidFill>
                    <a:srgbClr val="4E3B30"/>
                  </a:solidFill>
                  <a:latin typeface="Times New Roman" pitchFamily="18" charset="0"/>
                  <a:cs typeface="Times New Roman" pitchFamily="18" charset="0"/>
                </a:endParaRPr>
              </a:p>
              <a:p>
                <a:pPr marL="0" lvl="0" indent="0">
                  <a:buClr>
                    <a:srgbClr val="F0A22E"/>
                  </a:buClr>
                  <a:buNone/>
                </a:pPr>
                <a14:m>
                  <m:oMath xmlns:m="http://schemas.openxmlformats.org/officeDocument/2006/math">
                    <m:r>
                      <a:rPr lang="en-US" sz="2400" i="1" smtClean="0">
                        <a:solidFill>
                          <a:srgbClr val="4E3B30"/>
                        </a:solidFill>
                        <a:latin typeface="Cambria Math"/>
                        <a:cs typeface="Times New Roman" pitchFamily="18" charset="0"/>
                      </a:rPr>
                      <m:t>2</m:t>
                    </m:r>
                    <m:sSub>
                      <m:sSubPr>
                        <m:ctrlPr>
                          <a:rPr lang="en-US" sz="2400" i="1">
                            <a:solidFill>
                              <a:srgbClr val="4E3B30"/>
                            </a:solidFill>
                            <a:latin typeface="Cambria Math" panose="02040503050406030204" pitchFamily="18" charset="0"/>
                            <a:cs typeface="Times New Roman" pitchFamily="18" charset="0"/>
                          </a:rPr>
                        </m:ctrlPr>
                      </m:sSubPr>
                      <m:e>
                        <m:r>
                          <a:rPr lang="en-US" sz="2400" i="1">
                            <a:solidFill>
                              <a:srgbClr val="4E3B30"/>
                            </a:solidFill>
                            <a:latin typeface="Cambria Math"/>
                            <a:cs typeface="Times New Roman" pitchFamily="18" charset="0"/>
                          </a:rPr>
                          <m:t>𝐻</m:t>
                        </m:r>
                      </m:e>
                      <m:sub>
                        <m:r>
                          <a:rPr lang="en-US" sz="2400" i="1">
                            <a:solidFill>
                              <a:srgbClr val="4E3B30"/>
                            </a:solidFill>
                            <a:latin typeface="Cambria Math"/>
                            <a:cs typeface="Times New Roman" pitchFamily="18" charset="0"/>
                          </a:rPr>
                          <m:t>2</m:t>
                        </m:r>
                      </m:sub>
                    </m:sSub>
                    <m:r>
                      <a:rPr lang="en-US" sz="2400" i="1">
                        <a:solidFill>
                          <a:srgbClr val="4E3B30"/>
                        </a:solidFill>
                        <a:latin typeface="Cambria Math"/>
                        <a:cs typeface="Times New Roman" pitchFamily="18" charset="0"/>
                      </a:rPr>
                      <m:t>𝑂</m:t>
                    </m:r>
                    <m:r>
                      <a:rPr lang="en-US" sz="2400" i="1">
                        <a:solidFill>
                          <a:srgbClr val="4E3B30"/>
                        </a:solidFill>
                        <a:latin typeface="Cambria Math"/>
                        <a:cs typeface="Times New Roman" pitchFamily="18" charset="0"/>
                      </a:rPr>
                      <m:t>+2</m:t>
                    </m:r>
                    <m:r>
                      <a:rPr lang="en-US" sz="2400" i="1">
                        <a:solidFill>
                          <a:srgbClr val="4E3B30"/>
                        </a:solidFill>
                        <a:latin typeface="Cambria Math"/>
                        <a:cs typeface="Times New Roman" pitchFamily="18" charset="0"/>
                      </a:rPr>
                      <m:t>𝑒</m:t>
                    </m:r>
                    <m:r>
                      <a:rPr lang="en-US" sz="2400" i="1">
                        <a:solidFill>
                          <a:srgbClr val="4E3B30"/>
                        </a:solidFill>
                        <a:latin typeface="Cambria Math"/>
                        <a:ea typeface="Cambria Math"/>
                        <a:cs typeface="Times New Roman" pitchFamily="18" charset="0"/>
                      </a:rPr>
                      <m:t>→</m:t>
                    </m:r>
                    <m:sSub>
                      <m:sSubPr>
                        <m:ctrlPr>
                          <a:rPr lang="en-US" sz="2400" i="1">
                            <a:solidFill>
                              <a:srgbClr val="4E3B30"/>
                            </a:solidFill>
                            <a:latin typeface="Cambria Math" panose="02040503050406030204" pitchFamily="18" charset="0"/>
                            <a:ea typeface="Cambria Math"/>
                            <a:cs typeface="Times New Roman" pitchFamily="18" charset="0"/>
                          </a:rPr>
                        </m:ctrlPr>
                      </m:sSubPr>
                      <m:e>
                        <m:r>
                          <a:rPr lang="en-US" sz="2400" i="1">
                            <a:solidFill>
                              <a:srgbClr val="4E3B30"/>
                            </a:solidFill>
                            <a:latin typeface="Cambria Math"/>
                            <a:ea typeface="Cambria Math"/>
                            <a:cs typeface="Times New Roman" pitchFamily="18" charset="0"/>
                          </a:rPr>
                          <m:t>𝐻</m:t>
                        </m:r>
                      </m:e>
                      <m:sub>
                        <m:r>
                          <a:rPr lang="en-US" sz="2400" i="1">
                            <a:solidFill>
                              <a:srgbClr val="4E3B30"/>
                            </a:solidFill>
                            <a:latin typeface="Cambria Math"/>
                            <a:ea typeface="Cambria Math"/>
                            <a:cs typeface="Times New Roman" pitchFamily="18" charset="0"/>
                          </a:rPr>
                          <m:t>2</m:t>
                        </m:r>
                      </m:sub>
                    </m:sSub>
                    <m:r>
                      <a:rPr lang="en-US" sz="2400" i="1">
                        <a:solidFill>
                          <a:srgbClr val="4E3B30"/>
                        </a:solidFill>
                        <a:latin typeface="Cambria Math"/>
                        <a:ea typeface="Cambria Math"/>
                        <a:cs typeface="Times New Roman" pitchFamily="18" charset="0"/>
                      </a:rPr>
                      <m:t>+2</m:t>
                    </m:r>
                    <m:r>
                      <a:rPr lang="en-US" sz="2400" i="1">
                        <a:solidFill>
                          <a:srgbClr val="4E3B30"/>
                        </a:solidFill>
                        <a:latin typeface="Cambria Math"/>
                        <a:ea typeface="Cambria Math"/>
                        <a:cs typeface="Times New Roman" pitchFamily="18" charset="0"/>
                      </a:rPr>
                      <m:t>𝑂</m:t>
                    </m:r>
                    <m:sSup>
                      <m:sSupPr>
                        <m:ctrlPr>
                          <a:rPr lang="en-US" sz="2400" i="1">
                            <a:solidFill>
                              <a:srgbClr val="4E3B30"/>
                            </a:solidFill>
                            <a:latin typeface="Cambria Math" panose="02040503050406030204" pitchFamily="18" charset="0"/>
                            <a:ea typeface="Cambria Math"/>
                            <a:cs typeface="Times New Roman" pitchFamily="18" charset="0"/>
                          </a:rPr>
                        </m:ctrlPr>
                      </m:sSupPr>
                      <m:e>
                        <m:r>
                          <a:rPr lang="en-US" sz="2400" i="1">
                            <a:solidFill>
                              <a:srgbClr val="4E3B30"/>
                            </a:solidFill>
                            <a:latin typeface="Cambria Math"/>
                            <a:ea typeface="Cambria Math"/>
                            <a:cs typeface="Times New Roman" pitchFamily="18" charset="0"/>
                          </a:rPr>
                          <m:t>𝐻</m:t>
                        </m:r>
                      </m:e>
                      <m:sup>
                        <m:r>
                          <a:rPr lang="en-US" sz="2400" i="1">
                            <a:solidFill>
                              <a:srgbClr val="4E3B30"/>
                            </a:solidFill>
                            <a:latin typeface="Cambria Math"/>
                            <a:ea typeface="Cambria Math"/>
                            <a:cs typeface="Times New Roman" pitchFamily="18" charset="0"/>
                          </a:rPr>
                          <m:t>−</m:t>
                        </m:r>
                      </m:sup>
                    </m:sSup>
                  </m:oMath>
                </a14:m>
                <a:r>
                  <a:rPr lang="en-US" sz="2400" dirty="0">
                    <a:latin typeface="Times New Roman" pitchFamily="18" charset="0"/>
                    <a:cs typeface="Times New Roman" pitchFamily="18" charset="0"/>
                  </a:rPr>
                  <a:t> 					 (11)</a:t>
                </a:r>
              </a:p>
              <a:p>
                <a:pPr algn="just">
                  <a:buFont typeface="Wingdings" panose="05000000000000000000" pitchFamily="2" charset="2"/>
                  <a:buChar char="v"/>
                </a:pPr>
                <a:r>
                  <a:rPr lang="en-US" sz="2400" dirty="0">
                    <a:solidFill>
                      <a:srgbClr val="7030A0"/>
                    </a:solidFill>
                    <a:latin typeface="Times New Roman" pitchFamily="18" charset="0"/>
                    <a:cs typeface="Times New Roman" pitchFamily="18" charset="0"/>
                  </a:rPr>
                  <a:t>The bubbles attached to the pollutants and the resulting pollutant-bubble complexes moved up to the surface of liquid where scum can be periodically skimmed off.</a:t>
                </a:r>
              </a:p>
              <a:p>
                <a:pPr algn="just">
                  <a:buFont typeface="Wingdings" panose="05000000000000000000" pitchFamily="2" charset="2"/>
                  <a:buChar char="v"/>
                </a:pPr>
                <a:r>
                  <a:rPr lang="en-US" sz="2400" dirty="0">
                    <a:solidFill>
                      <a:srgbClr val="7030A0"/>
                    </a:solidFill>
                    <a:latin typeface="Times New Roman" pitchFamily="18" charset="0"/>
                    <a:cs typeface="Times New Roman" pitchFamily="18" charset="0"/>
                  </a:rPr>
                  <a:t>The floatability of the suspended solid depends on the probability of aggregation between particles and gas bubbles </a:t>
                </a:r>
                <a:r>
                  <a:rPr lang="en-US" sz="2400" dirty="0">
                    <a:latin typeface="Times New Roman" pitchFamily="18" charset="0"/>
                    <a:cs typeface="Times New Roman" pitchFamily="18" charset="0"/>
                  </a:rPr>
                  <a:t>.</a:t>
                </a:r>
              </a:p>
              <a:p>
                <a:pPr algn="just">
                  <a:buFont typeface="Wingdings" panose="05000000000000000000" pitchFamily="2" charset="2"/>
                  <a:buChar char="v"/>
                </a:pPr>
                <a:r>
                  <a:rPr lang="en-US" sz="2400" dirty="0" err="1">
                    <a:solidFill>
                      <a:srgbClr val="C00000"/>
                    </a:solidFill>
                    <a:latin typeface="Times New Roman" pitchFamily="18" charset="0"/>
                    <a:cs typeface="Times New Roman" pitchFamily="18" charset="0"/>
                  </a:rPr>
                  <a:t>Electroflotation</a:t>
                </a:r>
                <a:r>
                  <a:rPr lang="en-US" sz="2400" dirty="0">
                    <a:solidFill>
                      <a:srgbClr val="C00000"/>
                    </a:solidFill>
                    <a:latin typeface="Times New Roman" pitchFamily="18" charset="0"/>
                    <a:cs typeface="Times New Roman" pitchFamily="18" charset="0"/>
                  </a:rPr>
                  <a:t> has been used for different applications in wastewater treatment including mineral recovery, separation of oil and low-density suspended solids, wastewaters from coke production and food processing .</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0" y="548680"/>
                <a:ext cx="8100392" cy="6237312"/>
              </a:xfrm>
              <a:blipFill rotWithShape="0">
                <a:blip r:embed="rId2"/>
                <a:stretch>
                  <a:fillRect l="-451" t="-782" r="-1129" b="-4888"/>
                </a:stretch>
              </a:blipFill>
            </p:spPr>
            <p:txBody>
              <a:bodyPr/>
              <a:lstStyle/>
              <a:p>
                <a:r>
                  <a:rPr lang="en-US">
                    <a:noFill/>
                  </a:rPr>
                  <a:t> </a:t>
                </a:r>
              </a:p>
            </p:txBody>
          </p:sp>
        </mc:Fallback>
      </mc:AlternateContent>
    </p:spTree>
    <p:extLst>
      <p:ext uri="{BB962C8B-B14F-4D97-AF65-F5344CB8AC3E}">
        <p14:creationId xmlns:p14="http://schemas.microsoft.com/office/powerpoint/2010/main" val="8704409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116632"/>
            <a:ext cx="7239000" cy="698336"/>
          </a:xfrm>
        </p:spPr>
        <p:txBody>
          <a:bodyPr/>
          <a:lstStyle/>
          <a:p>
            <a:r>
              <a:rPr lang="en-US" dirty="0">
                <a:ln w="500">
                  <a:solidFill>
                    <a:srgbClr val="B13F9A">
                      <a:shade val="20000"/>
                      <a:satMod val="120000"/>
                    </a:srgbClr>
                  </a:solidFill>
                </a:ln>
                <a:gradFill>
                  <a:gsLst>
                    <a:gs pos="0">
                      <a:srgbClr val="F9B639">
                        <a:tint val="13000"/>
                      </a:srgbClr>
                    </a:gs>
                    <a:gs pos="10000">
                      <a:srgbClr val="F9B639">
                        <a:tint val="20000"/>
                      </a:srgbClr>
                    </a:gs>
                    <a:gs pos="49000">
                      <a:srgbClr val="F9B639">
                        <a:tint val="70000"/>
                      </a:srgbClr>
                    </a:gs>
                    <a:gs pos="50000">
                      <a:srgbClr val="F9B639">
                        <a:tint val="97000"/>
                      </a:srgbClr>
                    </a:gs>
                    <a:gs pos="100000">
                      <a:srgbClr val="F9B639">
                        <a:tint val="20000"/>
                      </a:srgbClr>
                    </a:gs>
                  </a:gsLst>
                  <a:lin ang="5400000" scaled="1"/>
                </a:gradFill>
                <a:latin typeface="Times New Roman"/>
              </a:rPr>
              <a:t>ELECTROFLOTATION</a:t>
            </a:r>
            <a:endParaRPr lang="en-US" dirty="0"/>
          </a:p>
        </p:txBody>
      </p:sp>
      <p:sp>
        <p:nvSpPr>
          <p:cNvPr id="3" name="Content Placeholder 2"/>
          <p:cNvSpPr>
            <a:spLocks noGrp="1"/>
          </p:cNvSpPr>
          <p:nvPr>
            <p:ph idx="1"/>
          </p:nvPr>
        </p:nvSpPr>
        <p:spPr>
          <a:xfrm>
            <a:off x="-125425" y="784087"/>
            <a:ext cx="8225817" cy="2736304"/>
          </a:xfrm>
        </p:spPr>
        <p:txBody>
          <a:bodyPr>
            <a:normAutofit fontScale="92500" lnSpcReduction="10000"/>
          </a:bodyPr>
          <a:lstStyle/>
          <a:p>
            <a:pPr lvl="0" algn="just">
              <a:buClr>
                <a:srgbClr val="F0A22E"/>
              </a:buClr>
              <a:buFont typeface="Wingdings" panose="05000000000000000000" pitchFamily="2" charset="2"/>
              <a:buChar char="v"/>
            </a:pPr>
            <a:r>
              <a:rPr lang="en-US" sz="2400" dirty="0">
                <a:solidFill>
                  <a:srgbClr val="C00000"/>
                </a:solidFill>
                <a:latin typeface="Times New Roman" pitchFamily="18" charset="0"/>
                <a:cs typeface="Times New Roman" pitchFamily="18" charset="0"/>
              </a:rPr>
              <a:t>Typical EF systems consist of two electrodes, a power supply, and a sludge-handling unit.</a:t>
            </a:r>
          </a:p>
          <a:p>
            <a:pPr lvl="0" algn="just">
              <a:buClr>
                <a:srgbClr val="F0A22E"/>
              </a:buClr>
              <a:buFont typeface="Wingdings" panose="05000000000000000000" pitchFamily="2" charset="2"/>
              <a:buChar char="v"/>
            </a:pPr>
            <a:r>
              <a:rPr lang="en-US" sz="2400" dirty="0">
                <a:latin typeface="Times New Roman" pitchFamily="18" charset="0"/>
                <a:cs typeface="Times New Roman" pitchFamily="18" charset="0"/>
              </a:rPr>
              <a:t>Electrodes are typically placed at the bottom of the cell and they can be placed vertically or horizontally.</a:t>
            </a:r>
          </a:p>
          <a:p>
            <a:pPr lvl="0" algn="just">
              <a:buClr>
                <a:srgbClr val="F0A22E"/>
              </a:buClr>
              <a:buFont typeface="Wingdings" panose="05000000000000000000" pitchFamily="2" charset="2"/>
              <a:buChar char="v"/>
            </a:pPr>
            <a:r>
              <a:rPr lang="en-US" sz="2400" dirty="0">
                <a:solidFill>
                  <a:srgbClr val="C00000"/>
                </a:solidFill>
                <a:latin typeface="Times New Roman" pitchFamily="18" charset="0"/>
                <a:cs typeface="Times New Roman" pitchFamily="18" charset="0"/>
              </a:rPr>
              <a:t> </a:t>
            </a:r>
            <a:r>
              <a:rPr lang="en-US" sz="2400" dirty="0">
                <a:solidFill>
                  <a:srgbClr val="0070C0"/>
                </a:solidFill>
                <a:latin typeface="Times New Roman" pitchFamily="18" charset="0"/>
                <a:cs typeface="Times New Roman" pitchFamily="18" charset="0"/>
              </a:rPr>
              <a:t>Graphite (Gr) and lead dioxide (PbO</a:t>
            </a:r>
            <a:r>
              <a:rPr lang="en-US" sz="2000" dirty="0">
                <a:solidFill>
                  <a:srgbClr val="0070C0"/>
                </a:solidFill>
                <a:latin typeface="Times New Roman" pitchFamily="18" charset="0"/>
                <a:cs typeface="Times New Roman" pitchFamily="18" charset="0"/>
              </a:rPr>
              <a:t>2</a:t>
            </a:r>
            <a:r>
              <a:rPr lang="en-US" sz="2400" dirty="0">
                <a:solidFill>
                  <a:srgbClr val="0070C0"/>
                </a:solidFill>
                <a:latin typeface="Times New Roman" pitchFamily="18" charset="0"/>
                <a:cs typeface="Times New Roman" pitchFamily="18" charset="0"/>
              </a:rPr>
              <a:t>) are among the most common insoluble anodes used in </a:t>
            </a:r>
            <a:r>
              <a:rPr lang="en-US" sz="2400" dirty="0" err="1">
                <a:solidFill>
                  <a:srgbClr val="0070C0"/>
                </a:solidFill>
                <a:latin typeface="Times New Roman" pitchFamily="18" charset="0"/>
                <a:cs typeface="Times New Roman" pitchFamily="18" charset="0"/>
              </a:rPr>
              <a:t>electroflotation</a:t>
            </a:r>
            <a:r>
              <a:rPr lang="en-US" sz="2400" dirty="0">
                <a:solidFill>
                  <a:srgbClr val="0070C0"/>
                </a:solidFill>
                <a:latin typeface="Times New Roman" pitchFamily="18" charset="0"/>
                <a:cs typeface="Times New Roman" pitchFamily="18" charset="0"/>
              </a:rPr>
              <a:t>, followed by dimensionally stables anode (DSA) electrodes, such as Ti/IrO</a:t>
            </a:r>
            <a:r>
              <a:rPr lang="en-US" sz="2000" dirty="0">
                <a:solidFill>
                  <a:srgbClr val="0070C0"/>
                </a:solidFill>
                <a:latin typeface="Times New Roman" pitchFamily="18" charset="0"/>
                <a:cs typeface="Times New Roman" pitchFamily="18" charset="0"/>
              </a:rPr>
              <a:t>2</a:t>
            </a:r>
            <a:r>
              <a:rPr lang="en-US" sz="2400" dirty="0">
                <a:solidFill>
                  <a:srgbClr val="0070C0"/>
                </a:solidFill>
                <a:latin typeface="Times New Roman" pitchFamily="18" charset="0"/>
                <a:cs typeface="Times New Roman" pitchFamily="18" charset="0"/>
              </a:rPr>
              <a:t>,Ti/RuO</a:t>
            </a:r>
            <a:r>
              <a:rPr lang="en-US" sz="2000" dirty="0">
                <a:solidFill>
                  <a:srgbClr val="0070C0"/>
                </a:solidFill>
                <a:latin typeface="Times New Roman" pitchFamily="18" charset="0"/>
                <a:cs typeface="Times New Roman" pitchFamily="18" charset="0"/>
              </a:rPr>
              <a:t>2</a:t>
            </a:r>
            <a:r>
              <a:rPr lang="en-US" sz="2400" dirty="0">
                <a:solidFill>
                  <a:srgbClr val="0070C0"/>
                </a:solidFill>
                <a:latin typeface="Times New Roman" pitchFamily="18" charset="0"/>
                <a:cs typeface="Times New Roman" pitchFamily="18" charset="0"/>
              </a:rPr>
              <a:t>, TiO</a:t>
            </a:r>
            <a:r>
              <a:rPr lang="en-US" sz="2000" dirty="0">
                <a:solidFill>
                  <a:srgbClr val="0070C0"/>
                </a:solidFill>
                <a:latin typeface="Times New Roman" pitchFamily="18" charset="0"/>
                <a:cs typeface="Times New Roman" pitchFamily="18" charset="0"/>
              </a:rPr>
              <a:t>2</a:t>
            </a:r>
            <a:r>
              <a:rPr lang="en-US" sz="2400" dirty="0">
                <a:solidFill>
                  <a:srgbClr val="0070C0"/>
                </a:solidFill>
                <a:latin typeface="Times New Roman" pitchFamily="18" charset="0"/>
                <a:cs typeface="Times New Roman" pitchFamily="18" charset="0"/>
              </a:rPr>
              <a:t>-RuO</a:t>
            </a:r>
            <a:r>
              <a:rPr lang="en-US" sz="2000" dirty="0">
                <a:solidFill>
                  <a:srgbClr val="0070C0"/>
                </a:solidFill>
                <a:latin typeface="Times New Roman" pitchFamily="18" charset="0"/>
                <a:cs typeface="Times New Roman" pitchFamily="18" charset="0"/>
              </a:rPr>
              <a:t>2</a:t>
            </a:r>
            <a:r>
              <a:rPr lang="en-US" sz="2400" dirty="0">
                <a:solidFill>
                  <a:srgbClr val="0070C0"/>
                </a:solidFill>
                <a:latin typeface="Times New Roman" pitchFamily="18" charset="0"/>
                <a:cs typeface="Times New Roman" pitchFamily="18" charset="0"/>
              </a:rPr>
              <a:t>, Ti/</a:t>
            </a:r>
            <a:r>
              <a:rPr lang="en-US" sz="2400" dirty="0" err="1">
                <a:solidFill>
                  <a:srgbClr val="0070C0"/>
                </a:solidFill>
                <a:latin typeface="Times New Roman" pitchFamily="18" charset="0"/>
                <a:cs typeface="Times New Roman" pitchFamily="18" charset="0"/>
              </a:rPr>
              <a:t>Pt</a:t>
            </a:r>
            <a:r>
              <a:rPr lang="en-US" sz="2400" dirty="0">
                <a:solidFill>
                  <a:srgbClr val="0070C0"/>
                </a:solidFill>
                <a:latin typeface="Times New Roman" pitchFamily="18" charset="0"/>
                <a:cs typeface="Times New Roman" pitchFamily="18" charset="0"/>
              </a:rPr>
              <a:t>(fig.11)</a:t>
            </a:r>
          </a:p>
          <a:p>
            <a:pPr marL="0" indent="0" algn="just">
              <a:buNone/>
            </a:pPr>
            <a:endParaRPr lang="en-US" dirty="0"/>
          </a:p>
        </p:txBody>
      </p:sp>
      <p:sp>
        <p:nvSpPr>
          <p:cNvPr id="4" name="TextBox 3"/>
          <p:cNvSpPr txBox="1"/>
          <p:nvPr/>
        </p:nvSpPr>
        <p:spPr>
          <a:xfrm>
            <a:off x="197006" y="4941168"/>
            <a:ext cx="1244251" cy="369332"/>
          </a:xfrm>
          <a:prstGeom prst="rect">
            <a:avLst/>
          </a:prstGeom>
          <a:noFill/>
        </p:spPr>
        <p:txBody>
          <a:bodyPr wrap="none" rtlCol="0">
            <a:spAutoFit/>
          </a:bodyPr>
          <a:lstStyle/>
          <a:p>
            <a:r>
              <a:rPr lang="en-US" dirty="0"/>
              <a:t>Figure(11)</a:t>
            </a:r>
          </a:p>
        </p:txBody>
      </p:sp>
      <p:pic>
        <p:nvPicPr>
          <p:cNvPr id="7" name="Picture 6"/>
          <p:cNvPicPr>
            <a:picLocks noChangeAspect="1"/>
          </p:cNvPicPr>
          <p:nvPr/>
        </p:nvPicPr>
        <p:blipFill>
          <a:blip r:embed="rId2"/>
          <a:stretch>
            <a:fillRect/>
          </a:stretch>
        </p:blipFill>
        <p:spPr>
          <a:xfrm>
            <a:off x="1691680" y="3418379"/>
            <a:ext cx="6230695" cy="3495710"/>
          </a:xfrm>
          <a:prstGeom prst="rect">
            <a:avLst/>
          </a:prstGeom>
        </p:spPr>
      </p:pic>
    </p:spTree>
    <p:extLst>
      <p:ext uri="{BB962C8B-B14F-4D97-AF65-F5344CB8AC3E}">
        <p14:creationId xmlns:p14="http://schemas.microsoft.com/office/powerpoint/2010/main" val="52512341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0"/>
            <a:ext cx="8820472" cy="478160"/>
          </a:xfrm>
        </p:spPr>
        <p:txBody>
          <a:bodyPr>
            <a:normAutofit/>
          </a:bodyPr>
          <a:lstStyle/>
          <a:p>
            <a:r>
              <a:rPr lang="en-US" sz="2800" b="1" dirty="0">
                <a:latin typeface="Times New Roman"/>
              </a:rPr>
              <a:t>Factors affecting </a:t>
            </a:r>
            <a:r>
              <a:rPr lang="en-US" sz="2800" b="1" dirty="0" err="1">
                <a:latin typeface="Times New Roman"/>
              </a:rPr>
              <a:t>electroflotation</a:t>
            </a:r>
            <a:endParaRPr lang="en-US" sz="2800" b="1" dirty="0"/>
          </a:p>
        </p:txBody>
      </p:sp>
      <p:sp>
        <p:nvSpPr>
          <p:cNvPr id="3" name="Content Placeholder 2"/>
          <p:cNvSpPr>
            <a:spLocks noGrp="1"/>
          </p:cNvSpPr>
          <p:nvPr>
            <p:ph idx="1"/>
          </p:nvPr>
        </p:nvSpPr>
        <p:spPr>
          <a:xfrm>
            <a:off x="189816" y="404664"/>
            <a:ext cx="8064896" cy="6408712"/>
          </a:xfrm>
        </p:spPr>
        <p:txBody>
          <a:bodyPr>
            <a:noAutofit/>
          </a:bodyPr>
          <a:lstStyle/>
          <a:p>
            <a:pPr>
              <a:buClrTx/>
              <a:buFont typeface="Wingdings" pitchFamily="2" charset="2"/>
              <a:buChar char="v"/>
            </a:pPr>
            <a:r>
              <a:rPr lang="en-US" sz="2400" b="1" dirty="0">
                <a:latin typeface="Times New Roman" pitchFamily="18" charset="0"/>
                <a:cs typeface="Times New Roman" pitchFamily="18" charset="0"/>
              </a:rPr>
              <a:t>pH effect</a:t>
            </a:r>
          </a:p>
          <a:p>
            <a:pPr algn="just">
              <a:buFont typeface="Wingdings" pitchFamily="2" charset="2"/>
              <a:buChar char="§"/>
            </a:pPr>
            <a:r>
              <a:rPr lang="en-US" sz="2400" dirty="0">
                <a:solidFill>
                  <a:srgbClr val="C00000"/>
                </a:solidFill>
                <a:latin typeface="Times New Roman" pitchFamily="18" charset="0"/>
                <a:cs typeface="Times New Roman" pitchFamily="18" charset="0"/>
              </a:rPr>
              <a:t>The size variation of the bubbles depends on water pH as well as the electrode material</a:t>
            </a:r>
          </a:p>
          <a:p>
            <a:pPr algn="just">
              <a:buFont typeface="Wingdings" pitchFamily="2" charset="2"/>
              <a:buChar char="§"/>
            </a:pPr>
            <a:r>
              <a:rPr lang="en-US" sz="2400" dirty="0">
                <a:solidFill>
                  <a:srgbClr val="C00000"/>
                </a:solidFill>
                <a:latin typeface="Times New Roman" pitchFamily="18" charset="0"/>
                <a:cs typeface="Times New Roman" pitchFamily="18" charset="0"/>
              </a:rPr>
              <a:t>The hydrogen bubbles are smallest at neutral </a:t>
            </a:r>
            <a:r>
              <a:rPr lang="en-US" sz="2400" dirty="0" err="1">
                <a:solidFill>
                  <a:srgbClr val="C00000"/>
                </a:solidFill>
                <a:latin typeface="Times New Roman" pitchFamily="18" charset="0"/>
                <a:cs typeface="Times New Roman" pitchFamily="18" charset="0"/>
              </a:rPr>
              <a:t>pH.</a:t>
            </a:r>
            <a:r>
              <a:rPr lang="en-US" sz="2400" dirty="0">
                <a:solidFill>
                  <a:srgbClr val="C00000"/>
                </a:solidFill>
                <a:latin typeface="Times New Roman" pitchFamily="18" charset="0"/>
                <a:cs typeface="Times New Roman" pitchFamily="18" charset="0"/>
              </a:rPr>
              <a:t> For oxygen bubbles, their sizes increase with </a:t>
            </a:r>
            <a:r>
              <a:rPr lang="en-US" sz="2400" dirty="0" err="1">
                <a:solidFill>
                  <a:srgbClr val="C00000"/>
                </a:solidFill>
                <a:latin typeface="Times New Roman" pitchFamily="18" charset="0"/>
                <a:cs typeface="Times New Roman" pitchFamily="18" charset="0"/>
              </a:rPr>
              <a:t>pH.</a:t>
            </a:r>
            <a:endParaRPr lang="en-US" sz="2400" dirty="0">
              <a:solidFill>
                <a:srgbClr val="C00000"/>
              </a:solidFill>
              <a:latin typeface="Times New Roman" pitchFamily="18" charset="0"/>
              <a:cs typeface="Times New Roman" pitchFamily="18" charset="0"/>
            </a:endParaRPr>
          </a:p>
          <a:p>
            <a:pPr algn="just">
              <a:buFont typeface="Wingdings" pitchFamily="2" charset="2"/>
              <a:buChar char="§"/>
            </a:pPr>
            <a:r>
              <a:rPr lang="en-US" sz="2400" dirty="0">
                <a:solidFill>
                  <a:srgbClr val="C00000"/>
                </a:solidFill>
                <a:latin typeface="Times New Roman" pitchFamily="18" charset="0"/>
                <a:cs typeface="Times New Roman" pitchFamily="18" charset="0"/>
              </a:rPr>
              <a:t>Using buffer solution, optimal is at pH between 3 and 4. Decrease or increase pH from 3 to 4 results in the increase of hydrogen bubbles.</a:t>
            </a:r>
          </a:p>
          <a:p>
            <a:pPr>
              <a:buClrTx/>
              <a:buFont typeface="Wingdings" pitchFamily="2" charset="2"/>
              <a:buChar char="v"/>
            </a:pPr>
            <a:r>
              <a:rPr lang="en-US" sz="2400" b="1" dirty="0">
                <a:latin typeface="Times New Roman" pitchFamily="18" charset="0"/>
                <a:cs typeface="Times New Roman" pitchFamily="18" charset="0"/>
              </a:rPr>
              <a:t>Current density</a:t>
            </a:r>
          </a:p>
          <a:p>
            <a:pPr algn="just">
              <a:buFont typeface="Wingdings" pitchFamily="2" charset="2"/>
              <a:buChar char="§"/>
            </a:pPr>
            <a:r>
              <a:rPr lang="en-US" sz="2400" dirty="0">
                <a:latin typeface="Times New Roman" pitchFamily="18" charset="0"/>
                <a:cs typeface="Times New Roman" pitchFamily="18" charset="0"/>
              </a:rPr>
              <a:t>The gas bubbles depends also on the current density </a:t>
            </a:r>
            <a:r>
              <a:rPr lang="en-US" sz="2400" dirty="0" err="1">
                <a:latin typeface="Times New Roman" pitchFamily="18" charset="0"/>
                <a:cs typeface="Times New Roman" pitchFamily="18" charset="0"/>
              </a:rPr>
              <a:t>incresase</a:t>
            </a:r>
            <a:r>
              <a:rPr lang="en-US" sz="2400" dirty="0">
                <a:latin typeface="Times New Roman" pitchFamily="18" charset="0"/>
                <a:cs typeface="Times New Roman" pitchFamily="18" charset="0"/>
              </a:rPr>
              <a:t> with increasing current. </a:t>
            </a:r>
          </a:p>
          <a:p>
            <a:pPr algn="just">
              <a:buFont typeface="Wingdings" panose="05000000000000000000" pitchFamily="2" charset="2"/>
              <a:buChar char="v"/>
            </a:pPr>
            <a:r>
              <a:rPr lang="en-US" sz="2400" b="1" dirty="0">
                <a:latin typeface="Times New Roman" pitchFamily="18" charset="0"/>
                <a:cs typeface="Times New Roman" pitchFamily="18" charset="0"/>
              </a:rPr>
              <a:t>Surface condition </a:t>
            </a:r>
            <a:endParaRPr lang="en-US" sz="2400" dirty="0">
              <a:latin typeface="Times New Roman" pitchFamily="18" charset="0"/>
              <a:cs typeface="Times New Roman" pitchFamily="18" charset="0"/>
            </a:endParaRPr>
          </a:p>
          <a:p>
            <a:pPr algn="just">
              <a:buFont typeface="Wingdings" pitchFamily="2" charset="2"/>
              <a:buChar char="§"/>
            </a:pPr>
            <a:r>
              <a:rPr lang="en-US" sz="2400" dirty="0">
                <a:latin typeface="Times New Roman" pitchFamily="18" charset="0"/>
                <a:cs typeface="Times New Roman" pitchFamily="18" charset="0"/>
              </a:rPr>
              <a:t>The polished mirror surface of the stainless steel plate gives the finest bubbles. Besides size of bubble, the bubble flux, defined as the number of gas bubbles available per second per unit cross-section area of the flotation cell.</a:t>
            </a:r>
          </a:p>
          <a:p>
            <a:pPr marL="0" indent="0" algn="just">
              <a:buNone/>
            </a:pPr>
            <a:endParaRPr lang="en-US" sz="2400" dirty="0">
              <a:solidFill>
                <a:srgbClr val="C00000"/>
              </a:solidFill>
              <a:latin typeface="Times New Roman" pitchFamily="18" charset="0"/>
              <a:cs typeface="Times New Roman" pitchFamily="18" charset="0"/>
            </a:endParaRPr>
          </a:p>
        </p:txBody>
      </p:sp>
    </p:spTree>
    <p:extLst>
      <p:ext uri="{BB962C8B-B14F-4D97-AF65-F5344CB8AC3E}">
        <p14:creationId xmlns:p14="http://schemas.microsoft.com/office/powerpoint/2010/main" val="234069588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677" y="0"/>
            <a:ext cx="7992888" cy="571500"/>
          </a:xfrm>
        </p:spPr>
        <p:txBody>
          <a:bodyPr/>
          <a:lstStyle/>
          <a:p>
            <a:r>
              <a:rPr lang="en-US" sz="2800" dirty="0">
                <a:ln w="500">
                  <a:solidFill>
                    <a:srgbClr val="B13F9A">
                      <a:shade val="20000"/>
                      <a:satMod val="120000"/>
                    </a:srgbClr>
                  </a:solidFill>
                </a:ln>
                <a:gradFill>
                  <a:gsLst>
                    <a:gs pos="0">
                      <a:srgbClr val="F9B639">
                        <a:tint val="13000"/>
                      </a:srgbClr>
                    </a:gs>
                    <a:gs pos="10000">
                      <a:srgbClr val="F9B639">
                        <a:tint val="20000"/>
                      </a:srgbClr>
                    </a:gs>
                    <a:gs pos="49000">
                      <a:srgbClr val="F9B639">
                        <a:tint val="70000"/>
                      </a:srgbClr>
                    </a:gs>
                    <a:gs pos="50000">
                      <a:srgbClr val="F9B639">
                        <a:tint val="97000"/>
                      </a:srgbClr>
                    </a:gs>
                    <a:gs pos="100000">
                      <a:srgbClr val="F9B639">
                        <a:tint val="20000"/>
                      </a:srgbClr>
                    </a:gs>
                  </a:gsLst>
                  <a:lin ang="5400000" scaled="1"/>
                </a:gradFill>
                <a:latin typeface="Times New Roman"/>
              </a:rPr>
              <a:t>Factors affecting </a:t>
            </a:r>
            <a:r>
              <a:rPr lang="en-US" sz="2800" dirty="0" err="1">
                <a:ln w="500">
                  <a:solidFill>
                    <a:srgbClr val="B13F9A">
                      <a:shade val="20000"/>
                      <a:satMod val="120000"/>
                    </a:srgbClr>
                  </a:solidFill>
                </a:ln>
                <a:gradFill>
                  <a:gsLst>
                    <a:gs pos="0">
                      <a:srgbClr val="F9B639">
                        <a:tint val="13000"/>
                      </a:srgbClr>
                    </a:gs>
                    <a:gs pos="10000">
                      <a:srgbClr val="F9B639">
                        <a:tint val="20000"/>
                      </a:srgbClr>
                    </a:gs>
                    <a:gs pos="49000">
                      <a:srgbClr val="F9B639">
                        <a:tint val="70000"/>
                      </a:srgbClr>
                    </a:gs>
                    <a:gs pos="50000">
                      <a:srgbClr val="F9B639">
                        <a:tint val="97000"/>
                      </a:srgbClr>
                    </a:gs>
                    <a:gs pos="100000">
                      <a:srgbClr val="F9B639">
                        <a:tint val="20000"/>
                      </a:srgbClr>
                    </a:gs>
                  </a:gsLst>
                  <a:lin ang="5400000" scaled="1"/>
                </a:gradFill>
                <a:latin typeface="Times New Roman"/>
              </a:rPr>
              <a:t>electroflotation</a:t>
            </a:r>
            <a:endParaRPr lang="en-US" dirty="0"/>
          </a:p>
        </p:txBody>
      </p:sp>
      <p:pic>
        <p:nvPicPr>
          <p:cNvPr id="6146" name="Picture 2"/>
          <p:cNvPicPr>
            <a:picLocks noChangeAspect="1" noChangeArrowheads="1"/>
          </p:cNvPicPr>
          <p:nvPr/>
        </p:nvPicPr>
        <p:blipFill>
          <a:blip r:embed="rId2">
            <a:lum contrast="40000"/>
            <a:extLst>
              <a:ext uri="{28A0092B-C50C-407E-A947-70E740481C1C}">
                <a14:useLocalDpi xmlns:a14="http://schemas.microsoft.com/office/drawing/2010/main" val="0"/>
              </a:ext>
            </a:extLst>
          </a:blip>
          <a:srcRect/>
          <a:stretch>
            <a:fillRect/>
          </a:stretch>
        </p:blipFill>
        <p:spPr bwMode="auto">
          <a:xfrm>
            <a:off x="980381" y="4440084"/>
            <a:ext cx="5463827" cy="22868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a:lum bright="-20000" contrast="40000"/>
            <a:extLst>
              <a:ext uri="{28A0092B-C50C-407E-A947-70E740481C1C}">
                <a14:useLocalDpi xmlns:a14="http://schemas.microsoft.com/office/drawing/2010/main" val="0"/>
              </a:ext>
            </a:extLst>
          </a:blip>
          <a:srcRect/>
          <a:stretch>
            <a:fillRect/>
          </a:stretch>
        </p:blipFill>
        <p:spPr bwMode="auto">
          <a:xfrm>
            <a:off x="1382783" y="2348880"/>
            <a:ext cx="5400675"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5514" y="620688"/>
            <a:ext cx="8177270" cy="1862048"/>
          </a:xfrm>
          <a:prstGeom prst="rect">
            <a:avLst/>
          </a:prstGeom>
        </p:spPr>
        <p:txBody>
          <a:bodyPr wrap="square">
            <a:spAutoFit/>
          </a:bodyPr>
          <a:lstStyle/>
          <a:p>
            <a:pPr lvl="0" algn="just">
              <a:spcBef>
                <a:spcPts val="600"/>
              </a:spcBef>
              <a:buClr>
                <a:srgbClr val="B13F9A"/>
              </a:buClr>
              <a:buSzPct val="73000"/>
            </a:pPr>
            <a:r>
              <a:rPr lang="en-US" sz="2300" dirty="0">
                <a:solidFill>
                  <a:srgbClr val="C00000"/>
                </a:solidFill>
                <a:latin typeface="Times New Roman" pitchFamily="18" charset="0"/>
                <a:cs typeface="Times New Roman" pitchFamily="18" charset="0"/>
              </a:rPr>
              <a:t>Therefore, the bubbles generated at both electrodes can be dispersed into wastewater rapidly and attach onto the </a:t>
            </a:r>
            <a:r>
              <a:rPr lang="en-US" sz="2300" dirty="0" err="1">
                <a:solidFill>
                  <a:srgbClr val="C00000"/>
                </a:solidFill>
                <a:latin typeface="Times New Roman" pitchFamily="18" charset="0"/>
                <a:cs typeface="Times New Roman" pitchFamily="18" charset="0"/>
              </a:rPr>
              <a:t>flocs</a:t>
            </a:r>
            <a:r>
              <a:rPr lang="en-US" sz="2300" dirty="0">
                <a:solidFill>
                  <a:srgbClr val="C00000"/>
                </a:solidFill>
                <a:latin typeface="Times New Roman" pitchFamily="18" charset="0"/>
                <a:cs typeface="Times New Roman" pitchFamily="18" charset="0"/>
              </a:rPr>
              <a:t> effectively, ensuring high flotation efficiency. Another arrangement of the electrodes is shown in Fig. 12. It has the advantage of the uniform property of the surface of an electrode. It is also very much efficient</a:t>
            </a:r>
          </a:p>
        </p:txBody>
      </p:sp>
      <p:sp>
        <p:nvSpPr>
          <p:cNvPr id="4" name="TextBox 3"/>
          <p:cNvSpPr txBox="1"/>
          <p:nvPr/>
        </p:nvSpPr>
        <p:spPr>
          <a:xfrm>
            <a:off x="6770918" y="3377620"/>
            <a:ext cx="1244251" cy="369332"/>
          </a:xfrm>
          <a:prstGeom prst="rect">
            <a:avLst/>
          </a:prstGeom>
          <a:noFill/>
        </p:spPr>
        <p:txBody>
          <a:bodyPr wrap="none" rtlCol="0">
            <a:spAutoFit/>
          </a:bodyPr>
          <a:lstStyle/>
          <a:p>
            <a:r>
              <a:rPr lang="en-US" dirty="0"/>
              <a:t>Figure(12)</a:t>
            </a:r>
          </a:p>
        </p:txBody>
      </p:sp>
      <p:sp>
        <p:nvSpPr>
          <p:cNvPr id="5" name="TextBox 4"/>
          <p:cNvSpPr txBox="1"/>
          <p:nvPr/>
        </p:nvSpPr>
        <p:spPr>
          <a:xfrm>
            <a:off x="6886595" y="5549985"/>
            <a:ext cx="1244251" cy="369332"/>
          </a:xfrm>
          <a:prstGeom prst="rect">
            <a:avLst/>
          </a:prstGeom>
          <a:noFill/>
        </p:spPr>
        <p:txBody>
          <a:bodyPr wrap="none" rtlCol="0">
            <a:spAutoFit/>
          </a:bodyPr>
          <a:lstStyle/>
          <a:p>
            <a:r>
              <a:rPr lang="en-US" dirty="0"/>
              <a:t>Figure(13)</a:t>
            </a:r>
          </a:p>
        </p:txBody>
      </p:sp>
    </p:spTree>
    <p:extLst>
      <p:ext uri="{BB962C8B-B14F-4D97-AF65-F5344CB8AC3E}">
        <p14:creationId xmlns:p14="http://schemas.microsoft.com/office/powerpoint/2010/main" val="314388016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7499176" cy="550168"/>
          </a:xfrm>
        </p:spPr>
        <p:txBody>
          <a:bodyPr>
            <a:normAutofit/>
          </a:bodyPr>
          <a:lstStyle/>
          <a:p>
            <a:r>
              <a:rPr lang="en-US" sz="3200" dirty="0"/>
              <a:t>Advantages of </a:t>
            </a:r>
            <a:r>
              <a:rPr lang="en-US" sz="3200" dirty="0" err="1"/>
              <a:t>Electroflotation</a:t>
            </a:r>
            <a:endParaRPr lang="en-US" sz="3200" dirty="0"/>
          </a:p>
        </p:txBody>
      </p:sp>
      <p:sp>
        <p:nvSpPr>
          <p:cNvPr id="3" name="Content Placeholder 2"/>
          <p:cNvSpPr>
            <a:spLocks noGrp="1"/>
          </p:cNvSpPr>
          <p:nvPr>
            <p:ph idx="1"/>
          </p:nvPr>
        </p:nvSpPr>
        <p:spPr>
          <a:xfrm>
            <a:off x="-32823" y="548680"/>
            <a:ext cx="8057465" cy="6309320"/>
          </a:xfrm>
        </p:spPr>
        <p:txBody>
          <a:bodyPr>
            <a:noAutofit/>
          </a:bodyPr>
          <a:lstStyle/>
          <a:p>
            <a:pPr algn="just">
              <a:buFont typeface="Wingdings" panose="05000000000000000000" pitchFamily="2" charset="2"/>
              <a:buChar char="v"/>
            </a:pPr>
            <a:r>
              <a:rPr lang="en-US" sz="2400" dirty="0">
                <a:solidFill>
                  <a:srgbClr val="C00000"/>
                </a:solidFill>
                <a:latin typeface="Times New Roman" pitchFamily="18" charset="0"/>
                <a:cs typeface="Times New Roman" pitchFamily="18" charset="0"/>
              </a:rPr>
              <a:t>The effectiveness of EF process results from its capacity to produce uniform and tiny bubbles. It is well-known that the solid/liquid separation efficiency by flotation or EF depends greatly on bubble sizes.</a:t>
            </a:r>
          </a:p>
          <a:p>
            <a:pPr algn="just">
              <a:buFont typeface="Wingdings" panose="05000000000000000000" pitchFamily="2" charset="2"/>
              <a:buChar char="v"/>
            </a:pPr>
            <a:r>
              <a:rPr lang="en-US" sz="2400" dirty="0">
                <a:solidFill>
                  <a:srgbClr val="C00000"/>
                </a:solidFill>
                <a:latin typeface="Times New Roman" pitchFamily="18" charset="0"/>
                <a:cs typeface="Times New Roman" pitchFamily="18" charset="0"/>
              </a:rPr>
              <a:t>Generally, smaller the size of gas bubbles, more effective the process is for removing suspended and colloidal particles from solution. the average size of hydrogen bubbles generated during EF varied from 15 to 30 </a:t>
            </a:r>
            <a:r>
              <a:rPr lang="en-US" sz="2400" dirty="0" err="1">
                <a:solidFill>
                  <a:srgbClr val="C00000"/>
                </a:solidFill>
                <a:latin typeface="Times New Roman" pitchFamily="18" charset="0"/>
                <a:cs typeface="Times New Roman" pitchFamily="18" charset="0"/>
              </a:rPr>
              <a:t>μm</a:t>
            </a:r>
            <a:r>
              <a:rPr lang="en-US" sz="2400" dirty="0">
                <a:solidFill>
                  <a:srgbClr val="C00000"/>
                </a:solidFill>
                <a:latin typeface="Times New Roman" pitchFamily="18" charset="0"/>
                <a:cs typeface="Times New Roman" pitchFamily="18" charset="0"/>
              </a:rPr>
              <a:t>, whereas the size of oxygen produced ranged from 45 to 60 </a:t>
            </a:r>
            <a:r>
              <a:rPr lang="en-US" sz="2400" dirty="0" err="1">
                <a:solidFill>
                  <a:srgbClr val="C00000"/>
                </a:solidFill>
                <a:latin typeface="Times New Roman" pitchFamily="18" charset="0"/>
                <a:cs typeface="Times New Roman" pitchFamily="18" charset="0"/>
              </a:rPr>
              <a:t>μm</a:t>
            </a:r>
            <a:r>
              <a:rPr lang="en-US" sz="2400" dirty="0">
                <a:solidFill>
                  <a:srgbClr val="C00000"/>
                </a:solidFill>
                <a:latin typeface="Times New Roman" pitchFamily="18" charset="0"/>
                <a:cs typeface="Times New Roman" pitchFamily="18" charset="0"/>
              </a:rPr>
              <a:t> for an imposed current density of 10 to 40 mA/cm2.</a:t>
            </a:r>
          </a:p>
          <a:p>
            <a:pPr algn="just">
              <a:buFont typeface="Wingdings" panose="05000000000000000000" pitchFamily="2" charset="2"/>
              <a:buChar char="v"/>
            </a:pPr>
            <a:r>
              <a:rPr lang="en-US" sz="2400" dirty="0">
                <a:solidFill>
                  <a:srgbClr val="C00000"/>
                </a:solidFill>
                <a:latin typeface="Times New Roman" pitchFamily="18" charset="0"/>
                <a:cs typeface="Times New Roman" pitchFamily="18" charset="0"/>
              </a:rPr>
              <a:t> </a:t>
            </a:r>
            <a:r>
              <a:rPr lang="en-US" sz="2400" dirty="0">
                <a:solidFill>
                  <a:srgbClr val="002060"/>
                </a:solidFill>
                <a:latin typeface="Times New Roman" pitchFamily="18" charset="0"/>
                <a:cs typeface="Times New Roman" pitchFamily="18" charset="0"/>
              </a:rPr>
              <a:t>In comparison, the bubble sizes of conventional dissolved air flotation (DAF) varied from 50 to180 </a:t>
            </a:r>
            <a:r>
              <a:rPr lang="en-US" sz="2400" dirty="0" err="1">
                <a:solidFill>
                  <a:srgbClr val="002060"/>
                </a:solidFill>
                <a:latin typeface="Times New Roman" pitchFamily="18" charset="0"/>
                <a:cs typeface="Times New Roman" pitchFamily="18" charset="0"/>
              </a:rPr>
              <a:t>μm</a:t>
            </a:r>
            <a:r>
              <a:rPr lang="en-US" sz="2400" dirty="0">
                <a:solidFill>
                  <a:srgbClr val="002060"/>
                </a:solidFill>
                <a:latin typeface="Times New Roman" pitchFamily="18" charset="0"/>
                <a:cs typeface="Times New Roman" pitchFamily="18" charset="0"/>
              </a:rPr>
              <a:t>, which values are three to four times higher than those recorded by EF. Besides, EF process requires simple and compact equipment. </a:t>
            </a:r>
          </a:p>
        </p:txBody>
      </p:sp>
    </p:spTree>
    <p:extLst>
      <p:ext uri="{BB962C8B-B14F-4D97-AF65-F5344CB8AC3E}">
        <p14:creationId xmlns:p14="http://schemas.microsoft.com/office/powerpoint/2010/main" val="329095627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16632"/>
            <a:ext cx="7992888" cy="577552"/>
          </a:xfrm>
        </p:spPr>
        <p:txBody>
          <a:bodyPr>
            <a:normAutofit/>
          </a:bodyPr>
          <a:lstStyle/>
          <a:p>
            <a:r>
              <a:rPr lang="en-US" sz="3200" b="1" dirty="0">
                <a:latin typeface="Times New Roman"/>
              </a:rPr>
              <a:t>Drawbacks of </a:t>
            </a:r>
            <a:r>
              <a:rPr lang="en-US" sz="3200" b="1" dirty="0" err="1">
                <a:latin typeface="Times New Roman"/>
              </a:rPr>
              <a:t>Electroflotation</a:t>
            </a:r>
            <a:endParaRPr lang="en-US" sz="3200" dirty="0"/>
          </a:p>
        </p:txBody>
      </p:sp>
      <p:sp>
        <p:nvSpPr>
          <p:cNvPr id="3" name="Content Placeholder 2"/>
          <p:cNvSpPr>
            <a:spLocks noGrp="1"/>
          </p:cNvSpPr>
          <p:nvPr>
            <p:ph idx="1"/>
          </p:nvPr>
        </p:nvSpPr>
        <p:spPr>
          <a:xfrm>
            <a:off x="33136" y="620688"/>
            <a:ext cx="8211272" cy="6165304"/>
          </a:xfrm>
        </p:spPr>
        <p:txBody>
          <a:bodyPr>
            <a:noAutofit/>
          </a:bodyPr>
          <a:lstStyle/>
          <a:p>
            <a:pPr algn="just">
              <a:buFont typeface="Wingdings" panose="05000000000000000000" pitchFamily="2" charset="2"/>
              <a:buChar char="v"/>
            </a:pPr>
            <a:r>
              <a:rPr lang="en-US" sz="2400" dirty="0">
                <a:solidFill>
                  <a:srgbClr val="002060"/>
                </a:solidFill>
                <a:latin typeface="Times New Roman" pitchFamily="18" charset="0"/>
                <a:cs typeface="Times New Roman" pitchFamily="18" charset="0"/>
              </a:rPr>
              <a:t>EF has some drawbacks such as the change in electrode surface.</a:t>
            </a:r>
          </a:p>
          <a:p>
            <a:pPr algn="just">
              <a:buFont typeface="Wingdings" panose="05000000000000000000" pitchFamily="2" charset="2"/>
              <a:buChar char="v"/>
            </a:pPr>
            <a:r>
              <a:rPr lang="en-US" sz="2400" dirty="0">
                <a:solidFill>
                  <a:srgbClr val="002060"/>
                </a:solidFill>
                <a:latin typeface="Times New Roman" pitchFamily="18" charset="0"/>
                <a:cs typeface="Times New Roman" pitchFamily="18" charset="0"/>
              </a:rPr>
              <a:t>The corrosion of anode electrode occurs while the effluent contains fatty acids. </a:t>
            </a:r>
          </a:p>
          <a:p>
            <a:pPr algn="just">
              <a:buFont typeface="Wingdings" panose="05000000000000000000" pitchFamily="2" charset="2"/>
              <a:buChar char="v"/>
            </a:pPr>
            <a:r>
              <a:rPr lang="en-US" sz="2400" dirty="0">
                <a:solidFill>
                  <a:srgbClr val="002060"/>
                </a:solidFill>
                <a:latin typeface="Times New Roman" pitchFamily="18" charset="0"/>
                <a:cs typeface="Times New Roman" pitchFamily="18" charset="0"/>
              </a:rPr>
              <a:t>In fact, cleaning is periodically required. The inversion of polarity (anode becomes cathode and cathode becomes anode) is periodically required, while the anodic electrode is not necessarily a good cathode electrode and reciprocally.</a:t>
            </a:r>
          </a:p>
          <a:p>
            <a:pPr algn="just">
              <a:buFont typeface="Wingdings" panose="05000000000000000000" pitchFamily="2" charset="2"/>
              <a:buChar char="v"/>
            </a:pPr>
            <a:r>
              <a:rPr lang="en-US" sz="2400" dirty="0">
                <a:solidFill>
                  <a:srgbClr val="FF0000"/>
                </a:solidFill>
                <a:latin typeface="Times New Roman" pitchFamily="18" charset="0"/>
                <a:cs typeface="Times New Roman" pitchFamily="18" charset="0"/>
              </a:rPr>
              <a:t>On the other hand, EF reactors are usually comprised of two horizontal electrodes installed at the bottom of the cell with an </a:t>
            </a:r>
            <a:r>
              <a:rPr lang="en-US" sz="2400" dirty="0" err="1">
                <a:solidFill>
                  <a:srgbClr val="FF0000"/>
                </a:solidFill>
                <a:latin typeface="Times New Roman" pitchFamily="18" charset="0"/>
                <a:cs typeface="Times New Roman" pitchFamily="18" charset="0"/>
              </a:rPr>
              <a:t>interelectrode</a:t>
            </a:r>
            <a:r>
              <a:rPr lang="en-US" sz="2400" dirty="0">
                <a:solidFill>
                  <a:srgbClr val="FF0000"/>
                </a:solidFill>
                <a:latin typeface="Times New Roman" pitchFamily="18" charset="0"/>
                <a:cs typeface="Times New Roman" pitchFamily="18" charset="0"/>
              </a:rPr>
              <a:t> gap varying from 10-50 mm. It has been reported that such electrode arrangement cannot ensure quick dispersion of the oxygen bubbles generated at the bottom anode into wastewater flow, affecting flotation efficiency due to the bubbles that agglomerate. </a:t>
            </a:r>
          </a:p>
        </p:txBody>
      </p:sp>
    </p:spTree>
    <p:extLst>
      <p:ext uri="{BB962C8B-B14F-4D97-AF65-F5344CB8AC3E}">
        <p14:creationId xmlns:p14="http://schemas.microsoft.com/office/powerpoint/2010/main" val="183737517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1680" y="116632"/>
            <a:ext cx="5347320" cy="550168"/>
          </a:xfrm>
        </p:spPr>
        <p:txBody>
          <a:bodyPr>
            <a:normAutofit fontScale="90000"/>
          </a:bodyPr>
          <a:lstStyle/>
          <a:p>
            <a:r>
              <a:rPr lang="en-US" b="1" dirty="0">
                <a:latin typeface="Times New Roman"/>
              </a:rPr>
              <a:t>ELECTROOXIDATION</a:t>
            </a:r>
            <a:endParaRPr lang="en-US" dirty="0"/>
          </a:p>
        </p:txBody>
      </p:sp>
      <p:sp>
        <p:nvSpPr>
          <p:cNvPr id="3" name="Content Placeholder 2"/>
          <p:cNvSpPr>
            <a:spLocks noGrp="1"/>
          </p:cNvSpPr>
          <p:nvPr>
            <p:ph idx="1"/>
          </p:nvPr>
        </p:nvSpPr>
        <p:spPr>
          <a:xfrm>
            <a:off x="0" y="548680"/>
            <a:ext cx="8136904" cy="5949280"/>
          </a:xfrm>
        </p:spPr>
        <p:txBody>
          <a:bodyPr>
            <a:noAutofit/>
          </a:bodyPr>
          <a:lstStyle/>
          <a:p>
            <a:pPr algn="just">
              <a:buFont typeface="Wingdings" panose="05000000000000000000" pitchFamily="2" charset="2"/>
              <a:buChar char="v"/>
            </a:pPr>
            <a:r>
              <a:rPr lang="en-US" sz="2400" dirty="0">
                <a:latin typeface="Times New Roman" pitchFamily="18" charset="0"/>
                <a:cs typeface="Times New Roman" pitchFamily="18" charset="0"/>
              </a:rPr>
              <a:t>Electrochemical oxidation is considered to be a very powerful tool for breaking up most even the most resistant organic compounds.</a:t>
            </a:r>
          </a:p>
          <a:p>
            <a:pPr algn="just">
              <a:buFont typeface="Wingdings" panose="05000000000000000000" pitchFamily="2" charset="2"/>
              <a:buChar char="v"/>
            </a:pPr>
            <a:r>
              <a:rPr lang="en-US" sz="2400" dirty="0">
                <a:latin typeface="Times New Roman" pitchFamily="18" charset="0"/>
                <a:cs typeface="Times New Roman" pitchFamily="18" charset="0"/>
              </a:rPr>
              <a:t>The interest of using electrochemical oxidation is based on its capability of reacting on the pollutants by using both direct and indirect effect of electrical current. Direct anodic oxidation, where the organics can be destroyed at the electrode surface, and indirect oxidation where a mediator is electrochemically generated to carry out the oxidation. </a:t>
            </a:r>
          </a:p>
        </p:txBody>
      </p:sp>
      <p:pic>
        <p:nvPicPr>
          <p:cNvPr id="4" name="Picture 3"/>
          <p:cNvPicPr>
            <a:picLocks noChangeAspect="1"/>
          </p:cNvPicPr>
          <p:nvPr/>
        </p:nvPicPr>
        <p:blipFill>
          <a:blip r:embed="rId2"/>
          <a:stretch>
            <a:fillRect/>
          </a:stretch>
        </p:blipFill>
        <p:spPr>
          <a:xfrm>
            <a:off x="827584" y="3933056"/>
            <a:ext cx="6656240" cy="2448272"/>
          </a:xfrm>
          <a:prstGeom prst="rect">
            <a:avLst/>
          </a:prstGeom>
        </p:spPr>
      </p:pic>
      <p:sp>
        <p:nvSpPr>
          <p:cNvPr id="5" name="Rectangle 4"/>
          <p:cNvSpPr/>
          <p:nvPr/>
        </p:nvSpPr>
        <p:spPr>
          <a:xfrm>
            <a:off x="108012" y="6233111"/>
            <a:ext cx="7920880" cy="646331"/>
          </a:xfrm>
          <a:prstGeom prst="rect">
            <a:avLst/>
          </a:prstGeom>
        </p:spPr>
        <p:txBody>
          <a:bodyPr wrap="square">
            <a:spAutoFit/>
          </a:bodyPr>
          <a:lstStyle/>
          <a:p>
            <a:pPr algn="ctr"/>
            <a:r>
              <a:rPr lang="en-US" dirty="0"/>
              <a:t>Figure (14) Diagram of (a)  direct pollutant oxidation  (b)  indirect pollutant oxidation </a:t>
            </a:r>
          </a:p>
        </p:txBody>
      </p:sp>
    </p:spTree>
    <p:extLst>
      <p:ext uri="{BB962C8B-B14F-4D97-AF65-F5344CB8AC3E}">
        <p14:creationId xmlns:p14="http://schemas.microsoft.com/office/powerpoint/2010/main" val="381620933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7704" y="188640"/>
            <a:ext cx="5040560" cy="694184"/>
          </a:xfrm>
        </p:spPr>
        <p:txBody>
          <a:bodyPr>
            <a:normAutofit/>
          </a:bodyPr>
          <a:lstStyle/>
          <a:p>
            <a:pPr algn="ctr"/>
            <a:r>
              <a:rPr lang="en-US" dirty="0">
                <a:ln w="500">
                  <a:solidFill>
                    <a:srgbClr val="B13F9A">
                      <a:shade val="20000"/>
                      <a:satMod val="120000"/>
                    </a:srgbClr>
                  </a:solidFill>
                </a:ln>
                <a:gradFill>
                  <a:gsLst>
                    <a:gs pos="0">
                      <a:srgbClr val="F9B639">
                        <a:tint val="13000"/>
                      </a:srgbClr>
                    </a:gs>
                    <a:gs pos="10000">
                      <a:srgbClr val="F9B639">
                        <a:tint val="20000"/>
                      </a:srgbClr>
                    </a:gs>
                    <a:gs pos="49000">
                      <a:srgbClr val="F9B639">
                        <a:tint val="70000"/>
                      </a:srgbClr>
                    </a:gs>
                    <a:gs pos="50000">
                      <a:srgbClr val="F9B639">
                        <a:tint val="97000"/>
                      </a:srgbClr>
                    </a:gs>
                    <a:gs pos="100000">
                      <a:srgbClr val="F9B639">
                        <a:tint val="20000"/>
                      </a:srgbClr>
                    </a:gs>
                  </a:gsLst>
                  <a:lin ang="5400000" scaled="1"/>
                </a:gradFill>
              </a:rPr>
              <a:t>introduction</a:t>
            </a:r>
            <a:endParaRPr lang="en-US" dirty="0"/>
          </a:p>
        </p:txBody>
      </p:sp>
      <p:sp>
        <p:nvSpPr>
          <p:cNvPr id="3" name="Content Placeholder 2"/>
          <p:cNvSpPr>
            <a:spLocks noGrp="1"/>
          </p:cNvSpPr>
          <p:nvPr>
            <p:ph idx="1"/>
          </p:nvPr>
        </p:nvSpPr>
        <p:spPr>
          <a:xfrm>
            <a:off x="0" y="692696"/>
            <a:ext cx="8172400" cy="6093296"/>
          </a:xfrm>
        </p:spPr>
        <p:txBody>
          <a:bodyPr>
            <a:noAutofit/>
          </a:bodyPr>
          <a:lstStyle/>
          <a:p>
            <a:pPr algn="just">
              <a:buClrTx/>
              <a:buFont typeface="Wingdings" pitchFamily="2" charset="2"/>
              <a:buChar char="v"/>
            </a:pPr>
            <a:r>
              <a:rPr lang="en-US" sz="2400" dirty="0">
                <a:latin typeface="Times New Roman" pitchFamily="18" charset="0"/>
                <a:cs typeface="Times New Roman" pitchFamily="18" charset="0"/>
              </a:rPr>
              <a:t>A wide variety of products (over 100,000) are manufactured in the chemical and pharmaceutical manufacturing industries.</a:t>
            </a:r>
          </a:p>
          <a:p>
            <a:pPr algn="just">
              <a:buClrTx/>
              <a:buFont typeface="Wingdings" pitchFamily="2" charset="2"/>
              <a:buChar char="v"/>
            </a:pPr>
            <a:r>
              <a:rPr lang="en-US" sz="2400" dirty="0">
                <a:solidFill>
                  <a:srgbClr val="FF0000"/>
                </a:solidFill>
                <a:latin typeface="Times New Roman" pitchFamily="18" charset="0"/>
                <a:cs typeface="Times New Roman" pitchFamily="18" charset="0"/>
              </a:rPr>
              <a:t>As a consequence, waste streams generated in these industries can be heavily laden with contaminants, toxins, nutrients, and organic content, presenting unique challenges in terms of treatment especially as regulations become more stringent.</a:t>
            </a:r>
          </a:p>
          <a:p>
            <a:pPr algn="just">
              <a:buClrTx/>
              <a:buFont typeface="Wingdings" pitchFamily="2" charset="2"/>
              <a:buChar char="v"/>
            </a:pPr>
            <a:r>
              <a:rPr lang="en-US" sz="2400" dirty="0">
                <a:solidFill>
                  <a:srgbClr val="0070C0"/>
                </a:solidFill>
                <a:latin typeface="Times New Roman" pitchFamily="18" charset="0"/>
                <a:cs typeface="Times New Roman" pitchFamily="18" charset="0"/>
              </a:rPr>
              <a:t>On the other hand, industrial-manufacturing processes in the pharmaceutical industry produce wastewater that is generally characterized as high strength organic effluent—waste streams that can be challenging to manage with conventional wastewater treatment. </a:t>
            </a:r>
          </a:p>
        </p:txBody>
      </p:sp>
      <p:pic>
        <p:nvPicPr>
          <p:cNvPr id="4" name="Picture 3"/>
          <p:cNvPicPr>
            <a:picLocks noChangeAspect="1"/>
          </p:cNvPicPr>
          <p:nvPr/>
        </p:nvPicPr>
        <p:blipFill>
          <a:blip r:embed="rId2"/>
          <a:stretch>
            <a:fillRect/>
          </a:stretch>
        </p:blipFill>
        <p:spPr>
          <a:xfrm rot="5400000">
            <a:off x="447445" y="4673235"/>
            <a:ext cx="1754400" cy="2290267"/>
          </a:xfrm>
          <a:prstGeom prst="rect">
            <a:avLst/>
          </a:prstGeom>
        </p:spPr>
      </p:pic>
      <p:pic>
        <p:nvPicPr>
          <p:cNvPr id="5" name="Picture 4"/>
          <p:cNvPicPr>
            <a:picLocks noChangeAspect="1"/>
          </p:cNvPicPr>
          <p:nvPr/>
        </p:nvPicPr>
        <p:blipFill>
          <a:blip r:embed="rId3"/>
          <a:stretch>
            <a:fillRect/>
          </a:stretch>
        </p:blipFill>
        <p:spPr>
          <a:xfrm rot="5400000">
            <a:off x="5707312" y="4669952"/>
            <a:ext cx="1702800" cy="2245233"/>
          </a:xfrm>
          <a:prstGeom prst="rect">
            <a:avLst/>
          </a:prstGeom>
        </p:spPr>
      </p:pic>
    </p:spTree>
    <p:extLst>
      <p:ext uri="{BB962C8B-B14F-4D97-AF65-F5344CB8AC3E}">
        <p14:creationId xmlns:p14="http://schemas.microsoft.com/office/powerpoint/2010/main" val="113778797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3688" y="188640"/>
            <a:ext cx="4546848" cy="482312"/>
          </a:xfrm>
        </p:spPr>
        <p:txBody>
          <a:bodyPr>
            <a:normAutofit fontScale="90000"/>
          </a:bodyPr>
          <a:lstStyle/>
          <a:p>
            <a:r>
              <a:rPr lang="en-US" sz="3400" dirty="0">
                <a:ln w="500">
                  <a:solidFill>
                    <a:srgbClr val="B13F9A">
                      <a:shade val="20000"/>
                      <a:satMod val="120000"/>
                    </a:srgbClr>
                  </a:solidFill>
                </a:ln>
                <a:gradFill>
                  <a:gsLst>
                    <a:gs pos="0">
                      <a:srgbClr val="F9B639">
                        <a:tint val="13000"/>
                      </a:srgbClr>
                    </a:gs>
                    <a:gs pos="10000">
                      <a:srgbClr val="F9B639">
                        <a:tint val="20000"/>
                      </a:srgbClr>
                    </a:gs>
                    <a:gs pos="49000">
                      <a:srgbClr val="F9B639">
                        <a:tint val="70000"/>
                      </a:srgbClr>
                    </a:gs>
                    <a:gs pos="50000">
                      <a:srgbClr val="F9B639">
                        <a:tint val="97000"/>
                      </a:srgbClr>
                    </a:gs>
                    <a:gs pos="100000">
                      <a:srgbClr val="F9B639">
                        <a:tint val="20000"/>
                      </a:srgbClr>
                    </a:gs>
                  </a:gsLst>
                  <a:lin ang="5400000" scaled="1"/>
                </a:gradFill>
                <a:latin typeface="Times New Roman"/>
              </a:rPr>
              <a:t>ELECTROOXIDATION</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5496" y="764704"/>
                <a:ext cx="7848872" cy="6093296"/>
              </a:xfrm>
            </p:spPr>
            <p:txBody>
              <a:bodyPr>
                <a:normAutofit fontScale="85000" lnSpcReduction="10000"/>
              </a:bodyPr>
              <a:lstStyle/>
              <a:p>
                <a:pPr algn="just">
                  <a:buClrTx/>
                  <a:buFont typeface="Wingdings" pitchFamily="2" charset="2"/>
                  <a:buChar char="v"/>
                </a:pPr>
                <a:r>
                  <a:rPr lang="en-US" sz="2400" b="1" dirty="0">
                    <a:solidFill>
                      <a:srgbClr val="C00000"/>
                    </a:solidFill>
                    <a:latin typeface="Times New Roman" pitchFamily="18" charset="0"/>
                    <a:cs typeface="Times New Roman" pitchFamily="18" charset="0"/>
                  </a:rPr>
                  <a:t>Direct Anodic Oxidation</a:t>
                </a:r>
              </a:p>
              <a:p>
                <a:pPr marL="0" indent="0" algn="just">
                  <a:buNone/>
                </a:pPr>
                <a:r>
                  <a:rPr lang="en-US" sz="2400" dirty="0">
                    <a:solidFill>
                      <a:srgbClr val="0070C0"/>
                    </a:solidFill>
                    <a:latin typeface="Times New Roman" pitchFamily="18" charset="0"/>
                    <a:cs typeface="Times New Roman" pitchFamily="18" charset="0"/>
                  </a:rPr>
                  <a:t>It has been admitted that the direct anodic oxidation is carried out using two steps. The first reaction is the anodic oxidation of water molecule leading to the formation of hydroxyl radicals (HO°) adsorbed on active sites on the </a:t>
                </a:r>
                <a:r>
                  <a:rPr lang="en-US" sz="2400" dirty="0" err="1">
                    <a:solidFill>
                      <a:srgbClr val="0070C0"/>
                    </a:solidFill>
                    <a:latin typeface="Times New Roman" pitchFamily="18" charset="0"/>
                    <a:cs typeface="Times New Roman" pitchFamily="18" charset="0"/>
                  </a:rPr>
                  <a:t>electrode"M</a:t>
                </a:r>
                <a:r>
                  <a:rPr lang="en-US" sz="2400" dirty="0">
                    <a:solidFill>
                      <a:srgbClr val="0070C0"/>
                    </a:solidFill>
                    <a:latin typeface="Times New Roman" pitchFamily="18" charset="0"/>
                    <a:cs typeface="Times New Roman" pitchFamily="18" charset="0"/>
                  </a:rPr>
                  <a:t>":</a:t>
                </a:r>
              </a:p>
              <a:p>
                <a:pPr marL="0" indent="0" algn="just">
                  <a:buNone/>
                </a:pPr>
                <a14:m>
                  <m:oMath xmlns:m="http://schemas.openxmlformats.org/officeDocument/2006/math">
                    <m:sSub>
                      <m:sSubPr>
                        <m:ctrlPr>
                          <a:rPr lang="en-US" sz="2400" i="1" smtClean="0">
                            <a:latin typeface="Cambria Math" panose="02040503050406030204" pitchFamily="18" charset="0"/>
                            <a:cs typeface="Times New Roman" pitchFamily="18" charset="0"/>
                          </a:rPr>
                        </m:ctrlPr>
                      </m:sSubPr>
                      <m:e>
                        <m:r>
                          <a:rPr lang="en-US" sz="2400" b="0" i="1" smtClean="0">
                            <a:latin typeface="Cambria Math"/>
                            <a:cs typeface="Times New Roman" pitchFamily="18" charset="0"/>
                          </a:rPr>
                          <m:t>𝐻</m:t>
                        </m:r>
                      </m:e>
                      <m:sub>
                        <m:r>
                          <a:rPr lang="en-US" sz="2400" b="0" i="1" smtClean="0">
                            <a:latin typeface="Cambria Math"/>
                            <a:cs typeface="Times New Roman" pitchFamily="18" charset="0"/>
                          </a:rPr>
                          <m:t>2</m:t>
                        </m:r>
                      </m:sub>
                    </m:sSub>
                    <m:r>
                      <a:rPr lang="en-US" sz="2400" b="0" i="1" smtClean="0">
                        <a:latin typeface="Cambria Math"/>
                        <a:cs typeface="Times New Roman" pitchFamily="18" charset="0"/>
                      </a:rPr>
                      <m:t>𝑂</m:t>
                    </m:r>
                    <m:r>
                      <a:rPr lang="en-US" sz="2400" b="0" i="1" smtClean="0">
                        <a:latin typeface="Cambria Math"/>
                        <a:cs typeface="Times New Roman" pitchFamily="18" charset="0"/>
                      </a:rPr>
                      <m:t>+</m:t>
                    </m:r>
                    <m:r>
                      <a:rPr lang="en-US" sz="2400" b="0" i="1" smtClean="0">
                        <a:latin typeface="Cambria Math"/>
                        <a:cs typeface="Times New Roman" pitchFamily="18" charset="0"/>
                      </a:rPr>
                      <m:t>𝑀</m:t>
                    </m:r>
                    <m:r>
                      <a:rPr lang="en-US" sz="2400" b="0" i="1" smtClean="0">
                        <a:latin typeface="Cambria Math"/>
                        <a:ea typeface="Cambria Math"/>
                        <a:cs typeface="Times New Roman" pitchFamily="18" charset="0"/>
                      </a:rPr>
                      <m:t>→</m:t>
                    </m:r>
                    <m:r>
                      <a:rPr lang="en-US" sz="2400" b="0" i="1" smtClean="0">
                        <a:latin typeface="Cambria Math"/>
                        <a:ea typeface="Cambria Math"/>
                        <a:cs typeface="Times New Roman" pitchFamily="18" charset="0"/>
                      </a:rPr>
                      <m:t>𝑀</m:t>
                    </m:r>
                    <m:d>
                      <m:dPr>
                        <m:begChr m:val="["/>
                        <m:endChr m:val="]"/>
                        <m:ctrlPr>
                          <a:rPr lang="en-US" sz="2400" b="0" i="1" smtClean="0">
                            <a:latin typeface="Cambria Math" panose="02040503050406030204" pitchFamily="18" charset="0"/>
                            <a:ea typeface="Cambria Math"/>
                            <a:cs typeface="Times New Roman" pitchFamily="18" charset="0"/>
                          </a:rPr>
                        </m:ctrlPr>
                      </m:dPr>
                      <m:e>
                        <m:r>
                          <a:rPr lang="en-US" sz="2400" b="0" i="1" smtClean="0">
                            <a:latin typeface="Cambria Math"/>
                            <a:ea typeface="Cambria Math"/>
                            <a:cs typeface="Times New Roman" pitchFamily="18" charset="0"/>
                          </a:rPr>
                          <m:t>𝐻</m:t>
                        </m:r>
                        <m:sSup>
                          <m:sSupPr>
                            <m:ctrlPr>
                              <a:rPr lang="en-US" sz="2400" b="0" i="1" smtClean="0">
                                <a:latin typeface="Cambria Math" panose="02040503050406030204" pitchFamily="18" charset="0"/>
                                <a:ea typeface="Cambria Math"/>
                                <a:cs typeface="Times New Roman" pitchFamily="18" charset="0"/>
                              </a:rPr>
                            </m:ctrlPr>
                          </m:sSupPr>
                          <m:e>
                            <m:r>
                              <a:rPr lang="en-US" sz="2400" b="0" i="1" smtClean="0">
                                <a:latin typeface="Cambria Math"/>
                                <a:ea typeface="Cambria Math"/>
                                <a:cs typeface="Times New Roman" pitchFamily="18" charset="0"/>
                              </a:rPr>
                              <m:t>𝑂</m:t>
                            </m:r>
                          </m:e>
                          <m:sup>
                            <m:r>
                              <a:rPr lang="en-US" sz="2400" b="0" i="1" smtClean="0">
                                <a:latin typeface="Cambria Math"/>
                                <a:ea typeface="Cambria Math"/>
                                <a:cs typeface="Times New Roman" pitchFamily="18" charset="0"/>
                              </a:rPr>
                              <m:t>•</m:t>
                            </m:r>
                          </m:sup>
                        </m:sSup>
                      </m:e>
                    </m:d>
                    <m:r>
                      <a:rPr lang="en-US" sz="2400" b="0" i="1" smtClean="0">
                        <a:latin typeface="Cambria Math"/>
                        <a:ea typeface="Cambria Math"/>
                        <a:cs typeface="Times New Roman" pitchFamily="18" charset="0"/>
                      </a:rPr>
                      <m:t>+</m:t>
                    </m:r>
                    <m:sSup>
                      <m:sSupPr>
                        <m:ctrlPr>
                          <a:rPr lang="en-US" sz="2400" b="0" i="1" smtClean="0">
                            <a:latin typeface="Cambria Math" panose="02040503050406030204" pitchFamily="18" charset="0"/>
                            <a:ea typeface="Cambria Math"/>
                            <a:cs typeface="Times New Roman" pitchFamily="18" charset="0"/>
                          </a:rPr>
                        </m:ctrlPr>
                      </m:sSupPr>
                      <m:e>
                        <m:r>
                          <a:rPr lang="en-US" sz="2400" b="0" i="1" smtClean="0">
                            <a:latin typeface="Cambria Math"/>
                            <a:ea typeface="Cambria Math"/>
                            <a:cs typeface="Times New Roman" pitchFamily="18" charset="0"/>
                          </a:rPr>
                          <m:t>𝐻</m:t>
                        </m:r>
                      </m:e>
                      <m:sup>
                        <m:r>
                          <a:rPr lang="en-US" sz="2400" b="0" i="1" smtClean="0">
                            <a:latin typeface="Cambria Math"/>
                            <a:ea typeface="Cambria Math"/>
                            <a:cs typeface="Times New Roman" pitchFamily="18" charset="0"/>
                          </a:rPr>
                          <m:t>+</m:t>
                        </m:r>
                      </m:sup>
                    </m:sSup>
                    <m:r>
                      <a:rPr lang="en-US" sz="2400" b="0" i="1" smtClean="0">
                        <a:latin typeface="Cambria Math"/>
                        <a:ea typeface="Cambria Math"/>
                        <a:cs typeface="Times New Roman" pitchFamily="18" charset="0"/>
                      </a:rPr>
                      <m:t>+ </m:t>
                    </m:r>
                    <m:sSup>
                      <m:sSupPr>
                        <m:ctrlPr>
                          <a:rPr lang="en-US" sz="2400" b="0" i="1" smtClean="0">
                            <a:latin typeface="Cambria Math" panose="02040503050406030204" pitchFamily="18" charset="0"/>
                            <a:ea typeface="Cambria Math"/>
                            <a:cs typeface="Times New Roman" pitchFamily="18" charset="0"/>
                          </a:rPr>
                        </m:ctrlPr>
                      </m:sSupPr>
                      <m:e>
                        <m:r>
                          <a:rPr lang="en-US" sz="2400" b="0" i="1" smtClean="0">
                            <a:latin typeface="Cambria Math"/>
                            <a:ea typeface="Cambria Math"/>
                            <a:cs typeface="Times New Roman" pitchFamily="18" charset="0"/>
                          </a:rPr>
                          <m:t>𝑒</m:t>
                        </m:r>
                      </m:e>
                      <m:sup>
                        <m:r>
                          <a:rPr lang="en-US" sz="2400" b="0" i="1" smtClean="0">
                            <a:latin typeface="Cambria Math"/>
                            <a:ea typeface="Cambria Math"/>
                            <a:cs typeface="Times New Roman" pitchFamily="18" charset="0"/>
                          </a:rPr>
                          <m:t>− </m:t>
                        </m:r>
                      </m:sup>
                    </m:sSup>
                  </m:oMath>
                </a14:m>
                <a:r>
                  <a:rPr lang="en-US" sz="2400" dirty="0">
                    <a:latin typeface="Times New Roman" pitchFamily="18" charset="0"/>
                    <a:cs typeface="Times New Roman" pitchFamily="18" charset="0"/>
                  </a:rPr>
                  <a:t>			 (12)</a:t>
                </a:r>
              </a:p>
              <a:p>
                <a:pPr marL="0" indent="0" algn="just">
                  <a:buNone/>
                </a:pPr>
                <a:r>
                  <a:rPr lang="en-US" sz="2400" dirty="0">
                    <a:solidFill>
                      <a:srgbClr val="C00000"/>
                    </a:solidFill>
                    <a:latin typeface="Times New Roman" pitchFamily="18" charset="0"/>
                    <a:cs typeface="Times New Roman" pitchFamily="18" charset="0"/>
                  </a:rPr>
                  <a:t>Subsequently, the oxidation of organics "R" is mediated by adsorbed hydroxyl radicals (equation (13)) and may result in fully oxidized reaction product as CO2 (equation (14)).</a:t>
                </a:r>
              </a:p>
              <a:p>
                <a:pPr marL="0" indent="0" algn="just">
                  <a:buNone/>
                </a:pPr>
                <a14:m>
                  <m:oMath xmlns:m="http://schemas.openxmlformats.org/officeDocument/2006/math">
                    <m:r>
                      <a:rPr lang="en-US" sz="2400" b="0" i="1" smtClean="0">
                        <a:solidFill>
                          <a:prstClr val="black"/>
                        </a:solidFill>
                        <a:latin typeface="Cambria Math"/>
                        <a:cs typeface="Times New Roman" pitchFamily="18" charset="0"/>
                      </a:rPr>
                      <m:t>𝑅</m:t>
                    </m:r>
                    <m:r>
                      <a:rPr lang="en-US" sz="2400" i="1">
                        <a:solidFill>
                          <a:prstClr val="black"/>
                        </a:solidFill>
                        <a:latin typeface="Cambria Math"/>
                        <a:cs typeface="Times New Roman" pitchFamily="18" charset="0"/>
                      </a:rPr>
                      <m:t>+</m:t>
                    </m:r>
                    <m:r>
                      <a:rPr lang="en-US" sz="2400" i="1">
                        <a:solidFill>
                          <a:prstClr val="black"/>
                        </a:solidFill>
                        <a:latin typeface="Cambria Math"/>
                        <a:ea typeface="Cambria Math"/>
                        <a:cs typeface="Times New Roman" pitchFamily="18" charset="0"/>
                      </a:rPr>
                      <m:t>𝑀</m:t>
                    </m:r>
                    <m:d>
                      <m:dPr>
                        <m:begChr m:val="["/>
                        <m:endChr m:val="]"/>
                        <m:ctrlPr>
                          <a:rPr lang="en-US" sz="2400" i="1">
                            <a:solidFill>
                              <a:prstClr val="black"/>
                            </a:solidFill>
                            <a:latin typeface="Cambria Math" panose="02040503050406030204" pitchFamily="18" charset="0"/>
                            <a:ea typeface="Cambria Math"/>
                            <a:cs typeface="Times New Roman" pitchFamily="18" charset="0"/>
                          </a:rPr>
                        </m:ctrlPr>
                      </m:dPr>
                      <m:e>
                        <m:r>
                          <a:rPr lang="en-US" sz="2400" i="1">
                            <a:solidFill>
                              <a:prstClr val="black"/>
                            </a:solidFill>
                            <a:latin typeface="Cambria Math"/>
                            <a:ea typeface="Cambria Math"/>
                            <a:cs typeface="Times New Roman" pitchFamily="18" charset="0"/>
                          </a:rPr>
                          <m:t>𝐻</m:t>
                        </m:r>
                        <m:sSup>
                          <m:sSupPr>
                            <m:ctrlPr>
                              <a:rPr lang="en-US" sz="2400" i="1">
                                <a:solidFill>
                                  <a:prstClr val="black"/>
                                </a:solidFill>
                                <a:latin typeface="Cambria Math" panose="02040503050406030204" pitchFamily="18" charset="0"/>
                                <a:ea typeface="Cambria Math"/>
                                <a:cs typeface="Times New Roman" pitchFamily="18" charset="0"/>
                              </a:rPr>
                            </m:ctrlPr>
                          </m:sSupPr>
                          <m:e>
                            <m:r>
                              <a:rPr lang="en-US" sz="2400" i="1">
                                <a:solidFill>
                                  <a:prstClr val="black"/>
                                </a:solidFill>
                                <a:latin typeface="Cambria Math"/>
                                <a:ea typeface="Cambria Math"/>
                                <a:cs typeface="Times New Roman" pitchFamily="18" charset="0"/>
                              </a:rPr>
                              <m:t>𝑂</m:t>
                            </m:r>
                          </m:e>
                          <m:sup>
                            <m:r>
                              <a:rPr lang="en-US" sz="2400" i="1">
                                <a:solidFill>
                                  <a:prstClr val="black"/>
                                </a:solidFill>
                                <a:latin typeface="Cambria Math"/>
                                <a:ea typeface="Cambria Math"/>
                                <a:cs typeface="Times New Roman" pitchFamily="18" charset="0"/>
                              </a:rPr>
                              <m:t>•</m:t>
                            </m:r>
                          </m:sup>
                        </m:sSup>
                      </m:e>
                    </m:d>
                    <m:r>
                      <a:rPr lang="en-US" sz="2400" i="1">
                        <a:solidFill>
                          <a:prstClr val="black"/>
                        </a:solidFill>
                        <a:latin typeface="Cambria Math"/>
                        <a:ea typeface="Cambria Math"/>
                        <a:cs typeface="Times New Roman" pitchFamily="18" charset="0"/>
                      </a:rPr>
                      <m:t>→</m:t>
                    </m:r>
                    <m:r>
                      <a:rPr lang="en-US" sz="2400" i="1">
                        <a:solidFill>
                          <a:prstClr val="black"/>
                        </a:solidFill>
                        <a:latin typeface="Cambria Math"/>
                        <a:cs typeface="Times New Roman" pitchFamily="18" charset="0"/>
                      </a:rPr>
                      <m:t>𝑀</m:t>
                    </m:r>
                    <m:r>
                      <a:rPr lang="en-US" sz="2400" i="1">
                        <a:solidFill>
                          <a:prstClr val="black"/>
                        </a:solidFill>
                        <a:latin typeface="Cambria Math"/>
                        <a:ea typeface="Cambria Math"/>
                        <a:cs typeface="Times New Roman" pitchFamily="18" charset="0"/>
                      </a:rPr>
                      <m:t>+</m:t>
                    </m:r>
                    <m:r>
                      <a:rPr lang="en-US" sz="2400" b="0" i="1" smtClean="0">
                        <a:solidFill>
                          <a:prstClr val="black"/>
                        </a:solidFill>
                        <a:latin typeface="Cambria Math"/>
                        <a:ea typeface="Cambria Math"/>
                        <a:cs typeface="Times New Roman" pitchFamily="18" charset="0"/>
                      </a:rPr>
                      <m:t>𝑅𝑂</m:t>
                    </m:r>
                    <m:r>
                      <a:rPr lang="en-US" sz="2400" b="0" i="1" smtClean="0">
                        <a:solidFill>
                          <a:prstClr val="black"/>
                        </a:solidFill>
                        <a:latin typeface="Cambria Math"/>
                        <a:ea typeface="Cambria Math"/>
                        <a:cs typeface="Times New Roman" pitchFamily="18" charset="0"/>
                      </a:rPr>
                      <m:t>+</m:t>
                    </m:r>
                    <m:sSup>
                      <m:sSupPr>
                        <m:ctrlPr>
                          <a:rPr lang="en-US" sz="2400" i="1">
                            <a:solidFill>
                              <a:prstClr val="black"/>
                            </a:solidFill>
                            <a:latin typeface="Cambria Math" panose="02040503050406030204" pitchFamily="18" charset="0"/>
                            <a:ea typeface="Cambria Math"/>
                            <a:cs typeface="Times New Roman" pitchFamily="18" charset="0"/>
                          </a:rPr>
                        </m:ctrlPr>
                      </m:sSupPr>
                      <m:e>
                        <m:r>
                          <a:rPr lang="en-US" sz="2400" i="1">
                            <a:solidFill>
                              <a:prstClr val="black"/>
                            </a:solidFill>
                            <a:latin typeface="Cambria Math"/>
                            <a:ea typeface="Cambria Math"/>
                            <a:cs typeface="Times New Roman" pitchFamily="18" charset="0"/>
                          </a:rPr>
                          <m:t>𝐻</m:t>
                        </m:r>
                      </m:e>
                      <m:sup>
                        <m:r>
                          <a:rPr lang="en-US" sz="2400" i="1">
                            <a:solidFill>
                              <a:prstClr val="black"/>
                            </a:solidFill>
                            <a:latin typeface="Cambria Math"/>
                            <a:ea typeface="Cambria Math"/>
                            <a:cs typeface="Times New Roman" pitchFamily="18" charset="0"/>
                          </a:rPr>
                          <m:t>+</m:t>
                        </m:r>
                      </m:sup>
                    </m:sSup>
                    <m:r>
                      <a:rPr lang="en-US" sz="2400" i="1">
                        <a:solidFill>
                          <a:prstClr val="black"/>
                        </a:solidFill>
                        <a:latin typeface="Cambria Math"/>
                        <a:ea typeface="Cambria Math"/>
                        <a:cs typeface="Times New Roman" pitchFamily="18" charset="0"/>
                      </a:rPr>
                      <m:t>+ </m:t>
                    </m:r>
                    <m:sSup>
                      <m:sSupPr>
                        <m:ctrlPr>
                          <a:rPr lang="en-US" sz="2400" i="1">
                            <a:solidFill>
                              <a:prstClr val="black"/>
                            </a:solidFill>
                            <a:latin typeface="Cambria Math" panose="02040503050406030204" pitchFamily="18" charset="0"/>
                            <a:ea typeface="Cambria Math"/>
                            <a:cs typeface="Times New Roman" pitchFamily="18" charset="0"/>
                          </a:rPr>
                        </m:ctrlPr>
                      </m:sSupPr>
                      <m:e>
                        <m:r>
                          <a:rPr lang="en-US" sz="2400" i="1">
                            <a:solidFill>
                              <a:prstClr val="black"/>
                            </a:solidFill>
                            <a:latin typeface="Cambria Math"/>
                            <a:ea typeface="Cambria Math"/>
                            <a:cs typeface="Times New Roman" pitchFamily="18" charset="0"/>
                          </a:rPr>
                          <m:t>𝑒</m:t>
                        </m:r>
                      </m:e>
                      <m:sup>
                        <m:r>
                          <a:rPr lang="en-US" sz="2400" i="1">
                            <a:solidFill>
                              <a:prstClr val="black"/>
                            </a:solidFill>
                            <a:latin typeface="Cambria Math"/>
                            <a:ea typeface="Cambria Math"/>
                            <a:cs typeface="Times New Roman" pitchFamily="18" charset="0"/>
                          </a:rPr>
                          <m:t>− </m:t>
                        </m:r>
                      </m:sup>
                    </m:sSup>
                  </m:oMath>
                </a14:m>
                <a:r>
                  <a:rPr lang="en-US" sz="2400" dirty="0">
                    <a:latin typeface="Times New Roman" pitchFamily="18" charset="0"/>
                    <a:cs typeface="Times New Roman" pitchFamily="18" charset="0"/>
                  </a:rPr>
                  <a:t>		 (13)</a:t>
                </a:r>
              </a:p>
              <a:p>
                <a:pPr marL="0" indent="0" algn="just">
                  <a:buNone/>
                </a:pPr>
                <a14:m>
                  <m:oMath xmlns:m="http://schemas.openxmlformats.org/officeDocument/2006/math">
                    <m:r>
                      <a:rPr lang="en-US" sz="2400" i="1">
                        <a:solidFill>
                          <a:prstClr val="black"/>
                        </a:solidFill>
                        <a:latin typeface="Cambria Math"/>
                        <a:cs typeface="Times New Roman" pitchFamily="18" charset="0"/>
                      </a:rPr>
                      <m:t>𝑅</m:t>
                    </m:r>
                    <m:r>
                      <a:rPr lang="en-US" sz="2400" i="1">
                        <a:solidFill>
                          <a:prstClr val="black"/>
                        </a:solidFill>
                        <a:latin typeface="Cambria Math"/>
                        <a:cs typeface="Times New Roman" pitchFamily="18" charset="0"/>
                      </a:rPr>
                      <m:t>+</m:t>
                    </m:r>
                    <m:r>
                      <a:rPr lang="en-US" sz="2400" i="1">
                        <a:solidFill>
                          <a:prstClr val="black"/>
                        </a:solidFill>
                        <a:latin typeface="Cambria Math"/>
                        <a:ea typeface="Cambria Math"/>
                        <a:cs typeface="Times New Roman" pitchFamily="18" charset="0"/>
                      </a:rPr>
                      <m:t>𝑀</m:t>
                    </m:r>
                    <m:d>
                      <m:dPr>
                        <m:begChr m:val="["/>
                        <m:endChr m:val="]"/>
                        <m:ctrlPr>
                          <a:rPr lang="en-US" sz="2400" i="1">
                            <a:solidFill>
                              <a:prstClr val="black"/>
                            </a:solidFill>
                            <a:latin typeface="Cambria Math" panose="02040503050406030204" pitchFamily="18" charset="0"/>
                            <a:ea typeface="Cambria Math"/>
                            <a:cs typeface="Times New Roman" pitchFamily="18" charset="0"/>
                          </a:rPr>
                        </m:ctrlPr>
                      </m:dPr>
                      <m:e>
                        <m:r>
                          <a:rPr lang="en-US" sz="2400" i="1">
                            <a:solidFill>
                              <a:prstClr val="black"/>
                            </a:solidFill>
                            <a:latin typeface="Cambria Math"/>
                            <a:ea typeface="Cambria Math"/>
                            <a:cs typeface="Times New Roman" pitchFamily="18" charset="0"/>
                          </a:rPr>
                          <m:t>𝐻</m:t>
                        </m:r>
                        <m:sSup>
                          <m:sSupPr>
                            <m:ctrlPr>
                              <a:rPr lang="en-US" sz="2400" i="1">
                                <a:solidFill>
                                  <a:prstClr val="black"/>
                                </a:solidFill>
                                <a:latin typeface="Cambria Math" panose="02040503050406030204" pitchFamily="18" charset="0"/>
                                <a:ea typeface="Cambria Math"/>
                                <a:cs typeface="Times New Roman" pitchFamily="18" charset="0"/>
                              </a:rPr>
                            </m:ctrlPr>
                          </m:sSupPr>
                          <m:e>
                            <m:r>
                              <a:rPr lang="en-US" sz="2400" i="1">
                                <a:solidFill>
                                  <a:prstClr val="black"/>
                                </a:solidFill>
                                <a:latin typeface="Cambria Math"/>
                                <a:ea typeface="Cambria Math"/>
                                <a:cs typeface="Times New Roman" pitchFamily="18" charset="0"/>
                              </a:rPr>
                              <m:t>𝑂</m:t>
                            </m:r>
                          </m:e>
                          <m:sup>
                            <m:r>
                              <a:rPr lang="en-US" sz="2400" i="1">
                                <a:solidFill>
                                  <a:prstClr val="black"/>
                                </a:solidFill>
                                <a:latin typeface="Cambria Math"/>
                                <a:ea typeface="Cambria Math"/>
                                <a:cs typeface="Times New Roman" pitchFamily="18" charset="0"/>
                              </a:rPr>
                              <m:t>•</m:t>
                            </m:r>
                          </m:sup>
                        </m:sSup>
                      </m:e>
                    </m:d>
                    <m:r>
                      <a:rPr lang="en-US" sz="2400" i="1">
                        <a:solidFill>
                          <a:prstClr val="black"/>
                        </a:solidFill>
                        <a:latin typeface="Cambria Math"/>
                        <a:ea typeface="Cambria Math"/>
                        <a:cs typeface="Times New Roman" pitchFamily="18" charset="0"/>
                      </a:rPr>
                      <m:t>→</m:t>
                    </m:r>
                    <m:r>
                      <a:rPr lang="en-US" sz="2400" i="1">
                        <a:solidFill>
                          <a:prstClr val="black"/>
                        </a:solidFill>
                        <a:latin typeface="Cambria Math"/>
                        <a:cs typeface="Times New Roman" pitchFamily="18" charset="0"/>
                      </a:rPr>
                      <m:t>𝑀</m:t>
                    </m:r>
                    <m:r>
                      <a:rPr lang="en-US" sz="2400" i="1">
                        <a:solidFill>
                          <a:prstClr val="black"/>
                        </a:solidFill>
                        <a:latin typeface="Cambria Math"/>
                        <a:ea typeface="Cambria Math"/>
                        <a:cs typeface="Times New Roman" pitchFamily="18" charset="0"/>
                      </a:rPr>
                      <m:t>+</m:t>
                    </m:r>
                    <m:r>
                      <a:rPr lang="en-US" sz="2400" b="0" i="1" smtClean="0">
                        <a:solidFill>
                          <a:prstClr val="black"/>
                        </a:solidFill>
                        <a:latin typeface="Cambria Math"/>
                        <a:ea typeface="Cambria Math"/>
                        <a:cs typeface="Times New Roman" pitchFamily="18" charset="0"/>
                      </a:rPr>
                      <m:t>𝑚𝐶</m:t>
                    </m:r>
                    <m:sSub>
                      <m:sSubPr>
                        <m:ctrlPr>
                          <a:rPr lang="en-US" sz="2400" b="0" i="1" smtClean="0">
                            <a:solidFill>
                              <a:prstClr val="black"/>
                            </a:solidFill>
                            <a:latin typeface="Cambria Math" panose="02040503050406030204" pitchFamily="18" charset="0"/>
                            <a:ea typeface="Cambria Math"/>
                            <a:cs typeface="Times New Roman" pitchFamily="18" charset="0"/>
                          </a:rPr>
                        </m:ctrlPr>
                      </m:sSubPr>
                      <m:e>
                        <m:r>
                          <a:rPr lang="en-US" sz="2400" b="0" i="1" smtClean="0">
                            <a:solidFill>
                              <a:prstClr val="black"/>
                            </a:solidFill>
                            <a:latin typeface="Cambria Math"/>
                            <a:ea typeface="Cambria Math"/>
                            <a:cs typeface="Times New Roman" pitchFamily="18" charset="0"/>
                          </a:rPr>
                          <m:t>𝑂</m:t>
                        </m:r>
                      </m:e>
                      <m:sub>
                        <m:r>
                          <a:rPr lang="en-US" sz="2400" b="0" i="1" smtClean="0">
                            <a:solidFill>
                              <a:prstClr val="black"/>
                            </a:solidFill>
                            <a:latin typeface="Cambria Math"/>
                            <a:ea typeface="Cambria Math"/>
                            <a:cs typeface="Times New Roman" pitchFamily="18" charset="0"/>
                          </a:rPr>
                          <m:t>2</m:t>
                        </m:r>
                      </m:sub>
                    </m:sSub>
                    <m:r>
                      <a:rPr lang="en-US" sz="2400" b="0" i="1" smtClean="0">
                        <a:solidFill>
                          <a:prstClr val="black"/>
                        </a:solidFill>
                        <a:latin typeface="Cambria Math"/>
                        <a:ea typeface="Cambria Math"/>
                        <a:cs typeface="Times New Roman" pitchFamily="18" charset="0"/>
                      </a:rPr>
                      <m:t>+</m:t>
                    </m:r>
                    <m:r>
                      <a:rPr lang="en-US" sz="2400" b="0" i="1" smtClean="0">
                        <a:solidFill>
                          <a:prstClr val="black"/>
                        </a:solidFill>
                        <a:latin typeface="Cambria Math"/>
                        <a:ea typeface="Cambria Math"/>
                        <a:cs typeface="Times New Roman" pitchFamily="18" charset="0"/>
                      </a:rPr>
                      <m:t>𝑛</m:t>
                    </m:r>
                    <m:sSub>
                      <m:sSubPr>
                        <m:ctrlPr>
                          <a:rPr lang="en-US" sz="2400" b="0" i="1" smtClean="0">
                            <a:solidFill>
                              <a:prstClr val="black"/>
                            </a:solidFill>
                            <a:latin typeface="Cambria Math" panose="02040503050406030204" pitchFamily="18" charset="0"/>
                            <a:ea typeface="Cambria Math"/>
                            <a:cs typeface="Times New Roman" pitchFamily="18" charset="0"/>
                          </a:rPr>
                        </m:ctrlPr>
                      </m:sSubPr>
                      <m:e>
                        <m:r>
                          <a:rPr lang="en-US" sz="2400" b="0" i="1" smtClean="0">
                            <a:solidFill>
                              <a:prstClr val="black"/>
                            </a:solidFill>
                            <a:latin typeface="Cambria Math"/>
                            <a:ea typeface="Cambria Math"/>
                            <a:cs typeface="Times New Roman" pitchFamily="18" charset="0"/>
                          </a:rPr>
                          <m:t>𝐻</m:t>
                        </m:r>
                      </m:e>
                      <m:sub>
                        <m:r>
                          <a:rPr lang="en-US" sz="2400" b="0" i="1" smtClean="0">
                            <a:solidFill>
                              <a:prstClr val="black"/>
                            </a:solidFill>
                            <a:latin typeface="Cambria Math"/>
                            <a:ea typeface="Cambria Math"/>
                            <a:cs typeface="Times New Roman" pitchFamily="18" charset="0"/>
                          </a:rPr>
                          <m:t>2</m:t>
                        </m:r>
                      </m:sub>
                    </m:sSub>
                    <m:r>
                      <a:rPr lang="en-US" sz="2400" i="1">
                        <a:solidFill>
                          <a:prstClr val="black"/>
                        </a:solidFill>
                        <a:latin typeface="Cambria Math"/>
                        <a:ea typeface="Cambria Math"/>
                        <a:cs typeface="Times New Roman" pitchFamily="18" charset="0"/>
                      </a:rPr>
                      <m:t>𝑂</m:t>
                    </m:r>
                    <m:r>
                      <a:rPr lang="en-US" sz="2400" i="1">
                        <a:solidFill>
                          <a:prstClr val="black"/>
                        </a:solidFill>
                        <a:latin typeface="Cambria Math"/>
                        <a:ea typeface="Cambria Math"/>
                        <a:cs typeface="Times New Roman" pitchFamily="18" charset="0"/>
                      </a:rPr>
                      <m:t>+</m:t>
                    </m:r>
                    <m:sSup>
                      <m:sSupPr>
                        <m:ctrlPr>
                          <a:rPr lang="en-US" sz="2400" i="1">
                            <a:solidFill>
                              <a:prstClr val="black"/>
                            </a:solidFill>
                            <a:latin typeface="Cambria Math" panose="02040503050406030204" pitchFamily="18" charset="0"/>
                            <a:ea typeface="Cambria Math"/>
                            <a:cs typeface="Times New Roman" pitchFamily="18" charset="0"/>
                          </a:rPr>
                        </m:ctrlPr>
                      </m:sSupPr>
                      <m:e>
                        <m:r>
                          <a:rPr lang="en-US" sz="2400" i="1">
                            <a:solidFill>
                              <a:prstClr val="black"/>
                            </a:solidFill>
                            <a:latin typeface="Cambria Math"/>
                            <a:ea typeface="Cambria Math"/>
                            <a:cs typeface="Times New Roman" pitchFamily="18" charset="0"/>
                          </a:rPr>
                          <m:t>𝐻</m:t>
                        </m:r>
                      </m:e>
                      <m:sup>
                        <m:r>
                          <a:rPr lang="en-US" sz="2400" i="1">
                            <a:solidFill>
                              <a:prstClr val="black"/>
                            </a:solidFill>
                            <a:latin typeface="Cambria Math"/>
                            <a:ea typeface="Cambria Math"/>
                            <a:cs typeface="Times New Roman" pitchFamily="18" charset="0"/>
                          </a:rPr>
                          <m:t>+</m:t>
                        </m:r>
                      </m:sup>
                    </m:sSup>
                    <m:r>
                      <a:rPr lang="en-US" sz="2400" i="1">
                        <a:solidFill>
                          <a:prstClr val="black"/>
                        </a:solidFill>
                        <a:latin typeface="Cambria Math"/>
                        <a:ea typeface="Cambria Math"/>
                        <a:cs typeface="Times New Roman" pitchFamily="18" charset="0"/>
                      </a:rPr>
                      <m:t>+ </m:t>
                    </m:r>
                    <m:sSup>
                      <m:sSupPr>
                        <m:ctrlPr>
                          <a:rPr lang="en-US" sz="2400" i="1">
                            <a:solidFill>
                              <a:prstClr val="black"/>
                            </a:solidFill>
                            <a:latin typeface="Cambria Math" panose="02040503050406030204" pitchFamily="18" charset="0"/>
                            <a:ea typeface="Cambria Math"/>
                            <a:cs typeface="Times New Roman" pitchFamily="18" charset="0"/>
                          </a:rPr>
                        </m:ctrlPr>
                      </m:sSupPr>
                      <m:e>
                        <m:r>
                          <a:rPr lang="en-US" sz="2400" i="1">
                            <a:solidFill>
                              <a:prstClr val="black"/>
                            </a:solidFill>
                            <a:latin typeface="Cambria Math"/>
                            <a:ea typeface="Cambria Math"/>
                            <a:cs typeface="Times New Roman" pitchFamily="18" charset="0"/>
                          </a:rPr>
                          <m:t>𝑒</m:t>
                        </m:r>
                      </m:e>
                      <m:sup>
                        <m:r>
                          <a:rPr lang="en-US" sz="2400" i="1">
                            <a:solidFill>
                              <a:prstClr val="black"/>
                            </a:solidFill>
                            <a:latin typeface="Cambria Math"/>
                            <a:ea typeface="Cambria Math"/>
                            <a:cs typeface="Times New Roman" pitchFamily="18" charset="0"/>
                          </a:rPr>
                          <m:t>− </m:t>
                        </m:r>
                      </m:sup>
                    </m:sSup>
                    <m:r>
                      <a:rPr lang="en-US" sz="2400" i="1">
                        <a:solidFill>
                          <a:prstClr val="black"/>
                        </a:solidFill>
                        <a:latin typeface="Cambria Math"/>
                        <a:ea typeface="Cambria Math"/>
                        <a:cs typeface="Times New Roman" pitchFamily="18" charset="0"/>
                      </a:rPr>
                      <m:t> </m:t>
                    </m:r>
                  </m:oMath>
                </a14:m>
                <a:r>
                  <a:rPr lang="en-US" sz="2400" dirty="0">
                    <a:latin typeface="Times New Roman" pitchFamily="18" charset="0"/>
                    <a:cs typeface="Times New Roman" pitchFamily="18" charset="0"/>
                  </a:rPr>
                  <a:t>	  (14)</a:t>
                </a:r>
              </a:p>
              <a:p>
                <a:pPr marL="0" lvl="0" indent="0" algn="just">
                  <a:buClr>
                    <a:srgbClr val="B13F9A"/>
                  </a:buClr>
                  <a:buNone/>
                </a:pPr>
                <a:r>
                  <a:rPr lang="en-US" sz="2400" dirty="0">
                    <a:solidFill>
                      <a:srgbClr val="C00000"/>
                    </a:solidFill>
                    <a:latin typeface="Times New Roman" pitchFamily="18" charset="0"/>
                    <a:cs typeface="Times New Roman" pitchFamily="18" charset="0"/>
                  </a:rPr>
                  <a:t>Where "RO" represents the oxidized organic molecule, which can be further oxidized by hydroxyl radical while it is continuously produced at anode electrodes.</a:t>
                </a:r>
              </a:p>
              <a:p>
                <a:pPr marL="0" lvl="0" indent="0" algn="just">
                  <a:buClr>
                    <a:srgbClr val="B13F9A"/>
                  </a:buClr>
                  <a:buNone/>
                </a:pPr>
                <a:r>
                  <a:rPr lang="en-US" sz="2400" dirty="0">
                    <a:solidFill>
                      <a:srgbClr val="7030A0"/>
                    </a:solidFill>
                    <a:latin typeface="Times New Roman" pitchFamily="18" charset="0"/>
                    <a:cs typeface="Times New Roman" pitchFamily="18" charset="0"/>
                  </a:rPr>
                  <a:t>The accumulation of OH radicals favors the combustion reaction (equation (14)). The hydroxide radicals are species capable of oxidizing numerous complex organics, non-chemically </a:t>
                </a:r>
                <a:r>
                  <a:rPr lang="en-US" sz="2400" dirty="0" err="1">
                    <a:solidFill>
                      <a:srgbClr val="7030A0"/>
                    </a:solidFill>
                    <a:latin typeface="Times New Roman" pitchFamily="18" charset="0"/>
                    <a:cs typeface="Times New Roman" pitchFamily="18" charset="0"/>
                  </a:rPr>
                  <a:t>oxidizable</a:t>
                </a:r>
                <a:r>
                  <a:rPr lang="en-US" sz="2400" dirty="0">
                    <a:solidFill>
                      <a:srgbClr val="7030A0"/>
                    </a:solidFill>
                    <a:latin typeface="Times New Roman" pitchFamily="18" charset="0"/>
                    <a:cs typeface="Times New Roman" pitchFamily="18" charset="0"/>
                  </a:rPr>
                  <a:t> or difficulty </a:t>
                </a:r>
                <a:r>
                  <a:rPr lang="en-US" sz="2400" dirty="0" err="1">
                    <a:solidFill>
                      <a:srgbClr val="7030A0"/>
                    </a:solidFill>
                    <a:latin typeface="Times New Roman" pitchFamily="18" charset="0"/>
                    <a:cs typeface="Times New Roman" pitchFamily="18" charset="0"/>
                  </a:rPr>
                  <a:t>oxidizable</a:t>
                </a:r>
                <a:r>
                  <a:rPr lang="en-US" sz="2400" dirty="0">
                    <a:solidFill>
                      <a:srgbClr val="7030A0"/>
                    </a:solidFill>
                    <a:latin typeface="Times New Roman" pitchFamily="18" charset="0"/>
                    <a:cs typeface="Times New Roman" pitchFamily="18" charset="0"/>
                  </a:rPr>
                  <a:t> .</a:t>
                </a:r>
              </a:p>
              <a:p>
                <a:pPr marL="0" lvl="0" indent="0" algn="just">
                  <a:buClr>
                    <a:srgbClr val="B13F9A"/>
                  </a:buClr>
                  <a:buNone/>
                </a:pPr>
                <a:r>
                  <a:rPr lang="en-US" sz="2400" dirty="0">
                    <a:solidFill>
                      <a:srgbClr val="7030A0"/>
                    </a:solidFill>
                    <a:latin typeface="Times New Roman" pitchFamily="18" charset="0"/>
                    <a:cs typeface="Times New Roman" pitchFamily="18" charset="0"/>
                  </a:rPr>
                  <a:t>They efficiently react with the double bonds -C=C- and attack the aromatic nucleus, which are the major component of refractory organic compounds. </a:t>
                </a:r>
                <a:endParaRPr lang="en-US" sz="2400" dirty="0">
                  <a:latin typeface="Times New Roman" pitchFamily="18" charset="0"/>
                  <a:cs typeface="Times New Roman"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5496" y="764704"/>
                <a:ext cx="7848872" cy="6093296"/>
              </a:xfrm>
              <a:blipFill rotWithShape="0">
                <a:blip r:embed="rId2"/>
                <a:stretch>
                  <a:fillRect l="-855" t="-1000" r="-777"/>
                </a:stretch>
              </a:blipFill>
            </p:spPr>
            <p:txBody>
              <a:bodyPr/>
              <a:lstStyle/>
              <a:p>
                <a:r>
                  <a:rPr lang="en-US">
                    <a:noFill/>
                  </a:rPr>
                  <a:t> </a:t>
                </a:r>
              </a:p>
            </p:txBody>
          </p:sp>
        </mc:Fallback>
      </mc:AlternateContent>
    </p:spTree>
    <p:extLst>
      <p:ext uri="{BB962C8B-B14F-4D97-AF65-F5344CB8AC3E}">
        <p14:creationId xmlns:p14="http://schemas.microsoft.com/office/powerpoint/2010/main" val="357326912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3688" y="260648"/>
            <a:ext cx="4618856" cy="554320"/>
          </a:xfrm>
        </p:spPr>
        <p:txBody>
          <a:bodyPr/>
          <a:lstStyle/>
          <a:p>
            <a:r>
              <a:rPr lang="en-US" sz="3100" dirty="0">
                <a:ln w="500">
                  <a:solidFill>
                    <a:srgbClr val="B13F9A">
                      <a:shade val="20000"/>
                      <a:satMod val="120000"/>
                    </a:srgbClr>
                  </a:solidFill>
                </a:ln>
                <a:gradFill>
                  <a:gsLst>
                    <a:gs pos="0">
                      <a:srgbClr val="F9B639">
                        <a:tint val="13000"/>
                      </a:srgbClr>
                    </a:gs>
                    <a:gs pos="10000">
                      <a:srgbClr val="F9B639">
                        <a:tint val="20000"/>
                      </a:srgbClr>
                    </a:gs>
                    <a:gs pos="49000">
                      <a:srgbClr val="F9B639">
                        <a:tint val="70000"/>
                      </a:srgbClr>
                    </a:gs>
                    <a:gs pos="50000">
                      <a:srgbClr val="F9B639">
                        <a:tint val="97000"/>
                      </a:srgbClr>
                    </a:gs>
                    <a:gs pos="100000">
                      <a:srgbClr val="F9B639">
                        <a:tint val="20000"/>
                      </a:srgbClr>
                    </a:gs>
                  </a:gsLst>
                  <a:lin ang="5400000" scaled="1"/>
                </a:gradFill>
                <a:latin typeface="Times New Roman"/>
              </a:rPr>
              <a:t>ELECTROOXIDATION</a:t>
            </a:r>
            <a:endParaRPr lang="en-US" dirty="0"/>
          </a:p>
        </p:txBody>
      </p:sp>
      <p:pic>
        <p:nvPicPr>
          <p:cNvPr id="21508"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43429" y="1628800"/>
            <a:ext cx="5660819" cy="51354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755576" y="1115452"/>
            <a:ext cx="6696744" cy="369332"/>
          </a:xfrm>
          <a:prstGeom prst="rect">
            <a:avLst/>
          </a:prstGeom>
        </p:spPr>
        <p:txBody>
          <a:bodyPr wrap="square">
            <a:spAutoFit/>
          </a:bodyPr>
          <a:lstStyle/>
          <a:p>
            <a:r>
              <a:rPr lang="en-US" dirty="0">
                <a:latin typeface="Times New Roman"/>
              </a:rPr>
              <a:t>Table 6 Potential of oxygen evolution of different anodes, </a:t>
            </a:r>
            <a:r>
              <a:rPr lang="en-US" i="1" dirty="0">
                <a:latin typeface="Times New Roman"/>
              </a:rPr>
              <a:t>V </a:t>
            </a:r>
            <a:r>
              <a:rPr lang="en-US" dirty="0">
                <a:latin typeface="Times New Roman"/>
              </a:rPr>
              <a:t>vs. NHE</a:t>
            </a:r>
            <a:endParaRPr lang="en-US" dirty="0"/>
          </a:p>
        </p:txBody>
      </p:sp>
    </p:spTree>
    <p:extLst>
      <p:ext uri="{BB962C8B-B14F-4D97-AF65-F5344CB8AC3E}">
        <p14:creationId xmlns:p14="http://schemas.microsoft.com/office/powerpoint/2010/main" val="2434932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528" y="116632"/>
            <a:ext cx="8352928" cy="792088"/>
          </a:xfrm>
        </p:spPr>
        <p:txBody>
          <a:bodyPr>
            <a:normAutofit fontScale="90000"/>
          </a:bodyPr>
          <a:lstStyle/>
          <a:p>
            <a:pPr algn="ctr"/>
            <a:r>
              <a:rPr lang="en-US" sz="3100" dirty="0">
                <a:ln w="500">
                  <a:solidFill>
                    <a:srgbClr val="B13F9A">
                      <a:shade val="20000"/>
                      <a:satMod val="120000"/>
                    </a:srgbClr>
                  </a:solidFill>
                </a:ln>
                <a:gradFill>
                  <a:gsLst>
                    <a:gs pos="0">
                      <a:srgbClr val="F9B639">
                        <a:tint val="13000"/>
                      </a:srgbClr>
                    </a:gs>
                    <a:gs pos="10000">
                      <a:srgbClr val="F9B639">
                        <a:tint val="20000"/>
                      </a:srgbClr>
                    </a:gs>
                    <a:gs pos="49000">
                      <a:srgbClr val="F9B639">
                        <a:tint val="70000"/>
                      </a:srgbClr>
                    </a:gs>
                    <a:gs pos="50000">
                      <a:srgbClr val="F9B639">
                        <a:tint val="97000"/>
                      </a:srgbClr>
                    </a:gs>
                    <a:gs pos="100000">
                      <a:srgbClr val="F9B639">
                        <a:tint val="20000"/>
                      </a:srgbClr>
                    </a:gs>
                  </a:gsLst>
                  <a:lin ang="5400000" scaled="1"/>
                </a:gradFill>
                <a:latin typeface="Times New Roman"/>
              </a:rPr>
              <a:t>Indirect electro-oxidation via in situ generated chemical oxidants</a:t>
            </a:r>
          </a:p>
        </p:txBody>
      </p:sp>
      <p:sp>
        <p:nvSpPr>
          <p:cNvPr id="3" name="Content Placeholder 2"/>
          <p:cNvSpPr>
            <a:spLocks noGrp="1"/>
          </p:cNvSpPr>
          <p:nvPr>
            <p:ph idx="1"/>
          </p:nvPr>
        </p:nvSpPr>
        <p:spPr>
          <a:xfrm>
            <a:off x="107504" y="908720"/>
            <a:ext cx="8064896" cy="5949280"/>
          </a:xfrm>
        </p:spPr>
        <p:txBody>
          <a:bodyPr>
            <a:noAutofit/>
          </a:bodyPr>
          <a:lstStyle/>
          <a:p>
            <a:pPr algn="just">
              <a:buFont typeface="Wingdings" panose="05000000000000000000" pitchFamily="2" charset="2"/>
              <a:buChar char="v"/>
            </a:pPr>
            <a:r>
              <a:rPr lang="en-US" sz="2400" b="1" dirty="0" err="1">
                <a:latin typeface="Times New Roman" panose="02020603050405020304" pitchFamily="18" charset="0"/>
                <a:cs typeface="Times New Roman" panose="02020603050405020304" pitchFamily="18" charset="0"/>
              </a:rPr>
              <a:t>Electrogeneration</a:t>
            </a:r>
            <a:r>
              <a:rPr lang="en-US" sz="2400" b="1" dirty="0">
                <a:latin typeface="Times New Roman" panose="02020603050405020304" pitchFamily="18" charset="0"/>
                <a:cs typeface="Times New Roman" panose="02020603050405020304" pitchFamily="18" charset="0"/>
              </a:rPr>
              <a:t> of active chlorine</a:t>
            </a:r>
            <a:endParaRPr lang="en-US" sz="2400" dirty="0">
              <a:solidFill>
                <a:srgbClr val="C00000"/>
              </a:solidFill>
              <a:latin typeface="Times New Roman" pitchFamily="18" charset="0"/>
              <a:cs typeface="Times New Roman" pitchFamily="18" charset="0"/>
            </a:endParaRPr>
          </a:p>
          <a:p>
            <a:pPr marL="0" indent="0" algn="just">
              <a:buNone/>
            </a:pPr>
            <a:r>
              <a:rPr lang="en-US" sz="2400" dirty="0">
                <a:solidFill>
                  <a:srgbClr val="C00000"/>
                </a:solidFill>
                <a:latin typeface="Times New Roman" pitchFamily="18" charset="0"/>
                <a:cs typeface="Times New Roman" pitchFamily="18" charset="0"/>
              </a:rPr>
              <a:t>The indirect effect of electrolysis is also interesting to destroy recalcitrant organics. For instance, in the presence of chloride ions, these ions can be respectively oxidized at the anode electrodes and formed in </a:t>
            </a:r>
            <a:r>
              <a:rPr lang="en-US" sz="2400" dirty="0" err="1">
                <a:solidFill>
                  <a:srgbClr val="C00000"/>
                </a:solidFill>
                <a:latin typeface="Times New Roman" pitchFamily="18" charset="0"/>
                <a:cs typeface="Times New Roman" pitchFamily="18" charset="0"/>
              </a:rPr>
              <a:t>hypochlorous</a:t>
            </a:r>
            <a:r>
              <a:rPr lang="en-US" sz="2400" dirty="0">
                <a:solidFill>
                  <a:srgbClr val="C00000"/>
                </a:solidFill>
                <a:latin typeface="Times New Roman" pitchFamily="18" charset="0"/>
                <a:cs typeface="Times New Roman" pitchFamily="18" charset="0"/>
              </a:rPr>
              <a:t> acid (</a:t>
            </a:r>
            <a:r>
              <a:rPr lang="en-US" sz="2400" dirty="0" err="1">
                <a:solidFill>
                  <a:srgbClr val="C00000"/>
                </a:solidFill>
                <a:latin typeface="Times New Roman" pitchFamily="18" charset="0"/>
                <a:cs typeface="Times New Roman" pitchFamily="18" charset="0"/>
              </a:rPr>
              <a:t>HClO</a:t>
            </a:r>
            <a:r>
              <a:rPr lang="en-US" sz="2400" dirty="0">
                <a:solidFill>
                  <a:srgbClr val="C00000"/>
                </a:solidFill>
                <a:latin typeface="Times New Roman" pitchFamily="18" charset="0"/>
                <a:cs typeface="Times New Roman" pitchFamily="18" charset="0"/>
              </a:rPr>
              <a:t>) solutions (see equations (16)). </a:t>
            </a:r>
            <a:r>
              <a:rPr lang="en-US" sz="2400" dirty="0" err="1">
                <a:solidFill>
                  <a:srgbClr val="C00000"/>
                </a:solidFill>
                <a:latin typeface="Times New Roman" pitchFamily="18" charset="0"/>
                <a:cs typeface="Times New Roman" pitchFamily="18" charset="0"/>
              </a:rPr>
              <a:t>HClO</a:t>
            </a:r>
            <a:r>
              <a:rPr lang="en-US" sz="2400" dirty="0">
                <a:solidFill>
                  <a:srgbClr val="C00000"/>
                </a:solidFill>
                <a:latin typeface="Times New Roman" pitchFamily="18" charset="0"/>
                <a:cs typeface="Times New Roman" pitchFamily="18" charset="0"/>
              </a:rPr>
              <a:t> is powerful oxidants capable of </a:t>
            </a:r>
            <a:r>
              <a:rPr lang="en-US" sz="2400" dirty="0" err="1">
                <a:solidFill>
                  <a:srgbClr val="C00000"/>
                </a:solidFill>
                <a:latin typeface="Times New Roman" pitchFamily="18" charset="0"/>
                <a:cs typeface="Times New Roman" pitchFamily="18" charset="0"/>
              </a:rPr>
              <a:t>oxidising</a:t>
            </a:r>
            <a:r>
              <a:rPr lang="en-US" sz="2400" dirty="0">
                <a:solidFill>
                  <a:srgbClr val="C00000"/>
                </a:solidFill>
                <a:latin typeface="Times New Roman" pitchFamily="18" charset="0"/>
                <a:cs typeface="Times New Roman" pitchFamily="18" charset="0"/>
              </a:rPr>
              <a:t> and modifying the structure of organic molecules and leading to more oxidized and less toxic compounds.</a:t>
            </a:r>
          </a:p>
          <a:p>
            <a:pPr marL="0" indent="0" algn="just">
              <a:buNone/>
            </a:pPr>
            <a:r>
              <a:rPr lang="en-US" sz="2400" dirty="0">
                <a:latin typeface="Times New Roman" pitchFamily="18" charset="0"/>
                <a:cs typeface="Times New Roman" pitchFamily="18" charset="0"/>
              </a:rPr>
              <a:t>								(16)</a:t>
            </a:r>
          </a:p>
          <a:p>
            <a:pPr marL="0" indent="0" algn="just">
              <a:buNone/>
            </a:pPr>
            <a:r>
              <a:rPr lang="en-US" sz="2400" dirty="0">
                <a:latin typeface="Times New Roman" pitchFamily="18" charset="0"/>
                <a:cs typeface="Times New Roman" pitchFamily="18" charset="0"/>
              </a:rPr>
              <a:t>The choice of the anode material utilized is important for in situ</a:t>
            </a:r>
          </a:p>
          <a:p>
            <a:pPr marL="0" indent="0" algn="just">
              <a:buNone/>
            </a:pPr>
            <a:r>
              <a:rPr lang="en-US" sz="2400" dirty="0">
                <a:latin typeface="Times New Roman" pitchFamily="18" charset="0"/>
                <a:cs typeface="Times New Roman" pitchFamily="18" charset="0"/>
              </a:rPr>
              <a:t>generation of active chlorine, and DSA-type anodes coated with </a:t>
            </a:r>
            <a:r>
              <a:rPr lang="en-US" sz="2400" dirty="0" err="1">
                <a:latin typeface="Times New Roman" pitchFamily="18" charset="0"/>
                <a:cs typeface="Times New Roman" pitchFamily="18" charset="0"/>
              </a:rPr>
              <a:t>alayer</a:t>
            </a:r>
            <a:r>
              <a:rPr lang="en-US" sz="2400" dirty="0">
                <a:latin typeface="Times New Roman" pitchFamily="18" charset="0"/>
                <a:cs typeface="Times New Roman" pitchFamily="18" charset="0"/>
              </a:rPr>
              <a:t> of RuO2 or IrO2 are particularly effective.</a:t>
            </a:r>
          </a:p>
          <a:p>
            <a:pPr marL="0" indent="0" algn="just">
              <a:buNone/>
            </a:pPr>
            <a:r>
              <a:rPr lang="en-US" sz="2400" dirty="0">
                <a:solidFill>
                  <a:srgbClr val="0070C0"/>
                </a:solidFill>
                <a:latin typeface="Times New Roman" pitchFamily="18" charset="0"/>
                <a:cs typeface="Times New Roman" pitchFamily="18" charset="0"/>
              </a:rPr>
              <a:t>Active chlorine production is suitable for the treatment of some types of wastewaters, such as olive oil, textile, and tannery Effluents.</a:t>
            </a:r>
          </a:p>
          <a:p>
            <a:pPr marL="0" indent="0" algn="just">
              <a:buNone/>
            </a:pPr>
            <a:r>
              <a:rPr lang="en-US" sz="2400" dirty="0">
                <a:latin typeface="Times New Roman" pitchFamily="18" charset="0"/>
                <a:cs typeface="Times New Roman" pitchFamily="18" charset="0"/>
              </a:rPr>
              <a:t>							</a:t>
            </a:r>
          </a:p>
        </p:txBody>
      </p:sp>
      <p:pic>
        <p:nvPicPr>
          <p:cNvPr id="2048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3933056"/>
            <a:ext cx="4421291" cy="504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1690836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8072" y="260648"/>
            <a:ext cx="7239000" cy="576064"/>
          </a:xfrm>
        </p:spPr>
        <p:txBody>
          <a:bodyPr>
            <a:normAutofit fontScale="90000"/>
          </a:bodyPr>
          <a:lstStyle/>
          <a:p>
            <a:pPr marL="571500" indent="-571500">
              <a:buFont typeface="Wingdings" panose="05000000000000000000" pitchFamily="2" charset="2"/>
              <a:buChar char="v"/>
            </a:pPr>
            <a:r>
              <a:rPr lang="en-US" dirty="0">
                <a:solidFill>
                  <a:srgbClr val="0070C0"/>
                </a:solidFill>
                <a:latin typeface="Times New Roman" panose="02020603050405020304" pitchFamily="18" charset="0"/>
                <a:cs typeface="Times New Roman" panose="02020603050405020304" pitchFamily="18" charset="0"/>
              </a:rPr>
              <a:t>Electro-Fenton method</a:t>
            </a:r>
            <a:endParaRPr lang="en-US" dirty="0"/>
          </a:p>
        </p:txBody>
      </p:sp>
      <p:sp>
        <p:nvSpPr>
          <p:cNvPr id="3" name="Content Placeholder 2"/>
          <p:cNvSpPr>
            <a:spLocks noGrp="1"/>
          </p:cNvSpPr>
          <p:nvPr>
            <p:ph idx="1"/>
          </p:nvPr>
        </p:nvSpPr>
        <p:spPr>
          <a:xfrm>
            <a:off x="0" y="980728"/>
            <a:ext cx="7696200" cy="5248584"/>
          </a:xfrm>
        </p:spPr>
        <p:txBody>
          <a:bodyPr>
            <a:normAutofit fontScale="92500"/>
          </a:bodyPr>
          <a:lstStyle/>
          <a:p>
            <a:pPr algn="just">
              <a:buFont typeface="Wingdings" panose="05000000000000000000" pitchFamily="2" charset="2"/>
              <a:buChar char="v"/>
            </a:pPr>
            <a:r>
              <a:rPr lang="en-US" dirty="0">
                <a:latin typeface="Times New Roman" panose="02020603050405020304" pitchFamily="18" charset="0"/>
                <a:cs typeface="Times New Roman" panose="02020603050405020304" pitchFamily="18" charset="0"/>
              </a:rPr>
              <a:t>Indirect electro-oxidation methods based on the </a:t>
            </a:r>
            <a:r>
              <a:rPr lang="en-US" dirty="0" err="1">
                <a:latin typeface="Times New Roman" panose="02020603050405020304" pitchFamily="18" charset="0"/>
                <a:cs typeface="Times New Roman" panose="02020603050405020304" pitchFamily="18" charset="0"/>
              </a:rPr>
              <a:t>cathodic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electrogeneration</a:t>
            </a:r>
            <a:r>
              <a:rPr lang="en-US" dirty="0">
                <a:latin typeface="Times New Roman" panose="02020603050405020304" pitchFamily="18" charset="0"/>
                <a:cs typeface="Times New Roman" panose="02020603050405020304" pitchFamily="18" charset="0"/>
              </a:rPr>
              <a:t> of hydrogen peroxide are being developed for the treatment of certain wastewaters, such as acidic wastewaters containing toxic and refractory organic pollutants. </a:t>
            </a:r>
          </a:p>
          <a:p>
            <a:pPr algn="just">
              <a:buFont typeface="Wingdings" panose="05000000000000000000" pitchFamily="2" charset="2"/>
              <a:buChar char="v"/>
            </a:pPr>
            <a:r>
              <a:rPr lang="en-US" dirty="0">
                <a:latin typeface="Times New Roman" panose="02020603050405020304" pitchFamily="18" charset="0"/>
                <a:cs typeface="Times New Roman" panose="02020603050405020304" pitchFamily="18" charset="0"/>
              </a:rPr>
              <a:t>The direct remediation of wastewaters using this approach is limited by the low oxidation potential of H2O2.</a:t>
            </a:r>
          </a:p>
          <a:p>
            <a:pPr algn="just">
              <a:buFont typeface="Wingdings" panose="05000000000000000000" pitchFamily="2" charset="2"/>
              <a:buChar char="v"/>
            </a:pPr>
            <a:r>
              <a:rPr lang="en-US" dirty="0">
                <a:latin typeface="Times New Roman" panose="02020603050405020304" pitchFamily="18" charset="0"/>
                <a:cs typeface="Times New Roman" panose="02020603050405020304" pitchFamily="18" charset="0"/>
              </a:rPr>
              <a:t>The electro-Fenton process is a more effective method of wastewater treatment, which is based on using H2O2 in acidic effluents with Fe2+ ion as catalyst (Fenton’s reagent) to give homogenous •OH as strong oxidant of organics according to the reaction:</a:t>
            </a:r>
          </a:p>
          <a:p>
            <a:pPr marL="0" indent="0" algn="just">
              <a:buNone/>
            </a:pPr>
            <a:r>
              <a:rPr lang="en-US" dirty="0">
                <a:latin typeface="Times New Roman" panose="02020603050405020304" pitchFamily="18" charset="0"/>
                <a:cs typeface="Times New Roman" panose="02020603050405020304" pitchFamily="18" charset="0"/>
              </a:rPr>
              <a:t>							(17)</a:t>
            </a:r>
          </a:p>
        </p:txBody>
      </p:sp>
      <p:pic>
        <p:nvPicPr>
          <p:cNvPr id="5" name="Picture 4"/>
          <p:cNvPicPr>
            <a:picLocks noChangeAspect="1"/>
          </p:cNvPicPr>
          <p:nvPr/>
        </p:nvPicPr>
        <p:blipFill>
          <a:blip r:embed="rId2"/>
          <a:stretch>
            <a:fillRect/>
          </a:stretch>
        </p:blipFill>
        <p:spPr>
          <a:xfrm>
            <a:off x="1574838" y="5589240"/>
            <a:ext cx="4546523" cy="437565"/>
          </a:xfrm>
          <a:prstGeom prst="rect">
            <a:avLst/>
          </a:prstGeom>
        </p:spPr>
      </p:pic>
    </p:spTree>
    <p:extLst>
      <p:ext uri="{BB962C8B-B14F-4D97-AF65-F5344CB8AC3E}">
        <p14:creationId xmlns:p14="http://schemas.microsoft.com/office/powerpoint/2010/main" val="121416654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4211960" y="1628800"/>
            <a:ext cx="1732673" cy="288032"/>
          </a:xfrm>
          <a:prstGeom prst="rect">
            <a:avLst/>
          </a:prstGeom>
        </p:spPr>
      </p:pic>
      <p:sp>
        <p:nvSpPr>
          <p:cNvPr id="5" name="Rectangle 4"/>
          <p:cNvSpPr/>
          <p:nvPr/>
        </p:nvSpPr>
        <p:spPr>
          <a:xfrm>
            <a:off x="467544" y="332656"/>
            <a:ext cx="7239000" cy="3785652"/>
          </a:xfrm>
          <a:prstGeom prst="rect">
            <a:avLst/>
          </a:prstGeom>
        </p:spPr>
        <p:txBody>
          <a:bodyPr wrap="square">
            <a:spAutoFit/>
          </a:bodyPr>
          <a:lstStyle/>
          <a:p>
            <a:pPr marL="285750" indent="-285750" algn="just">
              <a:buFont typeface="Wingdings" panose="05000000000000000000" pitchFamily="2" charset="2"/>
              <a:buChar char="v"/>
            </a:pPr>
            <a:r>
              <a:rPr lang="en-US" sz="2000" dirty="0">
                <a:latin typeface="Times New Roman" panose="02020603050405020304" pitchFamily="18" charset="0"/>
                <a:cs typeface="Times New Roman" panose="02020603050405020304" pitchFamily="18" charset="0"/>
              </a:rPr>
              <a:t>Electro-</a:t>
            </a:r>
            <a:r>
              <a:rPr lang="en-US" sz="2000" dirty="0" err="1">
                <a:latin typeface="Times New Roman" panose="02020603050405020304" pitchFamily="18" charset="0"/>
                <a:cs typeface="Times New Roman" panose="02020603050405020304" pitchFamily="18" charset="0"/>
              </a:rPr>
              <a:t>fenton</a:t>
            </a:r>
            <a:r>
              <a:rPr lang="en-US" sz="2000" dirty="0">
                <a:latin typeface="Times New Roman" panose="02020603050405020304" pitchFamily="18" charset="0"/>
                <a:cs typeface="Times New Roman" panose="02020603050405020304" pitchFamily="18" charset="0"/>
              </a:rPr>
              <a:t> methods have become very attractive owing to much higher degradation rates of organic pollutants than traditional Fenton method approaches due to the continuous regeneration of Fe2+ at the cathode via </a:t>
            </a:r>
          </a:p>
          <a:p>
            <a:pPr marL="285750" indent="-285750" algn="just">
              <a:buFont typeface="Wingdings" panose="05000000000000000000" pitchFamily="2" charset="2"/>
              <a:buChar char="v"/>
            </a:pPr>
            <a:endParaRPr lang="en-US" sz="2000"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v"/>
            </a:pPr>
            <a:r>
              <a:rPr lang="en-US" sz="2000" dirty="0">
                <a:latin typeface="Times New Roman" panose="02020603050405020304" pitchFamily="18" charset="0"/>
                <a:cs typeface="Times New Roman" panose="02020603050405020304" pitchFamily="18" charset="0"/>
              </a:rPr>
              <a:t>This electrochemical approach thus avoids Fe3+ accumulation in the medium, thereby eliminating the production of iron sludge.</a:t>
            </a:r>
          </a:p>
          <a:p>
            <a:pPr marL="285750" indent="-285750" algn="just">
              <a:buFont typeface="Wingdings" panose="05000000000000000000" pitchFamily="2" charset="2"/>
              <a:buChar char="v"/>
            </a:pPr>
            <a:r>
              <a:rPr lang="en-US" sz="2000" dirty="0">
                <a:latin typeface="Times New Roman" panose="02020603050405020304" pitchFamily="18" charset="0"/>
                <a:cs typeface="Times New Roman" panose="02020603050405020304" pitchFamily="18" charset="0"/>
              </a:rPr>
              <a:t>The </a:t>
            </a:r>
            <a:r>
              <a:rPr lang="en-US" sz="2000" dirty="0" err="1">
                <a:latin typeface="Times New Roman" panose="02020603050405020304" pitchFamily="18" charset="0"/>
                <a:cs typeface="Times New Roman" panose="02020603050405020304" pitchFamily="18" charset="0"/>
              </a:rPr>
              <a:t>electrofenton</a:t>
            </a:r>
            <a:r>
              <a:rPr lang="en-US" sz="2000" dirty="0">
                <a:latin typeface="Times New Roman" panose="02020603050405020304" pitchFamily="18" charset="0"/>
                <a:cs typeface="Times New Roman" panose="02020603050405020304" pitchFamily="18" charset="0"/>
              </a:rPr>
              <a:t> process has been successfully used to treat </a:t>
            </a:r>
            <a:r>
              <a:rPr lang="en-US" sz="2000" dirty="0" err="1">
                <a:latin typeface="Times New Roman" panose="02020603050405020304" pitchFamily="18" charset="0"/>
                <a:cs typeface="Times New Roman" panose="02020603050405020304" pitchFamily="18" charset="0"/>
              </a:rPr>
              <a:t>nonbiodegradable</a:t>
            </a:r>
            <a:r>
              <a:rPr lang="en-US" sz="2000" dirty="0">
                <a:latin typeface="Times New Roman" panose="02020603050405020304" pitchFamily="18" charset="0"/>
                <a:cs typeface="Times New Roman" panose="02020603050405020304" pitchFamily="18" charset="0"/>
              </a:rPr>
              <a:t> or refractory organic compounds such as: phenolic compounds, dyes, pesticides and herbicides, leachate.</a:t>
            </a:r>
          </a:p>
          <a:p>
            <a:pPr marL="285750" indent="-285750" algn="just">
              <a:buFont typeface="Wingdings" panose="05000000000000000000" pitchFamily="2" charset="2"/>
              <a:buChar char="v"/>
            </a:pPr>
            <a:r>
              <a:rPr lang="en-US" sz="2000" dirty="0">
                <a:latin typeface="Times New Roman" panose="02020603050405020304" pitchFamily="18" charset="0"/>
                <a:cs typeface="Times New Roman" panose="02020603050405020304" pitchFamily="18" charset="0"/>
              </a:rPr>
              <a:t>BDD electrodes are particularly effective for the </a:t>
            </a:r>
            <a:r>
              <a:rPr lang="en-US" sz="2000" dirty="0" err="1">
                <a:latin typeface="Times New Roman" panose="02020603050405020304" pitchFamily="18" charset="0"/>
                <a:cs typeface="Times New Roman" panose="02020603050405020304" pitchFamily="18" charset="0"/>
              </a:rPr>
              <a:t>electrofenton</a:t>
            </a:r>
            <a:r>
              <a:rPr lang="en-US" sz="2000" dirty="0">
                <a:latin typeface="Times New Roman" panose="02020603050405020304" pitchFamily="18" charset="0"/>
                <a:cs typeface="Times New Roman" panose="02020603050405020304" pitchFamily="18" charset="0"/>
              </a:rPr>
              <a:t> process. </a:t>
            </a:r>
            <a:endParaRPr lang="en-US" sz="2000" dirty="0"/>
          </a:p>
        </p:txBody>
      </p:sp>
      <p:pic>
        <p:nvPicPr>
          <p:cNvPr id="7" name="Picture 6"/>
          <p:cNvPicPr>
            <a:picLocks noChangeAspect="1"/>
          </p:cNvPicPr>
          <p:nvPr/>
        </p:nvPicPr>
        <p:blipFill rotWithShape="1">
          <a:blip r:embed="rId3"/>
          <a:srcRect r="36310" b="23540"/>
          <a:stretch/>
        </p:blipFill>
        <p:spPr>
          <a:xfrm>
            <a:off x="1331640" y="4084004"/>
            <a:ext cx="5688632" cy="2748164"/>
          </a:xfrm>
          <a:prstGeom prst="rect">
            <a:avLst/>
          </a:prstGeom>
        </p:spPr>
      </p:pic>
    </p:spTree>
    <p:extLst>
      <p:ext uri="{BB962C8B-B14F-4D97-AF65-F5344CB8AC3E}">
        <p14:creationId xmlns:p14="http://schemas.microsoft.com/office/powerpoint/2010/main" val="289605355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648"/>
            <a:ext cx="7239000" cy="626328"/>
          </a:xfrm>
        </p:spPr>
        <p:txBody>
          <a:bodyPr>
            <a:normAutofit fontScale="90000"/>
          </a:bodyPr>
          <a:lstStyle/>
          <a:p>
            <a:r>
              <a:rPr lang="en-US" dirty="0"/>
              <a:t>Drawbacks of </a:t>
            </a:r>
            <a:r>
              <a:rPr lang="en-US" dirty="0" err="1"/>
              <a:t>Electrofenton</a:t>
            </a:r>
            <a:endParaRPr lang="en-US" dirty="0"/>
          </a:p>
        </p:txBody>
      </p:sp>
      <p:sp>
        <p:nvSpPr>
          <p:cNvPr id="3" name="Content Placeholder 2"/>
          <p:cNvSpPr>
            <a:spLocks noGrp="1"/>
          </p:cNvSpPr>
          <p:nvPr>
            <p:ph idx="1"/>
          </p:nvPr>
        </p:nvSpPr>
        <p:spPr>
          <a:xfrm>
            <a:off x="0" y="886976"/>
            <a:ext cx="8028384" cy="4486240"/>
          </a:xfrm>
        </p:spPr>
        <p:txBody>
          <a:bodyPr>
            <a:noAutofit/>
          </a:bodyPr>
          <a:lstStyle/>
          <a:p>
            <a:r>
              <a:rPr lang="en-US" sz="2400" dirty="0">
                <a:latin typeface="Times New Roman" panose="02020603050405020304" pitchFamily="18" charset="0"/>
                <a:cs typeface="Times New Roman" panose="02020603050405020304" pitchFamily="18" charset="0"/>
              </a:rPr>
              <a:t>The main limitation of the Fenton approaches is the requirement of low pH conditions. Fe3+ precipitation from solution at pH ≥3.5 can led to the termination of this reaction. </a:t>
            </a:r>
          </a:p>
          <a:p>
            <a:r>
              <a:rPr lang="en-US" sz="2400" dirty="0">
                <a:latin typeface="Times New Roman" panose="02020603050405020304" pitchFamily="18" charset="0"/>
                <a:cs typeface="Times New Roman" panose="02020603050405020304" pitchFamily="18" charset="0"/>
              </a:rPr>
              <a:t>The </a:t>
            </a:r>
            <a:r>
              <a:rPr lang="en-US" sz="2400" dirty="0" err="1">
                <a:latin typeface="Times New Roman" panose="02020603050405020304" pitchFamily="18" charset="0"/>
                <a:cs typeface="Times New Roman" panose="02020603050405020304" pitchFamily="18" charset="0"/>
              </a:rPr>
              <a:t>electrofenton</a:t>
            </a:r>
            <a:r>
              <a:rPr lang="en-US" sz="2400" dirty="0">
                <a:latin typeface="Times New Roman" panose="02020603050405020304" pitchFamily="18" charset="0"/>
                <a:cs typeface="Times New Roman" panose="02020603050405020304" pitchFamily="18" charset="0"/>
              </a:rPr>
              <a:t> system also requires a low solution pH, typically within the pH range less than 3.5 and consequently it is impractical if large amounts of chemicals are needed to acidify the water prior to treatment. </a:t>
            </a:r>
          </a:p>
          <a:p>
            <a:r>
              <a:rPr lang="en-US" sz="2400" dirty="0">
                <a:latin typeface="Times New Roman" panose="02020603050405020304" pitchFamily="18" charset="0"/>
                <a:cs typeface="Times New Roman" panose="02020603050405020304" pitchFamily="18" charset="0"/>
              </a:rPr>
              <a:t>Therefore, the inherent drawback of needing a low pH limits wide application of the Fenton approaches, although they are useful when the solutions are initially quite acidic. </a:t>
            </a:r>
          </a:p>
        </p:txBody>
      </p:sp>
    </p:spTree>
    <p:extLst>
      <p:ext uri="{BB962C8B-B14F-4D97-AF65-F5344CB8AC3E}">
        <p14:creationId xmlns:p14="http://schemas.microsoft.com/office/powerpoint/2010/main" val="285971311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5696" y="116632"/>
            <a:ext cx="4330824" cy="554320"/>
          </a:xfrm>
        </p:spPr>
        <p:txBody>
          <a:bodyPr>
            <a:normAutofit/>
          </a:bodyPr>
          <a:lstStyle/>
          <a:p>
            <a:r>
              <a:rPr lang="en-US" dirty="0">
                <a:ln w="500">
                  <a:solidFill>
                    <a:srgbClr val="B13F9A">
                      <a:shade val="20000"/>
                      <a:satMod val="120000"/>
                    </a:srgbClr>
                  </a:solidFill>
                </a:ln>
                <a:gradFill>
                  <a:gsLst>
                    <a:gs pos="0">
                      <a:srgbClr val="F9B639">
                        <a:tint val="13000"/>
                      </a:srgbClr>
                    </a:gs>
                    <a:gs pos="10000">
                      <a:srgbClr val="F9B639">
                        <a:tint val="20000"/>
                      </a:srgbClr>
                    </a:gs>
                    <a:gs pos="49000">
                      <a:srgbClr val="F9B639">
                        <a:tint val="70000"/>
                      </a:srgbClr>
                    </a:gs>
                    <a:gs pos="50000">
                      <a:srgbClr val="F9B639">
                        <a:tint val="97000"/>
                      </a:srgbClr>
                    </a:gs>
                    <a:gs pos="100000">
                      <a:srgbClr val="F9B639">
                        <a:tint val="20000"/>
                      </a:srgbClr>
                    </a:gs>
                  </a:gsLst>
                  <a:lin ang="5400000" scaled="1"/>
                </a:gradFill>
              </a:rPr>
              <a:t>Our contribution</a:t>
            </a:r>
            <a:endParaRPr lang="en-US" dirty="0"/>
          </a:p>
        </p:txBody>
      </p:sp>
      <p:pic>
        <p:nvPicPr>
          <p:cNvPr id="2048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51870"/>
          <a:stretch/>
        </p:blipFill>
        <p:spPr bwMode="auto">
          <a:xfrm>
            <a:off x="0" y="664120"/>
            <a:ext cx="8039620" cy="204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5656" y="3356992"/>
            <a:ext cx="5591175" cy="335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7743658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117313"/>
            <a:ext cx="7956400" cy="4042385"/>
          </a:xfrm>
          <a:prstGeom prst="rect">
            <a:avLst/>
          </a:prstGeom>
        </p:spPr>
      </p:pic>
      <p:pic>
        <p:nvPicPr>
          <p:cNvPr id="2" name="Picture 1"/>
          <p:cNvPicPr>
            <a:picLocks noChangeAspect="1"/>
          </p:cNvPicPr>
          <p:nvPr/>
        </p:nvPicPr>
        <p:blipFill rotWithShape="1">
          <a:blip r:embed="rId3"/>
          <a:srcRect b="18313"/>
          <a:stretch/>
        </p:blipFill>
        <p:spPr>
          <a:xfrm>
            <a:off x="35496" y="3717032"/>
            <a:ext cx="7239463" cy="2736304"/>
          </a:xfrm>
          <a:prstGeom prst="rect">
            <a:avLst/>
          </a:prstGeom>
        </p:spPr>
      </p:pic>
      <p:pic>
        <p:nvPicPr>
          <p:cNvPr id="5" name="Picture 4"/>
          <p:cNvPicPr>
            <a:picLocks noChangeAspect="1"/>
          </p:cNvPicPr>
          <p:nvPr/>
        </p:nvPicPr>
        <p:blipFill rotWithShape="1">
          <a:blip r:embed="rId4"/>
          <a:srcRect b="6250"/>
          <a:stretch/>
        </p:blipFill>
        <p:spPr>
          <a:xfrm>
            <a:off x="5958626" y="1772816"/>
            <a:ext cx="3185374" cy="2160240"/>
          </a:xfrm>
          <a:prstGeom prst="rect">
            <a:avLst/>
          </a:prstGeom>
          <a:ln w="31750">
            <a:solidFill>
              <a:schemeClr val="accent1"/>
            </a:solidFill>
          </a:ln>
        </p:spPr>
      </p:pic>
    </p:spTree>
    <p:extLst>
      <p:ext uri="{BB962C8B-B14F-4D97-AF65-F5344CB8AC3E}">
        <p14:creationId xmlns:p14="http://schemas.microsoft.com/office/powerpoint/2010/main" val="76174504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A893E12-0398-B18D-7423-7BE1C5EDDEE7}"/>
              </a:ext>
            </a:extLst>
          </p:cNvPr>
          <p:cNvPicPr>
            <a:picLocks noChangeAspect="1"/>
          </p:cNvPicPr>
          <p:nvPr/>
        </p:nvPicPr>
        <p:blipFill>
          <a:blip r:embed="rId2"/>
          <a:stretch>
            <a:fillRect/>
          </a:stretch>
        </p:blipFill>
        <p:spPr>
          <a:xfrm>
            <a:off x="683568" y="188640"/>
            <a:ext cx="6137538" cy="5537803"/>
          </a:xfrm>
          <a:prstGeom prst="rect">
            <a:avLst/>
          </a:prstGeom>
        </p:spPr>
      </p:pic>
      <p:pic>
        <p:nvPicPr>
          <p:cNvPr id="11" name="Picture 10">
            <a:extLst>
              <a:ext uri="{FF2B5EF4-FFF2-40B4-BE49-F238E27FC236}">
                <a16:creationId xmlns:a16="http://schemas.microsoft.com/office/drawing/2014/main" id="{C9235517-205C-0CFF-6443-AE3865439B90}"/>
              </a:ext>
            </a:extLst>
          </p:cNvPr>
          <p:cNvPicPr>
            <a:picLocks noChangeAspect="1"/>
          </p:cNvPicPr>
          <p:nvPr/>
        </p:nvPicPr>
        <p:blipFill>
          <a:blip r:embed="rId3"/>
          <a:stretch>
            <a:fillRect/>
          </a:stretch>
        </p:blipFill>
        <p:spPr>
          <a:xfrm>
            <a:off x="2589343" y="3284984"/>
            <a:ext cx="4198513" cy="3193961"/>
          </a:xfrm>
          <a:prstGeom prst="rect">
            <a:avLst/>
          </a:prstGeom>
          <a:ln w="31750">
            <a:solidFill>
              <a:schemeClr val="accent1"/>
            </a:solidFill>
          </a:ln>
        </p:spPr>
      </p:pic>
    </p:spTree>
    <p:extLst>
      <p:ext uri="{BB962C8B-B14F-4D97-AF65-F5344CB8AC3E}">
        <p14:creationId xmlns:p14="http://schemas.microsoft.com/office/powerpoint/2010/main" val="221084700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1640" y="66368"/>
            <a:ext cx="4752528" cy="554320"/>
          </a:xfrm>
        </p:spPr>
        <p:txBody>
          <a:bodyPr/>
          <a:lstStyle/>
          <a:p>
            <a:r>
              <a:rPr lang="en-US" sz="3100" dirty="0">
                <a:ln w="500">
                  <a:solidFill>
                    <a:srgbClr val="B13F9A">
                      <a:shade val="20000"/>
                      <a:satMod val="120000"/>
                    </a:srgbClr>
                  </a:solidFill>
                </a:ln>
                <a:gradFill>
                  <a:gsLst>
                    <a:gs pos="0">
                      <a:srgbClr val="F9B639">
                        <a:tint val="13000"/>
                      </a:srgbClr>
                    </a:gs>
                    <a:gs pos="10000">
                      <a:srgbClr val="F9B639">
                        <a:tint val="20000"/>
                      </a:srgbClr>
                    </a:gs>
                    <a:gs pos="49000">
                      <a:srgbClr val="F9B639">
                        <a:tint val="70000"/>
                      </a:srgbClr>
                    </a:gs>
                    <a:gs pos="50000">
                      <a:srgbClr val="F9B639">
                        <a:tint val="97000"/>
                      </a:srgbClr>
                    </a:gs>
                    <a:gs pos="100000">
                      <a:srgbClr val="F9B639">
                        <a:tint val="20000"/>
                      </a:srgbClr>
                    </a:gs>
                  </a:gsLst>
                  <a:lin ang="5400000" scaled="1"/>
                </a:gradFill>
                <a:latin typeface="Times New Roman"/>
              </a:rPr>
              <a:t>Combined processes</a:t>
            </a:r>
            <a:endParaRPr lang="en-US" dirty="0"/>
          </a:p>
        </p:txBody>
      </p:sp>
      <p:sp>
        <p:nvSpPr>
          <p:cNvPr id="3" name="Content Placeholder 2"/>
          <p:cNvSpPr>
            <a:spLocks noGrp="1"/>
          </p:cNvSpPr>
          <p:nvPr>
            <p:ph idx="1"/>
          </p:nvPr>
        </p:nvSpPr>
        <p:spPr>
          <a:xfrm>
            <a:off x="107504" y="620688"/>
            <a:ext cx="7959080" cy="6120680"/>
          </a:xfrm>
        </p:spPr>
        <p:txBody>
          <a:bodyPr>
            <a:noAutofit/>
          </a:bodyPr>
          <a:lstStyle/>
          <a:p>
            <a:pPr algn="just">
              <a:buFont typeface="Wingdings" panose="05000000000000000000" pitchFamily="2" charset="2"/>
              <a:buChar char="v"/>
            </a:pPr>
            <a:r>
              <a:rPr lang="en-US" sz="2400" dirty="0">
                <a:latin typeface="Times New Roman" panose="02020603050405020304" pitchFamily="18" charset="0"/>
                <a:cs typeface="Times New Roman" panose="02020603050405020304" pitchFamily="18" charset="0"/>
              </a:rPr>
              <a:t>Electro-coagulation coupled electro-flotation process</a:t>
            </a:r>
          </a:p>
          <a:p>
            <a:pPr algn="just">
              <a:buFont typeface="Wingdings" panose="05000000000000000000" pitchFamily="2" charset="2"/>
              <a:buChar char="v"/>
            </a:pPr>
            <a:r>
              <a:rPr lang="en-US" sz="2400" dirty="0">
                <a:solidFill>
                  <a:srgbClr val="00B050"/>
                </a:solidFill>
                <a:latin typeface="Times New Roman" panose="02020603050405020304" pitchFamily="18" charset="0"/>
                <a:cs typeface="Times New Roman" panose="02020603050405020304" pitchFamily="18" charset="0"/>
              </a:rPr>
              <a:t>Combined electrocoagulation–</a:t>
            </a:r>
            <a:r>
              <a:rPr lang="en-US" sz="2400" dirty="0" err="1">
                <a:solidFill>
                  <a:srgbClr val="00B050"/>
                </a:solidFill>
                <a:latin typeface="Times New Roman" panose="02020603050405020304" pitchFamily="18" charset="0"/>
                <a:cs typeface="Times New Roman" panose="02020603050405020304" pitchFamily="18" charset="0"/>
              </a:rPr>
              <a:t>electrooxidation</a:t>
            </a:r>
            <a:r>
              <a:rPr lang="en-US" sz="2400" dirty="0">
                <a:solidFill>
                  <a:srgbClr val="00B050"/>
                </a:solidFill>
                <a:latin typeface="Times New Roman" panose="02020603050405020304" pitchFamily="18" charset="0"/>
                <a:cs typeface="Times New Roman" panose="02020603050405020304" pitchFamily="18" charset="0"/>
              </a:rPr>
              <a:t> </a:t>
            </a:r>
          </a:p>
          <a:p>
            <a:pPr algn="just">
              <a:buFont typeface="Wingdings" panose="05000000000000000000" pitchFamily="2" charset="2"/>
              <a:buChar char="v"/>
            </a:pPr>
            <a:r>
              <a:rPr lang="en-US" sz="2400" dirty="0">
                <a:solidFill>
                  <a:srgbClr val="FF0000"/>
                </a:solidFill>
                <a:latin typeface="Times New Roman" panose="02020603050405020304" pitchFamily="18" charset="0"/>
                <a:cs typeface="Times New Roman" panose="02020603050405020304" pitchFamily="18" charset="0"/>
              </a:rPr>
              <a:t>Electrocoagulation/</a:t>
            </a:r>
            <a:r>
              <a:rPr lang="en-US" sz="2400" dirty="0" err="1">
                <a:solidFill>
                  <a:srgbClr val="FF0000"/>
                </a:solidFill>
                <a:latin typeface="Times New Roman" panose="02020603050405020304" pitchFamily="18" charset="0"/>
                <a:cs typeface="Times New Roman" panose="02020603050405020304" pitchFamily="18" charset="0"/>
              </a:rPr>
              <a:t>electrooxidation</a:t>
            </a:r>
            <a:r>
              <a:rPr lang="en-US" sz="2400" dirty="0">
                <a:solidFill>
                  <a:srgbClr val="FF0000"/>
                </a:solidFill>
                <a:latin typeface="Times New Roman" panose="02020603050405020304" pitchFamily="18" charset="0"/>
                <a:cs typeface="Times New Roman" panose="02020603050405020304" pitchFamily="18" charset="0"/>
              </a:rPr>
              <a:t>–</a:t>
            </a:r>
            <a:r>
              <a:rPr lang="en-US" sz="2400" dirty="0" err="1">
                <a:solidFill>
                  <a:srgbClr val="FF0000"/>
                </a:solidFill>
                <a:latin typeface="Times New Roman" panose="02020603050405020304" pitchFamily="18" charset="0"/>
                <a:cs typeface="Times New Roman" panose="02020603050405020304" pitchFamily="18" charset="0"/>
              </a:rPr>
              <a:t>electroflotation</a:t>
            </a:r>
            <a:r>
              <a:rPr lang="en-US" sz="2400" dirty="0">
                <a:solidFill>
                  <a:srgbClr val="FF0000"/>
                </a:solidFill>
                <a:latin typeface="Times New Roman" panose="02020603050405020304" pitchFamily="18" charset="0"/>
                <a:cs typeface="Times New Roman" panose="02020603050405020304" pitchFamily="18" charset="0"/>
              </a:rPr>
              <a:t> (ECEO–EF)</a:t>
            </a:r>
          </a:p>
          <a:p>
            <a:pPr algn="just">
              <a:buFont typeface="Wingdings" panose="05000000000000000000" pitchFamily="2" charset="2"/>
              <a:buChar char="v"/>
            </a:pPr>
            <a:r>
              <a:rPr lang="en-US" sz="2400" dirty="0">
                <a:solidFill>
                  <a:srgbClr val="0070C0"/>
                </a:solidFill>
                <a:latin typeface="Times New Roman" panose="02020603050405020304" pitchFamily="18" charset="0"/>
                <a:cs typeface="Times New Roman" panose="02020603050405020304" pitchFamily="18" charset="0"/>
              </a:rPr>
              <a:t>Hybrid electrocoagulation/ </a:t>
            </a:r>
            <a:r>
              <a:rPr lang="en-US" sz="2400" dirty="0" err="1">
                <a:solidFill>
                  <a:srgbClr val="0070C0"/>
                </a:solidFill>
                <a:latin typeface="Times New Roman" panose="02020603050405020304" pitchFamily="18" charset="0"/>
                <a:cs typeface="Times New Roman" panose="02020603050405020304" pitchFamily="18" charset="0"/>
              </a:rPr>
              <a:t>electrodialysis</a:t>
            </a:r>
            <a:r>
              <a:rPr lang="en-US" sz="2400" dirty="0">
                <a:solidFill>
                  <a:srgbClr val="0070C0"/>
                </a:solidFill>
                <a:latin typeface="Times New Roman" panose="02020603050405020304" pitchFamily="18" charset="0"/>
                <a:cs typeface="Times New Roman" panose="02020603050405020304" pitchFamily="18" charset="0"/>
              </a:rPr>
              <a:t> process </a:t>
            </a:r>
          </a:p>
          <a:p>
            <a:pPr algn="just">
              <a:buFont typeface="Wingdings" panose="05000000000000000000" pitchFamily="2" charset="2"/>
              <a:buChar char="v"/>
            </a:pPr>
            <a:r>
              <a:rPr lang="en-US" sz="2400" dirty="0">
                <a:latin typeface="Times New Roman" pitchFamily="18" charset="0"/>
                <a:cs typeface="Times New Roman" pitchFamily="18" charset="0"/>
              </a:rPr>
              <a:t>Electrocoagulation—</a:t>
            </a:r>
            <a:r>
              <a:rPr lang="en-US" sz="2400" dirty="0" err="1">
                <a:latin typeface="Times New Roman" pitchFamily="18" charset="0"/>
                <a:cs typeface="Times New Roman" pitchFamily="18" charset="0"/>
              </a:rPr>
              <a:t>photocatalytic</a:t>
            </a:r>
            <a:r>
              <a:rPr lang="en-US" sz="2400" dirty="0">
                <a:latin typeface="Times New Roman" pitchFamily="18" charset="0"/>
                <a:cs typeface="Times New Roman" pitchFamily="18" charset="0"/>
              </a:rPr>
              <a:t> process</a:t>
            </a:r>
          </a:p>
          <a:p>
            <a:pPr>
              <a:buFont typeface="Wingdings" panose="05000000000000000000" pitchFamily="2" charset="2"/>
              <a:buChar char="v"/>
            </a:pPr>
            <a:r>
              <a:rPr lang="en-US" sz="2400" b="1" dirty="0">
                <a:solidFill>
                  <a:srgbClr val="7030A0"/>
                </a:solidFill>
                <a:latin typeface="Arial Black" panose="020B0A04020102020204" pitchFamily="34" charset="0"/>
                <a:cs typeface="Times New Roman" pitchFamily="18" charset="0"/>
              </a:rPr>
              <a:t>Combined </a:t>
            </a:r>
            <a:r>
              <a:rPr lang="en-US" sz="2400" b="1" dirty="0" err="1">
                <a:solidFill>
                  <a:srgbClr val="7030A0"/>
                </a:solidFill>
                <a:latin typeface="Arial Black" panose="020B0A04020102020204" pitchFamily="34" charset="0"/>
                <a:cs typeface="Times New Roman" pitchFamily="18" charset="0"/>
              </a:rPr>
              <a:t>photoelectrocatalytic</a:t>
            </a:r>
            <a:r>
              <a:rPr lang="en-US" sz="2400" b="1" dirty="0">
                <a:solidFill>
                  <a:srgbClr val="7030A0"/>
                </a:solidFill>
                <a:latin typeface="Arial Black" panose="020B0A04020102020204" pitchFamily="34" charset="0"/>
                <a:cs typeface="Times New Roman" pitchFamily="18" charset="0"/>
              </a:rPr>
              <a:t>/electro-Fenton process</a:t>
            </a:r>
          </a:p>
          <a:p>
            <a:endParaRPr lang="en-US" sz="2400" dirty="0">
              <a:latin typeface="Times New Roman" panose="02020603050405020304" pitchFamily="18" charset="0"/>
              <a:cs typeface="Times New Roman" panose="02020603050405020304" pitchFamily="18" charset="0"/>
            </a:endParaRPr>
          </a:p>
          <a:p>
            <a:endParaRPr lang="en-US" sz="2400" dirty="0"/>
          </a:p>
          <a:p>
            <a:endParaRPr lang="en-US" sz="2400" dirty="0">
              <a:latin typeface="Times New Roman" pitchFamily="18" charset="0"/>
              <a:cs typeface="Times New Roman" pitchFamily="18" charset="0"/>
            </a:endParaRPr>
          </a:p>
        </p:txBody>
      </p:sp>
      <p:pic>
        <p:nvPicPr>
          <p:cNvPr id="5" name="Picture 4"/>
          <p:cNvPicPr>
            <a:picLocks noChangeAspect="1"/>
          </p:cNvPicPr>
          <p:nvPr/>
        </p:nvPicPr>
        <p:blipFill>
          <a:blip r:embed="rId2"/>
          <a:stretch>
            <a:fillRect/>
          </a:stretch>
        </p:blipFill>
        <p:spPr>
          <a:xfrm>
            <a:off x="1187624" y="4010029"/>
            <a:ext cx="5544616" cy="2731339"/>
          </a:xfrm>
          <a:prstGeom prst="rect">
            <a:avLst/>
          </a:prstGeom>
        </p:spPr>
      </p:pic>
    </p:spTree>
    <p:extLst>
      <p:ext uri="{BB962C8B-B14F-4D97-AF65-F5344CB8AC3E}">
        <p14:creationId xmlns:p14="http://schemas.microsoft.com/office/powerpoint/2010/main" val="70021330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88640"/>
            <a:ext cx="7715200" cy="626328"/>
          </a:xfrm>
        </p:spPr>
        <p:txBody>
          <a:bodyPr>
            <a:normAutofit/>
          </a:bodyPr>
          <a:lstStyle/>
          <a:p>
            <a:r>
              <a:rPr lang="en-US" sz="3200" dirty="0"/>
              <a:t>Traditional wastewater treatment</a:t>
            </a:r>
          </a:p>
        </p:txBody>
      </p:sp>
      <p:pic>
        <p:nvPicPr>
          <p:cNvPr id="4" name="Picture 3"/>
          <p:cNvPicPr>
            <a:picLocks noChangeAspect="1"/>
          </p:cNvPicPr>
          <p:nvPr/>
        </p:nvPicPr>
        <p:blipFill>
          <a:blip r:embed="rId2"/>
          <a:stretch>
            <a:fillRect/>
          </a:stretch>
        </p:blipFill>
        <p:spPr>
          <a:xfrm>
            <a:off x="381816" y="1268760"/>
            <a:ext cx="6817059" cy="2160240"/>
          </a:xfrm>
          <a:prstGeom prst="rect">
            <a:avLst/>
          </a:prstGeom>
        </p:spPr>
      </p:pic>
      <p:pic>
        <p:nvPicPr>
          <p:cNvPr id="5" name="Picture 4"/>
          <p:cNvPicPr>
            <a:picLocks noChangeAspect="1"/>
          </p:cNvPicPr>
          <p:nvPr/>
        </p:nvPicPr>
        <p:blipFill>
          <a:blip r:embed="rId3"/>
          <a:stretch>
            <a:fillRect/>
          </a:stretch>
        </p:blipFill>
        <p:spPr>
          <a:xfrm>
            <a:off x="179512" y="4005064"/>
            <a:ext cx="7665305" cy="2091977"/>
          </a:xfrm>
          <a:prstGeom prst="rect">
            <a:avLst/>
          </a:prstGeom>
        </p:spPr>
      </p:pic>
    </p:spTree>
    <p:extLst>
      <p:ext uri="{BB962C8B-B14F-4D97-AF65-F5344CB8AC3E}">
        <p14:creationId xmlns:p14="http://schemas.microsoft.com/office/powerpoint/2010/main" val="162815497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1680" y="116632"/>
            <a:ext cx="4546848" cy="482312"/>
          </a:xfrm>
        </p:spPr>
        <p:txBody>
          <a:bodyPr>
            <a:normAutofit fontScale="90000"/>
          </a:bodyPr>
          <a:lstStyle/>
          <a:p>
            <a:r>
              <a:rPr lang="en-US" sz="3100" dirty="0">
                <a:ln w="500">
                  <a:solidFill>
                    <a:srgbClr val="B13F9A">
                      <a:shade val="20000"/>
                      <a:satMod val="120000"/>
                    </a:srgbClr>
                  </a:solidFill>
                </a:ln>
                <a:gradFill>
                  <a:gsLst>
                    <a:gs pos="0">
                      <a:srgbClr val="F9B639">
                        <a:tint val="13000"/>
                      </a:srgbClr>
                    </a:gs>
                    <a:gs pos="10000">
                      <a:srgbClr val="F9B639">
                        <a:tint val="20000"/>
                      </a:srgbClr>
                    </a:gs>
                    <a:gs pos="49000">
                      <a:srgbClr val="F9B639">
                        <a:tint val="70000"/>
                      </a:srgbClr>
                    </a:gs>
                    <a:gs pos="50000">
                      <a:srgbClr val="F9B639">
                        <a:tint val="97000"/>
                      </a:srgbClr>
                    </a:gs>
                    <a:gs pos="100000">
                      <a:srgbClr val="F9B639">
                        <a:tint val="20000"/>
                      </a:srgbClr>
                    </a:gs>
                  </a:gsLst>
                  <a:lin ang="5400000" scaled="1"/>
                </a:gradFill>
                <a:latin typeface="Times New Roman"/>
              </a:rPr>
              <a:t>Our contribution</a:t>
            </a:r>
            <a:endParaRPr lang="en-US" dirty="0"/>
          </a:p>
        </p:txBody>
      </p:sp>
      <p:pic>
        <p:nvPicPr>
          <p:cNvPr id="4" name="Picture 3"/>
          <p:cNvPicPr>
            <a:picLocks noChangeAspect="1"/>
          </p:cNvPicPr>
          <p:nvPr/>
        </p:nvPicPr>
        <p:blipFill>
          <a:blip r:embed="rId2"/>
          <a:stretch>
            <a:fillRect/>
          </a:stretch>
        </p:blipFill>
        <p:spPr>
          <a:xfrm>
            <a:off x="-21688" y="598944"/>
            <a:ext cx="7920601" cy="3712034"/>
          </a:xfrm>
          <a:prstGeom prst="rect">
            <a:avLst/>
          </a:prstGeom>
        </p:spPr>
      </p:pic>
      <p:pic>
        <p:nvPicPr>
          <p:cNvPr id="5" name="Picture 4"/>
          <p:cNvPicPr>
            <a:picLocks noChangeAspect="1"/>
          </p:cNvPicPr>
          <p:nvPr/>
        </p:nvPicPr>
        <p:blipFill>
          <a:blip r:embed="rId3"/>
          <a:stretch>
            <a:fillRect/>
          </a:stretch>
        </p:blipFill>
        <p:spPr>
          <a:xfrm>
            <a:off x="2483768" y="4149080"/>
            <a:ext cx="3173524" cy="2558637"/>
          </a:xfrm>
          <a:prstGeom prst="rect">
            <a:avLst/>
          </a:prstGeom>
        </p:spPr>
      </p:pic>
    </p:spTree>
    <p:extLst>
      <p:ext uri="{BB962C8B-B14F-4D97-AF65-F5344CB8AC3E}">
        <p14:creationId xmlns:p14="http://schemas.microsoft.com/office/powerpoint/2010/main" val="123861194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b="2084"/>
          <a:stretch/>
        </p:blipFill>
        <p:spPr>
          <a:xfrm>
            <a:off x="251520" y="260648"/>
            <a:ext cx="8733781" cy="3384376"/>
          </a:xfrm>
          <a:prstGeom prst="rect">
            <a:avLst/>
          </a:prstGeom>
        </p:spPr>
      </p:pic>
      <p:pic>
        <p:nvPicPr>
          <p:cNvPr id="5" name="Picture 4"/>
          <p:cNvPicPr>
            <a:picLocks noChangeAspect="1"/>
          </p:cNvPicPr>
          <p:nvPr/>
        </p:nvPicPr>
        <p:blipFill>
          <a:blip r:embed="rId3"/>
          <a:stretch>
            <a:fillRect/>
          </a:stretch>
        </p:blipFill>
        <p:spPr>
          <a:xfrm>
            <a:off x="1043608" y="4005064"/>
            <a:ext cx="6295201" cy="2721300"/>
          </a:xfrm>
          <a:prstGeom prst="rect">
            <a:avLst/>
          </a:prstGeom>
        </p:spPr>
      </p:pic>
    </p:spTree>
    <p:extLst>
      <p:ext uri="{BB962C8B-B14F-4D97-AF65-F5344CB8AC3E}">
        <p14:creationId xmlns:p14="http://schemas.microsoft.com/office/powerpoint/2010/main" val="163674515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1720" y="44624"/>
            <a:ext cx="4699248" cy="622176"/>
          </a:xfrm>
        </p:spPr>
        <p:txBody>
          <a:bodyPr>
            <a:normAutofit/>
          </a:bodyPr>
          <a:lstStyle/>
          <a:p>
            <a:r>
              <a:rPr lang="en-US" sz="3600" b="1" dirty="0">
                <a:latin typeface="Times New Roman"/>
              </a:rPr>
              <a:t>ELECTROKINETIC</a:t>
            </a:r>
            <a:endParaRPr lang="en-US" sz="3600" dirty="0"/>
          </a:p>
        </p:txBody>
      </p:sp>
      <p:sp>
        <p:nvSpPr>
          <p:cNvPr id="3" name="Content Placeholder 2"/>
          <p:cNvSpPr>
            <a:spLocks noGrp="1"/>
          </p:cNvSpPr>
          <p:nvPr>
            <p:ph idx="1"/>
          </p:nvPr>
        </p:nvSpPr>
        <p:spPr>
          <a:xfrm>
            <a:off x="-108520" y="548680"/>
            <a:ext cx="8064896" cy="6264696"/>
          </a:xfrm>
        </p:spPr>
        <p:txBody>
          <a:bodyPr>
            <a:noAutofit/>
          </a:bodyPr>
          <a:lstStyle/>
          <a:p>
            <a:pPr algn="just">
              <a:buFont typeface="Wingdings" panose="05000000000000000000" pitchFamily="2" charset="2"/>
              <a:buChar char="v"/>
            </a:pPr>
            <a:r>
              <a:rPr lang="en-US" sz="2400" dirty="0" err="1">
                <a:latin typeface="Times New Roman" pitchFamily="18" charset="0"/>
                <a:cs typeface="Times New Roman" pitchFamily="18" charset="0"/>
              </a:rPr>
              <a:t>Electrokinetic</a:t>
            </a:r>
            <a:r>
              <a:rPr lang="en-US" sz="2400" dirty="0">
                <a:latin typeface="Times New Roman" pitchFamily="18" charset="0"/>
                <a:cs typeface="Times New Roman" pitchFamily="18" charset="0"/>
              </a:rPr>
              <a:t> (EK) process is an emerging technology developed to remove inorganic and organic contaminants from wet solid matrix (including soils and sludge) with low hydraulic permeability.</a:t>
            </a:r>
          </a:p>
          <a:p>
            <a:pPr algn="just">
              <a:buFont typeface="Wingdings" panose="05000000000000000000" pitchFamily="2" charset="2"/>
              <a:buChar char="v"/>
            </a:pPr>
            <a:r>
              <a:rPr lang="en-US" sz="2400" dirty="0">
                <a:solidFill>
                  <a:srgbClr val="0070C0"/>
                </a:solidFill>
                <a:latin typeface="Times New Roman" pitchFamily="18" charset="0"/>
                <a:cs typeface="Times New Roman" pitchFamily="18" charset="0"/>
              </a:rPr>
              <a:t>This process involves the application of direct-current electric field across contaminated wet matrix through electrodes fixed firmly in the subsurface. </a:t>
            </a:r>
          </a:p>
          <a:p>
            <a:pPr algn="just">
              <a:buFont typeface="Wingdings" panose="05000000000000000000" pitchFamily="2" charset="2"/>
              <a:buChar char="v"/>
            </a:pPr>
            <a:r>
              <a:rPr lang="en-US" sz="2400" dirty="0">
                <a:solidFill>
                  <a:schemeClr val="tx2"/>
                </a:solidFill>
                <a:latin typeface="Times New Roman" pitchFamily="18" charset="0"/>
                <a:cs typeface="Times New Roman" pitchFamily="18" charset="0"/>
              </a:rPr>
              <a:t>In fact, the EK process takes place when an electrical potential gradient is a much more effective force in driving fluid flow through particles of waste than a hydraulic force . </a:t>
            </a:r>
          </a:p>
          <a:p>
            <a:pPr algn="just">
              <a:buFont typeface="Wingdings" panose="05000000000000000000" pitchFamily="2" charset="2"/>
              <a:buChar char="v"/>
            </a:pPr>
            <a:r>
              <a:rPr lang="en-US" sz="2400" dirty="0">
                <a:solidFill>
                  <a:schemeClr val="tx2"/>
                </a:solidFill>
                <a:latin typeface="Times New Roman" pitchFamily="18" charset="0"/>
                <a:cs typeface="Times New Roman" pitchFamily="18" charset="0"/>
              </a:rPr>
              <a:t>EK technique has been widely applied to remove metals and organic pollutants from soils or sludge </a:t>
            </a:r>
          </a:p>
          <a:p>
            <a:pPr algn="just">
              <a:buFont typeface="Wingdings" panose="05000000000000000000" pitchFamily="2" charset="2"/>
              <a:buChar char="v"/>
            </a:pPr>
            <a:r>
              <a:rPr lang="en-US" sz="2400" dirty="0">
                <a:solidFill>
                  <a:srgbClr val="FF0000"/>
                </a:solidFill>
                <a:latin typeface="Times New Roman" pitchFamily="18" charset="0"/>
                <a:cs typeface="Times New Roman" pitchFamily="18" charset="0"/>
              </a:rPr>
              <a:t>Extractability of contaminants depends primarily on the mobility of contaminants within the wet solid matrix (soil or sludge), which is a function of the chemical state of the contaminants, surface characteristic of matrix particles</a:t>
            </a:r>
          </a:p>
        </p:txBody>
      </p:sp>
    </p:spTree>
    <p:extLst>
      <p:ext uri="{BB962C8B-B14F-4D97-AF65-F5344CB8AC3E}">
        <p14:creationId xmlns:p14="http://schemas.microsoft.com/office/powerpoint/2010/main" val="4049155657"/>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5616" y="116632"/>
            <a:ext cx="4574435" cy="478160"/>
          </a:xfrm>
        </p:spPr>
        <p:txBody>
          <a:bodyPr>
            <a:normAutofit fontScale="90000"/>
          </a:bodyPr>
          <a:lstStyle/>
          <a:p>
            <a:r>
              <a:rPr lang="en-US" sz="3600" dirty="0">
                <a:ln w="500">
                  <a:solidFill>
                    <a:srgbClr val="B13F9A">
                      <a:shade val="20000"/>
                      <a:satMod val="120000"/>
                    </a:srgbClr>
                  </a:solidFill>
                </a:ln>
                <a:gradFill>
                  <a:gsLst>
                    <a:gs pos="0">
                      <a:srgbClr val="F9B639">
                        <a:tint val="13000"/>
                      </a:srgbClr>
                    </a:gs>
                    <a:gs pos="10000">
                      <a:srgbClr val="F9B639">
                        <a:tint val="20000"/>
                      </a:srgbClr>
                    </a:gs>
                    <a:gs pos="49000">
                      <a:srgbClr val="F9B639">
                        <a:tint val="70000"/>
                      </a:srgbClr>
                    </a:gs>
                    <a:gs pos="50000">
                      <a:srgbClr val="F9B639">
                        <a:tint val="97000"/>
                      </a:srgbClr>
                    </a:gs>
                    <a:gs pos="100000">
                      <a:srgbClr val="F9B639">
                        <a:tint val="20000"/>
                      </a:srgbClr>
                    </a:gs>
                  </a:gsLst>
                  <a:lin ang="5400000" scaled="1"/>
                </a:gradFill>
                <a:latin typeface="Times New Roman"/>
              </a:rPr>
              <a:t>ELECTROKINETIC</a:t>
            </a:r>
            <a:endParaRPr lang="en-US" dirty="0"/>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380" y="1268761"/>
            <a:ext cx="6795932" cy="4761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89006" y="6177535"/>
            <a:ext cx="7833442" cy="369332"/>
          </a:xfrm>
          <a:prstGeom prst="rect">
            <a:avLst/>
          </a:prstGeom>
        </p:spPr>
        <p:txBody>
          <a:bodyPr wrap="square">
            <a:spAutoFit/>
          </a:bodyPr>
          <a:lstStyle/>
          <a:p>
            <a:r>
              <a:rPr lang="en-US" b="1" dirty="0">
                <a:latin typeface="Times New Roman"/>
              </a:rPr>
              <a:t>Fig. (14). </a:t>
            </a:r>
            <a:r>
              <a:rPr lang="en-US" dirty="0">
                <a:latin typeface="Times New Roman"/>
              </a:rPr>
              <a:t>Scheme of the different mechanisms involve in the </a:t>
            </a:r>
            <a:r>
              <a:rPr lang="en-US" dirty="0" err="1">
                <a:latin typeface="Times New Roman"/>
              </a:rPr>
              <a:t>electrokinetic</a:t>
            </a:r>
            <a:r>
              <a:rPr lang="en-US" dirty="0">
                <a:latin typeface="Times New Roman"/>
              </a:rPr>
              <a:t> process</a:t>
            </a:r>
            <a:endParaRPr lang="en-US" dirty="0"/>
          </a:p>
        </p:txBody>
      </p:sp>
    </p:spTree>
    <p:extLst>
      <p:ext uri="{BB962C8B-B14F-4D97-AF65-F5344CB8AC3E}">
        <p14:creationId xmlns:p14="http://schemas.microsoft.com/office/powerpoint/2010/main" val="67399128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41" y="0"/>
            <a:ext cx="9168341" cy="6858000"/>
          </a:xfrm>
          <a:prstGeom prst="rect">
            <a:avLst/>
          </a:prstGeom>
        </p:spPr>
      </p:pic>
      <p:sp>
        <p:nvSpPr>
          <p:cNvPr id="5" name="TextBox 4"/>
          <p:cNvSpPr txBox="1"/>
          <p:nvPr/>
        </p:nvSpPr>
        <p:spPr>
          <a:xfrm>
            <a:off x="20505" y="2132856"/>
            <a:ext cx="4947188" cy="1323439"/>
          </a:xfrm>
          <a:prstGeom prst="rect">
            <a:avLst/>
          </a:prstGeom>
          <a:noFill/>
        </p:spPr>
        <p:txBody>
          <a:bodyPr wrap="none" rtlCol="0">
            <a:spAutoFit/>
          </a:bodyPr>
          <a:lstStyle/>
          <a:p>
            <a:r>
              <a:rPr lang="en-US" sz="8000" b="1" dirty="0">
                <a:latin typeface="Times New Roman" pitchFamily="18" charset="0"/>
                <a:cs typeface="Times New Roman" pitchFamily="18" charset="0"/>
              </a:rPr>
              <a:t>Thank you</a:t>
            </a:r>
          </a:p>
        </p:txBody>
      </p:sp>
    </p:spTree>
    <p:extLst>
      <p:ext uri="{BB962C8B-B14F-4D97-AF65-F5344CB8AC3E}">
        <p14:creationId xmlns:p14="http://schemas.microsoft.com/office/powerpoint/2010/main" val="50480097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16632"/>
            <a:ext cx="7704856" cy="683821"/>
          </a:xfrm>
        </p:spPr>
        <p:txBody>
          <a:bodyPr>
            <a:noAutofit/>
          </a:bodyPr>
          <a:lstStyle/>
          <a:p>
            <a:pPr algn="ctr"/>
            <a:r>
              <a:rPr lang="en-US" sz="2200" b="1" dirty="0">
                <a:latin typeface="Catriel-Bold"/>
              </a:rPr>
              <a:t>Electrochemical Technologies</a:t>
            </a:r>
            <a:br>
              <a:rPr lang="en-US" sz="2200" b="1" dirty="0">
                <a:latin typeface="Catriel-Bold"/>
              </a:rPr>
            </a:br>
            <a:r>
              <a:rPr lang="en-US" sz="2200" b="1" dirty="0">
                <a:latin typeface="Catriel-Bold"/>
              </a:rPr>
              <a:t>for Water Treatment</a:t>
            </a:r>
            <a:endParaRPr lang="en-US" sz="2200" dirty="0"/>
          </a:p>
        </p:txBody>
      </p:sp>
      <p:sp>
        <p:nvSpPr>
          <p:cNvPr id="3" name="Content Placeholder 2"/>
          <p:cNvSpPr>
            <a:spLocks noGrp="1"/>
          </p:cNvSpPr>
          <p:nvPr>
            <p:ph idx="1"/>
          </p:nvPr>
        </p:nvSpPr>
        <p:spPr>
          <a:xfrm>
            <a:off x="0" y="692696"/>
            <a:ext cx="8100392" cy="6336704"/>
          </a:xfrm>
        </p:spPr>
        <p:txBody>
          <a:bodyPr>
            <a:noAutofit/>
          </a:bodyPr>
          <a:lstStyle/>
          <a:p>
            <a:pPr algn="just">
              <a:buFont typeface="Wingdings" panose="05000000000000000000" pitchFamily="2" charset="2"/>
              <a:buChar char="v"/>
            </a:pPr>
            <a:r>
              <a:rPr lang="en-US" sz="2400" dirty="0">
                <a:solidFill>
                  <a:srgbClr val="7030A0"/>
                </a:solidFill>
                <a:latin typeface="Times New Roman" pitchFamily="18" charset="0"/>
                <a:cs typeface="Times New Roman" pitchFamily="18" charset="0"/>
              </a:rPr>
              <a:t>Over the last two decades, electrochemical technologies have been studied in the field of wastewater treatment in the world.</a:t>
            </a:r>
          </a:p>
          <a:p>
            <a:pPr algn="just">
              <a:buFont typeface="Wingdings" panose="05000000000000000000" pitchFamily="2" charset="2"/>
              <a:buChar char="v"/>
            </a:pPr>
            <a:r>
              <a:rPr lang="en-US" sz="2400" dirty="0">
                <a:solidFill>
                  <a:srgbClr val="7030A0"/>
                </a:solidFill>
                <a:latin typeface="Times New Roman" pitchFamily="18" charset="0"/>
                <a:cs typeface="Times New Roman" pitchFamily="18" charset="0"/>
              </a:rPr>
              <a:t> </a:t>
            </a:r>
            <a:r>
              <a:rPr lang="en-US" sz="2400" dirty="0">
                <a:solidFill>
                  <a:srgbClr val="C00000"/>
                </a:solidFill>
                <a:latin typeface="Times New Roman" pitchFamily="18" charset="0"/>
                <a:cs typeface="Times New Roman" pitchFamily="18" charset="0"/>
              </a:rPr>
              <a:t>These technologies have many advantages as compact model, saving area, highly removal efficient of non-biodegradable compounds, reduction of secondary by-products, and can be integrated with environmentally friendly methods.</a:t>
            </a:r>
          </a:p>
          <a:p>
            <a:pPr algn="just">
              <a:buFont typeface="Wingdings" panose="05000000000000000000" pitchFamily="2" charset="2"/>
              <a:buChar char="v"/>
            </a:pPr>
            <a:r>
              <a:rPr lang="en-US" sz="2400" dirty="0">
                <a:solidFill>
                  <a:srgbClr val="C00000"/>
                </a:solidFill>
                <a:latin typeface="Times New Roman" pitchFamily="18" charset="0"/>
                <a:cs typeface="Times New Roman" pitchFamily="18" charset="0"/>
              </a:rPr>
              <a:t>Types of wastewater have been studied such as: petroleum refining, tanning, pharmaceuticals , textile, carwash and dairy</a:t>
            </a:r>
          </a:p>
          <a:p>
            <a:pPr algn="just">
              <a:buFont typeface="Wingdings" panose="05000000000000000000" pitchFamily="2" charset="2"/>
              <a:buChar char="v"/>
            </a:pPr>
            <a:r>
              <a:rPr lang="en-US" sz="2400" b="1" i="1" dirty="0">
                <a:latin typeface="Times New Roman" pitchFamily="18" charset="0"/>
                <a:cs typeface="Times New Roman" pitchFamily="18" charset="0"/>
              </a:rPr>
              <a:t>Electrochemical technologies used for water treatment</a:t>
            </a:r>
            <a:r>
              <a:rPr lang="en-US" sz="2400" dirty="0">
                <a:latin typeface="Times New Roman" pitchFamily="18" charset="0"/>
                <a:cs typeface="Times New Roman" pitchFamily="18" charset="0"/>
              </a:rPr>
              <a:t>:</a:t>
            </a:r>
          </a:p>
          <a:p>
            <a:pPr>
              <a:buClrTx/>
              <a:buFont typeface="Wingdings" pitchFamily="2" charset="2"/>
              <a:buChar char="v"/>
            </a:pPr>
            <a:r>
              <a:rPr lang="en-US" sz="2400" dirty="0" err="1">
                <a:solidFill>
                  <a:srgbClr val="7030A0"/>
                </a:solidFill>
                <a:latin typeface="Times New Roman" pitchFamily="18" charset="0"/>
                <a:cs typeface="Times New Roman" pitchFamily="18" charset="0"/>
              </a:rPr>
              <a:t>Electrodeposition</a:t>
            </a:r>
            <a:endParaRPr lang="en-US" sz="2400" dirty="0">
              <a:solidFill>
                <a:srgbClr val="7030A0"/>
              </a:solidFill>
              <a:latin typeface="Times New Roman" pitchFamily="18" charset="0"/>
              <a:cs typeface="Times New Roman" pitchFamily="18" charset="0"/>
            </a:endParaRPr>
          </a:p>
          <a:p>
            <a:pPr>
              <a:buClrTx/>
              <a:buFont typeface="Wingdings" pitchFamily="2" charset="2"/>
              <a:buChar char="v"/>
            </a:pPr>
            <a:r>
              <a:rPr lang="en-US" sz="2400" dirty="0">
                <a:solidFill>
                  <a:srgbClr val="C00000"/>
                </a:solidFill>
                <a:latin typeface="Times New Roman" pitchFamily="18" charset="0"/>
                <a:cs typeface="Times New Roman" pitchFamily="18" charset="0"/>
              </a:rPr>
              <a:t>Electrocoagulation</a:t>
            </a:r>
          </a:p>
          <a:p>
            <a:pPr>
              <a:buClrTx/>
              <a:buFont typeface="Wingdings" pitchFamily="2" charset="2"/>
              <a:buChar char="v"/>
            </a:pPr>
            <a:r>
              <a:rPr lang="en-US" sz="2400" dirty="0" err="1">
                <a:solidFill>
                  <a:srgbClr val="0070C0"/>
                </a:solidFill>
                <a:latin typeface="Times New Roman" pitchFamily="18" charset="0"/>
                <a:cs typeface="Times New Roman" pitchFamily="18" charset="0"/>
              </a:rPr>
              <a:t>Electroflotation</a:t>
            </a:r>
            <a:r>
              <a:rPr lang="en-US" sz="2400" dirty="0">
                <a:solidFill>
                  <a:srgbClr val="0070C0"/>
                </a:solidFill>
                <a:latin typeface="Times New Roman" pitchFamily="18" charset="0"/>
                <a:cs typeface="Times New Roman" pitchFamily="18" charset="0"/>
              </a:rPr>
              <a:t>                   </a:t>
            </a:r>
            <a:r>
              <a:rPr lang="en-US" sz="3600" b="1" dirty="0">
                <a:solidFill>
                  <a:srgbClr val="7030A0"/>
                </a:solidFill>
                <a:latin typeface="Times New Roman" pitchFamily="18" charset="0"/>
                <a:cs typeface="Times New Roman" pitchFamily="18" charset="0"/>
              </a:rPr>
              <a:t>Combined process</a:t>
            </a:r>
          </a:p>
          <a:p>
            <a:pPr>
              <a:buClrTx/>
              <a:buFont typeface="Wingdings" pitchFamily="2" charset="2"/>
              <a:buChar char="v"/>
            </a:pPr>
            <a:r>
              <a:rPr lang="en-US" sz="2400" dirty="0" err="1">
                <a:solidFill>
                  <a:schemeClr val="tx1"/>
                </a:solidFill>
                <a:latin typeface="Times New Roman" pitchFamily="18" charset="0"/>
                <a:cs typeface="Times New Roman" pitchFamily="18" charset="0"/>
              </a:rPr>
              <a:t>Electrooxidation</a:t>
            </a:r>
            <a:r>
              <a:rPr lang="en-US" sz="2400" dirty="0">
                <a:solidFill>
                  <a:schemeClr val="tx1"/>
                </a:solidFill>
                <a:latin typeface="Times New Roman" pitchFamily="18" charset="0"/>
                <a:cs typeface="Times New Roman" pitchFamily="18" charset="0"/>
              </a:rPr>
              <a:t>                       </a:t>
            </a:r>
            <a:r>
              <a:rPr lang="en-US" sz="3200" b="1" dirty="0">
                <a:solidFill>
                  <a:srgbClr val="7030A0"/>
                </a:solidFill>
                <a:latin typeface="Times New Roman" pitchFamily="18" charset="0"/>
                <a:cs typeface="Times New Roman" pitchFamily="18" charset="0"/>
              </a:rPr>
              <a:t>(New challenge)</a:t>
            </a:r>
          </a:p>
          <a:p>
            <a:pPr>
              <a:buClrTx/>
              <a:buFont typeface="Wingdings" pitchFamily="2" charset="2"/>
              <a:buChar char="v"/>
            </a:pPr>
            <a:r>
              <a:rPr lang="en-US" sz="2400" dirty="0" err="1">
                <a:solidFill>
                  <a:schemeClr val="tx1"/>
                </a:solidFill>
                <a:latin typeface="Times New Roman" pitchFamily="18" charset="0"/>
                <a:cs typeface="Times New Roman" pitchFamily="18" charset="0"/>
              </a:rPr>
              <a:t>Electrokinetics</a:t>
            </a:r>
            <a:endParaRPr lang="en-US" sz="2400"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374622256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5517232"/>
            <a:ext cx="8018549" cy="489992"/>
          </a:xfrm>
        </p:spPr>
        <p:txBody>
          <a:bodyPr>
            <a:normAutofit fontScale="85000" lnSpcReduction="10000"/>
          </a:bodyPr>
          <a:lstStyle/>
          <a:p>
            <a:pPr marL="0" indent="0" algn="ctr">
              <a:buNone/>
            </a:pPr>
            <a:r>
              <a:rPr lang="fr-FR" sz="2400" b="1" dirty="0">
                <a:latin typeface="Times New Roman" pitchFamily="18" charset="0"/>
                <a:cs typeface="Times New Roman" pitchFamily="18" charset="0"/>
              </a:rPr>
              <a:t>Fig. (1). </a:t>
            </a:r>
            <a:r>
              <a:rPr lang="fr-FR" sz="2400" b="1" dirty="0" err="1">
                <a:latin typeface="Times New Roman" pitchFamily="18" charset="0"/>
                <a:cs typeface="Times New Roman" pitchFamily="18" charset="0"/>
              </a:rPr>
              <a:t>Electrochemical</a:t>
            </a:r>
            <a:r>
              <a:rPr lang="fr-FR" sz="2400" b="1" dirty="0">
                <a:latin typeface="Times New Roman" pitchFamily="18" charset="0"/>
                <a:cs typeface="Times New Roman" pitchFamily="18" charset="0"/>
              </a:rPr>
              <a:t> technologies for environnemental applications</a:t>
            </a:r>
            <a:endParaRPr lang="en-US" sz="2400" b="1" dirty="0">
              <a:latin typeface="Times New Roman" pitchFamily="18" charset="0"/>
              <a:cs typeface="Times New Roman" pitchFamily="18" charset="0"/>
            </a:endParaRP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539" r="1962"/>
          <a:stretch/>
        </p:blipFill>
        <p:spPr bwMode="auto">
          <a:xfrm>
            <a:off x="32255" y="0"/>
            <a:ext cx="9111745" cy="5489784"/>
          </a:xfrm>
          <a:prstGeom prst="rect">
            <a:avLst/>
          </a:prstGeom>
          <a:noFill/>
          <a:ln w="2540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9404669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9672" y="116632"/>
            <a:ext cx="5554960" cy="622176"/>
          </a:xfrm>
        </p:spPr>
        <p:txBody>
          <a:bodyPr/>
          <a:lstStyle/>
          <a:p>
            <a:r>
              <a:rPr lang="en-US" b="1" dirty="0">
                <a:latin typeface="Times New Roman"/>
              </a:rPr>
              <a:t>ELECTRODEPOSITION</a:t>
            </a:r>
            <a:endParaRPr lang="en-US" dirty="0"/>
          </a:p>
        </p:txBody>
      </p:sp>
      <p:sp>
        <p:nvSpPr>
          <p:cNvPr id="3" name="Content Placeholder 2"/>
          <p:cNvSpPr>
            <a:spLocks noGrp="1"/>
          </p:cNvSpPr>
          <p:nvPr>
            <p:ph idx="1"/>
          </p:nvPr>
        </p:nvSpPr>
        <p:spPr>
          <a:xfrm>
            <a:off x="179512" y="836712"/>
            <a:ext cx="7992888" cy="5688632"/>
          </a:xfrm>
        </p:spPr>
        <p:txBody>
          <a:bodyPr>
            <a:normAutofit/>
          </a:bodyPr>
          <a:lstStyle/>
          <a:p>
            <a:pPr algn="just">
              <a:buFont typeface="Wingdings" panose="05000000000000000000" pitchFamily="2" charset="2"/>
              <a:buChar char="v"/>
            </a:pPr>
            <a:r>
              <a:rPr lang="en-US" sz="2000" dirty="0">
                <a:solidFill>
                  <a:srgbClr val="0070C0"/>
                </a:solidFill>
              </a:rPr>
              <a:t>Metals such as Ni, Co, Cr, Ag, Au, Fe, Cu, Zn, and V are widely used as base catalysts for multiple applications and electroplating industry</a:t>
            </a:r>
          </a:p>
          <a:p>
            <a:pPr algn="just">
              <a:buFont typeface="Wingdings" panose="05000000000000000000" pitchFamily="2" charset="2"/>
              <a:buChar char="v"/>
            </a:pPr>
            <a:endParaRPr lang="en-US" sz="2000" dirty="0">
              <a:solidFill>
                <a:srgbClr val="0070C0"/>
              </a:solidFill>
            </a:endParaRPr>
          </a:p>
          <a:p>
            <a:pPr algn="just">
              <a:buFont typeface="Wingdings" panose="05000000000000000000" pitchFamily="2" charset="2"/>
              <a:buChar char="v"/>
            </a:pPr>
            <a:r>
              <a:rPr lang="en-US" sz="2000" dirty="0">
                <a:solidFill>
                  <a:srgbClr val="0070C0"/>
                </a:solidFill>
              </a:rPr>
              <a:t>The production of such wastes is a major environmental concern due to their toxicity potential for emissions to the environment</a:t>
            </a:r>
          </a:p>
          <a:p>
            <a:pPr algn="just">
              <a:buFont typeface="Wingdings" panose="05000000000000000000" pitchFamily="2" charset="2"/>
              <a:buChar char="v"/>
            </a:pPr>
            <a:endParaRPr lang="en-US" sz="2000" dirty="0">
              <a:solidFill>
                <a:srgbClr val="0070C0"/>
              </a:solidFill>
            </a:endParaRPr>
          </a:p>
          <a:p>
            <a:pPr algn="just">
              <a:buFont typeface="Wingdings" panose="05000000000000000000" pitchFamily="2" charset="2"/>
              <a:buChar char="v"/>
            </a:pPr>
            <a:r>
              <a:rPr lang="en-US" sz="2000" dirty="0">
                <a:solidFill>
                  <a:srgbClr val="C00000"/>
                </a:solidFill>
              </a:rPr>
              <a:t> </a:t>
            </a:r>
            <a:r>
              <a:rPr lang="en-US" sz="2000" dirty="0" err="1">
                <a:solidFill>
                  <a:srgbClr val="C00000"/>
                </a:solidFill>
              </a:rPr>
              <a:t>Electrodeposition</a:t>
            </a:r>
            <a:r>
              <a:rPr lang="en-US" sz="2000" dirty="0">
                <a:solidFill>
                  <a:srgbClr val="C00000"/>
                </a:solidFill>
              </a:rPr>
              <a:t> (ED) process refers to electrochemical process for metal removal or recovery.</a:t>
            </a:r>
          </a:p>
          <a:p>
            <a:pPr algn="just">
              <a:buFont typeface="Wingdings" panose="05000000000000000000" pitchFamily="2" charset="2"/>
              <a:buChar char="v"/>
            </a:pPr>
            <a:endParaRPr lang="ar-IQ" sz="2000" dirty="0">
              <a:solidFill>
                <a:srgbClr val="C00000"/>
              </a:solidFill>
            </a:endParaRPr>
          </a:p>
          <a:p>
            <a:pPr algn="just">
              <a:buFont typeface="Wingdings" panose="05000000000000000000" pitchFamily="2" charset="2"/>
              <a:buChar char="v"/>
            </a:pPr>
            <a:r>
              <a:rPr lang="en-US" sz="2000" dirty="0">
                <a:solidFill>
                  <a:srgbClr val="C00000"/>
                </a:solidFill>
              </a:rPr>
              <a:t> This technology is widely used either to remove toxic metals (</a:t>
            </a:r>
            <a:r>
              <a:rPr lang="en-US" sz="2000" dirty="0" err="1">
                <a:solidFill>
                  <a:srgbClr val="C00000"/>
                </a:solidFill>
              </a:rPr>
              <a:t>Pb</a:t>
            </a:r>
            <a:r>
              <a:rPr lang="en-US" sz="2000" dirty="0">
                <a:solidFill>
                  <a:srgbClr val="C00000"/>
                </a:solidFill>
              </a:rPr>
              <a:t>, Cd, Cu, Ni, Zn, Cr and others) from industrial effluents or to recover precious metals (Ag, </a:t>
            </a:r>
            <a:r>
              <a:rPr lang="en-US" sz="2000" dirty="0" err="1">
                <a:solidFill>
                  <a:srgbClr val="C00000"/>
                </a:solidFill>
              </a:rPr>
              <a:t>Pt</a:t>
            </a:r>
            <a:r>
              <a:rPr lang="en-US" sz="2000" dirty="0">
                <a:solidFill>
                  <a:srgbClr val="C00000"/>
                </a:solidFill>
              </a:rPr>
              <a:t>, Au, etc.)from solutions. </a:t>
            </a:r>
            <a:endParaRPr lang="en-US" sz="2000" dirty="0"/>
          </a:p>
        </p:txBody>
      </p:sp>
    </p:spTree>
    <p:extLst>
      <p:ext uri="{BB962C8B-B14F-4D97-AF65-F5344CB8AC3E}">
        <p14:creationId xmlns:p14="http://schemas.microsoft.com/office/powerpoint/2010/main" val="20996719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2282298" y="-17720"/>
            <a:ext cx="3960440" cy="3797683"/>
          </a:xfrm>
          <a:prstGeom prst="rect">
            <a:avLst/>
          </a:prstGeom>
        </p:spPr>
      </p:pic>
      <mc:AlternateContent xmlns:mc="http://schemas.openxmlformats.org/markup-compatibility/2006" xmlns:a14="http://schemas.microsoft.com/office/drawing/2010/main">
        <mc:Choice Requires="a14">
          <p:sp>
            <p:nvSpPr>
              <p:cNvPr id="5" name="Rectangle 4"/>
              <p:cNvSpPr/>
              <p:nvPr/>
            </p:nvSpPr>
            <p:spPr>
              <a:xfrm>
                <a:off x="179513" y="4397656"/>
                <a:ext cx="7920880" cy="2071977"/>
              </a:xfrm>
              <a:prstGeom prst="rect">
                <a:avLst/>
              </a:prstGeom>
            </p:spPr>
            <p:txBody>
              <a:bodyPr wrap="square">
                <a:spAutoFit/>
              </a:bodyPr>
              <a:lstStyle/>
              <a:p>
                <a:pPr algn="just">
                  <a:buFont typeface="Wingdings" panose="05000000000000000000" pitchFamily="2" charset="2"/>
                  <a:buChar char="v"/>
                </a:pPr>
                <a:r>
                  <a:rPr lang="en-US" dirty="0">
                    <a:solidFill>
                      <a:srgbClr val="C00000"/>
                    </a:solidFill>
                  </a:rPr>
                  <a:t>The electrochemical mechanism for metal removal or recovery is basically the </a:t>
                </a:r>
                <a:r>
                  <a:rPr lang="en-US" dirty="0" err="1">
                    <a:solidFill>
                      <a:srgbClr val="C00000"/>
                    </a:solidFill>
                  </a:rPr>
                  <a:t>cathodic</a:t>
                </a:r>
                <a:r>
                  <a:rPr lang="en-US" dirty="0">
                    <a:solidFill>
                      <a:srgbClr val="C00000"/>
                    </a:solidFill>
                  </a:rPr>
                  <a:t> reduction. Metals are formed and deposited on cathode electrode according to the following equation:</a:t>
                </a:r>
              </a:p>
              <a:p>
                <a:pPr algn="just"/>
                <a14:m>
                  <m:oMath xmlns:m="http://schemas.openxmlformats.org/officeDocument/2006/math">
                    <m:sSubSup>
                      <m:sSubSupPr>
                        <m:ctrlPr>
                          <a:rPr lang="en-US" i="1">
                            <a:solidFill>
                              <a:srgbClr val="4E3B30"/>
                            </a:solidFill>
                            <a:latin typeface="Cambria Math" panose="02040503050406030204" pitchFamily="18" charset="0"/>
                            <a:ea typeface="Cambria Math"/>
                            <a:cs typeface="Times New Roman" pitchFamily="18" charset="0"/>
                          </a:rPr>
                        </m:ctrlPr>
                      </m:sSubSupPr>
                      <m:e>
                        <m:r>
                          <a:rPr lang="en-US" i="1">
                            <a:solidFill>
                              <a:srgbClr val="4E3B30"/>
                            </a:solidFill>
                            <a:latin typeface="Cambria Math"/>
                            <a:ea typeface="Cambria Math"/>
                            <a:cs typeface="Times New Roman" pitchFamily="18" charset="0"/>
                          </a:rPr>
                          <m:t>𝑀</m:t>
                        </m:r>
                      </m:e>
                      <m:sub/>
                      <m:sup>
                        <m:r>
                          <a:rPr lang="en-US" i="1">
                            <a:solidFill>
                              <a:srgbClr val="4E3B30"/>
                            </a:solidFill>
                            <a:latin typeface="Cambria Math"/>
                            <a:ea typeface="Cambria Math"/>
                            <a:cs typeface="Times New Roman" pitchFamily="18" charset="0"/>
                          </a:rPr>
                          <m:t>𝑧</m:t>
                        </m:r>
                        <m:r>
                          <a:rPr lang="en-US" i="1">
                            <a:solidFill>
                              <a:srgbClr val="4E3B30"/>
                            </a:solidFill>
                            <a:latin typeface="Cambria Math"/>
                            <a:ea typeface="Cambria Math"/>
                            <a:cs typeface="Times New Roman" pitchFamily="18" charset="0"/>
                          </a:rPr>
                          <m:t>+</m:t>
                        </m:r>
                      </m:sup>
                    </m:sSubSup>
                    <m:r>
                      <a:rPr lang="en-US" i="1">
                        <a:solidFill>
                          <a:srgbClr val="4E3B30"/>
                        </a:solidFill>
                        <a:latin typeface="Cambria Math"/>
                        <a:cs typeface="Times New Roman" pitchFamily="18" charset="0"/>
                      </a:rPr>
                      <m:t>+</m:t>
                    </m:r>
                    <m:r>
                      <a:rPr lang="en-US" i="1">
                        <a:solidFill>
                          <a:srgbClr val="4E3B30"/>
                        </a:solidFill>
                        <a:latin typeface="Cambria Math"/>
                        <a:cs typeface="Times New Roman" pitchFamily="18" charset="0"/>
                      </a:rPr>
                      <m:t>𝑧𝑒</m:t>
                    </m:r>
                    <m:r>
                      <a:rPr lang="en-US" i="1">
                        <a:solidFill>
                          <a:srgbClr val="4E3B30"/>
                        </a:solidFill>
                        <a:latin typeface="Cambria Math"/>
                        <a:ea typeface="Cambria Math"/>
                        <a:cs typeface="Times New Roman" pitchFamily="18" charset="0"/>
                      </a:rPr>
                      <m:t>→</m:t>
                    </m:r>
                    <m:sSub>
                      <m:sSubPr>
                        <m:ctrlPr>
                          <a:rPr lang="en-US" i="1">
                            <a:solidFill>
                              <a:srgbClr val="4E3B30"/>
                            </a:solidFill>
                            <a:latin typeface="Cambria Math" panose="02040503050406030204" pitchFamily="18" charset="0"/>
                            <a:ea typeface="Cambria Math"/>
                            <a:cs typeface="Times New Roman" pitchFamily="18" charset="0"/>
                          </a:rPr>
                        </m:ctrlPr>
                      </m:sSubPr>
                      <m:e>
                        <m:r>
                          <a:rPr lang="en-US" i="1">
                            <a:solidFill>
                              <a:srgbClr val="4E3B30"/>
                            </a:solidFill>
                            <a:latin typeface="Cambria Math"/>
                            <a:cs typeface="Times New Roman" pitchFamily="18" charset="0"/>
                          </a:rPr>
                          <m:t>𝑀</m:t>
                        </m:r>
                      </m:e>
                      <m:sub>
                        <m:r>
                          <a:rPr lang="en-US" i="1">
                            <a:solidFill>
                              <a:srgbClr val="4E3B30"/>
                            </a:solidFill>
                            <a:latin typeface="Cambria Math"/>
                            <a:ea typeface="Cambria Math"/>
                            <a:cs typeface="Times New Roman" pitchFamily="18" charset="0"/>
                          </a:rPr>
                          <m:t>(</m:t>
                        </m:r>
                        <m:r>
                          <a:rPr lang="en-US" i="1">
                            <a:solidFill>
                              <a:srgbClr val="4E3B30"/>
                            </a:solidFill>
                            <a:latin typeface="Cambria Math"/>
                            <a:ea typeface="Cambria Math"/>
                            <a:cs typeface="Times New Roman" pitchFamily="18" charset="0"/>
                          </a:rPr>
                          <m:t>𝑠</m:t>
                        </m:r>
                        <m:r>
                          <a:rPr lang="en-US" i="1">
                            <a:solidFill>
                              <a:srgbClr val="4E3B30"/>
                            </a:solidFill>
                            <a:latin typeface="Cambria Math"/>
                            <a:ea typeface="Cambria Math"/>
                            <a:cs typeface="Times New Roman" pitchFamily="18" charset="0"/>
                          </a:rPr>
                          <m:t>)</m:t>
                        </m:r>
                      </m:sub>
                    </m:sSub>
                    <m:r>
                      <a:rPr lang="en-US" i="1">
                        <a:solidFill>
                          <a:srgbClr val="4E3B30"/>
                        </a:solidFill>
                        <a:latin typeface="Cambria Math"/>
                        <a:cs typeface="Times New Roman" pitchFamily="18" charset="0"/>
                      </a:rPr>
                      <m:t> </m:t>
                    </m:r>
                  </m:oMath>
                </a14:m>
                <a:r>
                  <a:rPr lang="en-US" dirty="0"/>
                  <a:t>						(1)</a:t>
                </a:r>
              </a:p>
              <a:p>
                <a:pPr>
                  <a:buFont typeface="Wingdings" panose="05000000000000000000" pitchFamily="2" charset="2"/>
                  <a:buChar char="v"/>
                </a:pPr>
                <a:r>
                  <a:rPr lang="en-US" dirty="0">
                    <a:solidFill>
                      <a:srgbClr val="C00000"/>
                    </a:solidFill>
                    <a:latin typeface="Times New Roman" pitchFamily="18" charset="0"/>
                    <a:cs typeface="Times New Roman" pitchFamily="18" charset="0"/>
                  </a:rPr>
                  <a:t>Metals are removed from the water in the </a:t>
                </a:r>
                <a:r>
                  <a:rPr lang="en-US" dirty="0" err="1">
                    <a:solidFill>
                      <a:srgbClr val="C00000"/>
                    </a:solidFill>
                    <a:latin typeface="Times New Roman" pitchFamily="18" charset="0"/>
                    <a:cs typeface="Times New Roman" pitchFamily="18" charset="0"/>
                  </a:rPr>
                  <a:t>cathodic</a:t>
                </a:r>
                <a:r>
                  <a:rPr lang="en-US" dirty="0">
                    <a:solidFill>
                      <a:srgbClr val="C00000"/>
                    </a:solidFill>
                    <a:latin typeface="Times New Roman" pitchFamily="18" charset="0"/>
                    <a:cs typeface="Times New Roman" pitchFamily="18" charset="0"/>
                  </a:rPr>
                  <a:t> compartment of the electrochemical cell, </a:t>
                </a:r>
              </a:p>
              <a:p>
                <a:pPr>
                  <a:buFont typeface="Wingdings" panose="05000000000000000000" pitchFamily="2" charset="2"/>
                  <a:buChar char="v"/>
                </a:pPr>
                <a:r>
                  <a:rPr lang="en-US" dirty="0">
                    <a:solidFill>
                      <a:srgbClr val="C00000"/>
                    </a:solidFill>
                    <a:latin typeface="Times New Roman" pitchFamily="18" charset="0"/>
                    <a:cs typeface="Times New Roman" pitchFamily="18" charset="0"/>
                  </a:rPr>
                  <a:t>while water is oxidized at the anode of the electrochemical cell.</a:t>
                </a:r>
                <a:endParaRPr lang="en-US" dirty="0"/>
              </a:p>
            </p:txBody>
          </p:sp>
        </mc:Choice>
        <mc:Fallback xmlns="">
          <p:sp>
            <p:nvSpPr>
              <p:cNvPr id="5" name="Rectangle 4"/>
              <p:cNvSpPr>
                <a:spLocks noRot="1" noChangeAspect="1" noMove="1" noResize="1" noEditPoints="1" noAdjustHandles="1" noChangeArrowheads="1" noChangeShapeType="1" noTextEdit="1"/>
              </p:cNvSpPr>
              <p:nvPr/>
            </p:nvSpPr>
            <p:spPr>
              <a:xfrm>
                <a:off x="179513" y="4397656"/>
                <a:ext cx="7920880" cy="2071977"/>
              </a:xfrm>
              <a:prstGeom prst="rect">
                <a:avLst/>
              </a:prstGeom>
              <a:blipFill rotWithShape="0">
                <a:blip r:embed="rId3"/>
                <a:stretch>
                  <a:fillRect l="-615" t="-1765" r="-615" b="-3824"/>
                </a:stretch>
              </a:blipFill>
            </p:spPr>
            <p:txBody>
              <a:bodyPr/>
              <a:lstStyle/>
              <a:p>
                <a:r>
                  <a:rPr lang="en-US">
                    <a:noFill/>
                  </a:rPr>
                  <a:t> </a:t>
                </a:r>
              </a:p>
            </p:txBody>
          </p:sp>
        </mc:Fallback>
      </mc:AlternateContent>
      <p:sp>
        <p:nvSpPr>
          <p:cNvPr id="6" name="TextBox 5"/>
          <p:cNvSpPr txBox="1"/>
          <p:nvPr/>
        </p:nvSpPr>
        <p:spPr>
          <a:xfrm>
            <a:off x="2186052" y="3857977"/>
            <a:ext cx="4152932" cy="461665"/>
          </a:xfrm>
          <a:prstGeom prst="rect">
            <a:avLst/>
          </a:prstGeom>
          <a:noFill/>
        </p:spPr>
        <p:txBody>
          <a:bodyPr wrap="none" rtlCol="0">
            <a:spAutoFit/>
          </a:bodyPr>
          <a:lstStyle/>
          <a:p>
            <a:r>
              <a:rPr lang="en-US" sz="2400" b="1" dirty="0">
                <a:latin typeface="Times New Roman" pitchFamily="18" charset="0"/>
                <a:cs typeface="Times New Roman" pitchFamily="18" charset="0"/>
              </a:rPr>
              <a:t>Figure(1) </a:t>
            </a:r>
            <a:r>
              <a:rPr lang="en-US" sz="2400" dirty="0">
                <a:latin typeface="Times New Roman" pitchFamily="18" charset="0"/>
                <a:cs typeface="Times New Roman" pitchFamily="18" charset="0"/>
              </a:rPr>
              <a:t>Electrochemical  cell.</a:t>
            </a:r>
          </a:p>
        </p:txBody>
      </p:sp>
    </p:spTree>
    <p:extLst>
      <p:ext uri="{BB962C8B-B14F-4D97-AF65-F5344CB8AC3E}">
        <p14:creationId xmlns:p14="http://schemas.microsoft.com/office/powerpoint/2010/main" val="95917229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4501</TotalTime>
  <Words>3921</Words>
  <Application>Microsoft Office PowerPoint</Application>
  <PresentationFormat>On-screen Show (4:3)</PresentationFormat>
  <Paragraphs>221</Paragraphs>
  <Slides>54</Slides>
  <Notes>0</Notes>
  <HiddenSlides>0</HiddenSlides>
  <MMClips>0</MMClips>
  <ScaleCrop>false</ScaleCrop>
  <HeadingPairs>
    <vt:vector size="8" baseType="variant">
      <vt:variant>
        <vt:lpstr>Fonts Used</vt:lpstr>
      </vt:variant>
      <vt:variant>
        <vt:i4>10</vt:i4>
      </vt:variant>
      <vt:variant>
        <vt:lpstr>Theme</vt:lpstr>
      </vt:variant>
      <vt:variant>
        <vt:i4>2</vt:i4>
      </vt:variant>
      <vt:variant>
        <vt:lpstr>Embedded OLE Servers</vt:lpstr>
      </vt:variant>
      <vt:variant>
        <vt:i4>1</vt:i4>
      </vt:variant>
      <vt:variant>
        <vt:lpstr>Slide Titles</vt:lpstr>
      </vt:variant>
      <vt:variant>
        <vt:i4>54</vt:i4>
      </vt:variant>
    </vt:vector>
  </HeadingPairs>
  <TitlesOfParts>
    <vt:vector size="67" baseType="lpstr">
      <vt:lpstr>Arial</vt:lpstr>
      <vt:lpstr>Arial Black</vt:lpstr>
      <vt:lpstr>Calibri</vt:lpstr>
      <vt:lpstr>Calibri Light</vt:lpstr>
      <vt:lpstr>Cambria Math</vt:lpstr>
      <vt:lpstr>Catriel-Bold</vt:lpstr>
      <vt:lpstr>Times New Roman</vt:lpstr>
      <vt:lpstr>Trebuchet MS</vt:lpstr>
      <vt:lpstr>Wingdings</vt:lpstr>
      <vt:lpstr>Wingdings 2</vt:lpstr>
      <vt:lpstr>Opulent</vt:lpstr>
      <vt:lpstr>Office Theme</vt:lpstr>
      <vt:lpstr>Acrobat Document</vt:lpstr>
      <vt:lpstr>A work shop  submitted by Prof. Dr. Ali H. Abbar</vt:lpstr>
      <vt:lpstr>PowerPoint Presentation</vt:lpstr>
      <vt:lpstr>introduction</vt:lpstr>
      <vt:lpstr>introduction</vt:lpstr>
      <vt:lpstr>Traditional wastewater treatment</vt:lpstr>
      <vt:lpstr>Electrochemical Technologies for Water Treatment</vt:lpstr>
      <vt:lpstr>PowerPoint Presentation</vt:lpstr>
      <vt:lpstr>ELECTRODEPOSITION</vt:lpstr>
      <vt:lpstr>PowerPoint Presentation</vt:lpstr>
      <vt:lpstr>PowerPoint Presentation</vt:lpstr>
      <vt:lpstr>ELECTRODEPOSITION</vt:lpstr>
      <vt:lpstr>ELECTROchemical cell design</vt:lpstr>
      <vt:lpstr>ELECTRODEPOSITION</vt:lpstr>
      <vt:lpstr>ELECTRODEPOSITION</vt:lpstr>
      <vt:lpstr>PowerPoint Presentation</vt:lpstr>
      <vt:lpstr>Bioelectrochemical systems (BESs)</vt:lpstr>
      <vt:lpstr>Advantages of Electrodeposition</vt:lpstr>
      <vt:lpstr>Drawbacks of Electrodeposition</vt:lpstr>
      <vt:lpstr>Our contribution</vt:lpstr>
      <vt:lpstr>Our contribution</vt:lpstr>
      <vt:lpstr>PowerPoint Presentation</vt:lpstr>
      <vt:lpstr>PowerPoint Presentation</vt:lpstr>
      <vt:lpstr>PowerPoint Presentation</vt:lpstr>
      <vt:lpstr>ELECTROCOAGULATION</vt:lpstr>
      <vt:lpstr>ELECTROCOAGULATION</vt:lpstr>
      <vt:lpstr>ELECTROCOAGULATION</vt:lpstr>
      <vt:lpstr>ELECTROCOAGULATION</vt:lpstr>
      <vt:lpstr>ELECTROCOAGULATION</vt:lpstr>
      <vt:lpstr>Factors affecting electrocoagulation</vt:lpstr>
      <vt:lpstr>Advantages of Electrocoogulation</vt:lpstr>
      <vt:lpstr>Drawbacks of electrocoagulation</vt:lpstr>
      <vt:lpstr>Our contribution</vt:lpstr>
      <vt:lpstr>ELECTROFLOTATION</vt:lpstr>
      <vt:lpstr>ELECTROFLOTATION</vt:lpstr>
      <vt:lpstr>Factors affecting electroflotation</vt:lpstr>
      <vt:lpstr>Factors affecting electroflotation</vt:lpstr>
      <vt:lpstr>Advantages of Electroflotation</vt:lpstr>
      <vt:lpstr>Drawbacks of Electroflotation</vt:lpstr>
      <vt:lpstr>ELECTROOXIDATION</vt:lpstr>
      <vt:lpstr>ELECTROOXIDATION</vt:lpstr>
      <vt:lpstr>ELECTROOXIDATION</vt:lpstr>
      <vt:lpstr>Indirect electro-oxidation via in situ generated chemical oxidants</vt:lpstr>
      <vt:lpstr>Electro-Fenton method</vt:lpstr>
      <vt:lpstr>PowerPoint Presentation</vt:lpstr>
      <vt:lpstr>Drawbacks of Electrofenton</vt:lpstr>
      <vt:lpstr>Our contribution</vt:lpstr>
      <vt:lpstr>PowerPoint Presentation</vt:lpstr>
      <vt:lpstr>PowerPoint Presentation</vt:lpstr>
      <vt:lpstr>Combined processes</vt:lpstr>
      <vt:lpstr>Our contribution</vt:lpstr>
      <vt:lpstr>PowerPoint Presentation</vt:lpstr>
      <vt:lpstr>ELECTROKINETIC</vt:lpstr>
      <vt:lpstr>ELECTROKINETIC</vt:lpstr>
      <vt:lpstr>PowerPoint Presentation</vt:lpstr>
    </vt:vector>
  </TitlesOfParts>
  <Company>Enjoy My Fine Releases.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DR.Ahmed Saker 2o1O</dc:creator>
  <cp:lastModifiedBy>Ali Abbar</cp:lastModifiedBy>
  <cp:revision>128</cp:revision>
  <cp:lastPrinted>2017-12-22T20:36:21Z</cp:lastPrinted>
  <dcterms:created xsi:type="dcterms:W3CDTF">2017-12-21T19:04:59Z</dcterms:created>
  <dcterms:modified xsi:type="dcterms:W3CDTF">2023-05-31T05:48:02Z</dcterms:modified>
</cp:coreProperties>
</file>