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333" r:id="rId2"/>
    <p:sldId id="260" r:id="rId3"/>
    <p:sldId id="261" r:id="rId4"/>
    <p:sldId id="258" r:id="rId5"/>
    <p:sldId id="262" r:id="rId6"/>
    <p:sldId id="376" r:id="rId7"/>
    <p:sldId id="267" r:id="rId8"/>
    <p:sldId id="366" r:id="rId9"/>
    <p:sldId id="281" r:id="rId10"/>
    <p:sldId id="282" r:id="rId11"/>
    <p:sldId id="340" r:id="rId12"/>
    <p:sldId id="269" r:id="rId13"/>
    <p:sldId id="270" r:id="rId14"/>
    <p:sldId id="278" r:id="rId15"/>
    <p:sldId id="279" r:id="rId16"/>
    <p:sldId id="271" r:id="rId17"/>
    <p:sldId id="259" r:id="rId18"/>
    <p:sldId id="377" r:id="rId19"/>
    <p:sldId id="375" r:id="rId20"/>
    <p:sldId id="28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384"/>
      </p:cViewPr>
      <p:guideLst>
        <p:guide orient="horz" pos="2160"/>
        <p:guide pos="2880"/>
      </p:guideLst>
    </p:cSldViewPr>
  </p:slideViewPr>
  <p:notesTextViewPr>
    <p:cViewPr>
      <p:scale>
        <a:sx n="1" d="1"/>
        <a:sy n="1" d="1"/>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E0037-E9E4-4EBD-8295-303FD5C0C86C}" type="datetimeFigureOut">
              <a:rPr lang="en-US" smtClean="0"/>
              <a:t>3/31/2024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A358A-DF0B-49E9-8A14-A456A6C31BF8}" type="slidenum">
              <a:rPr lang="en-US" smtClean="0"/>
              <a:t>‹#›</a:t>
            </a:fld>
            <a:endParaRPr lang="en-US"/>
          </a:p>
        </p:txBody>
      </p:sp>
    </p:spTree>
    <p:extLst>
      <p:ext uri="{BB962C8B-B14F-4D97-AF65-F5344CB8AC3E}">
        <p14:creationId xmlns:p14="http://schemas.microsoft.com/office/powerpoint/2010/main" val="73876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4"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4" y="4385737"/>
            <a:ext cx="5714228" cy="1405467"/>
          </a:xfrm>
        </p:spPr>
        <p:txBody>
          <a:bodyPr anchor="t">
            <a:normAutofit/>
          </a:bodyPr>
          <a:lstStyle>
            <a:lvl1pPr marL="0" indent="0" algn="r">
              <a:buNone/>
              <a:defRPr sz="1800" cap="all">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3" y="5870580"/>
            <a:ext cx="1212173" cy="377825"/>
          </a:xfrm>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a:xfrm>
            <a:off x="2743975" y="5870580"/>
            <a:ext cx="3932137" cy="377825"/>
          </a:xfrm>
        </p:spPr>
        <p:txBody>
          <a:bodyPr/>
          <a:lstStyle/>
          <a:p>
            <a:endParaRPr lang="en-US"/>
          </a:p>
        </p:txBody>
      </p:sp>
      <p:sp>
        <p:nvSpPr>
          <p:cNvPr id="6" name="Slide Number Placeholder 5"/>
          <p:cNvSpPr>
            <a:spLocks noGrp="1"/>
          </p:cNvSpPr>
          <p:nvPr>
            <p:ph type="sldNum" sz="quarter" idx="12"/>
          </p:nvPr>
        </p:nvSpPr>
        <p:spPr>
          <a:xfrm>
            <a:off x="8040685" y="5870580"/>
            <a:ext cx="417516" cy="377825"/>
          </a:xfrm>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28295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56F23-4E36-4F5E-99C6-6295528B309D}"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331261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5" y="609606"/>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4" y="4343400"/>
            <a:ext cx="7772399" cy="144780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32061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8"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2"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7" y="609606"/>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3" y="3352800"/>
            <a:ext cx="6876133" cy="381000"/>
          </a:xfrm>
        </p:spPr>
        <p:txBody>
          <a:bodyPr anchor="ctr">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115628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1" y="4760448"/>
            <a:ext cx="7772402" cy="8604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67012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8"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2"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7" y="609606"/>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2"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2" y="4775200"/>
            <a:ext cx="7772401" cy="101600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1999991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2" y="609606"/>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2"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41" y="4343400"/>
            <a:ext cx="7772401" cy="144780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391698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5"/>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111434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80" y="609604"/>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266875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296810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56F23-4E36-4F5E-99C6-6295528B309D}"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259314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72"/>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256F23-4E36-4F5E-99C6-6295528B309D}"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364933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256F23-4E36-4F5E-99C6-6295528B309D}" type="datetimeFigureOut">
              <a:rPr lang="en-US" smtClean="0"/>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89665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5"/>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256F23-4E36-4F5E-99C6-6295528B309D}" type="datetimeFigureOut">
              <a:rPr lang="en-US" smtClean="0"/>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421802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A0256F23-4E36-4F5E-99C6-6295528B309D}" type="datetimeFigureOut">
              <a:rPr lang="en-US" smtClean="0"/>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357349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6"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1"/>
            <a:ext cx="2862910" cy="1845735"/>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56F23-4E36-4F5E-99C6-6295528B309D}"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415617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30"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30" y="3107272"/>
            <a:ext cx="4097204" cy="1828800"/>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56F23-4E36-4F5E-99C6-6295528B309D}"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2DA8-84B8-46A9-89E4-C1C0FA44114D}" type="slidenum">
              <a:rPr lang="en-US" smtClean="0"/>
              <a:t>‹#›</a:t>
            </a:fld>
            <a:endParaRPr lang="en-US"/>
          </a:p>
        </p:txBody>
      </p:sp>
    </p:spTree>
    <p:extLst>
      <p:ext uri="{BB962C8B-B14F-4D97-AF65-F5344CB8AC3E}">
        <p14:creationId xmlns:p14="http://schemas.microsoft.com/office/powerpoint/2010/main" val="210367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5"/>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72"/>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4" y="5870580"/>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56F23-4E36-4F5E-99C6-6295528B309D}" type="datetimeFigureOut">
              <a:rPr lang="en-US" smtClean="0"/>
              <a:t>3/31/2024</a:t>
            </a:fld>
            <a:endParaRPr lang="en-US"/>
          </a:p>
        </p:txBody>
      </p:sp>
      <p:sp>
        <p:nvSpPr>
          <p:cNvPr id="5" name="Footer Placeholder 4"/>
          <p:cNvSpPr>
            <a:spLocks noGrp="1"/>
          </p:cNvSpPr>
          <p:nvPr>
            <p:ph type="ftr" sz="quarter" idx="3"/>
          </p:nvPr>
        </p:nvSpPr>
        <p:spPr>
          <a:xfrm>
            <a:off x="457202" y="5870580"/>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80"/>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872DA8-84B8-46A9-89E4-C1C0FA44114D}" type="slidenum">
              <a:rPr lang="en-US" smtClean="0"/>
              <a:t>‹#›</a:t>
            </a:fld>
            <a:endParaRPr lang="en-US"/>
          </a:p>
        </p:txBody>
      </p:sp>
    </p:spTree>
    <p:extLst>
      <p:ext uri="{BB962C8B-B14F-4D97-AF65-F5344CB8AC3E}">
        <p14:creationId xmlns:p14="http://schemas.microsoft.com/office/powerpoint/2010/main" val="84767236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189"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32" indent="-285744" algn="l" defTabSz="457189"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21" indent="-285744" algn="l" defTabSz="457189"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12"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01"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537"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726"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8914"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103"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3" y="2895600"/>
            <a:ext cx="7772401" cy="1185331"/>
          </a:xfrm>
        </p:spPr>
        <p:txBody>
          <a:bodyPr>
            <a:normAutofit fontScale="90000"/>
          </a:bodyPr>
          <a:lstStyle/>
          <a:p>
            <a:pPr algn="ctr"/>
            <a:r>
              <a:rPr lang="en-US" sz="4000" dirty="0"/>
              <a:t>Quantum Technologies </a:t>
            </a:r>
            <a:r>
              <a:rPr lang="en-US" sz="4000" dirty="0" smtClean="0"/>
              <a:t>in a Military Strategy</a:t>
            </a:r>
            <a:r>
              <a:rPr lang="ar-IQ" sz="4000" dirty="0" smtClean="0"/>
              <a:t>: </a:t>
            </a:r>
            <a:r>
              <a:rPr lang="en-US" sz="4000" dirty="0"/>
              <a:t>A revolution in defense and security </a:t>
            </a:r>
            <a:r>
              <a:rPr lang="en-US" sz="4000" dirty="0" smtClean="0"/>
              <a:t/>
            </a:r>
            <a:br>
              <a:rPr lang="en-US" sz="4000" dirty="0" smtClean="0"/>
            </a:br>
            <a:endParaRPr lang="th-TH" sz="4000" dirty="0"/>
          </a:p>
        </p:txBody>
      </p:sp>
      <p:grpSp>
        <p:nvGrpSpPr>
          <p:cNvPr id="4" name="Group 3"/>
          <p:cNvGrpSpPr/>
          <p:nvPr/>
        </p:nvGrpSpPr>
        <p:grpSpPr>
          <a:xfrm>
            <a:off x="178015" y="152400"/>
            <a:ext cx="8813585" cy="1594975"/>
            <a:chOff x="1044467" y="-220915"/>
            <a:chExt cx="7211907" cy="1490452"/>
          </a:xfrm>
        </p:grpSpPr>
        <p:pic>
          <p:nvPicPr>
            <p:cNvPr id="5" name="Picture 4"/>
            <p:cNvPicPr/>
            <p:nvPr/>
          </p:nvPicPr>
          <p:blipFill rotWithShape="1">
            <a:blip r:embed="rId2">
              <a:extLst>
                <a:ext uri="{28A0092B-C50C-407E-A947-70E740481C1C}">
                  <a14:useLocalDpi xmlns:a14="http://schemas.microsoft.com/office/drawing/2010/main" val="0"/>
                </a:ext>
              </a:extLst>
            </a:blip>
            <a:srcRect l="9337" t="7061" r="9391" b="10767"/>
            <a:stretch/>
          </p:blipFill>
          <p:spPr bwMode="auto">
            <a:xfrm>
              <a:off x="6940705" y="-220915"/>
              <a:ext cx="1315669" cy="1490452"/>
            </a:xfrm>
            <a:prstGeom prst="rect">
              <a:avLst/>
            </a:prstGeom>
            <a:noFill/>
          </p:spPr>
        </p:pic>
        <p:sp>
          <p:nvSpPr>
            <p:cNvPr id="6" name="Text Box 58"/>
            <p:cNvSpPr txBox="1">
              <a:spLocks noChangeArrowheads="1"/>
            </p:cNvSpPr>
            <p:nvPr/>
          </p:nvSpPr>
          <p:spPr bwMode="auto">
            <a:xfrm>
              <a:off x="1044467" y="10114"/>
              <a:ext cx="5069745" cy="647700"/>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en-US" sz="2800" b="1" dirty="0" smtClean="0">
                  <a:effectLst/>
                  <a:latin typeface="Times New Roman"/>
                  <a:ea typeface="Times New Roman"/>
                  <a:cs typeface="Arial"/>
                </a:rPr>
                <a:t> </a:t>
              </a:r>
              <a:r>
                <a:rPr lang="en-US" sz="2800" b="1" dirty="0" smtClean="0">
                  <a:effectLst/>
                  <a:latin typeface="+mj-lt"/>
                  <a:ea typeface="Segoe UI Historic" pitchFamily="34" charset="0"/>
                  <a:cs typeface="Segoe UI Historic" pitchFamily="34" charset="0"/>
                </a:rPr>
                <a:t>Al-Khwarizmi College of Engineering</a:t>
              </a:r>
              <a:r>
                <a:rPr lang="en-US" sz="3200" b="1" dirty="0">
                  <a:effectLst/>
                  <a:latin typeface="+mj-lt"/>
                  <a:ea typeface="Times New Roman"/>
                  <a:cs typeface="Arial"/>
                </a:rPr>
                <a:t/>
              </a:r>
              <a:br>
                <a:rPr lang="en-US" sz="3200" b="1" dirty="0">
                  <a:effectLst/>
                  <a:latin typeface="+mj-lt"/>
                  <a:ea typeface="Times New Roman"/>
                  <a:cs typeface="Arial"/>
                </a:rPr>
              </a:br>
              <a:r>
                <a:rPr lang="en-US" sz="2800" b="1" dirty="0">
                  <a:effectLst/>
                  <a:latin typeface="+mj-lt"/>
                  <a:ea typeface="Times New Roman"/>
                  <a:cs typeface="Segoe UI Light" pitchFamily="34" charset="0"/>
                </a:rPr>
                <a:t>University</a:t>
              </a:r>
              <a:r>
                <a:rPr lang="en-US" sz="2800" b="1" dirty="0">
                  <a:effectLst/>
                  <a:latin typeface="+mj-lt"/>
                  <a:ea typeface="Times New Roman"/>
                  <a:cs typeface="Arial"/>
                </a:rPr>
                <a:t> of Baghdad</a:t>
              </a:r>
              <a:endParaRPr lang="en-US" dirty="0">
                <a:effectLst/>
                <a:latin typeface="+mj-lt"/>
                <a:ea typeface="Times New Roman"/>
                <a:cs typeface="Arial"/>
              </a:endParaRPr>
            </a:p>
          </p:txBody>
        </p:sp>
      </p:grpSp>
      <p:sp>
        <p:nvSpPr>
          <p:cNvPr id="8" name="Subtitle 2"/>
          <p:cNvSpPr>
            <a:spLocks noGrp="1"/>
          </p:cNvSpPr>
          <p:nvPr>
            <p:ph type="subTitle" idx="1"/>
          </p:nvPr>
        </p:nvSpPr>
        <p:spPr>
          <a:xfrm>
            <a:off x="1447800" y="4157133"/>
            <a:ext cx="5714228" cy="1405467"/>
          </a:xfrm>
          <a:prstGeom prst="rect">
            <a:avLst/>
          </a:prstGeo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ysClr val="window" lastClr="FFFFFF"/>
                </a:solidFill>
                <a:effectLst/>
                <a:uLnTx/>
                <a:uFillTx/>
              </a:rPr>
              <a:t>By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ysClr val="window" lastClr="FFFFFF"/>
                </a:solidFill>
                <a:effectLst/>
                <a:uLnTx/>
                <a:uFillTx/>
                <a:latin typeface="+mj-lt"/>
              </a:rPr>
              <a:t>Dr. </a:t>
            </a:r>
            <a:r>
              <a:rPr kumimoji="0" lang="en-US" sz="3200" i="0" u="none" strike="noStrike" kern="0" cap="none" spc="0" normalizeH="0" baseline="0" noProof="0" dirty="0" err="1">
                <a:ln>
                  <a:noFill/>
                </a:ln>
                <a:solidFill>
                  <a:sysClr val="window" lastClr="FFFFFF"/>
                </a:solidFill>
                <a:effectLst/>
                <a:uLnTx/>
                <a:uFillTx/>
                <a:latin typeface="+mj-lt"/>
              </a:rPr>
              <a:t>Adil</a:t>
            </a:r>
            <a:r>
              <a:rPr kumimoji="0" lang="en-US" sz="3200" i="0" u="none" strike="noStrike" kern="0" cap="none" spc="0" normalizeH="0" baseline="0" noProof="0" dirty="0">
                <a:ln>
                  <a:noFill/>
                </a:ln>
                <a:solidFill>
                  <a:sysClr val="window" lastClr="FFFFFF"/>
                </a:solidFill>
                <a:effectLst/>
                <a:uLnTx/>
                <a:uFillTx/>
                <a:latin typeface="+mj-lt"/>
              </a:rPr>
              <a:t> </a:t>
            </a:r>
            <a:r>
              <a:rPr kumimoji="0" lang="en-US" sz="3200" i="0" u="none" strike="noStrike" kern="0" cap="none" spc="0" normalizeH="0" baseline="0" noProof="0" dirty="0" err="1" smtClean="0">
                <a:ln>
                  <a:noFill/>
                </a:ln>
                <a:solidFill>
                  <a:sysClr val="window" lastClr="FFFFFF"/>
                </a:solidFill>
                <a:effectLst/>
                <a:uLnTx/>
                <a:uFillTx/>
                <a:latin typeface="+mj-lt"/>
              </a:rPr>
              <a:t>Fadhil</a:t>
            </a:r>
            <a:r>
              <a:rPr kumimoji="0" lang="en-US" sz="3200" i="0" u="none" strike="noStrike" kern="0" cap="none" spc="0" normalizeH="0" baseline="0" noProof="0" dirty="0" smtClean="0">
                <a:ln>
                  <a:noFill/>
                </a:ln>
                <a:solidFill>
                  <a:sysClr val="window" lastClr="FFFFFF"/>
                </a:solidFill>
                <a:effectLst/>
                <a:uLnTx/>
                <a:uFillTx/>
                <a:latin typeface="+mj-lt"/>
              </a:rPr>
              <a:t> </a:t>
            </a:r>
            <a:r>
              <a:rPr kumimoji="0" lang="en-US" sz="3200" i="0" u="none" strike="noStrike" kern="0" cap="none" spc="0" normalizeH="0" baseline="0" noProof="0" dirty="0" err="1" smtClean="0">
                <a:ln>
                  <a:noFill/>
                </a:ln>
                <a:solidFill>
                  <a:sysClr val="window" lastClr="FFFFFF"/>
                </a:solidFill>
                <a:effectLst/>
                <a:uLnTx/>
                <a:uFillTx/>
                <a:latin typeface="+mj-lt"/>
              </a:rPr>
              <a:t>Mushatet</a:t>
            </a:r>
            <a:endParaRPr kumimoji="0" lang="en-US" sz="3200" i="0" u="none" strike="noStrike" kern="0" cap="none" spc="0" normalizeH="0" baseline="0" noProof="0" dirty="0" smtClean="0">
              <a:ln>
                <a:noFill/>
              </a:ln>
              <a:solidFill>
                <a:sysClr val="window" lastClr="FFFFFF"/>
              </a:solidFill>
              <a:effectLst/>
              <a:uLnTx/>
              <a:uFillTx/>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solidFill>
                  <a:sysClr val="window" lastClr="FFFFFF"/>
                </a:solidFill>
                <a:effectLst/>
                <a:uLnTx/>
                <a:uFillTx/>
              </a:rPr>
              <a:t>1/4/2024</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smtClean="0">
              <a:ln>
                <a:noFill/>
              </a:ln>
              <a:solidFill>
                <a:sysClr val="window" lastClr="FFFFFF"/>
              </a:solidFill>
              <a:effectLst/>
              <a:uLnTx/>
              <a:uFillTx/>
              <a:latin typeface="Aharoni" pitchFamily="2" charset="-79"/>
              <a:cs typeface="Aharoni" pitchFamily="2" charset="-79"/>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smtClean="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solidFill>
                  <a:sysClr val="window" lastClr="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77592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456267"/>
          </a:xfrm>
        </p:spPr>
        <p:txBody>
          <a:bodyPr>
            <a:normAutofit/>
          </a:bodyPr>
          <a:lstStyle/>
          <a:p>
            <a:r>
              <a:rPr lang="en-US" sz="3600" dirty="0"/>
              <a:t>Quantum Communication</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3498979"/>
            <a:ext cx="5105400" cy="335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762000"/>
            <a:ext cx="3657600" cy="6001643"/>
          </a:xfrm>
          <a:prstGeom prst="rect">
            <a:avLst/>
          </a:prstGeom>
        </p:spPr>
        <p:txBody>
          <a:bodyPr wrap="square">
            <a:spAutoFit/>
          </a:bodyPr>
          <a:lstStyle/>
          <a:p>
            <a:pPr marL="285750" indent="-285750" algn="just">
              <a:buFont typeface="Arial" pitchFamily="34" charset="0"/>
              <a:buChar char="•"/>
            </a:pPr>
            <a:r>
              <a:rPr lang="en-US" sz="2400" dirty="0">
                <a:latin typeface="+mj-lt"/>
              </a:rPr>
              <a:t>By leveraging the principles of quantum mechanics</a:t>
            </a:r>
            <a:r>
              <a:rPr lang="en-US" sz="2400" dirty="0" smtClean="0">
                <a:latin typeface="+mj-lt"/>
              </a:rPr>
              <a:t>, </a:t>
            </a:r>
            <a:r>
              <a:rPr lang="en-US" sz="2400" dirty="0">
                <a:latin typeface="+mj-lt"/>
              </a:rPr>
              <a:t>quantum communication can transmit information securely and accurately, even in challenging environments </a:t>
            </a:r>
            <a:r>
              <a:rPr lang="en-US" sz="2400" dirty="0" smtClean="0">
                <a:latin typeface="+mj-lt"/>
              </a:rPr>
              <a:t>i.e. ideal </a:t>
            </a:r>
            <a:r>
              <a:rPr lang="en-US" sz="2400" dirty="0">
                <a:latin typeface="+mj-lt"/>
              </a:rPr>
              <a:t>choice for protecting sensitive military </a:t>
            </a:r>
            <a:r>
              <a:rPr lang="en-US" sz="2400" dirty="0" smtClean="0">
                <a:latin typeface="+mj-lt"/>
              </a:rPr>
              <a:t>data.</a:t>
            </a:r>
          </a:p>
          <a:p>
            <a:pPr marL="285750" indent="-285750" algn="just">
              <a:buFont typeface="Arial" pitchFamily="34" charset="0"/>
              <a:buChar char="•"/>
            </a:pPr>
            <a:r>
              <a:rPr lang="en-US" sz="2400" dirty="0">
                <a:latin typeface="+mj-lt"/>
              </a:rPr>
              <a:t>E</a:t>
            </a:r>
            <a:r>
              <a:rPr lang="en-US" sz="2400" dirty="0" smtClean="0">
                <a:latin typeface="+mj-lt"/>
              </a:rPr>
              <a:t>nabling secure information </a:t>
            </a:r>
            <a:r>
              <a:rPr lang="en-US" sz="2400" dirty="0">
                <a:latin typeface="+mj-lt"/>
              </a:rPr>
              <a:t>exchange over long distances and in harsh conditions, such as underwater or deep space missions</a:t>
            </a:r>
            <a:r>
              <a:rPr lang="en-US" sz="2400" dirty="0" smtClean="0">
                <a:latin typeface="+mj-lt"/>
              </a:rPr>
              <a:t>.</a:t>
            </a:r>
          </a:p>
        </p:txBody>
      </p:sp>
    </p:spTree>
    <p:extLst>
      <p:ext uri="{BB962C8B-B14F-4D97-AF65-F5344CB8AC3E}">
        <p14:creationId xmlns:p14="http://schemas.microsoft.com/office/powerpoint/2010/main" val="1405629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772400" cy="1456267"/>
          </a:xfrm>
        </p:spPr>
        <p:txBody>
          <a:bodyPr>
            <a:normAutofit/>
          </a:bodyPr>
          <a:lstStyle/>
          <a:p>
            <a:r>
              <a:rPr lang="en-US" sz="3600" dirty="0"/>
              <a:t>Quantum </a:t>
            </a:r>
            <a:r>
              <a:rPr lang="en-US" sz="3600" dirty="0" err="1"/>
              <a:t>Magnetometry</a:t>
            </a:r>
            <a:r>
              <a:rPr lang="en-US" sz="3600" dirty="0"/>
              <a:t> Sensing</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4533254"/>
            <a:ext cx="3810000" cy="23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85800"/>
            <a:ext cx="7848600" cy="4154984"/>
          </a:xfrm>
          <a:prstGeom prst="rect">
            <a:avLst/>
          </a:prstGeom>
        </p:spPr>
        <p:txBody>
          <a:bodyPr wrap="square">
            <a:spAutoFit/>
          </a:bodyPr>
          <a:lstStyle/>
          <a:p>
            <a:pPr marL="285750" indent="-285750" algn="just">
              <a:buFont typeface="Arial" pitchFamily="34" charset="0"/>
              <a:buChar char="•"/>
            </a:pPr>
            <a:r>
              <a:rPr lang="en-US" sz="2400" dirty="0" smtClean="0">
                <a:latin typeface="+mj-lt"/>
              </a:rPr>
              <a:t>Emerging </a:t>
            </a:r>
            <a:r>
              <a:rPr lang="en-US" sz="2400" dirty="0">
                <a:latin typeface="+mj-lt"/>
              </a:rPr>
              <a:t>technology that takes advantage of quantum principles to achieve unprecedented </a:t>
            </a:r>
            <a:r>
              <a:rPr lang="en-US" sz="2400" dirty="0" smtClean="0">
                <a:latin typeface="+mj-lt"/>
              </a:rPr>
              <a:t>sensitivity in </a:t>
            </a:r>
            <a:r>
              <a:rPr lang="en-US" sz="2400" dirty="0">
                <a:latin typeface="+mj-lt"/>
              </a:rPr>
              <a:t>measuring magnetic fields</a:t>
            </a:r>
            <a:r>
              <a:rPr lang="en-US" sz="2400" dirty="0" smtClean="0">
                <a:latin typeface="+mj-lt"/>
              </a:rPr>
              <a:t>.</a:t>
            </a:r>
          </a:p>
          <a:p>
            <a:pPr marL="285750" indent="-285750" algn="just">
              <a:buFont typeface="Arial" pitchFamily="34" charset="0"/>
              <a:buChar char="•"/>
            </a:pPr>
            <a:r>
              <a:rPr lang="en-US" sz="2400" dirty="0" smtClean="0">
                <a:latin typeface="+mj-lt"/>
              </a:rPr>
              <a:t>A</a:t>
            </a:r>
            <a:r>
              <a:rPr lang="en-US" sz="2400" dirty="0">
                <a:latin typeface="+mj-lt"/>
              </a:rPr>
              <a:t> </a:t>
            </a:r>
            <a:r>
              <a:rPr lang="en-US" sz="2400" dirty="0" smtClean="0">
                <a:latin typeface="+mj-lt"/>
              </a:rPr>
              <a:t>strategic </a:t>
            </a:r>
            <a:r>
              <a:rPr lang="en-US" sz="2400" dirty="0">
                <a:latin typeface="+mj-lt"/>
              </a:rPr>
              <a:t>advantage in naval operations </a:t>
            </a:r>
            <a:r>
              <a:rPr lang="en-US" sz="2400" dirty="0" smtClean="0">
                <a:latin typeface="+mj-lt"/>
              </a:rPr>
              <a:t>by </a:t>
            </a:r>
            <a:r>
              <a:rPr lang="en-US" sz="2400" dirty="0">
                <a:latin typeface="+mj-lt"/>
              </a:rPr>
              <a:t>identifying the magnetic signatures of submarines at greater distances and with higher </a:t>
            </a:r>
            <a:r>
              <a:rPr lang="en-US" sz="2400" dirty="0" smtClean="0">
                <a:latin typeface="+mj-lt"/>
              </a:rPr>
              <a:t>accuracy. </a:t>
            </a:r>
          </a:p>
          <a:p>
            <a:pPr marL="285750" indent="-285750" algn="just">
              <a:buFont typeface="Arial" pitchFamily="34" charset="0"/>
              <a:buChar char="•"/>
            </a:pPr>
            <a:r>
              <a:rPr lang="en-US" sz="2400" dirty="0">
                <a:latin typeface="+mj-lt"/>
              </a:rPr>
              <a:t>I</a:t>
            </a:r>
            <a:r>
              <a:rPr lang="en-US" sz="2400" dirty="0" smtClean="0">
                <a:latin typeface="+mj-lt"/>
              </a:rPr>
              <a:t>n </a:t>
            </a:r>
            <a:r>
              <a:rPr lang="en-US" sz="2400" dirty="0">
                <a:latin typeface="+mj-lt"/>
              </a:rPr>
              <a:t>land-based operations, detection and neutralization of unexploded ordnance and landmines in conflict </a:t>
            </a:r>
            <a:r>
              <a:rPr lang="en-US" sz="2400" dirty="0" smtClean="0">
                <a:latin typeface="+mj-lt"/>
              </a:rPr>
              <a:t>zones.</a:t>
            </a:r>
          </a:p>
          <a:p>
            <a:pPr marL="285750" indent="-285750" algn="just">
              <a:buFont typeface="Arial" pitchFamily="34" charset="0"/>
              <a:buChar char="•"/>
            </a:pPr>
            <a:r>
              <a:rPr lang="en-US" sz="2400" dirty="0">
                <a:latin typeface="+mj-lt"/>
              </a:rPr>
              <a:t>I</a:t>
            </a:r>
            <a:r>
              <a:rPr lang="en-US" sz="2400" dirty="0" smtClean="0">
                <a:latin typeface="+mj-lt"/>
              </a:rPr>
              <a:t>ntelligence </a:t>
            </a:r>
            <a:r>
              <a:rPr lang="en-US" sz="2400" dirty="0">
                <a:latin typeface="+mj-lt"/>
              </a:rPr>
              <a:t>gathering by detecting magnetic anomalies associated with concealed infrastructure, vehicles, or weapon </a:t>
            </a:r>
            <a:r>
              <a:rPr lang="en-US" sz="2400" dirty="0" smtClean="0">
                <a:latin typeface="+mj-lt"/>
              </a:rPr>
              <a:t>systems</a:t>
            </a:r>
            <a:r>
              <a:rPr lang="en-US" sz="2400" dirty="0">
                <a:latin typeface="+mj-lt"/>
              </a:rPr>
              <a:t>.</a:t>
            </a:r>
            <a:endParaRPr lang="en-US" sz="2400" dirty="0" smtClean="0">
              <a:latin typeface="+mj-lt"/>
            </a:endParaRPr>
          </a:p>
        </p:txBody>
      </p:sp>
    </p:spTree>
    <p:extLst>
      <p:ext uri="{BB962C8B-B14F-4D97-AF65-F5344CB8AC3E}">
        <p14:creationId xmlns:p14="http://schemas.microsoft.com/office/powerpoint/2010/main" val="368083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4667"/>
            <a:ext cx="7772400" cy="1456267"/>
          </a:xfrm>
        </p:spPr>
        <p:txBody>
          <a:bodyPr>
            <a:normAutofit/>
          </a:bodyPr>
          <a:lstStyle/>
          <a:p>
            <a:r>
              <a:rPr lang="en-US" sz="3200" dirty="0"/>
              <a:t>Quantum Chemical Detection</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4545279"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066800"/>
            <a:ext cx="4572000" cy="5324535"/>
          </a:xfrm>
          <a:prstGeom prst="rect">
            <a:avLst/>
          </a:prstGeom>
        </p:spPr>
        <p:txBody>
          <a:bodyPr>
            <a:spAutoFit/>
          </a:bodyPr>
          <a:lstStyle/>
          <a:p>
            <a:pPr marL="285750" indent="-285750" algn="just">
              <a:buFont typeface="Arial" pitchFamily="34" charset="0"/>
              <a:buChar char="•"/>
            </a:pPr>
            <a:r>
              <a:rPr lang="en-US" sz="2000" dirty="0">
                <a:latin typeface="+mj-lt"/>
              </a:rPr>
              <a:t>By utilizing the unique properties of quantum particles and interactions, quantum chemical detection techniques </a:t>
            </a:r>
            <a:r>
              <a:rPr lang="en-US" sz="2000" dirty="0" smtClean="0">
                <a:latin typeface="+mj-lt"/>
              </a:rPr>
              <a:t>can identify </a:t>
            </a:r>
            <a:r>
              <a:rPr lang="en-US" sz="2000" dirty="0">
                <a:latin typeface="+mj-lt"/>
              </a:rPr>
              <a:t>and analyze chemical substances with exceptional precision and </a:t>
            </a:r>
            <a:r>
              <a:rPr lang="en-US" sz="2000" dirty="0" smtClean="0">
                <a:latin typeface="+mj-lt"/>
              </a:rPr>
              <a:t>sensitivity.</a:t>
            </a:r>
          </a:p>
          <a:p>
            <a:pPr marL="285750" indent="-285750" algn="just">
              <a:buFont typeface="Arial" pitchFamily="34" charset="0"/>
              <a:buChar char="•"/>
            </a:pPr>
            <a:r>
              <a:rPr lang="en-US" sz="2000" dirty="0">
                <a:latin typeface="+mj-lt"/>
              </a:rPr>
              <a:t>I</a:t>
            </a:r>
            <a:r>
              <a:rPr lang="en-US" sz="2000" dirty="0" smtClean="0">
                <a:latin typeface="+mj-lt"/>
              </a:rPr>
              <a:t>n </a:t>
            </a:r>
            <a:r>
              <a:rPr lang="en-US" sz="2000" dirty="0">
                <a:latin typeface="+mj-lt"/>
              </a:rPr>
              <a:t>the area of chemical, biological, radiological, and nuclear (CBRN) defense, </a:t>
            </a:r>
            <a:r>
              <a:rPr lang="en-US" sz="2000" dirty="0" smtClean="0">
                <a:latin typeface="+mj-lt"/>
              </a:rPr>
              <a:t>these techniques </a:t>
            </a:r>
            <a:r>
              <a:rPr lang="en-US" sz="2000" dirty="0">
                <a:latin typeface="+mj-lt"/>
              </a:rPr>
              <a:t>can </a:t>
            </a:r>
            <a:r>
              <a:rPr lang="en-US" sz="2000" dirty="0" smtClean="0">
                <a:latin typeface="+mj-lt"/>
              </a:rPr>
              <a:t>identify </a:t>
            </a:r>
            <a:r>
              <a:rPr lang="en-US" sz="2000" dirty="0">
                <a:latin typeface="+mj-lt"/>
              </a:rPr>
              <a:t>amounts of chemical or biological </a:t>
            </a:r>
            <a:r>
              <a:rPr lang="en-US" sz="2000" dirty="0" smtClean="0">
                <a:latin typeface="+mj-lt"/>
              </a:rPr>
              <a:t>agents in </a:t>
            </a:r>
            <a:r>
              <a:rPr lang="en-US" sz="2000" dirty="0">
                <a:latin typeface="+mj-lt"/>
              </a:rPr>
              <a:t>complex </a:t>
            </a:r>
            <a:r>
              <a:rPr lang="en-US" sz="2000" dirty="0" smtClean="0">
                <a:latin typeface="+mj-lt"/>
              </a:rPr>
              <a:t>environments.</a:t>
            </a:r>
          </a:p>
          <a:p>
            <a:pPr marL="285750" indent="-285750" algn="just">
              <a:buFont typeface="Arial" pitchFamily="34" charset="0"/>
              <a:buChar char="•"/>
            </a:pPr>
            <a:r>
              <a:rPr lang="en-US" sz="2000" dirty="0" smtClean="0">
                <a:latin typeface="+mj-lt"/>
              </a:rPr>
              <a:t>Monitor </a:t>
            </a:r>
            <a:r>
              <a:rPr lang="en-US" sz="2000" dirty="0">
                <a:latin typeface="+mj-lt"/>
              </a:rPr>
              <a:t>environmental conditions and gather intelligence on potential adversaries such as the presence of pollutants, toxins, or other substances that may indicate military activities or environmental </a:t>
            </a:r>
            <a:r>
              <a:rPr lang="en-US" sz="2000" dirty="0" smtClean="0">
                <a:latin typeface="+mj-lt"/>
              </a:rPr>
              <a:t>hazards.</a:t>
            </a:r>
            <a:endParaRPr lang="en-US" sz="2000" dirty="0">
              <a:latin typeface="+mj-lt"/>
            </a:endParaRPr>
          </a:p>
        </p:txBody>
      </p:sp>
    </p:spTree>
    <p:extLst>
      <p:ext uri="{BB962C8B-B14F-4D97-AF65-F5344CB8AC3E}">
        <p14:creationId xmlns:p14="http://schemas.microsoft.com/office/powerpoint/2010/main" val="434943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594" y="-228600"/>
            <a:ext cx="7772400" cy="1456267"/>
          </a:xfrm>
        </p:spPr>
        <p:txBody>
          <a:bodyPr>
            <a:normAutofit/>
          </a:bodyPr>
          <a:lstStyle/>
          <a:p>
            <a:r>
              <a:rPr lang="en-US" sz="3600" dirty="0"/>
              <a:t>Quantum Radar</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6554" y="3966369"/>
            <a:ext cx="4337446" cy="289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1" y="1066800"/>
            <a:ext cx="4724399" cy="5632311"/>
          </a:xfrm>
          <a:prstGeom prst="rect">
            <a:avLst/>
          </a:prstGeom>
        </p:spPr>
        <p:txBody>
          <a:bodyPr wrap="square">
            <a:spAutoFit/>
          </a:bodyPr>
          <a:lstStyle/>
          <a:p>
            <a:pPr marL="285750" indent="-285750" algn="just">
              <a:buFont typeface="Arial" pitchFamily="34" charset="0"/>
              <a:buChar char="•"/>
            </a:pPr>
            <a:r>
              <a:rPr lang="en-US" sz="2000" dirty="0">
                <a:latin typeface="+mj-lt"/>
              </a:rPr>
              <a:t>Quantum radar is a cutting-edge technology </a:t>
            </a:r>
            <a:r>
              <a:rPr lang="en-US" sz="2000" dirty="0" smtClean="0">
                <a:latin typeface="+mj-lt"/>
              </a:rPr>
              <a:t>to </a:t>
            </a:r>
            <a:r>
              <a:rPr lang="en-US" sz="2000" dirty="0">
                <a:latin typeface="+mj-lt"/>
              </a:rPr>
              <a:t>detect and track objects with remarkable </a:t>
            </a:r>
            <a:r>
              <a:rPr lang="en-US" sz="2000" dirty="0" smtClean="0">
                <a:latin typeface="+mj-lt"/>
              </a:rPr>
              <a:t>precision</a:t>
            </a:r>
            <a:r>
              <a:rPr lang="en-US" sz="2000" dirty="0">
                <a:latin typeface="+mj-lt"/>
              </a:rPr>
              <a:t>, sensitivity, and stealth</a:t>
            </a:r>
            <a:r>
              <a:rPr lang="en-US" sz="2000" dirty="0" smtClean="0">
                <a:latin typeface="+mj-lt"/>
              </a:rPr>
              <a:t>.</a:t>
            </a:r>
          </a:p>
          <a:p>
            <a:pPr marL="285750" indent="-285750" algn="just">
              <a:buFont typeface="Arial" pitchFamily="34" charset="0"/>
              <a:buChar char="•"/>
            </a:pPr>
            <a:r>
              <a:rPr lang="en-US" sz="2000" dirty="0">
                <a:latin typeface="+mj-lt"/>
              </a:rPr>
              <a:t>A</a:t>
            </a:r>
            <a:r>
              <a:rPr lang="en-US" sz="2000" dirty="0" smtClean="0">
                <a:latin typeface="+mj-lt"/>
              </a:rPr>
              <a:t>bility </a:t>
            </a:r>
            <a:r>
              <a:rPr lang="en-US" sz="2000" dirty="0">
                <a:latin typeface="+mj-lt"/>
              </a:rPr>
              <a:t>to overcome conventional radar </a:t>
            </a:r>
            <a:r>
              <a:rPr lang="en-US" sz="2000" dirty="0" smtClean="0">
                <a:latin typeface="+mj-lt"/>
              </a:rPr>
              <a:t>countermeasures</a:t>
            </a:r>
            <a:r>
              <a:rPr lang="en-US" sz="2000" dirty="0">
                <a:latin typeface="+mj-lt"/>
              </a:rPr>
              <a:t>, such as stealth </a:t>
            </a:r>
            <a:r>
              <a:rPr lang="en-US" sz="2000" dirty="0" smtClean="0">
                <a:latin typeface="+mj-lt"/>
              </a:rPr>
              <a:t>technology or </a:t>
            </a:r>
            <a:r>
              <a:rPr lang="en-US" sz="2000" dirty="0">
                <a:latin typeface="+mj-lt"/>
              </a:rPr>
              <a:t>electronic jamming</a:t>
            </a:r>
            <a:r>
              <a:rPr lang="en-US" sz="2000" dirty="0" smtClean="0">
                <a:latin typeface="+mj-lt"/>
              </a:rPr>
              <a:t>.</a:t>
            </a:r>
          </a:p>
          <a:p>
            <a:pPr marL="285750" indent="-285750" algn="just">
              <a:buFont typeface="Arial" pitchFamily="34" charset="0"/>
              <a:buChar char="•"/>
            </a:pPr>
            <a:r>
              <a:rPr lang="en-US" sz="2000" dirty="0">
                <a:latin typeface="+mj-lt"/>
              </a:rPr>
              <a:t>By leveraging the unique properties of </a:t>
            </a:r>
            <a:r>
              <a:rPr lang="en-US" sz="2000" dirty="0" smtClean="0">
                <a:latin typeface="+mj-lt"/>
              </a:rPr>
              <a:t>quantum </a:t>
            </a:r>
            <a:r>
              <a:rPr lang="en-US" sz="2000" dirty="0">
                <a:latin typeface="+mj-lt"/>
              </a:rPr>
              <a:t>particles, quantum radar can </a:t>
            </a:r>
            <a:r>
              <a:rPr lang="en-US" sz="2000" dirty="0" smtClean="0">
                <a:latin typeface="+mj-lt"/>
              </a:rPr>
              <a:t>detect </a:t>
            </a:r>
            <a:r>
              <a:rPr lang="en-US" sz="2000" dirty="0">
                <a:latin typeface="+mj-lt"/>
              </a:rPr>
              <a:t>smaller and more distant objects, </a:t>
            </a:r>
            <a:r>
              <a:rPr lang="en-US" sz="2000" dirty="0" smtClean="0">
                <a:latin typeface="+mj-lt"/>
              </a:rPr>
              <a:t>as </a:t>
            </a:r>
            <a:r>
              <a:rPr lang="en-US" sz="2000" dirty="0">
                <a:latin typeface="+mj-lt"/>
              </a:rPr>
              <a:t>well as distinguish between closely spaced targets</a:t>
            </a:r>
            <a:r>
              <a:rPr lang="en-US" sz="2000" dirty="0" smtClean="0">
                <a:latin typeface="+mj-lt"/>
              </a:rPr>
              <a:t>.</a:t>
            </a:r>
          </a:p>
          <a:p>
            <a:pPr marL="285750" indent="-285750" algn="just">
              <a:buFont typeface="Arial" pitchFamily="34" charset="0"/>
              <a:buChar char="•"/>
            </a:pPr>
            <a:r>
              <a:rPr lang="en-US" sz="2000" dirty="0">
                <a:latin typeface="+mj-lt"/>
              </a:rPr>
              <a:t>O</a:t>
            </a:r>
            <a:r>
              <a:rPr lang="en-US" sz="2000" dirty="0" smtClean="0">
                <a:latin typeface="+mj-lt"/>
              </a:rPr>
              <a:t>perate </a:t>
            </a:r>
            <a:r>
              <a:rPr lang="en-US" sz="2000" dirty="0">
                <a:latin typeface="+mj-lt"/>
              </a:rPr>
              <a:t>with lower signal emissions </a:t>
            </a:r>
            <a:r>
              <a:rPr lang="en-US" sz="2000" dirty="0" smtClean="0">
                <a:latin typeface="+mj-lt"/>
              </a:rPr>
              <a:t>compared to </a:t>
            </a:r>
            <a:r>
              <a:rPr lang="en-US" sz="2000" dirty="0">
                <a:latin typeface="+mj-lt"/>
              </a:rPr>
              <a:t>conventional radar systems, reducing the </a:t>
            </a:r>
            <a:r>
              <a:rPr lang="en-US" sz="2000" dirty="0" smtClean="0">
                <a:latin typeface="+mj-lt"/>
              </a:rPr>
              <a:t>likelihood </a:t>
            </a:r>
            <a:r>
              <a:rPr lang="en-US" sz="2000" dirty="0">
                <a:latin typeface="+mj-lt"/>
              </a:rPr>
              <a:t>of detection by adversaries.</a:t>
            </a:r>
          </a:p>
          <a:p>
            <a:pPr algn="just"/>
            <a:endParaRPr lang="en-US" sz="2000" dirty="0" smtClean="0">
              <a:latin typeface="+mj-lt"/>
            </a:endParaRPr>
          </a:p>
          <a:p>
            <a:pPr algn="just"/>
            <a:endParaRPr lang="en-US" sz="2000" dirty="0">
              <a:latin typeface="+mj-lt"/>
            </a:endParaRPr>
          </a:p>
        </p:txBody>
      </p:sp>
    </p:spTree>
    <p:extLst>
      <p:ext uri="{BB962C8B-B14F-4D97-AF65-F5344CB8AC3E}">
        <p14:creationId xmlns:p14="http://schemas.microsoft.com/office/powerpoint/2010/main" val="2831937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9296400" cy="1456267"/>
          </a:xfrm>
        </p:spPr>
        <p:txBody>
          <a:bodyPr>
            <a:normAutofit/>
          </a:bodyPr>
          <a:lstStyle/>
          <a:p>
            <a:r>
              <a:rPr lang="en-US" sz="3200" dirty="0"/>
              <a:t>Quantum Underground/Underwater Mapping</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4191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741938"/>
            <a:ext cx="4572000" cy="6801862"/>
          </a:xfrm>
          <a:prstGeom prst="rect">
            <a:avLst/>
          </a:prstGeom>
        </p:spPr>
        <p:txBody>
          <a:bodyPr>
            <a:spAutoFit/>
          </a:bodyPr>
          <a:lstStyle/>
          <a:p>
            <a:pPr marL="285750" indent="-285750" algn="just">
              <a:buFont typeface="Arial" pitchFamily="34" charset="0"/>
              <a:buChar char="•"/>
            </a:pPr>
            <a:r>
              <a:rPr lang="en-US" sz="2000" dirty="0" smtClean="0">
                <a:latin typeface="+mj-lt"/>
              </a:rPr>
              <a:t>For underground mapping, quantum </a:t>
            </a:r>
            <a:r>
              <a:rPr lang="en-US" sz="2000" dirty="0">
                <a:latin typeface="+mj-lt"/>
              </a:rPr>
              <a:t>gravimeters and magnetometers, can be employed to detect and characterize subsurface structures, tunnels, or hidden </a:t>
            </a:r>
            <a:r>
              <a:rPr lang="en-US" sz="2000" dirty="0" smtClean="0">
                <a:latin typeface="+mj-lt"/>
              </a:rPr>
              <a:t>facilities with high </a:t>
            </a:r>
            <a:r>
              <a:rPr lang="en-US" sz="2000" dirty="0">
                <a:latin typeface="+mj-lt"/>
              </a:rPr>
              <a:t>sensitivity and </a:t>
            </a:r>
            <a:r>
              <a:rPr lang="en-US" sz="2000" dirty="0" smtClean="0">
                <a:latin typeface="+mj-lt"/>
              </a:rPr>
              <a:t>precision  which enable </a:t>
            </a:r>
            <a:r>
              <a:rPr lang="en-US" sz="2000" dirty="0">
                <a:latin typeface="+mj-lt"/>
              </a:rPr>
              <a:t>identification of subtle gravitational or magnetic </a:t>
            </a:r>
            <a:r>
              <a:rPr lang="en-US" sz="2000" dirty="0" smtClean="0">
                <a:latin typeface="+mj-lt"/>
              </a:rPr>
              <a:t>anomalies which </a:t>
            </a:r>
            <a:r>
              <a:rPr lang="en-US" sz="2000" dirty="0">
                <a:latin typeface="+mj-lt"/>
              </a:rPr>
              <a:t>can be indicative of underground activities or infrastructure </a:t>
            </a:r>
            <a:r>
              <a:rPr lang="en-US" sz="2000" dirty="0" smtClean="0">
                <a:latin typeface="+mj-lt"/>
              </a:rPr>
              <a:t>.</a:t>
            </a:r>
          </a:p>
          <a:p>
            <a:pPr marL="285750" indent="-285750" algn="just">
              <a:buFont typeface="Arial" pitchFamily="34" charset="0"/>
              <a:buChar char="•"/>
            </a:pPr>
            <a:r>
              <a:rPr lang="en-US" sz="2000" dirty="0">
                <a:latin typeface="+mj-lt"/>
              </a:rPr>
              <a:t>For underwater mapping, Quantum sensors, such as quantum accelerometers and magnetometers, can detect minute variations in underwater environments, enabling the identification of underwater </a:t>
            </a:r>
            <a:r>
              <a:rPr lang="en-US" sz="2000" dirty="0" smtClean="0">
                <a:latin typeface="+mj-lt"/>
              </a:rPr>
              <a:t>obstacles, or </a:t>
            </a:r>
            <a:r>
              <a:rPr lang="en-US" sz="2000" dirty="0">
                <a:latin typeface="+mj-lt"/>
              </a:rPr>
              <a:t>vehicles </a:t>
            </a:r>
            <a:r>
              <a:rPr lang="en-US" sz="2000" dirty="0" smtClean="0">
                <a:latin typeface="+mj-lt"/>
              </a:rPr>
              <a:t>which contribute </a:t>
            </a:r>
            <a:r>
              <a:rPr lang="en-US" sz="2000" dirty="0">
                <a:latin typeface="+mj-lt"/>
              </a:rPr>
              <a:t>to anti-submarine </a:t>
            </a:r>
            <a:r>
              <a:rPr lang="en-US" sz="2000" dirty="0" smtClean="0">
                <a:latin typeface="+mj-lt"/>
              </a:rPr>
              <a:t>warfare and </a:t>
            </a:r>
            <a:r>
              <a:rPr lang="en-US" sz="2000" dirty="0">
                <a:latin typeface="+mj-lt"/>
              </a:rPr>
              <a:t>underwater reconnaissance </a:t>
            </a:r>
            <a:r>
              <a:rPr lang="en-US" sz="2000" dirty="0" smtClean="0">
                <a:latin typeface="+mj-lt"/>
              </a:rPr>
              <a:t>missions. </a:t>
            </a:r>
          </a:p>
          <a:p>
            <a:pPr marL="285750" indent="-285750" algn="just">
              <a:buFont typeface="Arial" pitchFamily="34" charset="0"/>
              <a:buChar char="•"/>
            </a:pPr>
            <a:endParaRPr lang="en-US" sz="2000" dirty="0">
              <a:latin typeface="+mj-lt"/>
            </a:endParaRPr>
          </a:p>
          <a:p>
            <a:pPr marL="285750" indent="-285750" algn="just">
              <a:buFont typeface="Arial" pitchFamily="34" charset="0"/>
              <a:buChar char="•"/>
            </a:pPr>
            <a:endParaRPr lang="en-US" sz="2000" dirty="0">
              <a:latin typeface="+mj-lt"/>
            </a:endParaRPr>
          </a:p>
        </p:txBody>
      </p:sp>
    </p:spTree>
    <p:extLst>
      <p:ext uri="{BB962C8B-B14F-4D97-AF65-F5344CB8AC3E}">
        <p14:creationId xmlns:p14="http://schemas.microsoft.com/office/powerpoint/2010/main" val="2090571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7772400" cy="1456267"/>
          </a:xfrm>
        </p:spPr>
        <p:txBody>
          <a:bodyPr>
            <a:normAutofit/>
          </a:bodyPr>
          <a:lstStyle/>
          <a:p>
            <a:r>
              <a:rPr lang="en-US" sz="3200" dirty="0"/>
              <a:t>Quantum Navigation</a:t>
            </a:r>
          </a:p>
        </p:txBody>
      </p:sp>
      <p:sp>
        <p:nvSpPr>
          <p:cNvPr id="6" name="Rectangle 5"/>
          <p:cNvSpPr/>
          <p:nvPr/>
        </p:nvSpPr>
        <p:spPr>
          <a:xfrm>
            <a:off x="152400" y="685800"/>
            <a:ext cx="4572000" cy="6247864"/>
          </a:xfrm>
          <a:prstGeom prst="rect">
            <a:avLst/>
          </a:prstGeom>
        </p:spPr>
        <p:txBody>
          <a:bodyPr>
            <a:spAutoFit/>
          </a:bodyPr>
          <a:lstStyle/>
          <a:p>
            <a:pPr marL="285750" indent="-285750" algn="just">
              <a:buFont typeface="Arial" pitchFamily="34" charset="0"/>
              <a:buChar char="•"/>
            </a:pPr>
            <a:r>
              <a:rPr lang="en-US" sz="2000" dirty="0" smtClean="0">
                <a:latin typeface="+mj-lt"/>
              </a:rPr>
              <a:t>To </a:t>
            </a:r>
            <a:r>
              <a:rPr lang="en-US" sz="2000" dirty="0">
                <a:latin typeface="+mj-lt"/>
              </a:rPr>
              <a:t>develop </a:t>
            </a:r>
            <a:r>
              <a:rPr lang="en-US" sz="2000" dirty="0" smtClean="0">
                <a:latin typeface="+mj-lt"/>
              </a:rPr>
              <a:t>accurate </a:t>
            </a:r>
            <a:r>
              <a:rPr lang="en-US" sz="2000" dirty="0">
                <a:latin typeface="+mj-lt"/>
              </a:rPr>
              <a:t>positioning and navigation systems </a:t>
            </a:r>
            <a:r>
              <a:rPr lang="en-US" sz="2000" dirty="0" smtClean="0">
                <a:latin typeface="+mj-lt"/>
              </a:rPr>
              <a:t>in </a:t>
            </a:r>
            <a:r>
              <a:rPr lang="en-US" sz="2000" dirty="0">
                <a:latin typeface="+mj-lt"/>
              </a:rPr>
              <a:t>environments where traditional systems, such as GPS, may be unreliable or </a:t>
            </a:r>
            <a:r>
              <a:rPr lang="en-US" sz="2000" dirty="0" smtClean="0">
                <a:latin typeface="+mj-lt"/>
              </a:rPr>
              <a:t>unavailable. </a:t>
            </a:r>
          </a:p>
          <a:p>
            <a:pPr marL="285750" indent="-285750" algn="just">
              <a:buFont typeface="Arial" pitchFamily="34" charset="0"/>
              <a:buChar char="•"/>
            </a:pPr>
            <a:r>
              <a:rPr lang="en-US" sz="2000" dirty="0" smtClean="0">
                <a:latin typeface="+mj-lt"/>
              </a:rPr>
              <a:t>In military </a:t>
            </a:r>
            <a:r>
              <a:rPr lang="en-US" sz="2000" dirty="0">
                <a:latin typeface="+mj-lt"/>
              </a:rPr>
              <a:t>applications, </a:t>
            </a:r>
            <a:r>
              <a:rPr lang="en-US" sz="2000" dirty="0" smtClean="0">
                <a:latin typeface="+mj-lt"/>
              </a:rPr>
              <a:t>this system </a:t>
            </a:r>
            <a:r>
              <a:rPr lang="en-US" sz="2000" dirty="0">
                <a:latin typeface="+mj-lt"/>
              </a:rPr>
              <a:t>can provide precise positioning and timing information, which is essential for the effective planning and execution of operations. Quantum accelerometers, gyroscopes, and magnetometers can deliver extremely accurate measurements of motion, rotation and magnetic </a:t>
            </a:r>
            <a:r>
              <a:rPr lang="en-US" sz="2000" dirty="0" smtClean="0">
                <a:latin typeface="+mj-lt"/>
              </a:rPr>
              <a:t>fields.</a:t>
            </a:r>
          </a:p>
          <a:p>
            <a:pPr marL="285750" indent="-285750" algn="just">
              <a:buFont typeface="Arial" pitchFamily="34" charset="0"/>
              <a:buChar char="•"/>
            </a:pPr>
            <a:r>
              <a:rPr lang="en-US" sz="2000" dirty="0">
                <a:latin typeface="+mj-lt"/>
              </a:rPr>
              <a:t>By integrating these quantum sensors into navigation systems, military </a:t>
            </a:r>
            <a:r>
              <a:rPr lang="en-US" sz="2000" dirty="0" smtClean="0">
                <a:latin typeface="+mj-lt"/>
              </a:rPr>
              <a:t>vehicles and </a:t>
            </a:r>
            <a:r>
              <a:rPr lang="en-US" sz="2000" dirty="0">
                <a:latin typeface="+mj-lt"/>
              </a:rPr>
              <a:t>aircraft</a:t>
            </a:r>
            <a:r>
              <a:rPr lang="en-US" sz="2000" dirty="0" smtClean="0">
                <a:latin typeface="+mj-lt"/>
              </a:rPr>
              <a:t>, </a:t>
            </a:r>
            <a:r>
              <a:rPr lang="en-US" sz="2000" dirty="0">
                <a:latin typeface="+mj-lt"/>
              </a:rPr>
              <a:t>can maintain accurate positioning and orientation even in the absence of external signals </a:t>
            </a:r>
            <a:r>
              <a:rPr lang="en-US" sz="2000" dirty="0" smtClean="0">
                <a:latin typeface="+mj-lt"/>
              </a:rPr>
              <a:t>such </a:t>
            </a:r>
            <a:r>
              <a:rPr lang="en-US" sz="2000" dirty="0">
                <a:latin typeface="+mj-lt"/>
              </a:rPr>
              <a:t>as GPS or satellite-based navigation aids.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631" y="3276600"/>
            <a:ext cx="4334369"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763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772400" cy="1456267"/>
          </a:xfrm>
        </p:spPr>
        <p:txBody>
          <a:bodyPr>
            <a:normAutofit/>
          </a:bodyPr>
          <a:lstStyle/>
          <a:p>
            <a:r>
              <a:rPr lang="en-US" sz="3200" dirty="0"/>
              <a:t>Quantum Electronic Warfare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71800"/>
            <a:ext cx="4038600"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838200"/>
            <a:ext cx="4572000" cy="5016758"/>
          </a:xfrm>
          <a:prstGeom prst="rect">
            <a:avLst/>
          </a:prstGeom>
        </p:spPr>
        <p:txBody>
          <a:bodyPr>
            <a:spAutoFit/>
          </a:bodyPr>
          <a:lstStyle/>
          <a:p>
            <a:pPr marL="285750" indent="-285750" algn="just">
              <a:buFont typeface="Arial" pitchFamily="34" charset="0"/>
              <a:buChar char="•"/>
            </a:pPr>
            <a:r>
              <a:rPr lang="en-US" sz="2000" dirty="0" smtClean="0">
                <a:latin typeface="+mj-lt"/>
              </a:rPr>
              <a:t>Applies </a:t>
            </a:r>
            <a:r>
              <a:rPr lang="en-US" sz="2000" dirty="0">
                <a:latin typeface="+mj-lt"/>
              </a:rPr>
              <a:t>the principles of quantum mechanics to develop advanced systems </a:t>
            </a:r>
            <a:r>
              <a:rPr lang="en-US" sz="2000" dirty="0" smtClean="0">
                <a:latin typeface="+mj-lt"/>
              </a:rPr>
              <a:t>for manipulation</a:t>
            </a:r>
            <a:r>
              <a:rPr lang="en-US" sz="2000" dirty="0">
                <a:latin typeface="+mj-lt"/>
              </a:rPr>
              <a:t>, </a:t>
            </a:r>
            <a:r>
              <a:rPr lang="en-US" sz="2000" dirty="0" smtClean="0">
                <a:latin typeface="+mj-lt"/>
              </a:rPr>
              <a:t>disruption </a:t>
            </a:r>
            <a:r>
              <a:rPr lang="en-US" sz="2000" dirty="0">
                <a:latin typeface="+mj-lt"/>
              </a:rPr>
              <a:t>and protection </a:t>
            </a:r>
            <a:r>
              <a:rPr lang="en-US" sz="2000" dirty="0" smtClean="0">
                <a:latin typeface="+mj-lt"/>
              </a:rPr>
              <a:t>of communication </a:t>
            </a:r>
            <a:r>
              <a:rPr lang="en-US" sz="2000" dirty="0">
                <a:latin typeface="+mj-lt"/>
              </a:rPr>
              <a:t>and information</a:t>
            </a:r>
            <a:r>
              <a:rPr lang="en-US" sz="2000" dirty="0" smtClean="0">
                <a:latin typeface="+mj-lt"/>
              </a:rPr>
              <a:t>.</a:t>
            </a:r>
          </a:p>
          <a:p>
            <a:pPr marL="285750" indent="-285750" algn="just">
              <a:buFont typeface="Arial" pitchFamily="34" charset="0"/>
              <a:buChar char="•"/>
            </a:pPr>
            <a:r>
              <a:rPr lang="en-US" sz="2000" dirty="0" smtClean="0">
                <a:latin typeface="+mj-lt"/>
              </a:rPr>
              <a:t>QKD </a:t>
            </a:r>
            <a:r>
              <a:rPr lang="en-US" sz="2000" dirty="0">
                <a:latin typeface="+mj-lt"/>
              </a:rPr>
              <a:t>and quantum </a:t>
            </a:r>
            <a:r>
              <a:rPr lang="en-US" sz="2000" dirty="0" smtClean="0">
                <a:latin typeface="+mj-lt"/>
              </a:rPr>
              <a:t>communication </a:t>
            </a:r>
            <a:r>
              <a:rPr lang="en-US" sz="2000" dirty="0">
                <a:latin typeface="+mj-lt"/>
              </a:rPr>
              <a:t>can provide highly secure channels for the exchange of information </a:t>
            </a:r>
            <a:r>
              <a:rPr lang="en-US" sz="2000" dirty="0" smtClean="0">
                <a:latin typeface="+mj-lt"/>
              </a:rPr>
              <a:t>which </a:t>
            </a:r>
            <a:r>
              <a:rPr lang="en-US" sz="2000" dirty="0">
                <a:latin typeface="+mj-lt"/>
              </a:rPr>
              <a:t>enhance the confidentiality and integrity of critical military </a:t>
            </a:r>
            <a:r>
              <a:rPr lang="en-US" sz="2000" dirty="0" smtClean="0">
                <a:latin typeface="+mj-lt"/>
              </a:rPr>
              <a:t>data.</a:t>
            </a:r>
          </a:p>
          <a:p>
            <a:pPr marL="285750" indent="-285750" algn="just">
              <a:buFont typeface="Arial" pitchFamily="34" charset="0"/>
              <a:buChar char="•"/>
            </a:pPr>
            <a:r>
              <a:rPr lang="en-US" sz="2000" dirty="0" smtClean="0">
                <a:latin typeface="+mj-lt"/>
              </a:rPr>
              <a:t>Counteract </a:t>
            </a:r>
            <a:r>
              <a:rPr lang="en-US" sz="2000" dirty="0">
                <a:latin typeface="+mj-lt"/>
              </a:rPr>
              <a:t>enemy jamming and deception techniques</a:t>
            </a:r>
            <a:r>
              <a:rPr lang="en-US" sz="2000" dirty="0" smtClean="0">
                <a:latin typeface="+mj-lt"/>
              </a:rPr>
              <a:t>.</a:t>
            </a:r>
          </a:p>
          <a:p>
            <a:pPr marL="285750" indent="-285750" algn="just">
              <a:buFont typeface="Arial" pitchFamily="34" charset="0"/>
              <a:buChar char="•"/>
            </a:pPr>
            <a:r>
              <a:rPr lang="en-US" sz="2000" dirty="0" smtClean="0">
                <a:latin typeface="+mj-lt"/>
              </a:rPr>
              <a:t>Quantum sensors can </a:t>
            </a:r>
            <a:r>
              <a:rPr lang="en-US" sz="2000" dirty="0">
                <a:latin typeface="+mj-lt"/>
              </a:rPr>
              <a:t>be utilized to detect and track enemy </a:t>
            </a:r>
            <a:r>
              <a:rPr lang="en-US" sz="2000" dirty="0" smtClean="0">
                <a:latin typeface="+mj-lt"/>
              </a:rPr>
              <a:t>communication </a:t>
            </a:r>
            <a:r>
              <a:rPr lang="en-US" sz="2000" dirty="0">
                <a:latin typeface="+mj-lt"/>
              </a:rPr>
              <a:t>networks, radar installations, or weapon systems.</a:t>
            </a:r>
          </a:p>
        </p:txBody>
      </p:sp>
    </p:spTree>
    <p:extLst>
      <p:ext uri="{BB962C8B-B14F-4D97-AF65-F5344CB8AC3E}">
        <p14:creationId xmlns:p14="http://schemas.microsoft.com/office/powerpoint/2010/main" val="342818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7067"/>
            <a:ext cx="7772400" cy="1456267"/>
          </a:xfrm>
        </p:spPr>
        <p:txBody>
          <a:bodyPr/>
          <a:lstStyle/>
          <a:p>
            <a:r>
              <a:rPr lang="en-US" dirty="0"/>
              <a:t>consequences and challenges</a:t>
            </a:r>
          </a:p>
        </p:txBody>
      </p:sp>
      <p:sp>
        <p:nvSpPr>
          <p:cNvPr id="6" name="TextBox 5"/>
          <p:cNvSpPr txBox="1"/>
          <p:nvPr/>
        </p:nvSpPr>
        <p:spPr>
          <a:xfrm>
            <a:off x="0" y="1032808"/>
            <a:ext cx="3886200" cy="2677656"/>
          </a:xfrm>
          <a:prstGeom prst="rect">
            <a:avLst/>
          </a:prstGeom>
          <a:noFill/>
        </p:spPr>
        <p:txBody>
          <a:bodyPr wrap="square" rtlCol="0">
            <a:spAutoFit/>
          </a:bodyPr>
          <a:lstStyle/>
          <a:p>
            <a:pPr marL="342900" indent="-342900" algn="just">
              <a:buFont typeface="Courier New" pitchFamily="49" charset="0"/>
              <a:buChar char="o"/>
            </a:pPr>
            <a:r>
              <a:rPr lang="en-US" sz="2400" dirty="0" smtClean="0">
                <a:latin typeface="+mj-lt"/>
              </a:rPr>
              <a:t>To </a:t>
            </a:r>
            <a:r>
              <a:rPr lang="en-US" sz="2400" dirty="0">
                <a:latin typeface="+mj-lt"/>
              </a:rPr>
              <a:t>avoid technological surprises due to neighboring or hostile </a:t>
            </a:r>
            <a:r>
              <a:rPr lang="en-US" sz="2400" dirty="0" smtClean="0">
                <a:latin typeface="+mj-lt"/>
              </a:rPr>
              <a:t>countries, the monitoring </a:t>
            </a:r>
            <a:r>
              <a:rPr lang="en-US" sz="2400" dirty="0">
                <a:latin typeface="+mj-lt"/>
              </a:rPr>
              <a:t>of quantum technology evolution and adaptation is essential.</a:t>
            </a:r>
          </a:p>
        </p:txBody>
      </p:sp>
      <p:sp>
        <p:nvSpPr>
          <p:cNvPr id="7" name="TextBox 6"/>
          <p:cNvSpPr txBox="1"/>
          <p:nvPr/>
        </p:nvSpPr>
        <p:spPr>
          <a:xfrm>
            <a:off x="76200" y="3886200"/>
            <a:ext cx="3763489" cy="2677656"/>
          </a:xfrm>
          <a:prstGeom prst="rect">
            <a:avLst/>
          </a:prstGeom>
          <a:noFill/>
        </p:spPr>
        <p:txBody>
          <a:bodyPr wrap="square" rtlCol="0">
            <a:spAutoFit/>
          </a:bodyPr>
          <a:lstStyle/>
          <a:p>
            <a:pPr marL="285750" indent="-285750" algn="just">
              <a:buFont typeface="Courier New" pitchFamily="49" charset="0"/>
              <a:buChar char="o"/>
            </a:pPr>
            <a:r>
              <a:rPr lang="en-US" sz="2400" dirty="0">
                <a:latin typeface="+mj-lt"/>
              </a:rPr>
              <a:t>Quantum warfare require an update, modification or creation of new military scenarios and plans to develop new techniques and weapons for the quantum </a:t>
            </a:r>
            <a:r>
              <a:rPr lang="en-US" sz="2400" dirty="0" smtClean="0">
                <a:latin typeface="+mj-lt"/>
              </a:rPr>
              <a:t>age.</a:t>
            </a:r>
            <a:endParaRPr lang="en-US" sz="2400" dirty="0">
              <a:latin typeface="+mj-lt"/>
            </a:endParaRPr>
          </a:p>
        </p:txBody>
      </p:sp>
      <p:sp>
        <p:nvSpPr>
          <p:cNvPr id="8" name="TextBox 7"/>
          <p:cNvSpPr txBox="1"/>
          <p:nvPr/>
        </p:nvSpPr>
        <p:spPr>
          <a:xfrm>
            <a:off x="4038600" y="1066800"/>
            <a:ext cx="5259068" cy="830997"/>
          </a:xfrm>
          <a:prstGeom prst="rect">
            <a:avLst/>
          </a:prstGeom>
          <a:noFill/>
        </p:spPr>
        <p:txBody>
          <a:bodyPr wrap="none" rtlCol="0">
            <a:spAutoFit/>
          </a:bodyPr>
          <a:lstStyle/>
          <a:p>
            <a:pPr marL="342900" indent="-342900" algn="just">
              <a:buFont typeface="Courier New" pitchFamily="49" charset="0"/>
              <a:buChar char="o"/>
            </a:pPr>
            <a:r>
              <a:rPr lang="en-US" sz="2400" dirty="0">
                <a:latin typeface="+mj-lt"/>
              </a:rPr>
              <a:t>The national trade and export </a:t>
            </a:r>
            <a:r>
              <a:rPr lang="en-US" sz="2400" dirty="0" smtClean="0">
                <a:latin typeface="+mj-lt"/>
              </a:rPr>
              <a:t>policies </a:t>
            </a:r>
            <a:endParaRPr lang="en-US" sz="2400" dirty="0" smtClean="0">
              <a:latin typeface="+mj-lt"/>
            </a:endParaRPr>
          </a:p>
          <a:p>
            <a:pPr algn="just"/>
            <a:r>
              <a:rPr lang="en-US" sz="2400" dirty="0" smtClean="0">
                <a:latin typeface="+mj-lt"/>
              </a:rPr>
              <a:t>should </a:t>
            </a:r>
            <a:r>
              <a:rPr lang="en-US" sz="2400" dirty="0">
                <a:latin typeface="+mj-lt"/>
              </a:rPr>
              <a:t>be </a:t>
            </a:r>
            <a:r>
              <a:rPr lang="en-US" sz="2400" dirty="0" smtClean="0">
                <a:latin typeface="+mj-lt"/>
              </a:rPr>
              <a:t>considered.</a:t>
            </a:r>
            <a:endParaRPr lang="en-US" sz="2400" dirty="0">
              <a:latin typeface="+mj-lt"/>
            </a:endParaRPr>
          </a:p>
        </p:txBody>
      </p:sp>
      <p:sp>
        <p:nvSpPr>
          <p:cNvPr id="9" name="TextBox 8"/>
          <p:cNvSpPr txBox="1"/>
          <p:nvPr/>
        </p:nvSpPr>
        <p:spPr>
          <a:xfrm>
            <a:off x="4038600" y="2755880"/>
            <a:ext cx="4495799" cy="3416320"/>
          </a:xfrm>
          <a:prstGeom prst="rect">
            <a:avLst/>
          </a:prstGeom>
          <a:noFill/>
        </p:spPr>
        <p:txBody>
          <a:bodyPr wrap="square" rtlCol="0">
            <a:spAutoFit/>
          </a:bodyPr>
          <a:lstStyle/>
          <a:p>
            <a:pPr marL="285750" indent="-285750" algn="just">
              <a:buFont typeface="Courier New" pitchFamily="49" charset="0"/>
              <a:buChar char="o"/>
            </a:pPr>
            <a:r>
              <a:rPr lang="en-US" sz="2400" dirty="0" smtClean="0">
                <a:latin typeface="+mj-lt"/>
              </a:rPr>
              <a:t>The </a:t>
            </a:r>
            <a:r>
              <a:rPr lang="en-US" sz="2400" dirty="0">
                <a:latin typeface="+mj-lt"/>
              </a:rPr>
              <a:t>development of quantum technology </a:t>
            </a:r>
            <a:r>
              <a:rPr lang="en-US" sz="2400" dirty="0" smtClean="0">
                <a:latin typeface="+mj-lt"/>
              </a:rPr>
              <a:t>Policies and </a:t>
            </a:r>
            <a:r>
              <a:rPr lang="en-US" sz="2400" dirty="0">
                <a:latin typeface="+mj-lt"/>
              </a:rPr>
              <a:t>strategies required research of </a:t>
            </a:r>
            <a:r>
              <a:rPr lang="en-US" sz="2400" dirty="0" smtClean="0">
                <a:latin typeface="+mj-lt"/>
              </a:rPr>
              <a:t>Resources (universities</a:t>
            </a:r>
            <a:r>
              <a:rPr lang="en-US" sz="2400" dirty="0">
                <a:latin typeface="+mj-lt"/>
              </a:rPr>
              <a:t>, laboratories and </a:t>
            </a:r>
            <a:r>
              <a:rPr lang="en-US" sz="2400" dirty="0" smtClean="0">
                <a:latin typeface="+mj-lt"/>
              </a:rPr>
              <a:t>corporations) and </a:t>
            </a:r>
            <a:r>
              <a:rPr lang="en-US" sz="2400" dirty="0">
                <a:latin typeface="+mj-lt"/>
              </a:rPr>
              <a:t>markets, the state of </a:t>
            </a:r>
            <a:r>
              <a:rPr lang="en-US" sz="2400" dirty="0" smtClean="0">
                <a:latin typeface="+mj-lt"/>
              </a:rPr>
              <a:t>development </a:t>
            </a:r>
            <a:r>
              <a:rPr lang="en-US" sz="2400" dirty="0">
                <a:latin typeface="+mj-lt"/>
              </a:rPr>
              <a:t>and </a:t>
            </a:r>
            <a:r>
              <a:rPr lang="en-US" sz="2400" dirty="0" smtClean="0">
                <a:latin typeface="+mj-lt"/>
              </a:rPr>
              <a:t>feasibility </a:t>
            </a:r>
            <a:r>
              <a:rPr lang="en-US" sz="2400" dirty="0">
                <a:latin typeface="+mj-lt"/>
              </a:rPr>
              <a:t>studies </a:t>
            </a:r>
            <a:r>
              <a:rPr lang="en-US" sz="2400" dirty="0" smtClean="0">
                <a:latin typeface="+mj-lt"/>
              </a:rPr>
              <a:t>and </a:t>
            </a:r>
            <a:r>
              <a:rPr lang="en-US" sz="2400" dirty="0">
                <a:latin typeface="+mj-lt"/>
              </a:rPr>
              <a:t>the military and </a:t>
            </a:r>
            <a:r>
              <a:rPr lang="en-US" sz="2400" dirty="0" smtClean="0">
                <a:latin typeface="+mj-lt"/>
              </a:rPr>
              <a:t>security threat.</a:t>
            </a:r>
            <a:endParaRPr lang="en-US" sz="2400" dirty="0">
              <a:latin typeface="+mj-lt"/>
            </a:endParaRPr>
          </a:p>
        </p:txBody>
      </p:sp>
    </p:spTree>
    <p:extLst>
      <p:ext uri="{BB962C8B-B14F-4D97-AF65-F5344CB8AC3E}">
        <p14:creationId xmlns:p14="http://schemas.microsoft.com/office/powerpoint/2010/main" val="3645872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67"/>
            <a:ext cx="7772400" cy="1456267"/>
          </a:xfrm>
        </p:spPr>
        <p:txBody>
          <a:bodyPr/>
          <a:lstStyle/>
          <a:p>
            <a:r>
              <a:rPr lang="en-US" dirty="0"/>
              <a:t>Conclusion</a:t>
            </a:r>
          </a:p>
        </p:txBody>
      </p:sp>
      <p:sp>
        <p:nvSpPr>
          <p:cNvPr id="4" name="Rectangle 3"/>
          <p:cNvSpPr/>
          <p:nvPr/>
        </p:nvSpPr>
        <p:spPr>
          <a:xfrm>
            <a:off x="76200" y="685800"/>
            <a:ext cx="4572000" cy="2308324"/>
          </a:xfrm>
          <a:prstGeom prst="rect">
            <a:avLst/>
          </a:prstGeom>
        </p:spPr>
        <p:txBody>
          <a:bodyPr>
            <a:spAutoFit/>
          </a:bodyPr>
          <a:lstStyle/>
          <a:p>
            <a:pPr marL="285750" indent="-285750" algn="just">
              <a:buFont typeface="Courier New" pitchFamily="49" charset="0"/>
              <a:buChar char="o"/>
            </a:pPr>
            <a:r>
              <a:rPr lang="en-US" sz="2400" dirty="0" smtClean="0">
                <a:latin typeface="+mj-lt"/>
              </a:rPr>
              <a:t>Quantum </a:t>
            </a:r>
            <a:r>
              <a:rPr lang="en-US" sz="2400" dirty="0">
                <a:latin typeface="+mj-lt"/>
              </a:rPr>
              <a:t>technologies hold great potential to revolutionize </a:t>
            </a:r>
            <a:r>
              <a:rPr lang="en-US" sz="2400" dirty="0" smtClean="0">
                <a:latin typeface="+mj-lt"/>
              </a:rPr>
              <a:t>defense </a:t>
            </a:r>
            <a:r>
              <a:rPr lang="en-US" sz="2400" dirty="0">
                <a:latin typeface="+mj-lt"/>
              </a:rPr>
              <a:t>capabilities, offering a wide range of applications that could significantly enhance military </a:t>
            </a:r>
            <a:r>
              <a:rPr lang="en-US" sz="2400" dirty="0" smtClean="0">
                <a:latin typeface="+mj-lt"/>
              </a:rPr>
              <a:t>operations.</a:t>
            </a:r>
            <a:endParaRPr lang="en-US" sz="2400" dirty="0">
              <a:latin typeface="+mj-lt"/>
            </a:endParaRPr>
          </a:p>
        </p:txBody>
      </p:sp>
      <p:sp>
        <p:nvSpPr>
          <p:cNvPr id="5" name="TextBox 4"/>
          <p:cNvSpPr txBox="1"/>
          <p:nvPr/>
        </p:nvSpPr>
        <p:spPr>
          <a:xfrm>
            <a:off x="11875" y="4724400"/>
            <a:ext cx="5181600" cy="1938992"/>
          </a:xfrm>
          <a:prstGeom prst="rect">
            <a:avLst/>
          </a:prstGeom>
          <a:noFill/>
        </p:spPr>
        <p:txBody>
          <a:bodyPr wrap="square" rtlCol="0">
            <a:spAutoFit/>
          </a:bodyPr>
          <a:lstStyle/>
          <a:p>
            <a:pPr marL="342900" indent="-342900" algn="just">
              <a:buFont typeface="Courier New" pitchFamily="49" charset="0"/>
              <a:buChar char="o"/>
            </a:pPr>
            <a:r>
              <a:rPr lang="en-US" sz="2400" dirty="0">
                <a:latin typeface="+mj-lt"/>
              </a:rPr>
              <a:t>As we venture further into the realm of </a:t>
            </a:r>
            <a:r>
              <a:rPr lang="en-US" sz="2400" dirty="0" smtClean="0">
                <a:latin typeface="+mj-lt"/>
              </a:rPr>
              <a:t>quantum </a:t>
            </a:r>
            <a:r>
              <a:rPr lang="en-US" sz="2400" dirty="0">
                <a:latin typeface="+mj-lt"/>
              </a:rPr>
              <a:t>technology, it is crucial to address </a:t>
            </a:r>
            <a:r>
              <a:rPr lang="en-US" sz="2400" dirty="0" smtClean="0">
                <a:latin typeface="+mj-lt"/>
              </a:rPr>
              <a:t>the strategic implications </a:t>
            </a:r>
            <a:r>
              <a:rPr lang="en-US" sz="2400" dirty="0">
                <a:latin typeface="+mj-lt"/>
              </a:rPr>
              <a:t>that arise with the </a:t>
            </a:r>
            <a:r>
              <a:rPr lang="en-US" sz="2400" dirty="0" smtClean="0">
                <a:latin typeface="+mj-lt"/>
              </a:rPr>
              <a:t>development and </a:t>
            </a:r>
            <a:r>
              <a:rPr lang="en-US" sz="2400" dirty="0">
                <a:latin typeface="+mj-lt"/>
              </a:rPr>
              <a:t>deployment of </a:t>
            </a:r>
            <a:r>
              <a:rPr lang="en-US" sz="2400" dirty="0" smtClean="0">
                <a:latin typeface="+mj-lt"/>
              </a:rPr>
              <a:t>these powerful </a:t>
            </a:r>
            <a:r>
              <a:rPr lang="en-US" sz="2400" dirty="0">
                <a:latin typeface="+mj-lt"/>
              </a:rPr>
              <a:t>tools.</a:t>
            </a:r>
          </a:p>
        </p:txBody>
      </p:sp>
      <p:sp>
        <p:nvSpPr>
          <p:cNvPr id="6" name="TextBox 5"/>
          <p:cNvSpPr txBox="1"/>
          <p:nvPr/>
        </p:nvSpPr>
        <p:spPr>
          <a:xfrm>
            <a:off x="4599511" y="2926140"/>
            <a:ext cx="4620689" cy="1569660"/>
          </a:xfrm>
          <a:prstGeom prst="rect">
            <a:avLst/>
          </a:prstGeom>
          <a:noFill/>
        </p:spPr>
        <p:txBody>
          <a:bodyPr wrap="none" rtlCol="0">
            <a:spAutoFit/>
          </a:bodyPr>
          <a:lstStyle/>
          <a:p>
            <a:pPr marL="285750" indent="-285750" algn="just">
              <a:buFont typeface="Courier New" pitchFamily="49" charset="0"/>
              <a:buChar char="o"/>
            </a:pPr>
            <a:r>
              <a:rPr lang="en-US" sz="2400" dirty="0" smtClean="0">
                <a:latin typeface="+mj-lt"/>
              </a:rPr>
              <a:t>The </a:t>
            </a:r>
            <a:r>
              <a:rPr lang="en-US" sz="2400" dirty="0">
                <a:latin typeface="+mj-lt"/>
              </a:rPr>
              <a:t>development of quantum </a:t>
            </a:r>
            <a:endParaRPr lang="en-US" sz="2400" dirty="0" smtClean="0">
              <a:latin typeface="+mj-lt"/>
            </a:endParaRPr>
          </a:p>
          <a:p>
            <a:pPr algn="just"/>
            <a:r>
              <a:rPr lang="en-US" sz="2400" dirty="0" smtClean="0">
                <a:latin typeface="+mj-lt"/>
              </a:rPr>
              <a:t>technology for </a:t>
            </a:r>
            <a:r>
              <a:rPr lang="en-US" sz="2400" dirty="0">
                <a:latin typeface="+mj-lt"/>
              </a:rPr>
              <a:t>warfare </a:t>
            </a:r>
            <a:r>
              <a:rPr lang="en-US" sz="2400" dirty="0" smtClean="0">
                <a:latin typeface="+mj-lt"/>
              </a:rPr>
              <a:t>purposes</a:t>
            </a:r>
          </a:p>
          <a:p>
            <a:pPr algn="just"/>
            <a:r>
              <a:rPr lang="en-US" sz="2400" dirty="0" smtClean="0">
                <a:latin typeface="+mj-lt"/>
              </a:rPr>
              <a:t> </a:t>
            </a:r>
            <a:r>
              <a:rPr lang="en-US" sz="2400" dirty="0">
                <a:latin typeface="+mj-lt"/>
              </a:rPr>
              <a:t>should be </a:t>
            </a:r>
            <a:r>
              <a:rPr lang="en-US" sz="2400" dirty="0" smtClean="0">
                <a:latin typeface="+mj-lt"/>
              </a:rPr>
              <a:t>guided by </a:t>
            </a:r>
            <a:r>
              <a:rPr lang="en-US" sz="2400" dirty="0">
                <a:latin typeface="+mj-lt"/>
              </a:rPr>
              <a:t>a </a:t>
            </a:r>
            <a:r>
              <a:rPr lang="en-US" sz="2400" dirty="0" smtClean="0">
                <a:latin typeface="+mj-lt"/>
              </a:rPr>
              <a:t>commitment</a:t>
            </a:r>
          </a:p>
          <a:p>
            <a:pPr algn="just"/>
            <a:r>
              <a:rPr lang="en-US" sz="2400" dirty="0" smtClean="0">
                <a:latin typeface="+mj-lt"/>
              </a:rPr>
              <a:t> to </a:t>
            </a:r>
            <a:r>
              <a:rPr lang="en-US" sz="2400" dirty="0">
                <a:latin typeface="+mj-lt"/>
              </a:rPr>
              <a:t>global peace </a:t>
            </a:r>
            <a:r>
              <a:rPr lang="en-US" sz="2400" dirty="0" smtClean="0">
                <a:latin typeface="+mj-lt"/>
              </a:rPr>
              <a:t>and security</a:t>
            </a:r>
            <a:r>
              <a:rPr lang="en-US" sz="2400" dirty="0">
                <a:latin typeface="+mj-lt"/>
              </a:rPr>
              <a:t>.</a:t>
            </a:r>
          </a:p>
        </p:txBody>
      </p:sp>
    </p:spTree>
    <p:extLst>
      <p:ext uri="{BB962C8B-B14F-4D97-AF65-F5344CB8AC3E}">
        <p14:creationId xmlns:p14="http://schemas.microsoft.com/office/powerpoint/2010/main" val="2982297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33"/>
            <a:ext cx="7772400" cy="1456267"/>
          </a:xfrm>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algn="just"/>
            <a:r>
              <a:rPr lang="en-US" sz="1600" dirty="0">
                <a:latin typeface="+mj-lt"/>
              </a:rPr>
              <a:t> Yang, Y., Liu, L., Huang, Y., &amp; Zhang, Q. (2021). Quantum technology and military operations: a review. EPJ Quantum Technology, 8(1), 1–19. https://doi.org/10.1140/epjqt/s40507-021-00113-y</a:t>
            </a:r>
          </a:p>
          <a:p>
            <a:pPr algn="just"/>
            <a:r>
              <a:rPr lang="en-US" sz="1600" dirty="0">
                <a:latin typeface="+mj-lt"/>
              </a:rPr>
              <a:t>    Dowling, J. P., &amp; Milburn, G. J. (2003). Quantum technology: the second quantum revolution. Philosophical Transactions of the Royal Society of London. Series A: Mathematical, Physical and Engineering Sciences, 361(1809), 1655–1674. https://doi.org/10.1098/rsta.2003.1227</a:t>
            </a:r>
          </a:p>
          <a:p>
            <a:pPr algn="just"/>
            <a:r>
              <a:rPr lang="en-US" sz="1600" dirty="0">
                <a:latin typeface="+mj-lt"/>
              </a:rPr>
              <a:t>    Bennett, C. H., &amp; Brassard, G. (2014). Quantum cryptography: Public key distribution and coin tossing. Theoretical Computer Science, 560, 7–11. https://doi.org/10.1016/j.tcs.2014.05.025</a:t>
            </a:r>
          </a:p>
          <a:p>
            <a:pPr algn="just"/>
            <a:r>
              <a:rPr lang="en-US" sz="1600" dirty="0">
                <a:latin typeface="+mj-lt"/>
              </a:rPr>
              <a:t>    </a:t>
            </a:r>
            <a:r>
              <a:rPr lang="en-US" sz="1600" dirty="0" err="1">
                <a:latin typeface="+mj-lt"/>
              </a:rPr>
              <a:t>Pirandola</a:t>
            </a:r>
            <a:r>
              <a:rPr lang="en-US" sz="1600" dirty="0">
                <a:latin typeface="+mj-lt"/>
              </a:rPr>
              <a:t>, S., </a:t>
            </a:r>
            <a:r>
              <a:rPr lang="en-US" sz="1600" dirty="0" err="1">
                <a:latin typeface="+mj-lt"/>
              </a:rPr>
              <a:t>Bardhan</a:t>
            </a:r>
            <a:r>
              <a:rPr lang="en-US" sz="1600" dirty="0">
                <a:latin typeface="+mj-lt"/>
              </a:rPr>
              <a:t>, B. R., </a:t>
            </a:r>
            <a:r>
              <a:rPr lang="en-US" sz="1600" dirty="0" err="1">
                <a:latin typeface="+mj-lt"/>
              </a:rPr>
              <a:t>Gehring</a:t>
            </a:r>
            <a:r>
              <a:rPr lang="en-US" sz="1600" dirty="0">
                <a:latin typeface="+mj-lt"/>
              </a:rPr>
              <a:t>, T., </a:t>
            </a:r>
            <a:r>
              <a:rPr lang="en-US" sz="1600" dirty="0" err="1">
                <a:latin typeface="+mj-lt"/>
              </a:rPr>
              <a:t>Weedbrook</a:t>
            </a:r>
            <a:r>
              <a:rPr lang="en-US" sz="1600" dirty="0">
                <a:latin typeface="+mj-lt"/>
              </a:rPr>
              <a:t>, C., &amp; Lloyd, S. (2020). Advances in photonic quantum sensing. Nature Reviews Physics, 2(12), 729–745. https://www.nature.com/articles/s41566-018-0301-6</a:t>
            </a:r>
          </a:p>
          <a:p>
            <a:pPr algn="just"/>
            <a:r>
              <a:rPr lang="en-US" sz="1600" dirty="0">
                <a:latin typeface="+mj-lt"/>
              </a:rPr>
              <a:t>    </a:t>
            </a:r>
            <a:r>
              <a:rPr lang="en-US" sz="1600" dirty="0" err="1">
                <a:latin typeface="+mj-lt"/>
              </a:rPr>
              <a:t>Devitt</a:t>
            </a:r>
            <a:r>
              <a:rPr lang="en-US" sz="1600" dirty="0">
                <a:latin typeface="+mj-lt"/>
              </a:rPr>
              <a:t>, S. J. (2016). Performing quantum computing on encrypted data. Nature Communications, 7(1), 1–9. https://www.nature.com/articles/ncomms4074</a:t>
            </a:r>
          </a:p>
          <a:p>
            <a:pPr algn="just"/>
            <a:r>
              <a:rPr lang="en-US" sz="1600" dirty="0">
                <a:latin typeface="+mj-lt"/>
              </a:rPr>
              <a:t>    </a:t>
            </a:r>
            <a:r>
              <a:rPr lang="en-US" sz="1600" dirty="0" err="1">
                <a:latin typeface="+mj-lt"/>
              </a:rPr>
              <a:t>Bahrampour</a:t>
            </a:r>
            <a:r>
              <a:rPr lang="en-US" sz="1600" dirty="0">
                <a:latin typeface="+mj-lt"/>
              </a:rPr>
              <a:t>, A. R., </a:t>
            </a:r>
            <a:r>
              <a:rPr lang="en-US" sz="1600" dirty="0" err="1">
                <a:latin typeface="+mj-lt"/>
              </a:rPr>
              <a:t>Iraji</a:t>
            </a:r>
            <a:r>
              <a:rPr lang="en-US" sz="1600" dirty="0">
                <a:latin typeface="+mj-lt"/>
              </a:rPr>
              <a:t>, Z., &amp; </a:t>
            </a:r>
            <a:r>
              <a:rPr lang="en-US" sz="1600" dirty="0" err="1">
                <a:latin typeface="+mj-lt"/>
              </a:rPr>
              <a:t>Askari</a:t>
            </a:r>
            <a:r>
              <a:rPr lang="en-US" sz="1600" dirty="0">
                <a:latin typeface="+mj-lt"/>
              </a:rPr>
              <a:t>, S. R. (2018). Quantum communications and networks for military operations. IEEE Communications Magazine, 56(9), 34–39. https://arxiv.org/ftp/arxiv/papers/2011/2011.04989.pdf</a:t>
            </a:r>
          </a:p>
        </p:txBody>
      </p:sp>
    </p:spTree>
    <p:extLst>
      <p:ext uri="{BB962C8B-B14F-4D97-AF65-F5344CB8AC3E}">
        <p14:creationId xmlns:p14="http://schemas.microsoft.com/office/powerpoint/2010/main" val="4267288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24933"/>
            <a:ext cx="7772400" cy="1456267"/>
          </a:xfrm>
        </p:spPr>
        <p:txBody>
          <a:bodyPr>
            <a:normAutofit/>
          </a:bodyPr>
          <a:lstStyle/>
          <a:p>
            <a:r>
              <a:rPr lang="en-US" sz="3600" dirty="0" smtClean="0"/>
              <a:t>Talk outline</a:t>
            </a:r>
            <a:endParaRPr lang="en-US" sz="3600" dirty="0"/>
          </a:p>
        </p:txBody>
      </p:sp>
      <p:sp>
        <p:nvSpPr>
          <p:cNvPr id="3" name="Rectangle 2"/>
          <p:cNvSpPr/>
          <p:nvPr/>
        </p:nvSpPr>
        <p:spPr>
          <a:xfrm>
            <a:off x="231015" y="2057400"/>
            <a:ext cx="7465185" cy="3539430"/>
          </a:xfrm>
          <a:prstGeom prst="rect">
            <a:avLst/>
          </a:prstGeom>
        </p:spPr>
        <p:txBody>
          <a:bodyPr wrap="none">
            <a:spAutoFit/>
          </a:bodyPr>
          <a:lstStyle/>
          <a:p>
            <a:pPr marL="285750" indent="-285750" algn="just">
              <a:buFont typeface="Courier New" pitchFamily="49" charset="0"/>
              <a:buChar char="o"/>
            </a:pPr>
            <a:r>
              <a:rPr lang="en-US" sz="3200" dirty="0">
                <a:latin typeface="+mj-lt"/>
              </a:rPr>
              <a:t>Basics of Quantum </a:t>
            </a:r>
            <a:r>
              <a:rPr lang="en-US" sz="3200" dirty="0" smtClean="0">
                <a:latin typeface="+mj-lt"/>
              </a:rPr>
              <a:t>Mechanics</a:t>
            </a:r>
          </a:p>
          <a:p>
            <a:pPr marL="285750" indent="-285750" algn="just">
              <a:buFont typeface="Courier New" pitchFamily="49" charset="0"/>
              <a:buChar char="o"/>
            </a:pPr>
            <a:r>
              <a:rPr lang="en-US" sz="3200" dirty="0" smtClean="0">
                <a:latin typeface="+mj-lt"/>
              </a:rPr>
              <a:t>Quantum </a:t>
            </a:r>
            <a:r>
              <a:rPr lang="en-US" sz="3200" dirty="0">
                <a:latin typeface="+mj-lt"/>
              </a:rPr>
              <a:t>Technologies in Military Strategy</a:t>
            </a:r>
            <a:endParaRPr lang="en-US" sz="3200" dirty="0" smtClean="0">
              <a:latin typeface="+mj-lt"/>
            </a:endParaRPr>
          </a:p>
          <a:p>
            <a:pPr marL="285750" indent="-285750" algn="just">
              <a:buFont typeface="Courier New" pitchFamily="49" charset="0"/>
              <a:buChar char="o"/>
            </a:pPr>
            <a:r>
              <a:rPr lang="en-US" sz="3200" dirty="0">
                <a:latin typeface="+mj-lt"/>
              </a:rPr>
              <a:t>consequences and </a:t>
            </a:r>
            <a:r>
              <a:rPr lang="en-US" sz="3200" dirty="0" smtClean="0">
                <a:latin typeface="+mj-lt"/>
              </a:rPr>
              <a:t>challenges</a:t>
            </a:r>
          </a:p>
          <a:p>
            <a:pPr marL="285750" indent="-285750" algn="just">
              <a:buFont typeface="Courier New" pitchFamily="49" charset="0"/>
              <a:buChar char="o"/>
            </a:pPr>
            <a:r>
              <a:rPr lang="en-US" sz="3200" dirty="0">
                <a:latin typeface="+mj-lt"/>
              </a:rPr>
              <a:t>Conclusion</a:t>
            </a:r>
            <a:endParaRPr lang="en-US" sz="3200" dirty="0" smtClean="0">
              <a:latin typeface="+mj-lt"/>
            </a:endParaRPr>
          </a:p>
          <a:p>
            <a:pPr marL="285750" indent="-285750" algn="just">
              <a:buFont typeface="Courier New" pitchFamily="49" charset="0"/>
              <a:buChar char="o"/>
            </a:pPr>
            <a:endParaRPr lang="en-US" sz="3200" dirty="0" smtClean="0">
              <a:latin typeface="+mj-lt"/>
            </a:endParaRPr>
          </a:p>
          <a:p>
            <a:pPr marL="285750" indent="-285750" algn="just">
              <a:buFont typeface="Courier New" pitchFamily="49" charset="0"/>
              <a:buChar char="o"/>
            </a:pPr>
            <a:endParaRPr lang="en-US" sz="3200" dirty="0" smtClean="0">
              <a:latin typeface="+mj-lt"/>
            </a:endParaRPr>
          </a:p>
          <a:p>
            <a:pPr algn="just"/>
            <a:endParaRPr lang="en-US" sz="3200" dirty="0">
              <a:latin typeface="+mj-lt"/>
            </a:endParaRPr>
          </a:p>
        </p:txBody>
      </p:sp>
    </p:spTree>
    <p:extLst>
      <p:ext uri="{BB962C8B-B14F-4D97-AF65-F5344CB8AC3E}">
        <p14:creationId xmlns:p14="http://schemas.microsoft.com/office/powerpoint/2010/main" val="2478518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523067"/>
            <a:ext cx="7772400" cy="3649133"/>
          </a:xfrm>
        </p:spPr>
        <p:txBody>
          <a:bodyPr>
            <a:normAutofit/>
          </a:bodyPr>
          <a:lstStyle/>
          <a:p>
            <a:pPr marL="0" indent="0" algn="ctr">
              <a:buNone/>
            </a:pPr>
            <a:r>
              <a:rPr lang="en-US" sz="5400" dirty="0" smtClean="0">
                <a:latin typeface="+mj-lt"/>
              </a:rPr>
              <a:t>Any Questions…..?</a:t>
            </a:r>
            <a:endParaRPr lang="en-US" sz="5400" dirty="0">
              <a:latin typeface="+mj-lt"/>
            </a:endParaRPr>
          </a:p>
        </p:txBody>
      </p:sp>
      <p:sp>
        <p:nvSpPr>
          <p:cNvPr id="6" name="Title 5"/>
          <p:cNvSpPr>
            <a:spLocks noGrp="1"/>
          </p:cNvSpPr>
          <p:nvPr>
            <p:ph type="title"/>
          </p:nvPr>
        </p:nvSpPr>
        <p:spPr>
          <a:xfrm>
            <a:off x="609600" y="1600200"/>
            <a:ext cx="7772400" cy="1456267"/>
          </a:xfrm>
        </p:spPr>
        <p:txBody>
          <a:bodyPr>
            <a:noAutofit/>
          </a:bodyPr>
          <a:lstStyle/>
          <a:p>
            <a:pPr algn="ctr"/>
            <a:r>
              <a:rPr lang="en-US" sz="9600" dirty="0" smtClean="0"/>
              <a:t>Thank you </a:t>
            </a:r>
            <a:endParaRPr lang="en-US" sz="9600" dirty="0"/>
          </a:p>
        </p:txBody>
      </p:sp>
    </p:spTree>
    <p:extLst>
      <p:ext uri="{BB962C8B-B14F-4D97-AF65-F5344CB8AC3E}">
        <p14:creationId xmlns:p14="http://schemas.microsoft.com/office/powerpoint/2010/main" val="3192652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867"/>
            <a:ext cx="7772400" cy="1456267"/>
          </a:xfrm>
        </p:spPr>
        <p:txBody>
          <a:bodyPr>
            <a:normAutofit/>
          </a:bodyPr>
          <a:lstStyle/>
          <a:p>
            <a:r>
              <a:rPr lang="en-US" sz="3600" dirty="0" smtClean="0"/>
              <a:t>Quantum physics  </a:t>
            </a:r>
            <a:endParaRPr lang="en-US" sz="3600" dirty="0"/>
          </a:p>
        </p:txBody>
      </p:sp>
      <p:sp>
        <p:nvSpPr>
          <p:cNvPr id="3" name="Content Placeholder 2"/>
          <p:cNvSpPr>
            <a:spLocks noGrp="1"/>
          </p:cNvSpPr>
          <p:nvPr>
            <p:ph idx="1"/>
          </p:nvPr>
        </p:nvSpPr>
        <p:spPr>
          <a:xfrm>
            <a:off x="381000" y="1684867"/>
            <a:ext cx="7772400" cy="3649133"/>
          </a:xfrm>
        </p:spPr>
        <p:txBody>
          <a:bodyPr>
            <a:noAutofit/>
          </a:bodyPr>
          <a:lstStyle/>
          <a:p>
            <a:r>
              <a:rPr lang="en-US" sz="2400" dirty="0" smtClean="0">
                <a:latin typeface="+mj-lt"/>
              </a:rPr>
              <a:t>Quantum technologies are enabled by various </a:t>
            </a:r>
            <a:r>
              <a:rPr lang="en-US" sz="2400" dirty="0">
                <a:latin typeface="+mj-lt"/>
              </a:rPr>
              <a:t>Quantum physics </a:t>
            </a:r>
            <a:r>
              <a:rPr lang="en-US" sz="2400" dirty="0" smtClean="0">
                <a:latin typeface="+mj-lt"/>
              </a:rPr>
              <a:t>features:</a:t>
            </a:r>
          </a:p>
          <a:p>
            <a:pPr>
              <a:buFont typeface="Courier New" pitchFamily="49" charset="0"/>
              <a:buChar char="o"/>
            </a:pPr>
            <a:r>
              <a:rPr lang="en-US" sz="2400" dirty="0">
                <a:latin typeface="+mj-lt"/>
              </a:rPr>
              <a:t> </a:t>
            </a:r>
            <a:r>
              <a:rPr lang="en-US" sz="2400" dirty="0" smtClean="0">
                <a:latin typeface="+mj-lt"/>
              </a:rPr>
              <a:t>No-cloning theorem</a:t>
            </a:r>
          </a:p>
          <a:p>
            <a:pPr>
              <a:buFont typeface="Courier New" pitchFamily="49" charset="0"/>
              <a:buChar char="o"/>
            </a:pPr>
            <a:r>
              <a:rPr lang="en-US" sz="2400" dirty="0">
                <a:latin typeface="+mj-lt"/>
              </a:rPr>
              <a:t>Q</a:t>
            </a:r>
            <a:r>
              <a:rPr lang="en-US" sz="2400" dirty="0" smtClean="0">
                <a:latin typeface="+mj-lt"/>
              </a:rPr>
              <a:t>uantum superposition</a:t>
            </a:r>
          </a:p>
          <a:p>
            <a:pPr>
              <a:buFont typeface="Courier New" pitchFamily="49" charset="0"/>
              <a:buChar char="o"/>
            </a:pPr>
            <a:r>
              <a:rPr lang="en-US" sz="2400" dirty="0">
                <a:latin typeface="+mj-lt"/>
              </a:rPr>
              <a:t>Q</a:t>
            </a:r>
            <a:r>
              <a:rPr lang="en-US" sz="2400" dirty="0" smtClean="0">
                <a:latin typeface="+mj-lt"/>
              </a:rPr>
              <a:t>uantum entanglement</a:t>
            </a:r>
          </a:p>
          <a:p>
            <a:pPr>
              <a:buFont typeface="Courier New" pitchFamily="49" charset="0"/>
              <a:buChar char="o"/>
            </a:pPr>
            <a:r>
              <a:rPr lang="en-US" sz="2400" dirty="0">
                <a:latin typeface="+mj-lt"/>
              </a:rPr>
              <a:t>Q</a:t>
            </a:r>
            <a:r>
              <a:rPr lang="en-US" sz="2400" dirty="0" smtClean="0">
                <a:latin typeface="+mj-lt"/>
              </a:rPr>
              <a:t>uantum bit</a:t>
            </a:r>
          </a:p>
          <a:p>
            <a:pPr>
              <a:buFont typeface="Arial" pitchFamily="34" charset="0"/>
              <a:buChar char="•"/>
            </a:pPr>
            <a:r>
              <a:rPr lang="en-US" sz="2400" dirty="0" smtClean="0">
                <a:latin typeface="+mj-lt"/>
              </a:rPr>
              <a:t>By manipulating individual quanta </a:t>
            </a:r>
          </a:p>
          <a:p>
            <a:pPr marL="0" indent="0">
              <a:buNone/>
            </a:pPr>
            <a:r>
              <a:rPr lang="en-US" sz="2400" dirty="0">
                <a:latin typeface="+mj-lt"/>
              </a:rPr>
              <a:t> </a:t>
            </a:r>
            <a:r>
              <a:rPr lang="en-US" sz="2400" dirty="0" smtClean="0">
                <a:latin typeface="+mj-lt"/>
              </a:rPr>
              <a:t>  (e.g. ion, electron, atom,…) we can reach</a:t>
            </a:r>
          </a:p>
          <a:p>
            <a:pPr marL="0" indent="0">
              <a:buNone/>
            </a:pPr>
            <a:r>
              <a:rPr lang="en-US" sz="2400" dirty="0" smtClean="0">
                <a:latin typeface="+mj-lt"/>
              </a:rPr>
              <a:t>   fundamentals limits and capabilities:</a:t>
            </a:r>
          </a:p>
          <a:p>
            <a:pPr>
              <a:buFont typeface="Courier New" pitchFamily="49" charset="0"/>
              <a:buChar char="o"/>
            </a:pPr>
            <a:r>
              <a:rPr lang="en-US" sz="2400" dirty="0" smtClean="0">
                <a:latin typeface="+mj-lt"/>
              </a:rPr>
              <a:t>Computing capabilities with up to exponential speedup</a:t>
            </a:r>
          </a:p>
          <a:p>
            <a:pPr>
              <a:buFont typeface="Courier New" pitchFamily="49" charset="0"/>
              <a:buChar char="o"/>
            </a:pPr>
            <a:r>
              <a:rPr lang="en-US" sz="2400" dirty="0" smtClean="0">
                <a:latin typeface="+mj-lt"/>
              </a:rPr>
              <a:t>Information theoretic secure communication    </a:t>
            </a:r>
            <a:endParaRPr lang="en-US" sz="2400" dirty="0">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047" y="1600200"/>
            <a:ext cx="380015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660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56267"/>
          </a:xfrm>
        </p:spPr>
        <p:txBody>
          <a:bodyPr>
            <a:normAutofit/>
          </a:bodyPr>
          <a:lstStyle/>
          <a:p>
            <a:r>
              <a:rPr lang="en-US" sz="4400" dirty="0"/>
              <a:t> Quantum</a:t>
            </a:r>
            <a:r>
              <a:rPr lang="en-US" sz="4000" dirty="0"/>
              <a:t> </a:t>
            </a:r>
            <a:r>
              <a:rPr lang="en-US" sz="4400" dirty="0"/>
              <a:t>Technologies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1389"/>
            <a:ext cx="9144000" cy="580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084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686800" cy="1456267"/>
          </a:xfrm>
        </p:spPr>
        <p:txBody>
          <a:bodyPr>
            <a:normAutofit/>
          </a:bodyPr>
          <a:lstStyle/>
          <a:p>
            <a:r>
              <a:rPr lang="en-US" sz="3600" dirty="0"/>
              <a:t>Quantum </a:t>
            </a:r>
            <a:r>
              <a:rPr lang="en-US" sz="3600" dirty="0" smtClean="0"/>
              <a:t>Technologies  (continued…)</a:t>
            </a:r>
            <a:endParaRPr lang="en-US" sz="36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5654"/>
            <a:ext cx="9144000" cy="595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303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772400" cy="1456267"/>
          </a:xfrm>
        </p:spPr>
        <p:txBody>
          <a:bodyPr>
            <a:normAutofit/>
          </a:bodyPr>
          <a:lstStyle/>
          <a:p>
            <a:pPr algn="ctr"/>
            <a:r>
              <a:rPr lang="en-US" sz="4400" b="1" dirty="0">
                <a:effectLst>
                  <a:outerShdw blurRad="38100" dist="38100" dir="2700000" algn="tl">
                    <a:srgbClr val="000000">
                      <a:alpha val="43137"/>
                    </a:srgbClr>
                  </a:outerShdw>
                </a:effectLst>
              </a:rPr>
              <a:t>‘keep the fight unfair’</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0753"/>
            <a:ext cx="9144000" cy="580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853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67"/>
            <a:ext cx="7772400" cy="1456267"/>
          </a:xfrm>
        </p:spPr>
        <p:txBody>
          <a:bodyPr>
            <a:normAutofit/>
          </a:bodyPr>
          <a:lstStyle/>
          <a:p>
            <a:r>
              <a:rPr lang="en-US" dirty="0"/>
              <a:t>Quantum Computing</a:t>
            </a:r>
          </a:p>
        </p:txBody>
      </p:sp>
      <p:sp>
        <p:nvSpPr>
          <p:cNvPr id="6" name="Rectangle 5"/>
          <p:cNvSpPr/>
          <p:nvPr/>
        </p:nvSpPr>
        <p:spPr>
          <a:xfrm>
            <a:off x="0" y="685800"/>
            <a:ext cx="4572000" cy="5940088"/>
          </a:xfrm>
          <a:prstGeom prst="rect">
            <a:avLst/>
          </a:prstGeom>
        </p:spPr>
        <p:txBody>
          <a:bodyPr>
            <a:spAutoFit/>
          </a:bodyPr>
          <a:lstStyle/>
          <a:p>
            <a:pPr marL="285750" indent="-285750" algn="just">
              <a:buFont typeface="Arial" pitchFamily="34" charset="0"/>
              <a:buChar char="•"/>
            </a:pPr>
            <a:r>
              <a:rPr lang="en-US" sz="2000" dirty="0">
                <a:latin typeface="+mj-lt"/>
              </a:rPr>
              <a:t>P</a:t>
            </a:r>
            <a:r>
              <a:rPr lang="en-US" sz="2000" dirty="0" smtClean="0">
                <a:latin typeface="+mj-lt"/>
              </a:rPr>
              <a:t>rocess </a:t>
            </a:r>
            <a:r>
              <a:rPr lang="en-US" sz="2000" dirty="0">
                <a:latin typeface="+mj-lt"/>
              </a:rPr>
              <a:t>vast amounts of data and solve complex problems at speeds unattainable by classical </a:t>
            </a:r>
            <a:r>
              <a:rPr lang="en-US" sz="2000" dirty="0" smtClean="0">
                <a:latin typeface="+mj-lt"/>
              </a:rPr>
              <a:t>computers</a:t>
            </a:r>
          </a:p>
          <a:p>
            <a:pPr marL="285750" indent="-285750" algn="just">
              <a:buFont typeface="Arial" pitchFamily="34" charset="0"/>
              <a:buChar char="•"/>
            </a:pPr>
            <a:r>
              <a:rPr lang="en-US" sz="2000" dirty="0">
                <a:latin typeface="+mj-lt"/>
              </a:rPr>
              <a:t>In the context of military </a:t>
            </a:r>
            <a:r>
              <a:rPr lang="en-US" sz="2000" dirty="0" smtClean="0">
                <a:latin typeface="+mj-lt"/>
              </a:rPr>
              <a:t>operations:</a:t>
            </a:r>
          </a:p>
          <a:p>
            <a:pPr marL="285750" indent="-285750" algn="just">
              <a:buFont typeface="Courier New" pitchFamily="49" charset="0"/>
              <a:buChar char="o"/>
            </a:pPr>
            <a:r>
              <a:rPr lang="en-US" sz="2000" dirty="0">
                <a:latin typeface="+mj-lt"/>
              </a:rPr>
              <a:t>Quantum computers have the potential to break even the most advanced encryption algorithms currently in use. Conversely, developing more robust encryption techniques, providing an extra layer of security for military </a:t>
            </a:r>
            <a:r>
              <a:rPr lang="en-US" sz="2000" dirty="0" smtClean="0">
                <a:latin typeface="+mj-lt"/>
              </a:rPr>
              <a:t>communications.</a:t>
            </a:r>
          </a:p>
          <a:p>
            <a:pPr marL="285750" indent="-285750" algn="just">
              <a:buFont typeface="Courier New" pitchFamily="49" charset="0"/>
              <a:buChar char="o"/>
            </a:pPr>
            <a:r>
              <a:rPr lang="en-US" sz="2000" dirty="0">
                <a:latin typeface="+mj-lt"/>
              </a:rPr>
              <a:t>I</a:t>
            </a:r>
            <a:r>
              <a:rPr lang="en-US" sz="2000" dirty="0" smtClean="0">
                <a:latin typeface="+mj-lt"/>
              </a:rPr>
              <a:t>mprove </a:t>
            </a:r>
            <a:r>
              <a:rPr lang="en-US" sz="2000" dirty="0">
                <a:latin typeface="+mj-lt"/>
              </a:rPr>
              <a:t>logistics, mission planning, and resource allocation</a:t>
            </a:r>
            <a:r>
              <a:rPr lang="en-US" sz="2000" dirty="0" smtClean="0">
                <a:latin typeface="+mj-lt"/>
              </a:rPr>
              <a:t>. </a:t>
            </a:r>
            <a:r>
              <a:rPr lang="en-US" sz="2000" dirty="0">
                <a:latin typeface="+mj-lt"/>
              </a:rPr>
              <a:t>Thus, efficient military operations, better use of resources, and ultimately, a strategic advantage on the battlefield</a:t>
            </a:r>
            <a:r>
              <a:rPr lang="en-US" sz="2000" dirty="0" smtClean="0">
                <a:latin typeface="+mj-lt"/>
              </a:rPr>
              <a:t>.</a:t>
            </a:r>
          </a:p>
          <a:p>
            <a:pPr marL="285750" indent="-285750" algn="just">
              <a:buFont typeface="Courier New" pitchFamily="49" charset="0"/>
              <a:buChar char="o"/>
            </a:pPr>
            <a:r>
              <a:rPr lang="en-US" sz="2000" dirty="0">
                <a:latin typeface="+mj-lt"/>
              </a:rPr>
              <a:t>A</a:t>
            </a:r>
            <a:r>
              <a:rPr lang="en-US" sz="2000" dirty="0" smtClean="0">
                <a:latin typeface="+mj-lt"/>
              </a:rPr>
              <a:t>dvance </a:t>
            </a:r>
            <a:r>
              <a:rPr lang="en-US" sz="2000" dirty="0">
                <a:latin typeface="+mj-lt"/>
              </a:rPr>
              <a:t>military </a:t>
            </a:r>
            <a:r>
              <a:rPr lang="en-US" sz="2000" dirty="0" smtClean="0">
                <a:latin typeface="+mj-lt"/>
              </a:rPr>
              <a:t>research by </a:t>
            </a:r>
            <a:r>
              <a:rPr lang="en-US" sz="2000" dirty="0">
                <a:latin typeface="+mj-lt"/>
              </a:rPr>
              <a:t>simulating complex systems and </a:t>
            </a:r>
            <a:r>
              <a:rPr lang="en-US" sz="2000" dirty="0" smtClean="0">
                <a:latin typeface="+mj-lt"/>
              </a:rPr>
              <a:t>materials. </a:t>
            </a:r>
            <a:r>
              <a:rPr lang="en-US" sz="2000" dirty="0">
                <a:latin typeface="+mj-lt"/>
              </a:rPr>
              <a:t>Thus, discovery </a:t>
            </a:r>
            <a:r>
              <a:rPr lang="en-US" sz="2000" dirty="0" smtClean="0">
                <a:latin typeface="+mj-lt"/>
              </a:rPr>
              <a:t>of </a:t>
            </a:r>
            <a:r>
              <a:rPr lang="en-US" sz="2000" dirty="0">
                <a:latin typeface="+mj-lt"/>
              </a:rPr>
              <a:t>next-generation weapons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306" y="3276599"/>
            <a:ext cx="4410694"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925" y="685800"/>
            <a:ext cx="440897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893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7067"/>
            <a:ext cx="7772400" cy="1456267"/>
          </a:xfrm>
        </p:spPr>
        <p:txBody>
          <a:bodyPr>
            <a:normAutofit/>
          </a:bodyPr>
          <a:lstStyle/>
          <a:p>
            <a:r>
              <a:rPr lang="en-US" sz="3600" dirty="0"/>
              <a:t>Quantum Internet</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7050" y="1066800"/>
            <a:ext cx="4066949"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051" y="3962401"/>
            <a:ext cx="4066949" cy="288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708" y="838200"/>
            <a:ext cx="4849091" cy="5632311"/>
          </a:xfrm>
          <a:prstGeom prst="rect">
            <a:avLst/>
          </a:prstGeom>
        </p:spPr>
        <p:txBody>
          <a:bodyPr wrap="square">
            <a:spAutoFit/>
          </a:bodyPr>
          <a:lstStyle/>
          <a:p>
            <a:pPr marL="285750" indent="-285750" algn="just">
              <a:buFont typeface="Arial" pitchFamily="34" charset="0"/>
              <a:buChar char="•"/>
            </a:pPr>
            <a:r>
              <a:rPr lang="en-US" sz="2000" dirty="0">
                <a:latin typeface="+mj-lt"/>
              </a:rPr>
              <a:t>T</a:t>
            </a:r>
            <a:r>
              <a:rPr lang="en-US" sz="2000" dirty="0" smtClean="0">
                <a:latin typeface="+mj-lt"/>
              </a:rPr>
              <a:t>ransmission </a:t>
            </a:r>
            <a:r>
              <a:rPr lang="en-US" sz="2000" dirty="0">
                <a:latin typeface="+mj-lt"/>
              </a:rPr>
              <a:t>of information using quantum entanglement and superposition</a:t>
            </a:r>
            <a:r>
              <a:rPr lang="en-US" sz="2000" dirty="0" smtClean="0">
                <a:latin typeface="+mj-lt"/>
              </a:rPr>
              <a:t>. Thus, </a:t>
            </a:r>
            <a:r>
              <a:rPr lang="en-US" sz="2000" dirty="0">
                <a:latin typeface="+mj-lt"/>
              </a:rPr>
              <a:t>creation of secure communication channels that </a:t>
            </a:r>
            <a:r>
              <a:rPr lang="en-US" sz="2000" dirty="0" smtClean="0">
                <a:latin typeface="+mj-lt"/>
              </a:rPr>
              <a:t>are </a:t>
            </a:r>
            <a:r>
              <a:rPr lang="en-US" sz="2000" dirty="0">
                <a:latin typeface="+mj-lt"/>
              </a:rPr>
              <a:t>resistant to </a:t>
            </a:r>
            <a:r>
              <a:rPr lang="en-US" sz="2000" dirty="0" smtClean="0">
                <a:latin typeface="+mj-lt"/>
              </a:rPr>
              <a:t>interception</a:t>
            </a:r>
            <a:r>
              <a:rPr lang="en-US" sz="2000" dirty="0">
                <a:latin typeface="+mj-lt"/>
              </a:rPr>
              <a:t>, ensuring the confidentiality of sensitive military data. </a:t>
            </a:r>
            <a:endParaRPr lang="en-US" sz="2000" dirty="0" smtClean="0">
              <a:latin typeface="+mj-lt"/>
            </a:endParaRPr>
          </a:p>
          <a:p>
            <a:pPr marL="285750" indent="-285750" algn="just">
              <a:buFont typeface="Arial" pitchFamily="34" charset="0"/>
              <a:buChar char="•"/>
            </a:pPr>
            <a:r>
              <a:rPr lang="en-US" sz="2000" dirty="0" smtClean="0">
                <a:latin typeface="+mj-lt"/>
              </a:rPr>
              <a:t>Generate </a:t>
            </a:r>
            <a:r>
              <a:rPr lang="en-US" sz="2000" dirty="0">
                <a:latin typeface="+mj-lt"/>
              </a:rPr>
              <a:t>and share encryption keys </a:t>
            </a:r>
            <a:r>
              <a:rPr lang="en-US" sz="2000" dirty="0" smtClean="0">
                <a:latin typeface="+mj-lt"/>
              </a:rPr>
              <a:t>securely </a:t>
            </a:r>
            <a:r>
              <a:rPr lang="en-US" sz="2000" dirty="0">
                <a:latin typeface="+mj-lt"/>
              </a:rPr>
              <a:t>by QKD. This level of security is critical for maintaining the confidentiality </a:t>
            </a:r>
            <a:r>
              <a:rPr lang="en-US" sz="2000" dirty="0" smtClean="0">
                <a:latin typeface="+mj-lt"/>
              </a:rPr>
              <a:t>of </a:t>
            </a:r>
            <a:r>
              <a:rPr lang="en-US" sz="2000" dirty="0">
                <a:latin typeface="+mj-lt"/>
              </a:rPr>
              <a:t>military information and secure communication channels during missions</a:t>
            </a:r>
            <a:r>
              <a:rPr lang="en-US" sz="2000" dirty="0" smtClean="0">
                <a:latin typeface="+mj-lt"/>
              </a:rPr>
              <a:t>.</a:t>
            </a:r>
          </a:p>
          <a:p>
            <a:pPr marL="285750" indent="-285750" algn="just">
              <a:buFont typeface="Arial" pitchFamily="34" charset="0"/>
              <a:buChar char="•"/>
            </a:pPr>
            <a:r>
              <a:rPr lang="en-US" sz="2000" dirty="0" smtClean="0">
                <a:latin typeface="+mj-lt"/>
              </a:rPr>
              <a:t>Enhance </a:t>
            </a:r>
            <a:r>
              <a:rPr lang="en-US" sz="2000" dirty="0">
                <a:latin typeface="+mj-lt"/>
              </a:rPr>
              <a:t>real-time decision-making on the battlefield. By connecting quantum devices and </a:t>
            </a:r>
            <a:r>
              <a:rPr lang="en-US" sz="2000" dirty="0" smtClean="0">
                <a:latin typeface="+mj-lt"/>
              </a:rPr>
              <a:t>sensors.</a:t>
            </a:r>
          </a:p>
          <a:p>
            <a:pPr marL="285750" indent="-285750" algn="just">
              <a:buFont typeface="Arial" pitchFamily="34" charset="0"/>
              <a:buChar char="•"/>
            </a:pPr>
            <a:r>
              <a:rPr lang="en-US" sz="2000" dirty="0" smtClean="0">
                <a:latin typeface="+mj-lt"/>
              </a:rPr>
              <a:t>Facilitate </a:t>
            </a:r>
            <a:r>
              <a:rPr lang="en-US" sz="2000" dirty="0">
                <a:latin typeface="+mj-lt"/>
              </a:rPr>
              <a:t>secure, long-range communication in challenging environments, such as underwater or deep space missions. </a:t>
            </a:r>
          </a:p>
        </p:txBody>
      </p:sp>
    </p:spTree>
    <p:extLst>
      <p:ext uri="{BB962C8B-B14F-4D97-AF65-F5344CB8AC3E}">
        <p14:creationId xmlns:p14="http://schemas.microsoft.com/office/powerpoint/2010/main" val="147286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772400" cy="1456267"/>
          </a:xfrm>
        </p:spPr>
        <p:txBody>
          <a:bodyPr/>
          <a:lstStyle/>
          <a:p>
            <a:r>
              <a:rPr lang="en-US" dirty="0"/>
              <a:t>Quantum Cyber Warfare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2667001"/>
            <a:ext cx="441861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685800"/>
            <a:ext cx="4572000" cy="5940088"/>
          </a:xfrm>
          <a:prstGeom prst="rect">
            <a:avLst/>
          </a:prstGeom>
        </p:spPr>
        <p:txBody>
          <a:bodyPr>
            <a:spAutoFit/>
          </a:bodyPr>
          <a:lstStyle/>
          <a:p>
            <a:pPr marL="285750" indent="-285750" algn="just">
              <a:buFont typeface="Arial" pitchFamily="34" charset="0"/>
              <a:buChar char="•"/>
            </a:pPr>
            <a:r>
              <a:rPr lang="en-US" sz="2000" dirty="0"/>
              <a:t>As quantum computing </a:t>
            </a:r>
            <a:r>
              <a:rPr lang="en-US" sz="2000" dirty="0" smtClean="0"/>
              <a:t>and internet continue </a:t>
            </a:r>
            <a:r>
              <a:rPr lang="en-US" sz="2000" dirty="0"/>
              <a:t>to advance, their impact on cyber warfare will </a:t>
            </a:r>
            <a:r>
              <a:rPr lang="en-US" sz="2000" dirty="0" smtClean="0"/>
              <a:t>become significant</a:t>
            </a:r>
            <a:r>
              <a:rPr lang="en-US" sz="2000" dirty="0"/>
              <a:t>, necessitating a reevaluation of current strategies and tactics</a:t>
            </a:r>
            <a:r>
              <a:rPr lang="en-US" sz="2000" dirty="0" smtClean="0"/>
              <a:t>.</a:t>
            </a:r>
          </a:p>
          <a:p>
            <a:pPr marL="285750" indent="-285750" algn="just">
              <a:buFont typeface="Arial" pitchFamily="34" charset="0"/>
              <a:buChar char="•"/>
            </a:pPr>
            <a:r>
              <a:rPr lang="en-US" sz="2000" dirty="0"/>
              <a:t>In </a:t>
            </a:r>
            <a:r>
              <a:rPr lang="en-US" sz="2000" dirty="0" smtClean="0"/>
              <a:t>offensive </a:t>
            </a:r>
            <a:r>
              <a:rPr lang="en-US" sz="2000" dirty="0"/>
              <a:t>cyber warfare, quantum computing poses a significant threat to the security of current encryption methods</a:t>
            </a:r>
            <a:r>
              <a:rPr lang="en-US" sz="2000" dirty="0" smtClean="0"/>
              <a:t>.</a:t>
            </a:r>
          </a:p>
          <a:p>
            <a:pPr marL="285750" indent="-285750" algn="just">
              <a:buFont typeface="Arial" pitchFamily="34" charset="0"/>
              <a:buChar char="•"/>
            </a:pPr>
            <a:r>
              <a:rPr lang="en-US" sz="2000" dirty="0" smtClean="0"/>
              <a:t>In defensive </a:t>
            </a:r>
            <a:r>
              <a:rPr lang="en-US" sz="2000" dirty="0"/>
              <a:t>cyber capabilities, </a:t>
            </a:r>
            <a:r>
              <a:rPr lang="en-US" sz="2000" dirty="0" smtClean="0"/>
              <a:t>QKD </a:t>
            </a:r>
            <a:r>
              <a:rPr lang="en-US" sz="2000" dirty="0"/>
              <a:t>and quantum-secure communication channels can be used to protect military networks and communications from </a:t>
            </a:r>
            <a:r>
              <a:rPr lang="en-US" sz="2000" dirty="0" smtClean="0"/>
              <a:t>eavesdropping.</a:t>
            </a:r>
          </a:p>
          <a:p>
            <a:pPr marL="285750" indent="-285750" algn="just">
              <a:buFont typeface="Arial" pitchFamily="34" charset="0"/>
              <a:buChar char="•"/>
            </a:pPr>
            <a:r>
              <a:rPr lang="en-US" sz="2000" dirty="0"/>
              <a:t>Adversaries may attempt to exploit quantum networks for espionage, </a:t>
            </a:r>
            <a:r>
              <a:rPr lang="en-US" sz="2000" dirty="0" smtClean="0"/>
              <a:t>sabotage, </a:t>
            </a:r>
            <a:r>
              <a:rPr lang="en-US" sz="2000" dirty="0"/>
              <a:t>while defenders must develop new strategies to detect and counter these threats.</a:t>
            </a:r>
          </a:p>
        </p:txBody>
      </p:sp>
    </p:spTree>
    <p:extLst>
      <p:ext uri="{BB962C8B-B14F-4D97-AF65-F5344CB8AC3E}">
        <p14:creationId xmlns:p14="http://schemas.microsoft.com/office/powerpoint/2010/main" val="1798351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3096</TotalTime>
  <Words>1399</Words>
  <Application>Microsoft Office PowerPoint</Application>
  <PresentationFormat>On-screen Show (4:3)</PresentationFormat>
  <Paragraphs>96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Celestial</vt:lpstr>
      <vt:lpstr>Quantum Technologies in a Military Strategy: A revolution in defense and security  </vt:lpstr>
      <vt:lpstr>Talk outline</vt:lpstr>
      <vt:lpstr>Quantum physics  </vt:lpstr>
      <vt:lpstr> Quantum Technologies</vt:lpstr>
      <vt:lpstr>Quantum Technologies  (continued…)</vt:lpstr>
      <vt:lpstr>‘keep the fight unfair’</vt:lpstr>
      <vt:lpstr>Quantum Computing</vt:lpstr>
      <vt:lpstr>Quantum Internet</vt:lpstr>
      <vt:lpstr>Quantum Cyber Warfare</vt:lpstr>
      <vt:lpstr>Quantum Communication</vt:lpstr>
      <vt:lpstr>Quantum Magnetometry Sensing</vt:lpstr>
      <vt:lpstr>Quantum Chemical Detection</vt:lpstr>
      <vt:lpstr>Quantum Radar</vt:lpstr>
      <vt:lpstr>Quantum Underground/Underwater Mapping</vt:lpstr>
      <vt:lpstr>Quantum Navigation</vt:lpstr>
      <vt:lpstr>Quantum Electronic Warfare</vt:lpstr>
      <vt:lpstr>consequences and challenges</vt:lpstr>
      <vt:lpstr>Conclusion</vt:lpstr>
      <vt:lpstr>References</vt:lpstr>
      <vt:lpstr>Thank you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C</dc:creator>
  <cp:lastModifiedBy>DELL-MT</cp:lastModifiedBy>
  <cp:revision>86</cp:revision>
  <dcterms:created xsi:type="dcterms:W3CDTF">2016-07-13T15:36:01Z</dcterms:created>
  <dcterms:modified xsi:type="dcterms:W3CDTF">2024-03-31T22:55:45Z</dcterms:modified>
</cp:coreProperties>
</file>