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5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0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0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4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5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8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4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1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242F-FA9E-4541-BDA1-14C72A2F6ED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22C7C-DB9F-4080-99F9-A0C07C1E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media" Target="../media/media2.avi"/><Relationship Id="rId7" Type="http://schemas.openxmlformats.org/officeDocument/2006/relationships/image" Target="../media/image2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1352253"/>
            <a:ext cx="9144000" cy="1436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Electromagnetic Acoustic </a:t>
            </a:r>
            <a:r>
              <a:rPr lang="en-US" b="1" dirty="0" err="1"/>
              <a:t>Trasducer</a:t>
            </a:r>
            <a:r>
              <a:rPr lang="en-US" b="1" dirty="0"/>
              <a:t> EMAT for non-contact </a:t>
            </a:r>
            <a:r>
              <a:rPr lang="en-US" b="1" dirty="0" err="1"/>
              <a:t>Bioimaging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1524000" y="3602038"/>
            <a:ext cx="9144000" cy="1864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By: Dr. Yarub Alazzawi</a:t>
            </a:r>
          </a:p>
          <a:p>
            <a:pPr marL="0" indent="0" algn="ctr">
              <a:buNone/>
            </a:pPr>
            <a:r>
              <a:rPr lang="en-US" dirty="0" smtClean="0"/>
              <a:t>Mechatronics Engineering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3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7723" b="18409"/>
          <a:stretch/>
        </p:blipFill>
        <p:spPr bwMode="auto">
          <a:xfrm>
            <a:off x="651850" y="334978"/>
            <a:ext cx="10366217" cy="6283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390" y="878186"/>
            <a:ext cx="1195058" cy="267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2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300213" y="275269"/>
            <a:ext cx="4775985" cy="3713144"/>
            <a:chOff x="6300213" y="275269"/>
            <a:chExt cx="4775985" cy="37131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0213" y="275269"/>
              <a:ext cx="4112749" cy="33642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18328" y="3465193"/>
              <a:ext cx="42578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NimbusRomNo9L-Regu"/>
                </a:rPr>
                <a:t>Medium object volume describes the generation of</a:t>
              </a:r>
            </a:p>
            <a:p>
              <a:r>
                <a:rPr lang="en-US" sz="1400" dirty="0">
                  <a:latin typeface="NimbusRomNo9L-Regu"/>
                </a:rPr>
                <a:t>Lorentz force on the ion under investigation</a:t>
              </a:r>
              <a:endParaRPr lang="en-US" sz="14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300" y="125841"/>
            <a:ext cx="3380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Theoretical Approach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0231" y="3920744"/>
            <a:ext cx="4916209" cy="2993245"/>
            <a:chOff x="-50796" y="1388534"/>
            <a:chExt cx="4309531" cy="24427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131"/>
            <a:stretch/>
          </p:blipFill>
          <p:spPr>
            <a:xfrm>
              <a:off x="110068" y="1388534"/>
              <a:ext cx="4148667" cy="20157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50796" y="3554297"/>
              <a:ext cx="4309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Key Paper</a:t>
              </a:r>
              <a:r>
                <a:rPr lang="en-US" sz="1200" dirty="0" smtClean="0"/>
                <a:t>: </a:t>
              </a:r>
              <a:r>
                <a:rPr lang="en-US" sz="1200" i="1" dirty="0" err="1" smtClean="0"/>
                <a:t>Magnetoacoustic</a:t>
              </a:r>
              <a:r>
                <a:rPr lang="en-US" sz="1200" i="1" dirty="0" smtClean="0"/>
                <a:t> Tomography based on IONP detection</a:t>
              </a:r>
              <a:endParaRPr lang="en-US" sz="1200" i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9727" y="985865"/>
            <a:ext cx="3185201" cy="561975"/>
            <a:chOff x="669727" y="1011637"/>
            <a:chExt cx="3185201" cy="5619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0403" y="1011637"/>
              <a:ext cx="1914525" cy="5619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69727" y="1164267"/>
              <a:ext cx="1723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NimbusRomNo9L-Regu"/>
                </a:rPr>
                <a:t>Lorentz </a:t>
              </a:r>
              <a:r>
                <a:rPr lang="en-US" dirty="0" smtClean="0">
                  <a:latin typeface="NimbusRomNo9L-Regu"/>
                </a:rPr>
                <a:t>force : 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85" y="1956475"/>
            <a:ext cx="3695700" cy="145732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9727" y="736879"/>
            <a:ext cx="4509830" cy="369332"/>
            <a:chOff x="674222" y="657323"/>
            <a:chExt cx="4509830" cy="3693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2327" y="692390"/>
              <a:ext cx="2371725" cy="28575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4222" y="657323"/>
              <a:ext cx="20441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NimbusRomNo9L-Regu"/>
                </a:rPr>
                <a:t>Applied pressure :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957" y="1506344"/>
            <a:ext cx="2133600" cy="704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725" y="4444773"/>
            <a:ext cx="2171700" cy="5810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8091" y="5977976"/>
            <a:ext cx="4830676" cy="391567"/>
            <a:chOff x="6487602" y="5120208"/>
            <a:chExt cx="4830676" cy="391567"/>
          </a:xfrm>
        </p:grpSpPr>
        <p:sp>
          <p:nvSpPr>
            <p:cNvPr id="20" name="Rectangle 19"/>
            <p:cNvSpPr/>
            <p:nvPr/>
          </p:nvSpPr>
          <p:spPr>
            <a:xfrm>
              <a:off x="6818328" y="5142443"/>
              <a:ext cx="44999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NimbusRomNo9L-Regu"/>
                </a:rPr>
                <a:t>= induced </a:t>
              </a:r>
              <a:r>
                <a:rPr lang="en-US" dirty="0">
                  <a:latin typeface="NimbusRomNo9L-Regu"/>
                </a:rPr>
                <a:t>acoustic pressure in y-direction.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7602" y="5120208"/>
              <a:ext cx="361950" cy="36195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5725" y="5170104"/>
            <a:ext cx="2600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58" y="1765304"/>
            <a:ext cx="773061" cy="409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34" y="2416955"/>
            <a:ext cx="1805157" cy="44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12" y="739518"/>
            <a:ext cx="1571479" cy="414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621" y="3895373"/>
            <a:ext cx="1620570" cy="4684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04850" y="21421"/>
            <a:ext cx="9187150" cy="6474650"/>
            <a:chOff x="3004850" y="21421"/>
            <a:chExt cx="9187150" cy="6474650"/>
          </a:xfrm>
        </p:grpSpPr>
        <p:sp>
          <p:nvSpPr>
            <p:cNvPr id="7" name="Rectangle 6"/>
            <p:cNvSpPr/>
            <p:nvPr/>
          </p:nvSpPr>
          <p:spPr>
            <a:xfrm>
              <a:off x="3984172" y="5326520"/>
              <a:ext cx="776929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q = (1.6021765 * 10^-19)*10^6; </a:t>
              </a:r>
              <a:r>
                <a:rPr lang="en-US" sz="1400" dirty="0">
                  <a:solidFill>
                    <a:srgbClr val="228B22"/>
                  </a:solidFill>
                  <a:latin typeface="Courier New" panose="02070309020205020404" pitchFamily="49" charset="0"/>
                </a:rPr>
                <a:t>% million of ion charge in column</a:t>
              </a:r>
              <a:r>
                <a:rPr lang="en-US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.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A2 = 5*5*10^-6;  </a:t>
              </a:r>
              <a:r>
                <a:rPr lang="en-US" sz="1400" dirty="0">
                  <a:solidFill>
                    <a:srgbClr val="228B22"/>
                  </a:solidFill>
                  <a:latin typeface="Courier New" panose="02070309020205020404" pitchFamily="49" charset="0"/>
                </a:rPr>
                <a:t>% projection area of the chamber in m^2.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B = </a:t>
              </a:r>
              <a:r>
                <a:rPr lang="en-US" sz="14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1.3 T; </a:t>
              </a:r>
              <a:r>
                <a:rPr lang="en-US" sz="1400" dirty="0">
                  <a:solidFill>
                    <a:srgbClr val="228B22"/>
                  </a:solidFill>
                  <a:latin typeface="Courier New" panose="02070309020205020404" pitchFamily="49" charset="0"/>
                </a:rPr>
                <a:t>% </a:t>
              </a:r>
              <a:r>
                <a:rPr lang="en-US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,Magnetic </a:t>
              </a:r>
              <a:r>
                <a:rPr lang="en-US" sz="1400" dirty="0">
                  <a:solidFill>
                    <a:srgbClr val="228B22"/>
                  </a:solidFill>
                  <a:latin typeface="Courier New" panose="02070309020205020404" pitchFamily="49" charset="0"/>
                </a:rPr>
                <a:t>field intensity in Tesla.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f = </a:t>
              </a:r>
              <a:r>
                <a:rPr lang="en-US" sz="14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1.3 MHz; </a:t>
              </a:r>
              <a:r>
                <a:rPr lang="en-US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% applied </a:t>
              </a:r>
              <a:r>
                <a:rPr lang="en-US" sz="1400" dirty="0">
                  <a:solidFill>
                    <a:srgbClr val="228B22"/>
                  </a:solidFill>
                  <a:latin typeface="Courier New" panose="02070309020205020404" pitchFamily="49" charset="0"/>
                </a:rPr>
                <a:t>excitation </a:t>
              </a:r>
              <a:r>
                <a:rPr lang="en-US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frequency.</a:t>
              </a:r>
              <a:endParaRPr lang="en-US" sz="1400" dirty="0">
                <a:solidFill>
                  <a:srgbClr val="228B22"/>
                </a:solidFill>
                <a:latin typeface="Courier New" panose="02070309020205020404" pitchFamily="49" charset="0"/>
              </a:endParaRPr>
            </a:p>
            <a:p>
              <a:r>
                <a:rPr lang="fr-FR" sz="14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y = 0.015; </a:t>
              </a:r>
              <a:r>
                <a:rPr lang="fr-FR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% </a:t>
              </a:r>
              <a:r>
                <a:rPr lang="fr-FR" sz="1400" dirty="0" err="1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Wave</a:t>
              </a:r>
              <a:r>
                <a:rPr lang="fr-FR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 </a:t>
              </a:r>
              <a:r>
                <a:rPr lang="fr-FR" sz="1400" dirty="0">
                  <a:solidFill>
                    <a:srgbClr val="228B22"/>
                  </a:solidFill>
                  <a:latin typeface="Courier New" panose="02070309020205020404" pitchFamily="49" charset="0"/>
                </a:rPr>
                <a:t>propagation distance in m</a:t>
              </a:r>
              <a:r>
                <a:rPr lang="fr-FR" sz="1400" dirty="0" smtClean="0">
                  <a:solidFill>
                    <a:srgbClr val="228B22"/>
                  </a:solidFill>
                  <a:latin typeface="Courier New" panose="02070309020205020404" pitchFamily="49" charset="0"/>
                </a:rPr>
                <a:t>.</a:t>
              </a:r>
              <a:endParaRPr lang="fr-FR" sz="1400" dirty="0">
                <a:solidFill>
                  <a:srgbClr val="228B22"/>
                </a:solidFill>
                <a:latin typeface="Courier New" panose="02070309020205020404" pitchFamily="49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4850" y="21421"/>
              <a:ext cx="9187150" cy="5159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3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636" y="88520"/>
            <a:ext cx="3104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Experimental Setup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7140837" y="2575011"/>
            <a:ext cx="3782115" cy="3286913"/>
            <a:chOff x="7140837" y="2575011"/>
            <a:chExt cx="3782115" cy="3286913"/>
          </a:xfrm>
        </p:grpSpPr>
        <p:sp>
          <p:nvSpPr>
            <p:cNvPr id="55" name="TextBox 54"/>
            <p:cNvSpPr txBox="1"/>
            <p:nvPr/>
          </p:nvSpPr>
          <p:spPr>
            <a:xfrm>
              <a:off x="9235775" y="5338704"/>
              <a:ext cx="1336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</a:rPr>
                <a:t>Setup-2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7140837" y="2575011"/>
              <a:ext cx="3782115" cy="2506477"/>
              <a:chOff x="7201181" y="1800566"/>
              <a:chExt cx="3782115" cy="2506477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7866486" y="3350492"/>
                <a:ext cx="6254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ions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201181" y="2593169"/>
                <a:ext cx="11528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Chamber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3" name="Straight Arrow Connector 62"/>
              <p:cNvCxnSpPr>
                <a:stCxn id="62" idx="3"/>
              </p:cNvCxnSpPr>
              <p:nvPr/>
            </p:nvCxnSpPr>
            <p:spPr>
              <a:xfrm flipV="1">
                <a:off x="8354061" y="2789307"/>
                <a:ext cx="1063323" cy="3917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9451695" y="3342457"/>
                <a:ext cx="11560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Gel-filled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8945335" y="1800566"/>
                <a:ext cx="2037961" cy="2506477"/>
                <a:chOff x="8945335" y="1800566"/>
                <a:chExt cx="2037961" cy="2506477"/>
              </a:xfrm>
            </p:grpSpPr>
            <p:sp>
              <p:nvSpPr>
                <p:cNvPr id="69" name="Can 68"/>
                <p:cNvSpPr/>
                <p:nvPr/>
              </p:nvSpPr>
              <p:spPr>
                <a:xfrm>
                  <a:off x="9417384" y="1989672"/>
                  <a:ext cx="1054745" cy="1276041"/>
                </a:xfrm>
                <a:prstGeom prst="can">
                  <a:avLst>
                    <a:gd name="adj" fmla="val 47507"/>
                  </a:avLst>
                </a:prstGeom>
                <a:solidFill>
                  <a:schemeClr val="bg2"/>
                </a:solidFill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" name="Group 69"/>
                <p:cNvGrpSpPr/>
                <p:nvPr/>
              </p:nvGrpSpPr>
              <p:grpSpPr>
                <a:xfrm>
                  <a:off x="8945335" y="1800566"/>
                  <a:ext cx="2037961" cy="2506477"/>
                  <a:chOff x="8524292" y="914400"/>
                  <a:chExt cx="1758043" cy="1842890"/>
                </a:xfrm>
              </p:grpSpPr>
              <p:sp>
                <p:nvSpPr>
                  <p:cNvPr id="71" name="Oval 70"/>
                  <p:cNvSpPr/>
                  <p:nvPr/>
                </p:nvSpPr>
                <p:spPr>
                  <a:xfrm>
                    <a:off x="8524292" y="914400"/>
                    <a:ext cx="1758043" cy="634482"/>
                  </a:xfrm>
                  <a:prstGeom prst="ellipse">
                    <a:avLst/>
                  </a:prstGeom>
                  <a:solidFill>
                    <a:schemeClr val="bg1">
                      <a:alpha val="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8673581" y="2328170"/>
                    <a:ext cx="1459464" cy="42912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/>
                  <p:cNvCxnSpPr>
                    <a:stCxn id="71" idx="6"/>
                    <a:endCxn id="72" idx="6"/>
                  </p:cNvCxnSpPr>
                  <p:nvPr/>
                </p:nvCxnSpPr>
                <p:spPr>
                  <a:xfrm flipH="1">
                    <a:off x="10133045" y="1231641"/>
                    <a:ext cx="149290" cy="131108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>
                    <a:stCxn id="71" idx="2"/>
                    <a:endCxn id="72" idx="2"/>
                  </p:cNvCxnSpPr>
                  <p:nvPr/>
                </p:nvCxnSpPr>
                <p:spPr>
                  <a:xfrm>
                    <a:off x="8524292" y="1231641"/>
                    <a:ext cx="149289" cy="131108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Flowchart: Connector 74"/>
                  <p:cNvSpPr/>
                  <p:nvPr/>
                </p:nvSpPr>
                <p:spPr>
                  <a:xfrm>
                    <a:off x="9013371" y="1642188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Flowchart: Connector 75"/>
                  <p:cNvSpPr/>
                  <p:nvPr/>
                </p:nvSpPr>
                <p:spPr>
                  <a:xfrm>
                    <a:off x="9165771" y="1794588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Flowchart: Connector 76"/>
                  <p:cNvSpPr/>
                  <p:nvPr/>
                </p:nvSpPr>
                <p:spPr>
                  <a:xfrm>
                    <a:off x="9318171" y="1825686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Flowchart: Connector 77"/>
                  <p:cNvSpPr/>
                  <p:nvPr/>
                </p:nvSpPr>
                <p:spPr>
                  <a:xfrm>
                    <a:off x="9470571" y="1651522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Flowchart: Connector 78"/>
                  <p:cNvSpPr/>
                  <p:nvPr/>
                </p:nvSpPr>
                <p:spPr>
                  <a:xfrm>
                    <a:off x="9688288" y="1654624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Flowchart: Connector 79"/>
                  <p:cNvSpPr/>
                  <p:nvPr/>
                </p:nvSpPr>
                <p:spPr>
                  <a:xfrm>
                    <a:off x="9588754" y="1807028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Flowchart: Connector 80"/>
                  <p:cNvSpPr/>
                  <p:nvPr/>
                </p:nvSpPr>
                <p:spPr>
                  <a:xfrm>
                    <a:off x="9470571" y="1791474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Flowchart: Connector 81"/>
                  <p:cNvSpPr/>
                  <p:nvPr/>
                </p:nvSpPr>
                <p:spPr>
                  <a:xfrm>
                    <a:off x="9053807" y="1841238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Flowchart: Connector 82"/>
                  <p:cNvSpPr/>
                  <p:nvPr/>
                </p:nvSpPr>
                <p:spPr>
                  <a:xfrm>
                    <a:off x="9206207" y="1863005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lowchart: Connector 83"/>
                  <p:cNvSpPr/>
                  <p:nvPr/>
                </p:nvSpPr>
                <p:spPr>
                  <a:xfrm>
                    <a:off x="9339945" y="1688834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9408366" y="1869227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Flowchart: Connector 85"/>
                  <p:cNvSpPr/>
                  <p:nvPr/>
                </p:nvSpPr>
                <p:spPr>
                  <a:xfrm>
                    <a:off x="9523442" y="1863000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Flowchart: Connector 86"/>
                  <p:cNvSpPr/>
                  <p:nvPr/>
                </p:nvSpPr>
                <p:spPr>
                  <a:xfrm>
                    <a:off x="9685173" y="1838116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Flowchart: Connector 87"/>
                  <p:cNvSpPr/>
                  <p:nvPr/>
                </p:nvSpPr>
                <p:spPr>
                  <a:xfrm>
                    <a:off x="9193760" y="1645277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Flowchart: Connector 88"/>
                  <p:cNvSpPr/>
                  <p:nvPr/>
                </p:nvSpPr>
                <p:spPr>
                  <a:xfrm>
                    <a:off x="9103560" y="1723029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Flowchart: Connector 89"/>
                  <p:cNvSpPr/>
                  <p:nvPr/>
                </p:nvSpPr>
                <p:spPr>
                  <a:xfrm>
                    <a:off x="9573198" y="1716804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Flowchart: Connector 90"/>
                  <p:cNvSpPr/>
                  <p:nvPr/>
                </p:nvSpPr>
                <p:spPr>
                  <a:xfrm>
                    <a:off x="9259062" y="1747902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Flowchart: Connector 91"/>
                  <p:cNvSpPr/>
                  <p:nvPr/>
                </p:nvSpPr>
                <p:spPr>
                  <a:xfrm>
                    <a:off x="8991585" y="1751009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Flowchart: Connector 92"/>
                  <p:cNvSpPr/>
                  <p:nvPr/>
                </p:nvSpPr>
                <p:spPr>
                  <a:xfrm>
                    <a:off x="9722481" y="1744788"/>
                    <a:ext cx="65315" cy="45719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5" name="Oval 94"/>
                <p:cNvSpPr/>
                <p:nvPr/>
              </p:nvSpPr>
              <p:spPr>
                <a:xfrm>
                  <a:off x="9417384" y="1931590"/>
                  <a:ext cx="1054744" cy="569753"/>
                </a:xfrm>
                <a:prstGeom prst="ellipse">
                  <a:avLst/>
                </a:prstGeom>
                <a:solidFill>
                  <a:schemeClr val="bg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7" name="Straight Arrow Connector 96"/>
              <p:cNvCxnSpPr/>
              <p:nvPr/>
            </p:nvCxnSpPr>
            <p:spPr>
              <a:xfrm flipV="1">
                <a:off x="8491978" y="3099850"/>
                <a:ext cx="1254935" cy="450697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7220425" y="34820"/>
            <a:ext cx="3141490" cy="2358498"/>
            <a:chOff x="7220425" y="34820"/>
            <a:chExt cx="3141490" cy="2358498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9508215" y="1539619"/>
              <a:ext cx="720309" cy="987090"/>
            </a:xfrm>
            <a:prstGeom prst="rect">
              <a:avLst/>
            </a:prstGeom>
          </p:spPr>
        </p:pic>
        <p:grpSp>
          <p:nvGrpSpPr>
            <p:cNvPr id="119" name="Group 118"/>
            <p:cNvGrpSpPr/>
            <p:nvPr/>
          </p:nvGrpSpPr>
          <p:grpSpPr>
            <a:xfrm>
              <a:off x="7220425" y="34820"/>
              <a:ext cx="3097994" cy="2348159"/>
              <a:chOff x="7220425" y="34820"/>
              <a:chExt cx="3097994" cy="2348159"/>
            </a:xfrm>
          </p:grpSpPr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92125" y="34820"/>
                <a:ext cx="1026294" cy="1582827"/>
              </a:xfrm>
              <a:prstGeom prst="rect">
                <a:avLst/>
              </a:prstGeom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7278754" y="706733"/>
                <a:ext cx="13553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Transducer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3" name="Straight Arrow Connector 102"/>
              <p:cNvCxnSpPr>
                <a:stCxn id="102" idx="3"/>
              </p:cNvCxnSpPr>
              <p:nvPr/>
            </p:nvCxnSpPr>
            <p:spPr>
              <a:xfrm flipV="1">
                <a:off x="8634061" y="902872"/>
                <a:ext cx="860896" cy="3916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>
                <a:off x="7220425" y="1675093"/>
                <a:ext cx="13684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Ultrasound</a:t>
                </a: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waves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5" name="Straight Arrow Connector 104"/>
              <p:cNvCxnSpPr>
                <a:stCxn id="104" idx="3"/>
                <a:endCxn id="101" idx="2"/>
              </p:cNvCxnSpPr>
              <p:nvPr/>
            </p:nvCxnSpPr>
            <p:spPr>
              <a:xfrm>
                <a:off x="8588877" y="2029036"/>
                <a:ext cx="785948" cy="4129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620578" y="665041"/>
            <a:ext cx="6423794" cy="6220952"/>
            <a:chOff x="620578" y="665041"/>
            <a:chExt cx="6423794" cy="62209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578" y="665041"/>
              <a:ext cx="6401540" cy="3047813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20578" y="2136618"/>
              <a:ext cx="6423794" cy="4749375"/>
              <a:chOff x="620578" y="2136618"/>
              <a:chExt cx="6423794" cy="474937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1646" y="4987693"/>
                <a:ext cx="3502726" cy="1528968"/>
              </a:xfrm>
              <a:prstGeom prst="rect">
                <a:avLst/>
              </a:prstGeom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620578" y="2136618"/>
                <a:ext cx="3877651" cy="4749375"/>
                <a:chOff x="620578" y="2136618"/>
                <a:chExt cx="3877651" cy="4749375"/>
              </a:xfrm>
            </p:grpSpPr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6622" y="4040360"/>
                  <a:ext cx="2201636" cy="2515160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</p:pic>
            <p:sp>
              <p:nvSpPr>
                <p:cNvPr id="113" name="TextBox 112"/>
                <p:cNvSpPr txBox="1"/>
                <p:nvPr/>
              </p:nvSpPr>
              <p:spPr>
                <a:xfrm>
                  <a:off x="620578" y="6516661"/>
                  <a:ext cx="25937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/>
                    <a:t>Sonomicrometery</a:t>
                  </a:r>
                  <a:r>
                    <a:rPr lang="en-US" b="1" i="1" dirty="0" smtClean="0"/>
                    <a:t> Crystal</a:t>
                  </a:r>
                  <a:endParaRPr lang="en-US" b="1" i="1" dirty="0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816623" y="2136618"/>
                  <a:ext cx="3492827" cy="19037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018260" y="2281473"/>
                  <a:ext cx="1479969" cy="42740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" name="TextBox 58"/>
            <p:cNvSpPr txBox="1"/>
            <p:nvPr/>
          </p:nvSpPr>
          <p:spPr>
            <a:xfrm>
              <a:off x="1708981" y="3571256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011314" y="3601905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8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535" t="4682" r="33896" b="14096"/>
          <a:stretch/>
        </p:blipFill>
        <p:spPr>
          <a:xfrm>
            <a:off x="92391" y="159487"/>
            <a:ext cx="2016521" cy="245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40" t="5145" r="5775" b="4814"/>
          <a:stretch/>
        </p:blipFill>
        <p:spPr>
          <a:xfrm>
            <a:off x="5146160" y="159488"/>
            <a:ext cx="3260531" cy="2483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035" t="5409" r="3629" b="5594"/>
          <a:stretch/>
        </p:blipFill>
        <p:spPr>
          <a:xfrm>
            <a:off x="8406691" y="159488"/>
            <a:ext cx="3371599" cy="2483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46160" y="159488"/>
            <a:ext cx="3260531" cy="24831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06691" y="159487"/>
            <a:ext cx="3260531" cy="24831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>
            <a:off x="4419980" y="1231797"/>
            <a:ext cx="449112" cy="3366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146160" y="2642674"/>
            <a:ext cx="7030" cy="30753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943646" y="2642675"/>
            <a:ext cx="463045" cy="30753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016450" y="2950211"/>
            <a:ext cx="6675527" cy="3558783"/>
            <a:chOff x="5199325" y="2950211"/>
            <a:chExt cx="6675527" cy="3558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11288" t="7010" r="8636" b="7897"/>
            <a:stretch/>
          </p:blipFill>
          <p:spPr>
            <a:xfrm>
              <a:off x="5199325" y="2950976"/>
              <a:ext cx="6675527" cy="355801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337545" y="2950975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36065" y="3884425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44326" y="4792474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36065" y="5700523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22807" y="5706873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022807" y="4792474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022807" y="3878075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22807" y="2950211"/>
              <a:ext cx="2790456" cy="674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 flipV="1">
            <a:off x="8406691" y="2641911"/>
            <a:ext cx="433241" cy="3083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630388" y="2641911"/>
            <a:ext cx="29804" cy="30829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34709" t="5051" r="33808" b="12883"/>
          <a:stretch/>
        </p:blipFill>
        <p:spPr>
          <a:xfrm>
            <a:off x="2171700" y="172187"/>
            <a:ext cx="2009791" cy="247506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14400" y="2641911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M-mode scans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01663" y="6449307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Extracting the Pulses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9029" y="2064781"/>
            <a:ext cx="45719" cy="112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0"/>
          </p:cNvCxnSpPr>
          <p:nvPr/>
        </p:nvCxnSpPr>
        <p:spPr>
          <a:xfrm flipV="1">
            <a:off x="3851889" y="159487"/>
            <a:ext cx="1294271" cy="19052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2"/>
          </p:cNvCxnSpPr>
          <p:nvPr/>
        </p:nvCxnSpPr>
        <p:spPr>
          <a:xfrm>
            <a:off x="3851889" y="2177597"/>
            <a:ext cx="1301301" cy="46373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Right 31"/>
          <p:cNvSpPr/>
          <p:nvPr/>
        </p:nvSpPr>
        <p:spPr>
          <a:xfrm flipH="1">
            <a:off x="4343751" y="4552950"/>
            <a:ext cx="449112" cy="3366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7852" t="4651" r="5685" b="3740"/>
          <a:stretch/>
        </p:blipFill>
        <p:spPr>
          <a:xfrm>
            <a:off x="260018" y="3132379"/>
            <a:ext cx="4013408" cy="319521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14400" y="6324328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Correlation Plots</a:t>
            </a:r>
          </a:p>
        </p:txBody>
      </p:sp>
    </p:spTree>
    <p:extLst>
      <p:ext uri="{BB962C8B-B14F-4D97-AF65-F5344CB8AC3E}">
        <p14:creationId xmlns:p14="http://schemas.microsoft.com/office/powerpoint/2010/main" val="42126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LFfinal_0_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6101" y="594986"/>
            <a:ext cx="3157656" cy="2368242"/>
          </a:xfrm>
          <a:prstGeom prst="rect">
            <a:avLst/>
          </a:prstGeom>
        </p:spPr>
      </p:pic>
      <p:pic>
        <p:nvPicPr>
          <p:cNvPr id="3" name="USLFfinal_30_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1036" y="594986"/>
            <a:ext cx="3157655" cy="2368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2473" y="507999"/>
            <a:ext cx="7693891" cy="28170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2623" y="3980873"/>
            <a:ext cx="3326218" cy="24106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5269" y="3980872"/>
            <a:ext cx="3326218" cy="24106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5259" y="4410362"/>
            <a:ext cx="1560945" cy="155170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6000">
                <a:schemeClr val="tx1">
                  <a:lumMod val="73000"/>
                  <a:lumOff val="27000"/>
                  <a:alpha val="88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14851" y="6449307"/>
            <a:ext cx="624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Effects on the contour in the absence/presence of Magnetic Field</a:t>
            </a:r>
          </a:p>
        </p:txBody>
      </p:sp>
      <p:pic>
        <p:nvPicPr>
          <p:cNvPr id="1026" name="Picture 2" descr="Image result for elastography U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r="1176"/>
          <a:stretch/>
        </p:blipFill>
        <p:spPr bwMode="auto">
          <a:xfrm>
            <a:off x="271616" y="2478915"/>
            <a:ext cx="3314579" cy="34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0005" y="1238953"/>
            <a:ext cx="2633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 Electrography </a:t>
            </a:r>
          </a:p>
          <a:p>
            <a:pPr algn="ctr"/>
            <a:r>
              <a:rPr lang="en-US" dirty="0"/>
              <a:t>using </a:t>
            </a:r>
          </a:p>
          <a:p>
            <a:pPr algn="ctr"/>
            <a:r>
              <a:rPr lang="en-US" dirty="0"/>
              <a:t>plane wave imaging</a:t>
            </a:r>
          </a:p>
        </p:txBody>
      </p:sp>
      <p:sp>
        <p:nvSpPr>
          <p:cNvPr id="14" name="Oval 13"/>
          <p:cNvSpPr/>
          <p:nvPr/>
        </p:nvSpPr>
        <p:spPr>
          <a:xfrm rot="18721894">
            <a:off x="9294456" y="4578350"/>
            <a:ext cx="1560945" cy="1143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6000">
                <a:schemeClr val="tx1">
                  <a:lumMod val="73000"/>
                  <a:lumOff val="27000"/>
                  <a:alpha val="88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5400000">
            <a:off x="7809344" y="-195162"/>
            <a:ext cx="240150" cy="7693892"/>
          </a:xfrm>
          <a:prstGeom prst="rightBrace">
            <a:avLst>
              <a:gd name="adj1" fmla="val 57913"/>
              <a:gd name="adj2" fmla="val 2090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703" y="-7488"/>
            <a:ext cx="11806298" cy="6850127"/>
            <a:chOff x="385703" y="-7488"/>
            <a:chExt cx="11806298" cy="6850127"/>
          </a:xfrm>
        </p:grpSpPr>
        <p:cxnSp>
          <p:nvCxnSpPr>
            <p:cNvPr id="3" name="Straight Connector 2"/>
            <p:cNvCxnSpPr/>
            <p:nvPr/>
          </p:nvCxnSpPr>
          <p:spPr>
            <a:xfrm flipH="1" flipV="1">
              <a:off x="8523497" y="3108748"/>
              <a:ext cx="2236953" cy="2210258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11196735" y="3108747"/>
              <a:ext cx="995265" cy="2284186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7716417" y="3692947"/>
              <a:ext cx="4475584" cy="3149692"/>
              <a:chOff x="7716417" y="3692947"/>
              <a:chExt cx="4475584" cy="3149692"/>
            </a:xfrm>
          </p:grpSpPr>
          <p:pic>
            <p:nvPicPr>
              <p:cNvPr id="1027" name="Picture 3" descr="https://lh4.googleusercontent.com/3hReEQ3_1v5PbPaXlNqo6nHmX6eGqvl248L3cUyi5XyjuBaXP4RleN4WuwGEi45XitNzBYdCEX-SXvSz9XQs0dVuFkWiV7vn7_cU1QA9u_nlVzz4fdj721BwZWAxxAX1IvuGDMhRyXc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6417" y="3692947"/>
                <a:ext cx="4475584" cy="3149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851502" y="4327561"/>
                <a:ext cx="9828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Camera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049888" y="4586874"/>
                <a:ext cx="123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HV source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703" y="3851360"/>
              <a:ext cx="7057076" cy="2935293"/>
            </a:xfrm>
            <a:prstGeom prst="rect">
              <a:avLst/>
            </a:prstGeom>
            <a:ln w="15875">
              <a:solidFill>
                <a:schemeClr val="accent4">
                  <a:shade val="50000"/>
                </a:schemeClr>
              </a:solidFill>
              <a:prstDash val="solid"/>
            </a:ln>
          </p:spPr>
        </p:pic>
        <p:grpSp>
          <p:nvGrpSpPr>
            <p:cNvPr id="33" name="Group 32"/>
            <p:cNvGrpSpPr/>
            <p:nvPr/>
          </p:nvGrpSpPr>
          <p:grpSpPr>
            <a:xfrm>
              <a:off x="4803194" y="437446"/>
              <a:ext cx="3250204" cy="2498565"/>
              <a:chOff x="901243" y="648725"/>
              <a:chExt cx="3250204" cy="249856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3117938" y="1407424"/>
                <a:ext cx="1033509" cy="935760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Chip</a:t>
                </a:r>
                <a:endParaRPr lang="en-US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1125570" y="648725"/>
                <a:ext cx="1390262" cy="57056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HV source</a:t>
                </a:r>
                <a:endParaRPr lang="en-US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901243" y="2576722"/>
                <a:ext cx="1838919" cy="57056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Microcontroller</a:t>
                </a:r>
                <a:endParaRPr lang="en-US" dirty="0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240289" y="1607001"/>
                <a:ext cx="1123501" cy="57056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Driver</a:t>
                </a:r>
                <a:endParaRPr lang="en-US" dirty="0"/>
              </a:p>
            </p:txBody>
          </p:sp>
          <p:sp>
            <p:nvSpPr>
              <p:cNvPr id="22" name="Down Arrow 21"/>
              <p:cNvSpPr/>
              <p:nvPr/>
            </p:nvSpPr>
            <p:spPr>
              <a:xfrm>
                <a:off x="1567543" y="1207848"/>
                <a:ext cx="485192" cy="39915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own Arrow 27"/>
              <p:cNvSpPr/>
              <p:nvPr/>
            </p:nvSpPr>
            <p:spPr>
              <a:xfrm rot="10800000">
                <a:off x="1578105" y="2177569"/>
                <a:ext cx="485192" cy="39915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own Arrow 28"/>
              <p:cNvSpPr/>
              <p:nvPr/>
            </p:nvSpPr>
            <p:spPr>
              <a:xfrm rot="16200000">
                <a:off x="2501609" y="1516454"/>
                <a:ext cx="485192" cy="76310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Connector 26"/>
            <p:cNvCxnSpPr>
              <a:stCxn id="25" idx="2"/>
            </p:cNvCxnSpPr>
            <p:nvPr/>
          </p:nvCxnSpPr>
          <p:spPr>
            <a:xfrm flipH="1">
              <a:off x="385703" y="2936011"/>
              <a:ext cx="5336951" cy="892034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5" idx="2"/>
            </p:cNvCxnSpPr>
            <p:nvPr/>
          </p:nvCxnSpPr>
          <p:spPr>
            <a:xfrm>
              <a:off x="5722654" y="2936011"/>
              <a:ext cx="1720125" cy="89392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8517737" y="-7488"/>
              <a:ext cx="3674263" cy="3116234"/>
              <a:chOff x="8517737" y="-7488"/>
              <a:chExt cx="3674263" cy="311623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8517737" y="-7488"/>
                <a:ext cx="3674263" cy="3116234"/>
                <a:chOff x="8399398" y="75809"/>
                <a:chExt cx="3674263" cy="3116234"/>
              </a:xfrm>
            </p:grpSpPr>
            <p:pic>
              <p:nvPicPr>
                <p:cNvPr id="1026" name="Picture 2" descr="https://lh5.googleusercontent.com/tjGQwyVRR-bmEAqKUq-ZLlayiOTdDFnvudrJOErBGrthRsCUn4OFgf4dJw-dDInkPZMG2-6BQysn5FfT_Ko5ZIM-GbxgN1BAoPC73S8PEoY25LZ9nMgXhbZ6lTbD9oxrwt7DMvNIXYQ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99398" y="75809"/>
                  <a:ext cx="3674263" cy="31162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9634470" y="1486628"/>
                  <a:ext cx="5495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ITO</a:t>
                  </a:r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9634470" y="1082998"/>
                  <a:ext cx="909122" cy="807259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1198751" y="2359996"/>
                  <a:ext cx="8749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Holder</a:t>
                  </a:r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9645083" y="2192553"/>
                <a:ext cx="8749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Chip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29" name="Picture 5" descr="Image result for cmos invert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60" y="379068"/>
              <a:ext cx="3020016" cy="2300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385703" y="279918"/>
              <a:ext cx="3087897" cy="2473927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26" idx="1"/>
            </p:cNvCxnSpPr>
            <p:nvPr/>
          </p:nvCxnSpPr>
          <p:spPr>
            <a:xfrm flipH="1" flipV="1">
              <a:off x="3473600" y="279917"/>
              <a:ext cx="1668640" cy="140108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26" idx="1"/>
            </p:cNvCxnSpPr>
            <p:nvPr/>
          </p:nvCxnSpPr>
          <p:spPr>
            <a:xfrm flipH="1">
              <a:off x="3453238" y="1681006"/>
              <a:ext cx="1689002" cy="107283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509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85703" y="279918"/>
            <a:ext cx="10401450" cy="6150074"/>
            <a:chOff x="385703" y="279918"/>
            <a:chExt cx="10401450" cy="61500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260" y="3791833"/>
              <a:ext cx="6316056" cy="2627076"/>
            </a:xfrm>
            <a:prstGeom prst="rect">
              <a:avLst/>
            </a:prstGeom>
            <a:ln w="15875">
              <a:solidFill>
                <a:schemeClr val="accent4">
                  <a:shade val="50000"/>
                </a:schemeClr>
              </a:solidFill>
              <a:prstDash val="solid"/>
            </a:ln>
          </p:spPr>
        </p:pic>
        <p:grpSp>
          <p:nvGrpSpPr>
            <p:cNvPr id="33" name="Group 32"/>
            <p:cNvGrpSpPr/>
            <p:nvPr/>
          </p:nvGrpSpPr>
          <p:grpSpPr>
            <a:xfrm>
              <a:off x="5900647" y="379068"/>
              <a:ext cx="3945337" cy="2518957"/>
              <a:chOff x="206110" y="648725"/>
              <a:chExt cx="3945337" cy="2518957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3117938" y="1407424"/>
                <a:ext cx="1033509" cy="935760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Chip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1125570" y="648725"/>
                <a:ext cx="1390262" cy="57056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HV source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206110" y="2597114"/>
                <a:ext cx="1857187" cy="57056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Microcontroller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240289" y="1607001"/>
                <a:ext cx="1123501" cy="57056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Driver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Down Arrow 21"/>
              <p:cNvSpPr/>
              <p:nvPr/>
            </p:nvSpPr>
            <p:spPr>
              <a:xfrm>
                <a:off x="1567543" y="1207848"/>
                <a:ext cx="485192" cy="39915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own Arrow 27"/>
              <p:cNvSpPr/>
              <p:nvPr/>
            </p:nvSpPr>
            <p:spPr>
              <a:xfrm rot="10800000">
                <a:off x="1578105" y="2177569"/>
                <a:ext cx="485192" cy="39915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own Arrow 28"/>
              <p:cNvSpPr/>
              <p:nvPr/>
            </p:nvSpPr>
            <p:spPr>
              <a:xfrm rot="16200000">
                <a:off x="2501609" y="1516454"/>
                <a:ext cx="485192" cy="76310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Connector 26"/>
            <p:cNvCxnSpPr>
              <a:stCxn id="25" idx="2"/>
            </p:cNvCxnSpPr>
            <p:nvPr/>
          </p:nvCxnSpPr>
          <p:spPr>
            <a:xfrm flipH="1">
              <a:off x="416261" y="2898025"/>
              <a:ext cx="6412980" cy="89380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5" idx="2"/>
            </p:cNvCxnSpPr>
            <p:nvPr/>
          </p:nvCxnSpPr>
          <p:spPr>
            <a:xfrm flipH="1">
              <a:off x="6755889" y="2898025"/>
              <a:ext cx="73352" cy="875701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645083" y="2192553"/>
              <a:ext cx="874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Chip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029" name="Picture 5" descr="Image result for cmos invert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60" y="379068"/>
              <a:ext cx="3389338" cy="2581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385703" y="279918"/>
              <a:ext cx="3235259" cy="2789207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26" idx="1"/>
            </p:cNvCxnSpPr>
            <p:nvPr/>
          </p:nvCxnSpPr>
          <p:spPr>
            <a:xfrm flipH="1" flipV="1">
              <a:off x="3620962" y="279918"/>
              <a:ext cx="3313864" cy="1342710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26" idx="1"/>
            </p:cNvCxnSpPr>
            <p:nvPr/>
          </p:nvCxnSpPr>
          <p:spPr>
            <a:xfrm flipH="1">
              <a:off x="3639493" y="1622628"/>
              <a:ext cx="3295333" cy="1428390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100626" y="3780750"/>
              <a:ext cx="3686527" cy="2649242"/>
            </a:xfrm>
            <a:prstGeom prst="rect">
              <a:avLst/>
            </a:prstGeom>
            <a:noFill/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21" idx="2"/>
            </p:cNvCxnSpPr>
            <p:nvPr/>
          </p:nvCxnSpPr>
          <p:spPr>
            <a:xfrm flipH="1">
              <a:off x="7135960" y="2073527"/>
              <a:ext cx="2193270" cy="170019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1" idx="2"/>
            </p:cNvCxnSpPr>
            <p:nvPr/>
          </p:nvCxnSpPr>
          <p:spPr>
            <a:xfrm>
              <a:off x="9329230" y="2073527"/>
              <a:ext cx="1457923" cy="170019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49" name="Picture 2" descr="https://lh6.googleusercontent.com/B7Ppbau4QsYUdGBWWYfMwleG5uLRdPTOqNfNzEkrGNJYiXYwjrMw1QABKoCT1tJx5jIRMcFpGNjAmYEllbYFPVBGwRPJbGRBxG2_g65iMmEGTXv7e6HCSY2oh-_XgwW05wb-VE92X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862" y="3773726"/>
              <a:ext cx="3670272" cy="2645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763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27788" y="765900"/>
            <a:ext cx="10366310" cy="4847874"/>
            <a:chOff x="727788" y="765900"/>
            <a:chExt cx="10366310" cy="4847874"/>
          </a:xfrm>
        </p:grpSpPr>
        <p:grpSp>
          <p:nvGrpSpPr>
            <p:cNvPr id="30" name="Group 29"/>
            <p:cNvGrpSpPr/>
            <p:nvPr/>
          </p:nvGrpSpPr>
          <p:grpSpPr>
            <a:xfrm>
              <a:off x="727788" y="765900"/>
              <a:ext cx="10366310" cy="4207315"/>
              <a:chOff x="839755" y="1782937"/>
              <a:chExt cx="10366310" cy="4207315"/>
            </a:xfrm>
          </p:grpSpPr>
          <p:pic>
            <p:nvPicPr>
              <p:cNvPr id="6" name="Picture 2" descr="https://lh5.googleusercontent.com/tjGQwyVRR-bmEAqKUq-ZLlayiOTdDFnvudrJOErBGrthRsCUn4OFgf4dJw-dDInkPZMG2-6BQysn5FfT_Ko5ZIM-GbxgN1BAoPC73S8PEoY25LZ9nMgXhbZ6lTbD9oxrwt7DMvNIXYQ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2800" y="1806959"/>
                <a:ext cx="4433265" cy="4164631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263004" y="3692421"/>
                <a:ext cx="663099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ITO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263004" y="3152997"/>
                <a:ext cx="1096922" cy="1078846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0150423" y="4859617"/>
                <a:ext cx="1055642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Holder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8133025" y="4747161"/>
                <a:ext cx="1055642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00"/>
                    </a:solidFill>
                  </a:rPr>
                  <a:t>Chip</a:t>
                </a:r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839755" y="1825621"/>
                <a:ext cx="5307210" cy="4164631"/>
                <a:chOff x="7716417" y="3692947"/>
                <a:chExt cx="4475584" cy="3149692"/>
              </a:xfrm>
            </p:grpSpPr>
            <p:pic>
              <p:nvPicPr>
                <p:cNvPr id="11" name="Picture 3" descr="https://lh4.googleusercontent.com/3hReEQ3_1v5PbPaXlNqo6nHmX6eGqvl248L3cUyi5XyjuBaXP4RleN4WuwGEi45XitNzBYdCEX-SXvSz9XQs0dVuFkWiV7vn7_cU1QA9u_nlVzz4fdj721BwZWAxxAX1IvuGDMhRyXc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16417" y="3692947"/>
                  <a:ext cx="4475584" cy="31496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0671503" y="4394235"/>
                  <a:ext cx="982825" cy="3026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0000"/>
                      </a:solidFill>
                    </a:rPr>
                    <a:t>Camera</a:t>
                  </a:r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8049888" y="4586874"/>
                  <a:ext cx="12350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0000"/>
                      </a:solidFill>
                    </a:rPr>
                    <a:t>HV source</a:t>
                  </a:r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14" name="Straight Connector 13"/>
              <p:cNvCxnSpPr>
                <a:stCxn id="20" idx="0"/>
              </p:cNvCxnSpPr>
              <p:nvPr/>
            </p:nvCxnSpPr>
            <p:spPr>
              <a:xfrm flipV="1">
                <a:off x="4687929" y="1782937"/>
                <a:ext cx="2084871" cy="1735641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20" idx="4"/>
              </p:cNvCxnSpPr>
              <p:nvPr/>
            </p:nvCxnSpPr>
            <p:spPr>
              <a:xfrm>
                <a:off x="4687929" y="4428453"/>
                <a:ext cx="2084871" cy="1561799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4225360" y="3518578"/>
                <a:ext cx="925137" cy="90987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032409" y="5090554"/>
              <a:ext cx="697968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60789" y="5069761"/>
              <a:ext cx="697968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814694" y="6013580"/>
                <a:ext cx="1099083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𝑙𝑠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694" y="6013580"/>
                <a:ext cx="1099083" cy="299569"/>
              </a:xfrm>
              <a:prstGeom prst="rect">
                <a:avLst/>
              </a:prstGeom>
              <a:blipFill rotWithShape="0">
                <a:blip r:embed="rId4"/>
                <a:stretch>
                  <a:fillRect l="-7778" r="-2222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972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6535</TotalTime>
  <Words>191</Words>
  <Application>Microsoft Office PowerPoint</Application>
  <PresentationFormat>Widescreen</PresentationFormat>
  <Paragraphs>55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Courier New</vt:lpstr>
      <vt:lpstr>NimbusRomNo9L-Regu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Kondapalli, Sri</dc:creator>
  <cp:lastModifiedBy>lenovo</cp:lastModifiedBy>
  <cp:revision>44</cp:revision>
  <dcterms:created xsi:type="dcterms:W3CDTF">2016-11-17T17:07:24Z</dcterms:created>
  <dcterms:modified xsi:type="dcterms:W3CDTF">2024-11-13T14:12:58Z</dcterms:modified>
</cp:coreProperties>
</file>