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78" r:id="rId2"/>
    <p:sldId id="427" r:id="rId3"/>
    <p:sldId id="428" r:id="rId4"/>
    <p:sldId id="429" r:id="rId5"/>
    <p:sldId id="430" r:id="rId6"/>
    <p:sldId id="431" r:id="rId7"/>
    <p:sldId id="432" r:id="rId8"/>
    <p:sldId id="433" r:id="rId9"/>
    <p:sldId id="434" r:id="rId10"/>
    <p:sldId id="435" r:id="rId11"/>
    <p:sldId id="437" r:id="rId12"/>
    <p:sldId id="436" r:id="rId13"/>
    <p:sldId id="438" r:id="rId14"/>
    <p:sldId id="439" r:id="rId15"/>
    <p:sldId id="440" r:id="rId16"/>
    <p:sldId id="441" r:id="rId17"/>
    <p:sldId id="442" r:id="rId18"/>
    <p:sldId id="443" r:id="rId19"/>
    <p:sldId id="444" r:id="rId20"/>
    <p:sldId id="445" r:id="rId21"/>
    <p:sldId id="446" r:id="rId22"/>
    <p:sldId id="447" r:id="rId23"/>
    <p:sldId id="448" r:id="rId24"/>
    <p:sldId id="449" r:id="rId25"/>
    <p:sldId id="450" r:id="rId26"/>
    <p:sldId id="451" r:id="rId27"/>
    <p:sldId id="453" r:id="rId28"/>
    <p:sldId id="454" r:id="rId29"/>
    <p:sldId id="455" r:id="rId30"/>
    <p:sldId id="456" r:id="rId31"/>
    <p:sldId id="459" r:id="rId32"/>
    <p:sldId id="457" r:id="rId33"/>
    <p:sldId id="458" r:id="rId34"/>
    <p:sldId id="460" r:id="rId35"/>
    <p:sldId id="382" r:id="rId3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F00"/>
    <a:srgbClr val="FFFF66"/>
    <a:srgbClr val="0000FF"/>
    <a:srgbClr val="FFCC00"/>
    <a:srgbClr val="A50021"/>
    <a:srgbClr val="CC0000"/>
    <a:srgbClr val="0D0482"/>
    <a:srgbClr val="4818A8"/>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46320" autoAdjust="0"/>
  </p:normalViewPr>
  <p:slideViewPr>
    <p:cSldViewPr>
      <p:cViewPr varScale="1">
        <p:scale>
          <a:sx n="75" d="100"/>
          <a:sy n="75" d="100"/>
        </p:scale>
        <p:origin x="1254" y="6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588F983-BDB5-41BE-88AD-1B9234F3FB37}" type="datetimeFigureOut">
              <a:rPr lang="en-US" smtClean="0"/>
              <a:pPr/>
              <a:t>3/30/2024</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1B9DEB8-EF36-41E5-A0BE-29F663285010}" type="slidenum">
              <a:rPr lang="en-US" smtClean="0"/>
              <a:pPr/>
              <a:t>‹#›</a:t>
            </a:fld>
            <a:endParaRPr lang="en-US"/>
          </a:p>
        </p:txBody>
      </p:sp>
    </p:spTree>
    <p:extLst>
      <p:ext uri="{BB962C8B-B14F-4D97-AF65-F5344CB8AC3E}">
        <p14:creationId xmlns:p14="http://schemas.microsoft.com/office/powerpoint/2010/main" val="95093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C56E76A-0171-4A39-B784-792D411327CA}" type="datetimeFigureOut">
              <a:rPr lang="en-US" smtClean="0"/>
              <a:pPr/>
              <a:t>3/30/2024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AABFF6D-7B3B-4BD3-A180-31F17EAE041D}" type="slidenum">
              <a:rPr lang="en-US" smtClean="0"/>
              <a:pPr/>
              <a:t>‹#›</a:t>
            </a:fld>
            <a:endParaRPr lang="en-US"/>
          </a:p>
        </p:txBody>
      </p:sp>
    </p:spTree>
    <p:extLst>
      <p:ext uri="{BB962C8B-B14F-4D97-AF65-F5344CB8AC3E}">
        <p14:creationId xmlns:p14="http://schemas.microsoft.com/office/powerpoint/2010/main" val="415190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a:t>
            </a:fld>
            <a:endParaRPr lang="en-US"/>
          </a:p>
        </p:txBody>
      </p:sp>
    </p:spTree>
    <p:extLst>
      <p:ext uri="{BB962C8B-B14F-4D97-AF65-F5344CB8AC3E}">
        <p14:creationId xmlns:p14="http://schemas.microsoft.com/office/powerpoint/2010/main" val="1527982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10</a:t>
            </a:fld>
            <a:endParaRPr lang="en-US"/>
          </a:p>
        </p:txBody>
      </p:sp>
    </p:spTree>
    <p:extLst>
      <p:ext uri="{BB962C8B-B14F-4D97-AF65-F5344CB8AC3E}">
        <p14:creationId xmlns:p14="http://schemas.microsoft.com/office/powerpoint/2010/main" val="1870295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11</a:t>
            </a:fld>
            <a:endParaRPr lang="en-US"/>
          </a:p>
        </p:txBody>
      </p:sp>
    </p:spTree>
    <p:extLst>
      <p:ext uri="{BB962C8B-B14F-4D97-AF65-F5344CB8AC3E}">
        <p14:creationId xmlns:p14="http://schemas.microsoft.com/office/powerpoint/2010/main" val="47132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12</a:t>
            </a:fld>
            <a:endParaRPr lang="en-US"/>
          </a:p>
        </p:txBody>
      </p:sp>
    </p:spTree>
    <p:extLst>
      <p:ext uri="{BB962C8B-B14F-4D97-AF65-F5344CB8AC3E}">
        <p14:creationId xmlns:p14="http://schemas.microsoft.com/office/powerpoint/2010/main" val="259409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13</a:t>
            </a:fld>
            <a:endParaRPr lang="en-US"/>
          </a:p>
        </p:txBody>
      </p:sp>
    </p:spTree>
    <p:extLst>
      <p:ext uri="{BB962C8B-B14F-4D97-AF65-F5344CB8AC3E}">
        <p14:creationId xmlns:p14="http://schemas.microsoft.com/office/powerpoint/2010/main" val="72082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14</a:t>
            </a:fld>
            <a:endParaRPr lang="en-US"/>
          </a:p>
        </p:txBody>
      </p:sp>
    </p:spTree>
    <p:extLst>
      <p:ext uri="{BB962C8B-B14F-4D97-AF65-F5344CB8AC3E}">
        <p14:creationId xmlns:p14="http://schemas.microsoft.com/office/powerpoint/2010/main" val="11190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15</a:t>
            </a:fld>
            <a:endParaRPr lang="en-US"/>
          </a:p>
        </p:txBody>
      </p:sp>
    </p:spTree>
    <p:extLst>
      <p:ext uri="{BB962C8B-B14F-4D97-AF65-F5344CB8AC3E}">
        <p14:creationId xmlns:p14="http://schemas.microsoft.com/office/powerpoint/2010/main" val="348926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16</a:t>
            </a:fld>
            <a:endParaRPr lang="en-US"/>
          </a:p>
        </p:txBody>
      </p:sp>
    </p:spTree>
    <p:extLst>
      <p:ext uri="{BB962C8B-B14F-4D97-AF65-F5344CB8AC3E}">
        <p14:creationId xmlns:p14="http://schemas.microsoft.com/office/powerpoint/2010/main" val="249690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17</a:t>
            </a:fld>
            <a:endParaRPr lang="en-US"/>
          </a:p>
        </p:txBody>
      </p:sp>
    </p:spTree>
    <p:extLst>
      <p:ext uri="{BB962C8B-B14F-4D97-AF65-F5344CB8AC3E}">
        <p14:creationId xmlns:p14="http://schemas.microsoft.com/office/powerpoint/2010/main" val="1198492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18</a:t>
            </a:fld>
            <a:endParaRPr lang="en-US"/>
          </a:p>
        </p:txBody>
      </p:sp>
    </p:spTree>
    <p:extLst>
      <p:ext uri="{BB962C8B-B14F-4D97-AF65-F5344CB8AC3E}">
        <p14:creationId xmlns:p14="http://schemas.microsoft.com/office/powerpoint/2010/main" val="408449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19</a:t>
            </a:fld>
            <a:endParaRPr lang="en-US"/>
          </a:p>
        </p:txBody>
      </p:sp>
    </p:spTree>
    <p:extLst>
      <p:ext uri="{BB962C8B-B14F-4D97-AF65-F5344CB8AC3E}">
        <p14:creationId xmlns:p14="http://schemas.microsoft.com/office/powerpoint/2010/main" val="412558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a:t>
            </a:fld>
            <a:endParaRPr lang="en-US"/>
          </a:p>
        </p:txBody>
      </p:sp>
    </p:spTree>
    <p:extLst>
      <p:ext uri="{BB962C8B-B14F-4D97-AF65-F5344CB8AC3E}">
        <p14:creationId xmlns:p14="http://schemas.microsoft.com/office/powerpoint/2010/main" val="1517073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20</a:t>
            </a:fld>
            <a:endParaRPr lang="en-US"/>
          </a:p>
        </p:txBody>
      </p:sp>
    </p:spTree>
    <p:extLst>
      <p:ext uri="{BB962C8B-B14F-4D97-AF65-F5344CB8AC3E}">
        <p14:creationId xmlns:p14="http://schemas.microsoft.com/office/powerpoint/2010/main" val="2212150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21</a:t>
            </a:fld>
            <a:endParaRPr lang="en-US"/>
          </a:p>
        </p:txBody>
      </p:sp>
    </p:spTree>
    <p:extLst>
      <p:ext uri="{BB962C8B-B14F-4D97-AF65-F5344CB8AC3E}">
        <p14:creationId xmlns:p14="http://schemas.microsoft.com/office/powerpoint/2010/main" val="1218723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22</a:t>
            </a:fld>
            <a:endParaRPr lang="en-US"/>
          </a:p>
        </p:txBody>
      </p:sp>
    </p:spTree>
    <p:extLst>
      <p:ext uri="{BB962C8B-B14F-4D97-AF65-F5344CB8AC3E}">
        <p14:creationId xmlns:p14="http://schemas.microsoft.com/office/powerpoint/2010/main" val="113120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23</a:t>
            </a:fld>
            <a:endParaRPr lang="en-US"/>
          </a:p>
        </p:txBody>
      </p:sp>
    </p:spTree>
    <p:extLst>
      <p:ext uri="{BB962C8B-B14F-4D97-AF65-F5344CB8AC3E}">
        <p14:creationId xmlns:p14="http://schemas.microsoft.com/office/powerpoint/2010/main" val="3080812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24</a:t>
            </a:fld>
            <a:endParaRPr lang="en-US"/>
          </a:p>
        </p:txBody>
      </p:sp>
    </p:spTree>
    <p:extLst>
      <p:ext uri="{BB962C8B-B14F-4D97-AF65-F5344CB8AC3E}">
        <p14:creationId xmlns:p14="http://schemas.microsoft.com/office/powerpoint/2010/main" val="400289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25</a:t>
            </a:fld>
            <a:endParaRPr lang="en-US"/>
          </a:p>
        </p:txBody>
      </p:sp>
    </p:spTree>
    <p:extLst>
      <p:ext uri="{BB962C8B-B14F-4D97-AF65-F5344CB8AC3E}">
        <p14:creationId xmlns:p14="http://schemas.microsoft.com/office/powerpoint/2010/main" val="34258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26</a:t>
            </a:fld>
            <a:endParaRPr lang="en-US"/>
          </a:p>
        </p:txBody>
      </p:sp>
    </p:spTree>
    <p:extLst>
      <p:ext uri="{BB962C8B-B14F-4D97-AF65-F5344CB8AC3E}">
        <p14:creationId xmlns:p14="http://schemas.microsoft.com/office/powerpoint/2010/main" val="1267835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27</a:t>
            </a:fld>
            <a:endParaRPr lang="en-US"/>
          </a:p>
        </p:txBody>
      </p:sp>
    </p:spTree>
    <p:extLst>
      <p:ext uri="{BB962C8B-B14F-4D97-AF65-F5344CB8AC3E}">
        <p14:creationId xmlns:p14="http://schemas.microsoft.com/office/powerpoint/2010/main" val="4272424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28</a:t>
            </a:fld>
            <a:endParaRPr lang="en-US"/>
          </a:p>
        </p:txBody>
      </p:sp>
    </p:spTree>
    <p:extLst>
      <p:ext uri="{BB962C8B-B14F-4D97-AF65-F5344CB8AC3E}">
        <p14:creationId xmlns:p14="http://schemas.microsoft.com/office/powerpoint/2010/main" val="3707186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29</a:t>
            </a:fld>
            <a:endParaRPr lang="en-US"/>
          </a:p>
        </p:txBody>
      </p:sp>
    </p:spTree>
    <p:extLst>
      <p:ext uri="{BB962C8B-B14F-4D97-AF65-F5344CB8AC3E}">
        <p14:creationId xmlns:p14="http://schemas.microsoft.com/office/powerpoint/2010/main" val="1964659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a:t>
            </a:fld>
            <a:endParaRPr lang="en-US"/>
          </a:p>
        </p:txBody>
      </p:sp>
    </p:spTree>
    <p:extLst>
      <p:ext uri="{BB962C8B-B14F-4D97-AF65-F5344CB8AC3E}">
        <p14:creationId xmlns:p14="http://schemas.microsoft.com/office/powerpoint/2010/main" val="2801669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30</a:t>
            </a:fld>
            <a:endParaRPr lang="en-US"/>
          </a:p>
        </p:txBody>
      </p:sp>
    </p:spTree>
    <p:extLst>
      <p:ext uri="{BB962C8B-B14F-4D97-AF65-F5344CB8AC3E}">
        <p14:creationId xmlns:p14="http://schemas.microsoft.com/office/powerpoint/2010/main" val="1464439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31</a:t>
            </a:fld>
            <a:endParaRPr lang="en-US"/>
          </a:p>
        </p:txBody>
      </p:sp>
    </p:spTree>
    <p:extLst>
      <p:ext uri="{BB962C8B-B14F-4D97-AF65-F5344CB8AC3E}">
        <p14:creationId xmlns:p14="http://schemas.microsoft.com/office/powerpoint/2010/main" val="1164109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32</a:t>
            </a:fld>
            <a:endParaRPr lang="en-US"/>
          </a:p>
        </p:txBody>
      </p:sp>
    </p:spTree>
    <p:extLst>
      <p:ext uri="{BB962C8B-B14F-4D97-AF65-F5344CB8AC3E}">
        <p14:creationId xmlns:p14="http://schemas.microsoft.com/office/powerpoint/2010/main" val="38800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33</a:t>
            </a:fld>
            <a:endParaRPr lang="en-US"/>
          </a:p>
        </p:txBody>
      </p:sp>
    </p:spTree>
    <p:extLst>
      <p:ext uri="{BB962C8B-B14F-4D97-AF65-F5344CB8AC3E}">
        <p14:creationId xmlns:p14="http://schemas.microsoft.com/office/powerpoint/2010/main" val="2413164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34</a:t>
            </a:fld>
            <a:endParaRPr lang="en-US"/>
          </a:p>
        </p:txBody>
      </p:sp>
    </p:spTree>
    <p:extLst>
      <p:ext uri="{BB962C8B-B14F-4D97-AF65-F5344CB8AC3E}">
        <p14:creationId xmlns:p14="http://schemas.microsoft.com/office/powerpoint/2010/main" val="2953035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35</a:t>
            </a:fld>
            <a:endParaRPr lang="en-US"/>
          </a:p>
        </p:txBody>
      </p:sp>
    </p:spTree>
    <p:extLst>
      <p:ext uri="{BB962C8B-B14F-4D97-AF65-F5344CB8AC3E}">
        <p14:creationId xmlns:p14="http://schemas.microsoft.com/office/powerpoint/2010/main" val="293733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4</a:t>
            </a:fld>
            <a:endParaRPr lang="en-US"/>
          </a:p>
        </p:txBody>
      </p:sp>
    </p:spTree>
    <p:extLst>
      <p:ext uri="{BB962C8B-B14F-4D97-AF65-F5344CB8AC3E}">
        <p14:creationId xmlns:p14="http://schemas.microsoft.com/office/powerpoint/2010/main" val="192241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5</a:t>
            </a:fld>
            <a:endParaRPr lang="en-US"/>
          </a:p>
        </p:txBody>
      </p:sp>
    </p:spTree>
    <p:extLst>
      <p:ext uri="{BB962C8B-B14F-4D97-AF65-F5344CB8AC3E}">
        <p14:creationId xmlns:p14="http://schemas.microsoft.com/office/powerpoint/2010/main" val="33017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6</a:t>
            </a:fld>
            <a:endParaRPr lang="en-US"/>
          </a:p>
        </p:txBody>
      </p:sp>
    </p:spTree>
    <p:extLst>
      <p:ext uri="{BB962C8B-B14F-4D97-AF65-F5344CB8AC3E}">
        <p14:creationId xmlns:p14="http://schemas.microsoft.com/office/powerpoint/2010/main" val="127048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7</a:t>
            </a:fld>
            <a:endParaRPr lang="en-US"/>
          </a:p>
        </p:txBody>
      </p:sp>
    </p:spTree>
    <p:extLst>
      <p:ext uri="{BB962C8B-B14F-4D97-AF65-F5344CB8AC3E}">
        <p14:creationId xmlns:p14="http://schemas.microsoft.com/office/powerpoint/2010/main" val="342780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8</a:t>
            </a:fld>
            <a:endParaRPr lang="en-US"/>
          </a:p>
        </p:txBody>
      </p:sp>
    </p:spTree>
    <p:extLst>
      <p:ext uri="{BB962C8B-B14F-4D97-AF65-F5344CB8AC3E}">
        <p14:creationId xmlns:p14="http://schemas.microsoft.com/office/powerpoint/2010/main" val="55748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ABFF6D-7B3B-4BD3-A180-31F17EAE041D}" type="slidenum">
              <a:rPr lang="en-US" smtClean="0"/>
              <a:pPr/>
              <a:t>9</a:t>
            </a:fld>
            <a:endParaRPr lang="en-US"/>
          </a:p>
        </p:txBody>
      </p:sp>
    </p:spTree>
    <p:extLst>
      <p:ext uri="{BB962C8B-B14F-4D97-AF65-F5344CB8AC3E}">
        <p14:creationId xmlns:p14="http://schemas.microsoft.com/office/powerpoint/2010/main" val="218312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A1E24-174D-40D4-BE9A-DC02DDFD9463}"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3561531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CA1E24-174D-40D4-BE9A-DC02DDFD9463}"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181838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CA1E24-174D-40D4-BE9A-DC02DDFD9463}"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3568035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CA1E24-174D-40D4-BE9A-DC02DDFD9463}"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207138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CA1E24-174D-40D4-BE9A-DC02DDFD9463}" type="datetimeFigureOut">
              <a:rPr lang="en-US" smtClean="0"/>
              <a:pPr/>
              <a:t>3/30/2024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300647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CA1E24-174D-40D4-BE9A-DC02DDFD9463}"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3273136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CA1E24-174D-40D4-BE9A-DC02DDFD9463}" type="datetimeFigureOut">
              <a:rPr lang="en-US" smtClean="0"/>
              <a:pPr/>
              <a:t>3/30/2024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20994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CA1E24-174D-40D4-BE9A-DC02DDFD9463}" type="datetimeFigureOut">
              <a:rPr lang="en-US" smtClean="0"/>
              <a:pPr/>
              <a:t>3/30/2024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4032414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A1E24-174D-40D4-BE9A-DC02DDFD9463}" type="datetimeFigureOut">
              <a:rPr lang="en-US" smtClean="0"/>
              <a:pPr/>
              <a:t>3/30/2024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44767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CA1E24-174D-40D4-BE9A-DC02DDFD9463}"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292912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CA1E24-174D-40D4-BE9A-DC02DDFD9463}" type="datetimeFigureOut">
              <a:rPr lang="en-US" smtClean="0"/>
              <a:pPr/>
              <a:t>3/30/2024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8E784-4FF8-4B24-9957-C6FC44449B44}" type="slidenum">
              <a:rPr lang="en-US" smtClean="0"/>
              <a:pPr/>
              <a:t>‹#›</a:t>
            </a:fld>
            <a:endParaRPr lang="en-US"/>
          </a:p>
        </p:txBody>
      </p:sp>
    </p:spTree>
    <p:extLst>
      <p:ext uri="{BB962C8B-B14F-4D97-AF65-F5344CB8AC3E}">
        <p14:creationId xmlns:p14="http://schemas.microsoft.com/office/powerpoint/2010/main" val="273910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A1E24-174D-40D4-BE9A-DC02DDFD9463}" type="datetimeFigureOut">
              <a:rPr lang="en-US" smtClean="0"/>
              <a:pPr/>
              <a:t>3/30/2024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8E784-4FF8-4B24-9957-C6FC44449B44}" type="slidenum">
              <a:rPr lang="en-US" smtClean="0"/>
              <a:pPr/>
              <a:t>‹#›</a:t>
            </a:fld>
            <a:endParaRPr lang="en-US"/>
          </a:p>
        </p:txBody>
      </p:sp>
    </p:spTree>
    <p:extLst>
      <p:ext uri="{BB962C8B-B14F-4D97-AF65-F5344CB8AC3E}">
        <p14:creationId xmlns:p14="http://schemas.microsoft.com/office/powerpoint/2010/main" val="369820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028" y="1196752"/>
            <a:ext cx="8190585" cy="4464495"/>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rtl="1">
              <a:lnSpc>
                <a:spcPct val="200000"/>
              </a:lnSpc>
            </a:pPr>
            <a:r>
              <a:rPr lang="ar-IQ" sz="4000" dirty="0">
                <a:solidFill>
                  <a:schemeClr val="tx2"/>
                </a:solidFill>
              </a:rPr>
              <a:t>(</a:t>
            </a:r>
            <a:r>
              <a:rPr lang="ar-IQ" sz="3200" i="0" u="none" strike="noStrike" baseline="0" dirty="0">
                <a:solidFill>
                  <a:schemeClr val="tx2"/>
                </a:solidFill>
                <a:latin typeface="TimesNewRomanPSMT"/>
              </a:rPr>
              <a:t>ثقافة العمل المدني في العراق بعد عام </a:t>
            </a:r>
            <a:r>
              <a:rPr lang="en-US" sz="3200" dirty="0">
                <a:solidFill>
                  <a:schemeClr val="tx2"/>
                </a:solidFill>
                <a:latin typeface="TimesNewRomanPSMT"/>
              </a:rPr>
              <a:t>2003</a:t>
            </a:r>
            <a:r>
              <a:rPr lang="ar-IQ" sz="4000" dirty="0">
                <a:solidFill>
                  <a:schemeClr val="tx2"/>
                </a:solidFill>
              </a:rPr>
              <a:t>)</a:t>
            </a:r>
            <a:r>
              <a:rPr lang="ms-MY" sz="4000" dirty="0">
                <a:solidFill>
                  <a:schemeClr val="tx2"/>
                </a:solidFill>
                <a:latin typeface="Arial" pitchFamily="34" charset="0"/>
                <a:cs typeface="Arial" pitchFamily="34" charset="0"/>
              </a:rPr>
              <a:t/>
            </a:r>
            <a:br>
              <a:rPr lang="ms-MY" sz="4000" dirty="0">
                <a:solidFill>
                  <a:schemeClr val="tx2"/>
                </a:solidFill>
                <a:latin typeface="Arial" pitchFamily="34" charset="0"/>
                <a:cs typeface="Arial" pitchFamily="34" charset="0"/>
              </a:rPr>
            </a:br>
            <a:r>
              <a:rPr lang="ar-IQ" sz="2800" dirty="0"/>
              <a:t>الاستاذ الدكتور محمد السراج / كلية الهندسة الخوارزمي </a:t>
            </a:r>
            <a:br>
              <a:rPr lang="ar-IQ" sz="2800" dirty="0"/>
            </a:br>
            <a:r>
              <a:rPr lang="ar-IQ" sz="2800" dirty="0"/>
              <a:t>( ندوة)</a:t>
            </a:r>
            <a:br>
              <a:rPr lang="ar-IQ" sz="2800" dirty="0"/>
            </a:br>
            <a:r>
              <a:rPr lang="ar-IQ" sz="2800" dirty="0" err="1"/>
              <a:t>اذارعام</a:t>
            </a:r>
            <a:r>
              <a:rPr lang="ar-IQ" sz="2800" dirty="0"/>
              <a:t> 2024</a:t>
            </a:r>
            <a:endParaRPr lang="en-US" sz="28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11348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9" name="Picture 8">
            <a:extLst>
              <a:ext uri="{FF2B5EF4-FFF2-40B4-BE49-F238E27FC236}">
                <a16:creationId xmlns:a16="http://schemas.microsoft.com/office/drawing/2014/main" xmlns="" id="{F92F4A71-B5D6-4948-A97B-E85D57AF907E}"/>
              </a:ext>
            </a:extLst>
          </p:cNvPr>
          <p:cNvPicPr>
            <a:picLocks noChangeAspect="1"/>
          </p:cNvPicPr>
          <p:nvPr/>
        </p:nvPicPr>
        <p:blipFill>
          <a:blip r:embed="rId3"/>
          <a:stretch>
            <a:fillRect/>
          </a:stretch>
        </p:blipFill>
        <p:spPr>
          <a:xfrm>
            <a:off x="303028" y="1233866"/>
            <a:ext cx="8467110" cy="4390268"/>
          </a:xfrm>
          <a:prstGeom prst="rect">
            <a:avLst/>
          </a:prstGeom>
        </p:spPr>
      </p:pic>
    </p:spTree>
    <p:extLst>
      <p:ext uri="{BB962C8B-B14F-4D97-AF65-F5344CB8AC3E}">
        <p14:creationId xmlns:p14="http://schemas.microsoft.com/office/powerpoint/2010/main" val="798330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193091BC-BDFD-422E-BB25-625539C7FE52}"/>
              </a:ext>
            </a:extLst>
          </p:cNvPr>
          <p:cNvPicPr>
            <a:picLocks noChangeAspect="1"/>
          </p:cNvPicPr>
          <p:nvPr/>
        </p:nvPicPr>
        <p:blipFill>
          <a:blip r:embed="rId3"/>
          <a:stretch>
            <a:fillRect/>
          </a:stretch>
        </p:blipFill>
        <p:spPr>
          <a:xfrm>
            <a:off x="303029" y="784111"/>
            <a:ext cx="8467110" cy="5514668"/>
          </a:xfrm>
          <a:prstGeom prst="rect">
            <a:avLst/>
          </a:prstGeom>
        </p:spPr>
      </p:pic>
    </p:spTree>
    <p:extLst>
      <p:ext uri="{BB962C8B-B14F-4D97-AF65-F5344CB8AC3E}">
        <p14:creationId xmlns:p14="http://schemas.microsoft.com/office/powerpoint/2010/main" val="3965816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9" name="Picture 8">
            <a:extLst>
              <a:ext uri="{FF2B5EF4-FFF2-40B4-BE49-F238E27FC236}">
                <a16:creationId xmlns:a16="http://schemas.microsoft.com/office/drawing/2014/main" xmlns="" id="{948636B2-2F10-49CF-87F3-1890E94B955D}"/>
              </a:ext>
            </a:extLst>
          </p:cNvPr>
          <p:cNvPicPr>
            <a:picLocks noChangeAspect="1"/>
          </p:cNvPicPr>
          <p:nvPr/>
        </p:nvPicPr>
        <p:blipFill>
          <a:blip r:embed="rId3"/>
          <a:stretch>
            <a:fillRect/>
          </a:stretch>
        </p:blipFill>
        <p:spPr>
          <a:xfrm>
            <a:off x="479833" y="980728"/>
            <a:ext cx="8184333" cy="5040559"/>
          </a:xfrm>
          <a:prstGeom prst="rect">
            <a:avLst/>
          </a:prstGeom>
        </p:spPr>
      </p:pic>
    </p:spTree>
    <p:extLst>
      <p:ext uri="{BB962C8B-B14F-4D97-AF65-F5344CB8AC3E}">
        <p14:creationId xmlns:p14="http://schemas.microsoft.com/office/powerpoint/2010/main" val="306885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E8B8FCB2-48F2-4414-A142-CCB5AF42E853}"/>
              </a:ext>
            </a:extLst>
          </p:cNvPr>
          <p:cNvPicPr>
            <a:picLocks noChangeAspect="1"/>
          </p:cNvPicPr>
          <p:nvPr/>
        </p:nvPicPr>
        <p:blipFill>
          <a:blip r:embed="rId3"/>
          <a:stretch>
            <a:fillRect/>
          </a:stretch>
        </p:blipFill>
        <p:spPr>
          <a:xfrm>
            <a:off x="467544" y="980729"/>
            <a:ext cx="8302595" cy="4824536"/>
          </a:xfrm>
          <a:prstGeom prst="rect">
            <a:avLst/>
          </a:prstGeom>
        </p:spPr>
      </p:pic>
    </p:spTree>
    <p:extLst>
      <p:ext uri="{BB962C8B-B14F-4D97-AF65-F5344CB8AC3E}">
        <p14:creationId xmlns:p14="http://schemas.microsoft.com/office/powerpoint/2010/main" val="81793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D6C0E61B-EC66-4909-9D59-1FFB2106DB9F}"/>
              </a:ext>
            </a:extLst>
          </p:cNvPr>
          <p:cNvPicPr>
            <a:picLocks noChangeAspect="1"/>
          </p:cNvPicPr>
          <p:nvPr/>
        </p:nvPicPr>
        <p:blipFill>
          <a:blip r:embed="rId3"/>
          <a:stretch>
            <a:fillRect/>
          </a:stretch>
        </p:blipFill>
        <p:spPr>
          <a:xfrm>
            <a:off x="303028" y="784111"/>
            <a:ext cx="8467111" cy="5381193"/>
          </a:xfrm>
          <a:prstGeom prst="rect">
            <a:avLst/>
          </a:prstGeom>
        </p:spPr>
      </p:pic>
    </p:spTree>
    <p:extLst>
      <p:ext uri="{BB962C8B-B14F-4D97-AF65-F5344CB8AC3E}">
        <p14:creationId xmlns:p14="http://schemas.microsoft.com/office/powerpoint/2010/main" val="186084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0A981D0D-4837-44B2-AE23-52173F909669}"/>
              </a:ext>
            </a:extLst>
          </p:cNvPr>
          <p:cNvPicPr>
            <a:picLocks noChangeAspect="1"/>
          </p:cNvPicPr>
          <p:nvPr/>
        </p:nvPicPr>
        <p:blipFill>
          <a:blip r:embed="rId3"/>
          <a:stretch>
            <a:fillRect/>
          </a:stretch>
        </p:blipFill>
        <p:spPr>
          <a:xfrm>
            <a:off x="4283968" y="784110"/>
            <a:ext cx="4486171" cy="2644890"/>
          </a:xfrm>
          <a:prstGeom prst="rect">
            <a:avLst/>
          </a:prstGeom>
        </p:spPr>
      </p:pic>
      <p:pic>
        <p:nvPicPr>
          <p:cNvPr id="9" name="Picture 8">
            <a:extLst>
              <a:ext uri="{FF2B5EF4-FFF2-40B4-BE49-F238E27FC236}">
                <a16:creationId xmlns:a16="http://schemas.microsoft.com/office/drawing/2014/main" xmlns="" id="{A4495B57-617A-40B3-8071-7F5682F1EF04}"/>
              </a:ext>
            </a:extLst>
          </p:cNvPr>
          <p:cNvPicPr>
            <a:picLocks noChangeAspect="1"/>
          </p:cNvPicPr>
          <p:nvPr/>
        </p:nvPicPr>
        <p:blipFill>
          <a:blip r:embed="rId4"/>
          <a:stretch>
            <a:fillRect/>
          </a:stretch>
        </p:blipFill>
        <p:spPr>
          <a:xfrm>
            <a:off x="303029" y="784110"/>
            <a:ext cx="3980938" cy="2644890"/>
          </a:xfrm>
          <a:prstGeom prst="rect">
            <a:avLst/>
          </a:prstGeom>
        </p:spPr>
      </p:pic>
      <p:pic>
        <p:nvPicPr>
          <p:cNvPr id="12" name="Picture 11">
            <a:extLst>
              <a:ext uri="{FF2B5EF4-FFF2-40B4-BE49-F238E27FC236}">
                <a16:creationId xmlns:a16="http://schemas.microsoft.com/office/drawing/2014/main" xmlns="" id="{ECDA2701-DE8B-403A-B291-5CB95B6F3152}"/>
              </a:ext>
            </a:extLst>
          </p:cNvPr>
          <p:cNvPicPr>
            <a:picLocks noChangeAspect="1"/>
          </p:cNvPicPr>
          <p:nvPr/>
        </p:nvPicPr>
        <p:blipFill>
          <a:blip r:embed="rId5"/>
          <a:stretch>
            <a:fillRect/>
          </a:stretch>
        </p:blipFill>
        <p:spPr>
          <a:xfrm>
            <a:off x="4221004" y="3429000"/>
            <a:ext cx="4549134" cy="2880320"/>
          </a:xfrm>
          <a:prstGeom prst="rect">
            <a:avLst/>
          </a:prstGeom>
        </p:spPr>
      </p:pic>
      <p:pic>
        <p:nvPicPr>
          <p:cNvPr id="16" name="Picture 15">
            <a:extLst>
              <a:ext uri="{FF2B5EF4-FFF2-40B4-BE49-F238E27FC236}">
                <a16:creationId xmlns:a16="http://schemas.microsoft.com/office/drawing/2014/main" xmlns="" id="{B673A53E-A874-4751-A843-B629368149FE}"/>
              </a:ext>
            </a:extLst>
          </p:cNvPr>
          <p:cNvPicPr>
            <a:picLocks noChangeAspect="1"/>
          </p:cNvPicPr>
          <p:nvPr/>
        </p:nvPicPr>
        <p:blipFill>
          <a:blip r:embed="rId6"/>
          <a:stretch>
            <a:fillRect/>
          </a:stretch>
        </p:blipFill>
        <p:spPr>
          <a:xfrm>
            <a:off x="240066" y="3429001"/>
            <a:ext cx="3980938" cy="2869778"/>
          </a:xfrm>
          <a:prstGeom prst="rect">
            <a:avLst/>
          </a:prstGeom>
        </p:spPr>
      </p:pic>
    </p:spTree>
    <p:extLst>
      <p:ext uri="{BB962C8B-B14F-4D97-AF65-F5344CB8AC3E}">
        <p14:creationId xmlns:p14="http://schemas.microsoft.com/office/powerpoint/2010/main" val="3046566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213892B2-E48A-4C44-B526-7B1A82443415}"/>
              </a:ext>
            </a:extLst>
          </p:cNvPr>
          <p:cNvPicPr>
            <a:picLocks noChangeAspect="1"/>
          </p:cNvPicPr>
          <p:nvPr/>
        </p:nvPicPr>
        <p:blipFill>
          <a:blip r:embed="rId3"/>
          <a:stretch>
            <a:fillRect/>
          </a:stretch>
        </p:blipFill>
        <p:spPr>
          <a:xfrm>
            <a:off x="4716017" y="784111"/>
            <a:ext cx="4054122" cy="2644889"/>
          </a:xfrm>
          <a:prstGeom prst="rect">
            <a:avLst/>
          </a:prstGeom>
        </p:spPr>
      </p:pic>
      <p:pic>
        <p:nvPicPr>
          <p:cNvPr id="9" name="Picture 8">
            <a:extLst>
              <a:ext uri="{FF2B5EF4-FFF2-40B4-BE49-F238E27FC236}">
                <a16:creationId xmlns:a16="http://schemas.microsoft.com/office/drawing/2014/main" xmlns="" id="{46A2977E-E348-43FB-9A50-CADCAD56EDC5}"/>
              </a:ext>
            </a:extLst>
          </p:cNvPr>
          <p:cNvPicPr>
            <a:picLocks noChangeAspect="1"/>
          </p:cNvPicPr>
          <p:nvPr/>
        </p:nvPicPr>
        <p:blipFill>
          <a:blip r:embed="rId4"/>
          <a:stretch>
            <a:fillRect/>
          </a:stretch>
        </p:blipFill>
        <p:spPr>
          <a:xfrm>
            <a:off x="373860" y="784111"/>
            <a:ext cx="4198139" cy="2644889"/>
          </a:xfrm>
          <a:prstGeom prst="rect">
            <a:avLst/>
          </a:prstGeom>
        </p:spPr>
      </p:pic>
      <p:pic>
        <p:nvPicPr>
          <p:cNvPr id="12" name="Picture 11">
            <a:extLst>
              <a:ext uri="{FF2B5EF4-FFF2-40B4-BE49-F238E27FC236}">
                <a16:creationId xmlns:a16="http://schemas.microsoft.com/office/drawing/2014/main" xmlns="" id="{320ED2BB-6F9E-4079-92ED-C84EC589107B}"/>
              </a:ext>
            </a:extLst>
          </p:cNvPr>
          <p:cNvPicPr>
            <a:picLocks noChangeAspect="1"/>
          </p:cNvPicPr>
          <p:nvPr/>
        </p:nvPicPr>
        <p:blipFill>
          <a:blip r:embed="rId5"/>
          <a:stretch>
            <a:fillRect/>
          </a:stretch>
        </p:blipFill>
        <p:spPr>
          <a:xfrm>
            <a:off x="4716016" y="3653889"/>
            <a:ext cx="4093005" cy="2419999"/>
          </a:xfrm>
          <a:prstGeom prst="rect">
            <a:avLst/>
          </a:prstGeom>
        </p:spPr>
      </p:pic>
      <p:pic>
        <p:nvPicPr>
          <p:cNvPr id="18" name="Picture 17">
            <a:extLst>
              <a:ext uri="{FF2B5EF4-FFF2-40B4-BE49-F238E27FC236}">
                <a16:creationId xmlns:a16="http://schemas.microsoft.com/office/drawing/2014/main" xmlns="" id="{8C811A20-B268-4160-B65F-4F3E1429E0CD}"/>
              </a:ext>
            </a:extLst>
          </p:cNvPr>
          <p:cNvPicPr>
            <a:picLocks noChangeAspect="1"/>
          </p:cNvPicPr>
          <p:nvPr/>
        </p:nvPicPr>
        <p:blipFill>
          <a:blip r:embed="rId6"/>
          <a:stretch>
            <a:fillRect/>
          </a:stretch>
        </p:blipFill>
        <p:spPr>
          <a:xfrm>
            <a:off x="244862" y="3653889"/>
            <a:ext cx="4399145" cy="2459373"/>
          </a:xfrm>
          <a:prstGeom prst="rect">
            <a:avLst/>
          </a:prstGeom>
        </p:spPr>
      </p:pic>
    </p:spTree>
    <p:extLst>
      <p:ext uri="{BB962C8B-B14F-4D97-AF65-F5344CB8AC3E}">
        <p14:creationId xmlns:p14="http://schemas.microsoft.com/office/powerpoint/2010/main" val="2857309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4" name="Picture 3">
            <a:extLst>
              <a:ext uri="{FF2B5EF4-FFF2-40B4-BE49-F238E27FC236}">
                <a16:creationId xmlns:a16="http://schemas.microsoft.com/office/drawing/2014/main" xmlns="" id="{3755EA95-73BA-45F8-BF77-F3606C6ABE00}"/>
              </a:ext>
            </a:extLst>
          </p:cNvPr>
          <p:cNvPicPr>
            <a:picLocks noChangeAspect="1"/>
          </p:cNvPicPr>
          <p:nvPr/>
        </p:nvPicPr>
        <p:blipFill>
          <a:blip r:embed="rId3"/>
          <a:stretch>
            <a:fillRect/>
          </a:stretch>
        </p:blipFill>
        <p:spPr>
          <a:xfrm>
            <a:off x="303028" y="783004"/>
            <a:ext cx="8467109" cy="5238284"/>
          </a:xfrm>
          <a:prstGeom prst="rect">
            <a:avLst/>
          </a:prstGeom>
        </p:spPr>
      </p:pic>
    </p:spTree>
    <p:extLst>
      <p:ext uri="{BB962C8B-B14F-4D97-AF65-F5344CB8AC3E}">
        <p14:creationId xmlns:p14="http://schemas.microsoft.com/office/powerpoint/2010/main" val="2514808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DB773AA3-B635-4B0B-9A22-57AF1F08AB72}"/>
              </a:ext>
            </a:extLst>
          </p:cNvPr>
          <p:cNvPicPr>
            <a:picLocks noChangeAspect="1"/>
          </p:cNvPicPr>
          <p:nvPr/>
        </p:nvPicPr>
        <p:blipFill>
          <a:blip r:embed="rId3"/>
          <a:stretch>
            <a:fillRect/>
          </a:stretch>
        </p:blipFill>
        <p:spPr>
          <a:xfrm>
            <a:off x="733330" y="1056992"/>
            <a:ext cx="7677339" cy="4744016"/>
          </a:xfrm>
          <a:prstGeom prst="rect">
            <a:avLst/>
          </a:prstGeom>
        </p:spPr>
      </p:pic>
    </p:spTree>
    <p:extLst>
      <p:ext uri="{BB962C8B-B14F-4D97-AF65-F5344CB8AC3E}">
        <p14:creationId xmlns:p14="http://schemas.microsoft.com/office/powerpoint/2010/main" val="221600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BF49E5DF-C6C0-4C2D-9B32-554BFAFB5D1A}"/>
              </a:ext>
            </a:extLst>
          </p:cNvPr>
          <p:cNvPicPr>
            <a:picLocks noChangeAspect="1"/>
          </p:cNvPicPr>
          <p:nvPr/>
        </p:nvPicPr>
        <p:blipFill>
          <a:blip r:embed="rId3"/>
          <a:stretch>
            <a:fillRect/>
          </a:stretch>
        </p:blipFill>
        <p:spPr>
          <a:xfrm>
            <a:off x="4572000" y="916663"/>
            <a:ext cx="4104456" cy="5024673"/>
          </a:xfrm>
          <a:prstGeom prst="rect">
            <a:avLst/>
          </a:prstGeom>
        </p:spPr>
      </p:pic>
      <p:pic>
        <p:nvPicPr>
          <p:cNvPr id="9" name="Picture 8">
            <a:extLst>
              <a:ext uri="{FF2B5EF4-FFF2-40B4-BE49-F238E27FC236}">
                <a16:creationId xmlns:a16="http://schemas.microsoft.com/office/drawing/2014/main" xmlns="" id="{74322243-46DF-40FF-AEB1-037FF19442E2}"/>
              </a:ext>
            </a:extLst>
          </p:cNvPr>
          <p:cNvPicPr>
            <a:picLocks noChangeAspect="1"/>
          </p:cNvPicPr>
          <p:nvPr/>
        </p:nvPicPr>
        <p:blipFill>
          <a:blip r:embed="rId4"/>
          <a:stretch>
            <a:fillRect/>
          </a:stretch>
        </p:blipFill>
        <p:spPr>
          <a:xfrm>
            <a:off x="353085" y="916663"/>
            <a:ext cx="4125232" cy="5024673"/>
          </a:xfrm>
          <a:prstGeom prst="rect">
            <a:avLst/>
          </a:prstGeom>
        </p:spPr>
      </p:pic>
    </p:spTree>
    <p:extLst>
      <p:ext uri="{BB962C8B-B14F-4D97-AF65-F5344CB8AC3E}">
        <p14:creationId xmlns:p14="http://schemas.microsoft.com/office/powerpoint/2010/main" val="2593859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80728"/>
            <a:ext cx="8467110" cy="5318050"/>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200000"/>
              </a:lnSpc>
            </a:pPr>
            <a:r>
              <a:rPr lang="ar-IQ" sz="2400" b="1" i="0" dirty="0" err="1">
                <a:solidFill>
                  <a:schemeClr val="tx2"/>
                </a:solidFill>
                <a:effectLst/>
                <a:latin typeface="Droid Arabic Naskh"/>
              </a:rPr>
              <a:t>ماهو</a:t>
            </a:r>
            <a:r>
              <a:rPr lang="ar-IQ" sz="2400" b="1" i="0" dirty="0">
                <a:solidFill>
                  <a:schemeClr val="tx2"/>
                </a:solidFill>
                <a:effectLst/>
                <a:latin typeface="Droid Arabic Naskh"/>
              </a:rPr>
              <a:t> مفهوم منظمات المجتمع المدني ؟</a:t>
            </a:r>
            <a:br>
              <a:rPr lang="ar-IQ" sz="2400" b="1" i="0" dirty="0">
                <a:solidFill>
                  <a:schemeClr val="tx2"/>
                </a:solidFill>
                <a:effectLst/>
                <a:latin typeface="Droid Arabic Naskh"/>
              </a:rPr>
            </a:br>
            <a:r>
              <a:rPr lang="ar-IQ" sz="2400" b="0" i="0" dirty="0">
                <a:solidFill>
                  <a:srgbClr val="666666"/>
                </a:solidFill>
                <a:effectLst/>
                <a:latin typeface="Droid Arabic Naskh"/>
              </a:rPr>
              <a:t>يتحدد مفهوم (منظمات المجتمع المدني) من خلال  مصطلح (المجتمع المدني) يشير الى انه عبارة عن مجموعة من البنى السياسية والاقتصادية والاجتماعية والثقافيــــة والقانونية التي تنظم في اطارها شبكة معقدة من العلاقات والممارسات بين القـــــوى والتكوينات الاجتماعية في المجتمع ويحدث ذلك بصورة ديناميكية مستمرة من خلال مجموعة من المؤسسات التطوعية التي تنشأ وتعمل باستقلالية عن الدولة.</a:t>
            </a:r>
            <a:endParaRPr lang="en-US" sz="54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579276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70D78640-A836-49F1-8C91-7743E2A759E2}"/>
              </a:ext>
            </a:extLst>
          </p:cNvPr>
          <p:cNvPicPr>
            <a:picLocks noChangeAspect="1"/>
          </p:cNvPicPr>
          <p:nvPr/>
        </p:nvPicPr>
        <p:blipFill>
          <a:blip r:embed="rId3"/>
          <a:stretch>
            <a:fillRect/>
          </a:stretch>
        </p:blipFill>
        <p:spPr>
          <a:xfrm>
            <a:off x="516047" y="753701"/>
            <a:ext cx="8111905" cy="5350598"/>
          </a:xfrm>
          <a:prstGeom prst="rect">
            <a:avLst/>
          </a:prstGeom>
        </p:spPr>
      </p:pic>
    </p:spTree>
    <p:extLst>
      <p:ext uri="{BB962C8B-B14F-4D97-AF65-F5344CB8AC3E}">
        <p14:creationId xmlns:p14="http://schemas.microsoft.com/office/powerpoint/2010/main" val="224321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CCCE9AB8-E3F3-4598-A132-3FACB6A5217C}"/>
              </a:ext>
            </a:extLst>
          </p:cNvPr>
          <p:cNvPicPr>
            <a:picLocks noChangeAspect="1"/>
          </p:cNvPicPr>
          <p:nvPr/>
        </p:nvPicPr>
        <p:blipFill>
          <a:blip r:embed="rId3"/>
          <a:stretch>
            <a:fillRect/>
          </a:stretch>
        </p:blipFill>
        <p:spPr>
          <a:xfrm>
            <a:off x="303027" y="1328596"/>
            <a:ext cx="8467111" cy="4200808"/>
          </a:xfrm>
          <a:prstGeom prst="rect">
            <a:avLst/>
          </a:prstGeom>
        </p:spPr>
      </p:pic>
    </p:spTree>
    <p:extLst>
      <p:ext uri="{BB962C8B-B14F-4D97-AF65-F5344CB8AC3E}">
        <p14:creationId xmlns:p14="http://schemas.microsoft.com/office/powerpoint/2010/main" val="3748484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7" name="Picture 6">
            <a:extLst>
              <a:ext uri="{FF2B5EF4-FFF2-40B4-BE49-F238E27FC236}">
                <a16:creationId xmlns:a16="http://schemas.microsoft.com/office/drawing/2014/main" xmlns="" id="{E3657383-78BE-475B-B1BD-0473FD0F99CA}"/>
              </a:ext>
            </a:extLst>
          </p:cNvPr>
          <p:cNvPicPr>
            <a:picLocks noChangeAspect="1"/>
          </p:cNvPicPr>
          <p:nvPr/>
        </p:nvPicPr>
        <p:blipFill>
          <a:blip r:embed="rId3"/>
          <a:stretch>
            <a:fillRect/>
          </a:stretch>
        </p:blipFill>
        <p:spPr>
          <a:xfrm>
            <a:off x="280658" y="1124893"/>
            <a:ext cx="8467110" cy="4608214"/>
          </a:xfrm>
          <a:prstGeom prst="rect">
            <a:avLst/>
          </a:prstGeom>
        </p:spPr>
      </p:pic>
    </p:spTree>
    <p:extLst>
      <p:ext uri="{BB962C8B-B14F-4D97-AF65-F5344CB8AC3E}">
        <p14:creationId xmlns:p14="http://schemas.microsoft.com/office/powerpoint/2010/main" val="2279662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9" name="Picture 8">
            <a:extLst>
              <a:ext uri="{FF2B5EF4-FFF2-40B4-BE49-F238E27FC236}">
                <a16:creationId xmlns:a16="http://schemas.microsoft.com/office/drawing/2014/main" xmlns="" id="{3A023950-0DBC-4B1C-BCA0-D7848E873357}"/>
              </a:ext>
            </a:extLst>
          </p:cNvPr>
          <p:cNvPicPr>
            <a:picLocks noChangeAspect="1"/>
          </p:cNvPicPr>
          <p:nvPr/>
        </p:nvPicPr>
        <p:blipFill>
          <a:blip r:embed="rId3"/>
          <a:stretch>
            <a:fillRect/>
          </a:stretch>
        </p:blipFill>
        <p:spPr>
          <a:xfrm>
            <a:off x="303029" y="1066045"/>
            <a:ext cx="8467110" cy="4725909"/>
          </a:xfrm>
          <a:prstGeom prst="rect">
            <a:avLst/>
          </a:prstGeom>
        </p:spPr>
      </p:pic>
    </p:spTree>
    <p:extLst>
      <p:ext uri="{BB962C8B-B14F-4D97-AF65-F5344CB8AC3E}">
        <p14:creationId xmlns:p14="http://schemas.microsoft.com/office/powerpoint/2010/main" val="3604600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54E1C7C4-769E-4CFF-BE9E-F14AF4030D71}"/>
              </a:ext>
            </a:extLst>
          </p:cNvPr>
          <p:cNvPicPr>
            <a:picLocks noChangeAspect="1"/>
          </p:cNvPicPr>
          <p:nvPr/>
        </p:nvPicPr>
        <p:blipFill>
          <a:blip r:embed="rId3"/>
          <a:stretch>
            <a:fillRect/>
          </a:stretch>
        </p:blipFill>
        <p:spPr>
          <a:xfrm>
            <a:off x="303028" y="1052736"/>
            <a:ext cx="8085395" cy="4680519"/>
          </a:xfrm>
          <a:prstGeom prst="rect">
            <a:avLst/>
          </a:prstGeom>
        </p:spPr>
      </p:pic>
    </p:spTree>
    <p:extLst>
      <p:ext uri="{BB962C8B-B14F-4D97-AF65-F5344CB8AC3E}">
        <p14:creationId xmlns:p14="http://schemas.microsoft.com/office/powerpoint/2010/main" val="15655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3D8FE9D3-CC28-415C-9E8E-B66EB7E5B0B6}"/>
              </a:ext>
            </a:extLst>
          </p:cNvPr>
          <p:cNvPicPr>
            <a:picLocks noChangeAspect="1"/>
          </p:cNvPicPr>
          <p:nvPr/>
        </p:nvPicPr>
        <p:blipFill>
          <a:blip r:embed="rId3"/>
          <a:stretch>
            <a:fillRect/>
          </a:stretch>
        </p:blipFill>
        <p:spPr>
          <a:xfrm>
            <a:off x="303028" y="1052736"/>
            <a:ext cx="8467110" cy="4680520"/>
          </a:xfrm>
          <a:prstGeom prst="rect">
            <a:avLst/>
          </a:prstGeom>
        </p:spPr>
      </p:pic>
    </p:spTree>
    <p:extLst>
      <p:ext uri="{BB962C8B-B14F-4D97-AF65-F5344CB8AC3E}">
        <p14:creationId xmlns:p14="http://schemas.microsoft.com/office/powerpoint/2010/main" val="559654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811AFEB2-5940-46D1-90AE-B898C3D3DB7A}"/>
              </a:ext>
            </a:extLst>
          </p:cNvPr>
          <p:cNvPicPr>
            <a:picLocks noChangeAspect="1"/>
          </p:cNvPicPr>
          <p:nvPr/>
        </p:nvPicPr>
        <p:blipFill>
          <a:blip r:embed="rId3"/>
          <a:stretch>
            <a:fillRect/>
          </a:stretch>
        </p:blipFill>
        <p:spPr>
          <a:xfrm>
            <a:off x="303028" y="1052736"/>
            <a:ext cx="8467111" cy="4824536"/>
          </a:xfrm>
          <a:prstGeom prst="rect">
            <a:avLst/>
          </a:prstGeom>
        </p:spPr>
      </p:pic>
    </p:spTree>
    <p:extLst>
      <p:ext uri="{BB962C8B-B14F-4D97-AF65-F5344CB8AC3E}">
        <p14:creationId xmlns:p14="http://schemas.microsoft.com/office/powerpoint/2010/main" val="1340566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73A6A463-0898-44E1-BFCF-7AAC8C354588}"/>
              </a:ext>
            </a:extLst>
          </p:cNvPr>
          <p:cNvPicPr>
            <a:picLocks noChangeAspect="1"/>
          </p:cNvPicPr>
          <p:nvPr/>
        </p:nvPicPr>
        <p:blipFill>
          <a:blip r:embed="rId3"/>
          <a:stretch>
            <a:fillRect/>
          </a:stretch>
        </p:blipFill>
        <p:spPr>
          <a:xfrm>
            <a:off x="479833" y="1052736"/>
            <a:ext cx="8290306" cy="4896544"/>
          </a:xfrm>
          <a:prstGeom prst="rect">
            <a:avLst/>
          </a:prstGeom>
        </p:spPr>
      </p:pic>
    </p:spTree>
    <p:extLst>
      <p:ext uri="{BB962C8B-B14F-4D97-AF65-F5344CB8AC3E}">
        <p14:creationId xmlns:p14="http://schemas.microsoft.com/office/powerpoint/2010/main" val="363167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0781731B-7FFB-4589-8D77-23D5424911AC}"/>
              </a:ext>
            </a:extLst>
          </p:cNvPr>
          <p:cNvPicPr>
            <a:picLocks noChangeAspect="1"/>
          </p:cNvPicPr>
          <p:nvPr/>
        </p:nvPicPr>
        <p:blipFill>
          <a:blip r:embed="rId3"/>
          <a:stretch>
            <a:fillRect/>
          </a:stretch>
        </p:blipFill>
        <p:spPr>
          <a:xfrm>
            <a:off x="588475" y="1179214"/>
            <a:ext cx="7967050" cy="4499572"/>
          </a:xfrm>
          <a:prstGeom prst="rect">
            <a:avLst/>
          </a:prstGeom>
        </p:spPr>
      </p:pic>
    </p:spTree>
    <p:extLst>
      <p:ext uri="{BB962C8B-B14F-4D97-AF65-F5344CB8AC3E}">
        <p14:creationId xmlns:p14="http://schemas.microsoft.com/office/powerpoint/2010/main" val="1034064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4" name="Picture 3">
            <a:extLst>
              <a:ext uri="{FF2B5EF4-FFF2-40B4-BE49-F238E27FC236}">
                <a16:creationId xmlns:a16="http://schemas.microsoft.com/office/drawing/2014/main" xmlns="" id="{803783BA-E0AC-435E-B454-7655E21C0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28" y="784111"/>
            <a:ext cx="8467110" cy="5514667"/>
          </a:xfrm>
          <a:prstGeom prst="rect">
            <a:avLst/>
          </a:prstGeom>
        </p:spPr>
      </p:pic>
    </p:spTree>
    <p:extLst>
      <p:ext uri="{BB962C8B-B14F-4D97-AF65-F5344CB8AC3E}">
        <p14:creationId xmlns:p14="http://schemas.microsoft.com/office/powerpoint/2010/main" val="397424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798" y="1131475"/>
            <a:ext cx="8467110" cy="4824535"/>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150000"/>
              </a:lnSpc>
            </a:pPr>
            <a:r>
              <a:rPr lang="ar-IQ" sz="2800" dirty="0"/>
              <a:t> </a:t>
            </a:r>
            <a:br>
              <a:rPr lang="ar-IQ" sz="2800" dirty="0"/>
            </a:br>
            <a:r>
              <a:rPr lang="ar-IQ" sz="2800" b="1" dirty="0">
                <a:solidFill>
                  <a:schemeClr val="tx2"/>
                </a:solidFill>
              </a:rPr>
              <a:t>هل توجد منظمات مجتمع مدني قبل عام 2003؟</a:t>
            </a:r>
            <a:br>
              <a:rPr lang="ar-IQ" sz="2800" b="1" dirty="0">
                <a:solidFill>
                  <a:schemeClr val="tx2"/>
                </a:solidFill>
              </a:rPr>
            </a:br>
            <a:r>
              <a:rPr lang="ar-IQ" sz="2800" dirty="0"/>
              <a:t>الجواب : بالتأكيد ........(لا) .</a:t>
            </a:r>
            <a:br>
              <a:rPr lang="ar-IQ" sz="2800" dirty="0"/>
            </a:br>
            <a:r>
              <a:rPr lang="ar-IQ" sz="2800" b="1" dirty="0">
                <a:solidFill>
                  <a:schemeClr val="tx2"/>
                </a:solidFill>
              </a:rPr>
              <a:t>كيف كانت المنظمات قبل عام 2003 ؟</a:t>
            </a:r>
            <a:br>
              <a:rPr lang="ar-IQ" sz="2800" b="1" dirty="0">
                <a:solidFill>
                  <a:schemeClr val="tx2"/>
                </a:solidFill>
              </a:rPr>
            </a:br>
            <a:r>
              <a:rPr lang="ar-IQ" sz="2800" dirty="0"/>
              <a:t>1. النقابات .</a:t>
            </a:r>
            <a:br>
              <a:rPr lang="ar-IQ" sz="2800" dirty="0"/>
            </a:br>
            <a:r>
              <a:rPr lang="ar-IQ" sz="2800" dirty="0"/>
              <a:t>2. الاتحادات .</a:t>
            </a:r>
            <a:br>
              <a:rPr lang="ar-IQ" sz="2800" dirty="0"/>
            </a:br>
            <a:r>
              <a:rPr lang="ar-IQ" sz="2800" dirty="0"/>
              <a:t>3. الجمعيات .</a:t>
            </a:r>
            <a:br>
              <a:rPr lang="ar-IQ" sz="2800" dirty="0"/>
            </a:br>
            <a:r>
              <a:rPr lang="ar-IQ" sz="2800" dirty="0"/>
              <a:t/>
            </a:r>
            <a:br>
              <a:rPr lang="ar-IQ" sz="2800" dirty="0"/>
            </a:br>
            <a:endParaRPr lang="en-US" sz="2800"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1425067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825B20F0-07BA-49E6-8223-5CAA9CF6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29" y="686555"/>
            <a:ext cx="8467110" cy="5709779"/>
          </a:xfrm>
          <a:prstGeom prst="rect">
            <a:avLst/>
          </a:prstGeom>
        </p:spPr>
      </p:pic>
    </p:spTree>
    <p:extLst>
      <p:ext uri="{BB962C8B-B14F-4D97-AF65-F5344CB8AC3E}">
        <p14:creationId xmlns:p14="http://schemas.microsoft.com/office/powerpoint/2010/main" val="2466989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2" name="5">
            <a:hlinkClick r:id="" action="ppaction://media"/>
            <a:extLst>
              <a:ext uri="{FF2B5EF4-FFF2-40B4-BE49-F238E27FC236}">
                <a16:creationId xmlns:a16="http://schemas.microsoft.com/office/drawing/2014/main" xmlns="" id="{E963CC2F-BE81-410E-933D-612892BAF0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3029" y="686554"/>
            <a:ext cx="8467110" cy="5190717"/>
          </a:xfrm>
          <a:prstGeom prst="rect">
            <a:avLst/>
          </a:prstGeom>
        </p:spPr>
      </p:pic>
    </p:spTree>
    <p:extLst>
      <p:ext uri="{BB962C8B-B14F-4D97-AF65-F5344CB8AC3E}">
        <p14:creationId xmlns:p14="http://schemas.microsoft.com/office/powerpoint/2010/main" val="373753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3" name="Picture 2">
            <a:extLst>
              <a:ext uri="{FF2B5EF4-FFF2-40B4-BE49-F238E27FC236}">
                <a16:creationId xmlns:a16="http://schemas.microsoft.com/office/drawing/2014/main" xmlns="" id="{8F47B88F-1357-4F25-909D-0D815A5E1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29" y="686555"/>
            <a:ext cx="8467110" cy="5709779"/>
          </a:xfrm>
          <a:prstGeom prst="rect">
            <a:avLst/>
          </a:prstGeom>
        </p:spPr>
      </p:pic>
    </p:spTree>
    <p:extLst>
      <p:ext uri="{BB962C8B-B14F-4D97-AF65-F5344CB8AC3E}">
        <p14:creationId xmlns:p14="http://schemas.microsoft.com/office/powerpoint/2010/main" val="2697321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pic>
        <p:nvPicPr>
          <p:cNvPr id="2" name="4">
            <a:hlinkClick r:id="" action="ppaction://media"/>
            <a:extLst>
              <a:ext uri="{FF2B5EF4-FFF2-40B4-BE49-F238E27FC236}">
                <a16:creationId xmlns:a16="http://schemas.microsoft.com/office/drawing/2014/main" xmlns="" id="{7BC50059-E1D6-49B8-A949-92BCEDB3FD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3029" y="784111"/>
            <a:ext cx="8467110" cy="5165170"/>
          </a:xfrm>
          <a:prstGeom prst="rect">
            <a:avLst/>
          </a:prstGeom>
        </p:spPr>
      </p:pic>
    </p:spTree>
    <p:extLst>
      <p:ext uri="{BB962C8B-B14F-4D97-AF65-F5344CB8AC3E}">
        <p14:creationId xmlns:p14="http://schemas.microsoft.com/office/powerpoint/2010/main" val="387045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1125955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60032" y="898556"/>
            <a:ext cx="3980322" cy="5408867"/>
          </a:xfrm>
          <a:solidFill>
            <a:schemeClr val="tx1"/>
          </a:solidFill>
          <a:ln/>
        </p:spPr>
        <p:style>
          <a:lnRef idx="2">
            <a:schemeClr val="accent1"/>
          </a:lnRef>
          <a:fillRef idx="1">
            <a:schemeClr val="lt1"/>
          </a:fillRef>
          <a:effectRef idx="0">
            <a:schemeClr val="accent1"/>
          </a:effectRef>
          <a:fontRef idx="minor">
            <a:schemeClr val="dk1"/>
          </a:fontRef>
        </p:style>
        <p:txBody>
          <a:bodyPr>
            <a:noAutofit/>
          </a:bodyPr>
          <a:lstStyle/>
          <a:p>
            <a:pPr rtl="1">
              <a:lnSpc>
                <a:spcPct val="150000"/>
              </a:lnSpc>
            </a:pPr>
            <a:r>
              <a:rPr lang="ar-IQ" sz="3600" b="1" dirty="0">
                <a:solidFill>
                  <a:schemeClr val="bg1"/>
                </a:solidFill>
                <a:latin typeface="Arial" pitchFamily="34" charset="0"/>
                <a:cs typeface="Arial" pitchFamily="34" charset="0"/>
              </a:rPr>
              <a:t>شكراً </a:t>
            </a:r>
            <a:br>
              <a:rPr lang="ar-IQ" sz="3600" b="1" dirty="0">
                <a:solidFill>
                  <a:schemeClr val="bg1"/>
                </a:solidFill>
                <a:latin typeface="Arial" pitchFamily="34" charset="0"/>
                <a:cs typeface="Arial" pitchFamily="34" charset="0"/>
              </a:rPr>
            </a:br>
            <a:r>
              <a:rPr lang="ar-IQ" sz="3600" b="1" dirty="0">
                <a:solidFill>
                  <a:schemeClr val="bg1"/>
                </a:solidFill>
                <a:latin typeface="Arial" pitchFamily="34" charset="0"/>
                <a:cs typeface="Arial" pitchFamily="34" charset="0"/>
              </a:rPr>
              <a:t>لحسن </a:t>
            </a:r>
            <a:br>
              <a:rPr lang="ar-IQ" sz="3600" b="1" dirty="0">
                <a:solidFill>
                  <a:schemeClr val="bg1"/>
                </a:solidFill>
                <a:latin typeface="Arial" pitchFamily="34" charset="0"/>
                <a:cs typeface="Arial" pitchFamily="34" charset="0"/>
              </a:rPr>
            </a:br>
            <a:r>
              <a:rPr lang="ar-IQ" sz="3600" b="1" dirty="0">
                <a:solidFill>
                  <a:schemeClr val="bg1"/>
                </a:solidFill>
                <a:latin typeface="Arial" pitchFamily="34" charset="0"/>
                <a:cs typeface="Arial" pitchFamily="34" charset="0"/>
              </a:rPr>
              <a:t>الاستماع</a:t>
            </a:r>
            <a:endParaRPr lang="en-US" sz="3600" b="1" dirty="0">
              <a:solidFill>
                <a:schemeClr val="bg1"/>
              </a:solidFill>
              <a:latin typeface="Arial" pitchFamily="34" charset="0"/>
              <a:cs typeface="Arial" pitchFamily="34" charset="0"/>
            </a:endParaRPr>
          </a:p>
        </p:txBody>
      </p:sp>
      <p:grpSp>
        <p:nvGrpSpPr>
          <p:cNvPr id="8" name="Group 7"/>
          <p:cNvGrpSpPr/>
          <p:nvPr/>
        </p:nvGrpSpPr>
        <p:grpSpPr>
          <a:xfrm>
            <a:off x="323528" y="146249"/>
            <a:ext cx="8424936" cy="584438"/>
            <a:chOff x="3354658" y="0"/>
            <a:chExt cx="5789342" cy="1254472"/>
          </a:xfrm>
        </p:grpSpPr>
        <p:sp>
          <p:nvSpPr>
            <p:cNvPr id="9" name="Parallelogram 8"/>
            <p:cNvSpPr/>
            <p:nvPr/>
          </p:nvSpPr>
          <p:spPr>
            <a:xfrm>
              <a:off x="3354658" y="0"/>
              <a:ext cx="5789342" cy="1254471"/>
            </a:xfrm>
            <a:prstGeom prst="parallelogram">
              <a:avLst>
                <a:gd name="adj" fmla="val 65428"/>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dirty="0">
                <a:latin typeface="Century Gothic" pitchFamily="34" charset="0"/>
              </a:endParaRPr>
            </a:p>
          </p:txBody>
        </p:sp>
        <p:sp>
          <p:nvSpPr>
            <p:cNvPr id="10" name="Rectangle 9"/>
            <p:cNvSpPr/>
            <p:nvPr/>
          </p:nvSpPr>
          <p:spPr>
            <a:xfrm>
              <a:off x="8064896" y="0"/>
              <a:ext cx="1079104" cy="1254472"/>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grpSp>
      <p:sp>
        <p:nvSpPr>
          <p:cNvPr id="12" name="Parallelogram 11"/>
          <p:cNvSpPr/>
          <p:nvPr/>
        </p:nvSpPr>
        <p:spPr>
          <a:xfrm>
            <a:off x="1192493" y="215858"/>
            <a:ext cx="5914597" cy="425495"/>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IQ" sz="2800" b="1" dirty="0">
                <a:solidFill>
                  <a:schemeClr val="bg1"/>
                </a:solidFill>
              </a:rPr>
              <a:t>(</a:t>
            </a:r>
            <a:r>
              <a:rPr lang="ar-IQ" sz="2000" b="0" i="0" u="none" strike="noStrike" baseline="0" dirty="0">
                <a:solidFill>
                  <a:schemeClr val="bg1"/>
                </a:solidFill>
                <a:latin typeface="TimesNewRomanPSMT"/>
              </a:rPr>
              <a:t>ثقافة العمل المدني في العراق بعد عام </a:t>
            </a:r>
            <a:r>
              <a:rPr lang="en-US" sz="2000" dirty="0">
                <a:solidFill>
                  <a:schemeClr val="bg1"/>
                </a:solidFill>
                <a:latin typeface="TimesNewRomanPSMT"/>
              </a:rPr>
              <a:t>2003</a:t>
            </a:r>
            <a:r>
              <a:rPr lang="ar-IQ" sz="2800" b="1" dirty="0">
                <a:solidFill>
                  <a:schemeClr val="bg1"/>
                </a:solidFill>
              </a:rPr>
              <a:t>)</a:t>
            </a:r>
            <a:endParaRPr lang="ms-MY" sz="2800" b="1" dirty="0">
              <a:solidFill>
                <a:schemeClr val="bg1"/>
              </a:solidFill>
              <a:latin typeface="Arial" pitchFamily="34" charset="0"/>
              <a:cs typeface="Arial" pitchFamily="34"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619571" y="6502536"/>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rPr>
              <a:t>مركز التعليم المستمر / جامعة بغداد </a:t>
            </a:r>
            <a:endParaRPr lang="en-US" sz="2000" b="1" dirty="0">
              <a:solidFill>
                <a:schemeClr val="bg1"/>
              </a:solidFill>
              <a:latin typeface="Arial" pitchFamily="34" charset="0"/>
              <a:cs typeface="Arial" pitchFamily="34" charset="0"/>
            </a:endParaRPr>
          </a:p>
        </p:txBody>
      </p:sp>
      <p:pic>
        <p:nvPicPr>
          <p:cNvPr id="4" name="Picture 3">
            <a:extLst>
              <a:ext uri="{FF2B5EF4-FFF2-40B4-BE49-F238E27FC236}">
                <a16:creationId xmlns:a16="http://schemas.microsoft.com/office/drawing/2014/main" xmlns="" id="{3155AF4E-BFA3-4789-BDC9-51BB6BC491D7}"/>
              </a:ext>
            </a:extLst>
          </p:cNvPr>
          <p:cNvPicPr>
            <a:picLocks noChangeAspect="1"/>
          </p:cNvPicPr>
          <p:nvPr/>
        </p:nvPicPr>
        <p:blipFill>
          <a:blip r:embed="rId3"/>
          <a:stretch>
            <a:fillRect/>
          </a:stretch>
        </p:blipFill>
        <p:spPr>
          <a:xfrm>
            <a:off x="0" y="898556"/>
            <a:ext cx="4860032" cy="5408867"/>
          </a:xfrm>
          <a:prstGeom prst="rect">
            <a:avLst/>
          </a:prstGeom>
        </p:spPr>
      </p:pic>
    </p:spTree>
    <p:extLst>
      <p:ext uri="{BB962C8B-B14F-4D97-AF65-F5344CB8AC3E}">
        <p14:creationId xmlns:p14="http://schemas.microsoft.com/office/powerpoint/2010/main" val="1927823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784111"/>
            <a:ext cx="8467110" cy="5514667"/>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200000"/>
              </a:lnSpc>
            </a:pPr>
            <a:r>
              <a:rPr lang="ar-IQ" sz="2800" b="1" dirty="0"/>
              <a:t>   </a:t>
            </a:r>
            <a:br>
              <a:rPr lang="ar-IQ" sz="2800" b="1" dirty="0"/>
            </a:br>
            <a:r>
              <a:rPr lang="ar-IQ" sz="2800" b="1" dirty="0"/>
              <a:t> </a:t>
            </a:r>
            <a:r>
              <a:rPr lang="ar-IQ" sz="2800" b="1" dirty="0">
                <a:solidFill>
                  <a:schemeClr val="tx2"/>
                </a:solidFill>
              </a:rPr>
              <a:t>ماهي انواع المنظمات المدنية في العراق بعد عام 2003؟</a:t>
            </a:r>
            <a:br>
              <a:rPr lang="ar-IQ" sz="2800" b="1" dirty="0">
                <a:solidFill>
                  <a:schemeClr val="tx2"/>
                </a:solidFill>
              </a:rPr>
            </a:br>
            <a:r>
              <a:rPr lang="ar-IQ" sz="2800" b="1" dirty="0"/>
              <a:t>1. منظمات اغاثة خدمية.</a:t>
            </a:r>
            <a:br>
              <a:rPr lang="ar-IQ" sz="2800" b="1" dirty="0"/>
            </a:br>
            <a:r>
              <a:rPr lang="ar-IQ" sz="2800" b="1" dirty="0"/>
              <a:t>2. منظمات ثقافية دينية.</a:t>
            </a:r>
            <a:br>
              <a:rPr lang="ar-IQ" sz="2800" b="1" dirty="0"/>
            </a:br>
            <a:r>
              <a:rPr lang="ar-IQ" sz="2800" b="1" dirty="0"/>
              <a:t>3. منظمات ثقافية سياسية .</a:t>
            </a:r>
            <a:br>
              <a:rPr lang="ar-IQ" sz="2800" b="1" dirty="0"/>
            </a:br>
            <a:r>
              <a:rPr lang="ar-IQ" sz="2800" b="1" dirty="0"/>
              <a:t>4. منظمات ثقافية اقتصادية وقانونية.</a:t>
            </a:r>
            <a:br>
              <a:rPr lang="ar-IQ" sz="2800" b="1" dirty="0"/>
            </a:br>
            <a:r>
              <a:rPr lang="ar-IQ" sz="2800" b="1" dirty="0"/>
              <a:t>5. منظمات متخصصه ( فنية , تراثية , اعلامية.. الخ )</a:t>
            </a:r>
            <a:br>
              <a:rPr lang="ar-IQ" sz="2800" b="1" dirty="0"/>
            </a:br>
            <a:endParaRPr lang="en-US" sz="28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2354704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052736"/>
            <a:ext cx="8467110" cy="4680520"/>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200000"/>
              </a:lnSpc>
            </a:pPr>
            <a:r>
              <a:rPr lang="ar-IQ" sz="2800" b="1" dirty="0">
                <a:solidFill>
                  <a:schemeClr val="tx2"/>
                </a:solidFill>
              </a:rPr>
              <a:t>    يمكن ان تصنف المنظمات ايضا الى </a:t>
            </a:r>
            <a:r>
              <a:rPr lang="ar-IQ" sz="2800" b="1" dirty="0" err="1">
                <a:solidFill>
                  <a:schemeClr val="tx2"/>
                </a:solidFill>
              </a:rPr>
              <a:t>مايلي</a:t>
            </a:r>
            <a:r>
              <a:rPr lang="ar-IQ" sz="2800" b="1" dirty="0">
                <a:solidFill>
                  <a:schemeClr val="tx2"/>
                </a:solidFill>
              </a:rPr>
              <a:t> :</a:t>
            </a:r>
            <a:br>
              <a:rPr lang="ar-IQ" sz="2800" b="1" dirty="0">
                <a:solidFill>
                  <a:schemeClr val="tx2"/>
                </a:solidFill>
              </a:rPr>
            </a:br>
            <a:r>
              <a:rPr lang="ar-IQ" sz="2800" b="1" dirty="0"/>
              <a:t>1. منظمات دولية .</a:t>
            </a:r>
            <a:br>
              <a:rPr lang="ar-IQ" sz="2800" b="1" dirty="0"/>
            </a:br>
            <a:r>
              <a:rPr lang="ar-IQ" sz="2800" b="1" dirty="0"/>
              <a:t>2. منظمات محلية .</a:t>
            </a:r>
            <a:br>
              <a:rPr lang="ar-IQ" sz="2800" b="1" dirty="0"/>
            </a:br>
            <a:r>
              <a:rPr lang="ar-IQ" sz="2800" b="1" dirty="0"/>
              <a:t>3. منظمات ذات نفع عام .</a:t>
            </a:r>
            <a:br>
              <a:rPr lang="ar-IQ" sz="2800" b="1" dirty="0"/>
            </a:br>
            <a:r>
              <a:rPr lang="ar-IQ" sz="2800" b="1" dirty="0"/>
              <a:t>4. منظمات ذات نفع غير عام .</a:t>
            </a:r>
            <a:endParaRPr lang="en-US" sz="28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101059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1052736"/>
            <a:ext cx="8467110" cy="5112567"/>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200000"/>
              </a:lnSpc>
            </a:pPr>
            <a:r>
              <a:rPr lang="ar-IQ" sz="2800" b="1" dirty="0"/>
              <a:t>   </a:t>
            </a:r>
            <a:br>
              <a:rPr lang="ar-IQ" sz="2800" b="1" dirty="0"/>
            </a:br>
            <a:r>
              <a:rPr lang="ar-IQ" sz="2800" b="1" dirty="0"/>
              <a:t> </a:t>
            </a:r>
            <a:r>
              <a:rPr lang="ar-IQ" sz="2800" b="1" dirty="0">
                <a:solidFill>
                  <a:schemeClr val="tx2"/>
                </a:solidFill>
              </a:rPr>
              <a:t>ماهي الصفات الشائعة لمنظمات المجتمع المدني في العراق ؟</a:t>
            </a:r>
            <a:br>
              <a:rPr lang="ar-IQ" sz="2800" b="1" dirty="0">
                <a:solidFill>
                  <a:schemeClr val="tx2"/>
                </a:solidFill>
              </a:rPr>
            </a:br>
            <a:r>
              <a:rPr lang="ar-IQ" sz="2800" b="1" dirty="0"/>
              <a:t>1. واجهات لأحزاب سياسية.</a:t>
            </a:r>
            <a:br>
              <a:rPr lang="ar-IQ" sz="2800" b="1" dirty="0"/>
            </a:br>
            <a:r>
              <a:rPr lang="ar-IQ" sz="2800" b="1" dirty="0"/>
              <a:t>2. واجهات لمعتقدات دينية.</a:t>
            </a:r>
            <a:br>
              <a:rPr lang="ar-IQ" sz="2800" b="1" dirty="0"/>
            </a:br>
            <a:r>
              <a:rPr lang="ar-IQ" sz="2800" b="1" dirty="0"/>
              <a:t>3. واجهات لمعتقدات قبلية .</a:t>
            </a:r>
            <a:br>
              <a:rPr lang="ar-IQ" sz="2800" b="1" dirty="0"/>
            </a:br>
            <a:r>
              <a:rPr lang="ar-IQ" sz="2800" b="1" dirty="0"/>
              <a:t>4. واجهات لشخصيات فردية مشهورة.</a:t>
            </a:r>
            <a:br>
              <a:rPr lang="ar-IQ" sz="2800" b="1" dirty="0"/>
            </a:br>
            <a:r>
              <a:rPr lang="ar-IQ" sz="2800" b="1" dirty="0"/>
              <a:t>5. منظمات مدنية ( حقيقية).</a:t>
            </a:r>
            <a:br>
              <a:rPr lang="ar-IQ" sz="2800" b="1" dirty="0"/>
            </a:br>
            <a:endParaRPr lang="en-US" sz="28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2767075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051" y="980728"/>
            <a:ext cx="8467110" cy="5112568"/>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200000"/>
              </a:lnSpc>
            </a:pPr>
            <a:r>
              <a:rPr lang="ar-IQ" sz="2800" b="1" dirty="0">
                <a:solidFill>
                  <a:schemeClr val="tx2"/>
                </a:solidFill>
              </a:rPr>
              <a:t>مؤسسة البر الرحيم للإغاثة والتنمية ( نموذجا) :</a:t>
            </a:r>
            <a:br>
              <a:rPr lang="ar-IQ" sz="2800" b="1" dirty="0">
                <a:solidFill>
                  <a:schemeClr val="tx2"/>
                </a:solidFill>
              </a:rPr>
            </a:br>
            <a:r>
              <a:rPr lang="ar-IQ" sz="2800" b="1" dirty="0"/>
              <a:t>مؤسسة مدنية اسست عام 2016 ( وهي امتداد لمؤسسة اخوان البـــر لرعاية الانسان والبيئة العراقية التي اسست عام 1998في المهجــر ) اسسها 115 شخصية اكاديمية وطبية ورجال اعمال بتمويل ذاتي كامل وكانت بذرة الاعلان عنها في جامعة بغداد / كلية الهندسة الخوارزمــي </a:t>
            </a:r>
            <a:endParaRPr lang="en-US" sz="28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3037018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304" y="844216"/>
            <a:ext cx="8467110" cy="4464495"/>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150000"/>
              </a:lnSpc>
            </a:pPr>
            <a:r>
              <a:rPr lang="ar-IQ" sz="2000" b="1" dirty="0"/>
              <a:t> </a:t>
            </a:r>
            <a:r>
              <a:rPr lang="ar-IQ" sz="2200" b="1" dirty="0">
                <a:solidFill>
                  <a:schemeClr val="tx2"/>
                </a:solidFill>
              </a:rPr>
              <a:t>لماذا مؤسسة البر الرحيم </a:t>
            </a:r>
            <a:r>
              <a:rPr lang="ar-IQ" sz="2200" b="1" dirty="0" err="1">
                <a:solidFill>
                  <a:schemeClr val="tx2"/>
                </a:solidFill>
              </a:rPr>
              <a:t>للاغاثة</a:t>
            </a:r>
            <a:r>
              <a:rPr lang="ar-IQ" sz="2200" b="1" dirty="0">
                <a:solidFill>
                  <a:schemeClr val="tx2"/>
                </a:solidFill>
              </a:rPr>
              <a:t> والتنمية تعتبر من النوع الخامس ( مؤسسة مدنية ) :</a:t>
            </a:r>
            <a:br>
              <a:rPr lang="ar-IQ" sz="2200" b="1" dirty="0">
                <a:solidFill>
                  <a:schemeClr val="tx2"/>
                </a:solidFill>
              </a:rPr>
            </a:br>
            <a:r>
              <a:rPr lang="ar-IQ" sz="2000" b="1" dirty="0"/>
              <a:t>1. مؤسسة خدمية انسانية صرفة تعنى بدعم شريحة الايتام والعوائل المتعففة .</a:t>
            </a:r>
            <a:br>
              <a:rPr lang="ar-IQ" sz="2000" b="1" dirty="0"/>
            </a:br>
            <a:r>
              <a:rPr lang="ar-IQ" sz="2000" b="1" dirty="0"/>
              <a:t>2. لم تدخل في عالم السياسة ونظامها الداخلي يمنع اي عضو بممارسة السياسة او الترشيح في الانتخابات.</a:t>
            </a:r>
            <a:br>
              <a:rPr lang="ar-IQ" sz="2000" b="1" dirty="0"/>
            </a:br>
            <a:r>
              <a:rPr lang="ar-IQ" sz="2000" b="1" dirty="0"/>
              <a:t>3. تمويل المؤسسة ذاتي ولم تمول من قبل الدولة ومؤسساتها.</a:t>
            </a:r>
            <a:br>
              <a:rPr lang="ar-IQ" sz="2000" b="1" dirty="0"/>
            </a:br>
            <a:r>
              <a:rPr lang="ar-IQ" sz="2000" b="1" dirty="0"/>
              <a:t>4. لم تمول باي نوع من الدعم من خارج العراق لغاية الان.</a:t>
            </a:r>
            <a:br>
              <a:rPr lang="ar-IQ" sz="2000" b="1" dirty="0"/>
            </a:br>
            <a:r>
              <a:rPr lang="ar-IQ" sz="2000" b="1" dirty="0"/>
              <a:t>5. لها مقر ونظام وهيكل اداري ومالي وبرامج ثابتة سنويا .</a:t>
            </a:r>
            <a:br>
              <a:rPr lang="ar-IQ" sz="2000" b="1" dirty="0"/>
            </a:br>
            <a:r>
              <a:rPr lang="ar-IQ" sz="2000" b="1" dirty="0"/>
              <a:t>6. كل اعضائها يؤمنون بالعمل المدني الانساني الخدمي فقط .</a:t>
            </a:r>
            <a:endParaRPr lang="en-US" sz="20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2422855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9079" y="686555"/>
            <a:ext cx="8467110" cy="5612223"/>
          </a:xfrm>
          <a:solidFill>
            <a:schemeClr val="bg2">
              <a:lumMod val="90000"/>
            </a:schemeClr>
          </a:solidFill>
          <a:ln/>
        </p:spPr>
        <p:style>
          <a:lnRef idx="2">
            <a:schemeClr val="accent1"/>
          </a:lnRef>
          <a:fillRef idx="1">
            <a:schemeClr val="lt1"/>
          </a:fillRef>
          <a:effectRef idx="0">
            <a:schemeClr val="accent1"/>
          </a:effectRef>
          <a:fontRef idx="minor">
            <a:schemeClr val="dk1"/>
          </a:fontRef>
        </p:style>
        <p:txBody>
          <a:bodyPr>
            <a:noAutofit/>
          </a:bodyPr>
          <a:lstStyle/>
          <a:p>
            <a:pPr algn="r" rtl="1">
              <a:lnSpc>
                <a:spcPct val="150000"/>
              </a:lnSpc>
            </a:pPr>
            <a:r>
              <a:rPr lang="ar-IQ" sz="2000" b="1" dirty="0"/>
              <a:t> </a:t>
            </a:r>
            <a:r>
              <a:rPr lang="ar-IQ" sz="2400" b="1" dirty="0">
                <a:solidFill>
                  <a:schemeClr val="tx2"/>
                </a:solidFill>
              </a:rPr>
              <a:t>ماهي برامج المؤسسة :</a:t>
            </a:r>
            <a:br>
              <a:rPr lang="ar-IQ" sz="2400" b="1" dirty="0">
                <a:solidFill>
                  <a:schemeClr val="tx2"/>
                </a:solidFill>
              </a:rPr>
            </a:br>
            <a:r>
              <a:rPr lang="ar-IQ" sz="2000" b="1" dirty="0"/>
              <a:t>1. برنامجي كفالة يتيم والاسر المتعففة.</a:t>
            </a:r>
            <a:br>
              <a:rPr lang="ar-IQ" sz="2000" b="1" dirty="0"/>
            </a:br>
            <a:r>
              <a:rPr lang="ar-IQ" sz="2000" b="1" dirty="0"/>
              <a:t>2. برنامج مدرستي.</a:t>
            </a:r>
            <a:br>
              <a:rPr lang="ar-IQ" sz="2000" b="1" dirty="0"/>
            </a:br>
            <a:r>
              <a:rPr lang="ar-IQ" sz="2000" b="1" dirty="0"/>
              <a:t>3.برنامج صحتي .</a:t>
            </a:r>
            <a:br>
              <a:rPr lang="ar-IQ" sz="2000" b="1" dirty="0"/>
            </a:br>
            <a:r>
              <a:rPr lang="ar-IQ" sz="2000" b="1" dirty="0"/>
              <a:t>4. برنامج يوم اليتيم العالمي .</a:t>
            </a:r>
            <a:br>
              <a:rPr lang="ar-IQ" sz="2000" b="1" dirty="0"/>
            </a:br>
            <a:r>
              <a:rPr lang="ar-IQ" sz="2000" b="1" dirty="0"/>
              <a:t>5. برنامج بذرة خير .</a:t>
            </a:r>
            <a:br>
              <a:rPr lang="ar-IQ" sz="2000" b="1" dirty="0"/>
            </a:br>
            <a:r>
              <a:rPr lang="ar-IQ" sz="2000" b="1" dirty="0"/>
              <a:t>6. برنامجي سلة وكافل اليتيم في رمضان .</a:t>
            </a:r>
            <a:br>
              <a:rPr lang="ar-IQ" sz="2000" b="1" dirty="0"/>
            </a:br>
            <a:r>
              <a:rPr lang="ar-IQ" sz="2000" b="1" dirty="0"/>
              <a:t>7. برنامج فرحة عيد .</a:t>
            </a:r>
            <a:br>
              <a:rPr lang="ar-IQ" sz="2000" b="1" dirty="0"/>
            </a:br>
            <a:r>
              <a:rPr lang="ar-IQ" sz="2000" b="1" dirty="0"/>
              <a:t>8. برنامج الميلاد .</a:t>
            </a:r>
            <a:br>
              <a:rPr lang="ar-IQ" sz="2000" b="1" dirty="0"/>
            </a:br>
            <a:r>
              <a:rPr lang="ar-IQ" sz="2000" b="1" dirty="0"/>
              <a:t>9. برنامج السقف الامن .</a:t>
            </a:r>
            <a:br>
              <a:rPr lang="ar-IQ" sz="2000" b="1" dirty="0"/>
            </a:br>
            <a:r>
              <a:rPr lang="ar-IQ" sz="2000" b="1" dirty="0"/>
              <a:t>10 . برنامج نداء الاغاثة .</a:t>
            </a:r>
            <a:endParaRPr lang="en-US" sz="2000" b="1" dirty="0">
              <a:solidFill>
                <a:schemeClr val="tx1"/>
              </a:solidFill>
              <a:latin typeface="Times New Roman" pitchFamily="18" charset="0"/>
              <a:cs typeface="Times New Roman" pitchFamily="18" charset="0"/>
            </a:endParaRPr>
          </a:p>
        </p:txBody>
      </p:sp>
      <p:sp>
        <p:nvSpPr>
          <p:cNvPr id="14" name="TextBox 13"/>
          <p:cNvSpPr txBox="1"/>
          <p:nvPr/>
        </p:nvSpPr>
        <p:spPr>
          <a:xfrm>
            <a:off x="0" y="6396335"/>
            <a:ext cx="9144000" cy="461665"/>
          </a:xfrm>
          <a:prstGeom prst="rect">
            <a:avLst/>
          </a:prstGeom>
          <a:solidFill>
            <a:srgbClr val="990033"/>
          </a:solidFill>
        </p:spPr>
        <p:txBody>
          <a:bodyPr wrap="square" rtlCol="0">
            <a:spAutoFit/>
          </a:bodyPr>
          <a:lstStyle/>
          <a:p>
            <a:pPr algn="ctr"/>
            <a:endParaRPr lang="ms-MY" sz="2400" b="1" dirty="0">
              <a:solidFill>
                <a:schemeClr val="bg1"/>
              </a:solidFill>
              <a:latin typeface="Arial" pitchFamily="34" charset="0"/>
              <a:cs typeface="Arial" pitchFamily="34" charset="0"/>
            </a:endParaRPr>
          </a:p>
        </p:txBody>
      </p:sp>
      <p:sp>
        <p:nvSpPr>
          <p:cNvPr id="15" name="Parallelogram 14"/>
          <p:cNvSpPr/>
          <p:nvPr/>
        </p:nvSpPr>
        <p:spPr>
          <a:xfrm>
            <a:off x="1403648" y="6493891"/>
            <a:ext cx="5060442" cy="266552"/>
          </a:xfrm>
          <a:prstGeom prst="parallelogram">
            <a:avLst>
              <a:gd name="adj" fmla="val 6542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IQ" sz="2000" b="1" dirty="0">
                <a:solidFill>
                  <a:schemeClr val="bg1"/>
                </a:solidFill>
                <a:latin typeface="Arial" pitchFamily="34" charset="0"/>
                <a:cs typeface="Arial" pitchFamily="34" charset="0"/>
              </a:rPr>
              <a:t>جامعة بغداد / كلية الهندسة الخوارزمي </a:t>
            </a:r>
            <a:endParaRPr lang="en-US" sz="2000" b="1" dirty="0">
              <a:solidFill>
                <a:schemeClr val="bg1"/>
              </a:solidFill>
              <a:latin typeface="Arial" pitchFamily="34" charset="0"/>
              <a:cs typeface="Arial" pitchFamily="34" charset="0"/>
            </a:endParaRPr>
          </a:p>
        </p:txBody>
      </p:sp>
      <p:sp>
        <p:nvSpPr>
          <p:cNvPr id="11" name="TextBox 10"/>
          <p:cNvSpPr txBox="1"/>
          <p:nvPr/>
        </p:nvSpPr>
        <p:spPr>
          <a:xfrm>
            <a:off x="303029" y="40224"/>
            <a:ext cx="8467110" cy="646331"/>
          </a:xfrm>
          <a:prstGeom prst="rect">
            <a:avLst/>
          </a:prstGeom>
          <a:solidFill>
            <a:schemeClr val="tx1"/>
          </a:solidFill>
        </p:spPr>
        <p:txBody>
          <a:bodyPr wrap="square" rtlCol="0">
            <a:spAutoFit/>
          </a:bodyPr>
          <a:lstStyle/>
          <a:p>
            <a:pPr algn="ctr" rtl="1"/>
            <a:r>
              <a:rPr lang="ar-IQ" sz="3600" b="1" dirty="0">
                <a:solidFill>
                  <a:schemeClr val="bg1"/>
                </a:solidFill>
              </a:rPr>
              <a:t>(</a:t>
            </a:r>
            <a:r>
              <a:rPr lang="ar-IQ" sz="2800" b="0" i="0" u="none" strike="noStrike" baseline="0" dirty="0">
                <a:solidFill>
                  <a:schemeClr val="bg1"/>
                </a:solidFill>
                <a:latin typeface="TimesNewRomanPSMT"/>
              </a:rPr>
              <a:t>ثقافة العمل المدني في العراق بعد عام </a:t>
            </a:r>
            <a:r>
              <a:rPr lang="en-US" sz="2800" dirty="0">
                <a:solidFill>
                  <a:schemeClr val="bg1"/>
                </a:solidFill>
                <a:latin typeface="TimesNewRomanPSMT"/>
              </a:rPr>
              <a:t>2003</a:t>
            </a:r>
            <a:r>
              <a:rPr lang="ar-IQ" sz="2800" b="0" i="0" u="none" strike="noStrike" baseline="0" dirty="0">
                <a:latin typeface="TimesNewRomanPSMT"/>
              </a:rPr>
              <a:t>0</a:t>
            </a:r>
            <a:r>
              <a:rPr lang="ar-IQ" sz="3600" b="1" dirty="0">
                <a:solidFill>
                  <a:schemeClr val="bg1"/>
                </a:solidFill>
              </a:rPr>
              <a:t>)</a:t>
            </a:r>
            <a:endParaRPr lang="ms-MY" sz="3600" b="1" dirty="0">
              <a:solidFill>
                <a:schemeClr val="bg1"/>
              </a:solidFill>
              <a:latin typeface="Arial" pitchFamily="34" charset="0"/>
              <a:cs typeface="Arial" pitchFamily="34" charset="0"/>
            </a:endParaRPr>
          </a:p>
        </p:txBody>
      </p:sp>
      <p:sp>
        <p:nvSpPr>
          <p:cNvPr id="5" name="TextBox 4">
            <a:extLst>
              <a:ext uri="{FF2B5EF4-FFF2-40B4-BE49-F238E27FC236}">
                <a16:creationId xmlns:a16="http://schemas.microsoft.com/office/drawing/2014/main" xmlns="" id="{E7559ABA-DACC-4CBF-B6B4-84B6C46508D6}"/>
              </a:ext>
            </a:extLst>
          </p:cNvPr>
          <p:cNvSpPr txBox="1"/>
          <p:nvPr/>
        </p:nvSpPr>
        <p:spPr>
          <a:xfrm rot="16200000">
            <a:off x="7514645" y="2596262"/>
            <a:ext cx="2880320" cy="369332"/>
          </a:xfrm>
          <a:prstGeom prst="rect">
            <a:avLst/>
          </a:prstGeom>
          <a:noFill/>
        </p:spPr>
        <p:txBody>
          <a:bodyPr wrap="square" rtlCol="0">
            <a:spAutoFit/>
          </a:bodyPr>
          <a:lstStyle/>
          <a:p>
            <a:r>
              <a:rPr lang="ar-IQ" dirty="0"/>
              <a:t>الاستاذ الدكتور محمد السراج</a:t>
            </a:r>
            <a:endParaRPr lang="en-US" dirty="0"/>
          </a:p>
        </p:txBody>
      </p:sp>
    </p:spTree>
    <p:extLst>
      <p:ext uri="{BB962C8B-B14F-4D97-AF65-F5344CB8AC3E}">
        <p14:creationId xmlns:p14="http://schemas.microsoft.com/office/powerpoint/2010/main" val="3306595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14715</TotalTime>
  <Words>824</Words>
  <Application>Microsoft Office PowerPoint</Application>
  <PresentationFormat>عرض على الشاشة (3:4)‏</PresentationFormat>
  <Paragraphs>149</Paragraphs>
  <Slides>35</Slides>
  <Notes>35</Notes>
  <HiddenSlides>0</HiddenSlides>
  <MMClips>2</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35</vt:i4>
      </vt:variant>
    </vt:vector>
  </HeadingPairs>
  <TitlesOfParts>
    <vt:vector size="42" baseType="lpstr">
      <vt:lpstr>Arial</vt:lpstr>
      <vt:lpstr>Calibri</vt:lpstr>
      <vt:lpstr>Century Gothic</vt:lpstr>
      <vt:lpstr>Droid Arabic Naskh</vt:lpstr>
      <vt:lpstr>Times New Roman</vt:lpstr>
      <vt:lpstr>TimesNewRomanPSMT</vt:lpstr>
      <vt:lpstr>Office Theme</vt:lpstr>
      <vt:lpstr>(ثقافة العمل المدني في العراق بعد عام 2003) الاستاذ الدكتور محمد السراج / كلية الهندسة الخوارزمي  ( ندوة) اذارعام 2024</vt:lpstr>
      <vt:lpstr>ماهو مفهوم منظمات المجتمع المدني ؟ يتحدد مفهوم (منظمات المجتمع المدني) من خلال  مصطلح (المجتمع المدني) يشير الى انه عبارة عن مجموعة من البنى السياسية والاقتصادية والاجتماعية والثقافيــــة والقانونية التي تنظم في اطارها شبكة معقدة من العلاقات والممارسات بين القـــــوى والتكوينات الاجتماعية في المجتمع ويحدث ذلك بصورة ديناميكية مستمرة من خلال مجموعة من المؤسسات التطوعية التي تنشأ وتعمل باستقلالية عن الدولة.</vt:lpstr>
      <vt:lpstr>  هل توجد منظمات مجتمع مدني قبل عام 2003؟ الجواب : بالتأكيد ........(لا) . كيف كانت المنظمات قبل عام 2003 ؟ 1. النقابات . 2. الاتحادات . 3. الجمعيات .  </vt:lpstr>
      <vt:lpstr>     ماهي انواع المنظمات المدنية في العراق بعد عام 2003؟ 1. منظمات اغاثة خدمية. 2. منظمات ثقافية دينية. 3. منظمات ثقافية سياسية . 4. منظمات ثقافية اقتصادية وقانونية. 5. منظمات متخصصه ( فنية , تراثية , اعلامية.. الخ ) </vt:lpstr>
      <vt:lpstr>    يمكن ان تصنف المنظمات ايضا الى مايلي : 1. منظمات دولية . 2. منظمات محلية . 3. منظمات ذات نفع عام . 4. منظمات ذات نفع غير عام .</vt:lpstr>
      <vt:lpstr>     ماهي الصفات الشائعة لمنظمات المجتمع المدني في العراق ؟ 1. واجهات لأحزاب سياسية. 2. واجهات لمعتقدات دينية. 3. واجهات لمعتقدات قبلية . 4. واجهات لشخصيات فردية مشهورة. 5. منظمات مدنية ( حقيقية). </vt:lpstr>
      <vt:lpstr>مؤسسة البر الرحيم للإغاثة والتنمية ( نموذجا) : مؤسسة مدنية اسست عام 2016 ( وهي امتداد لمؤسسة اخوان البـــر لرعاية الانسان والبيئة العراقية التي اسست عام 1998في المهجــر ) اسسها 115 شخصية اكاديمية وطبية ورجال اعمال بتمويل ذاتي كامل وكانت بذرة الاعلان عنها في جامعة بغداد / كلية الهندسة الخوارزمــي </vt:lpstr>
      <vt:lpstr> لماذا مؤسسة البر الرحيم للاغاثة والتنمية تعتبر من النوع الخامس ( مؤسسة مدنية ) : 1. مؤسسة خدمية انسانية صرفة تعنى بدعم شريحة الايتام والعوائل المتعففة . 2. لم تدخل في عالم السياسة ونظامها الداخلي يمنع اي عضو بممارسة السياسة او الترشيح في الانتخابات. 3. تمويل المؤسسة ذاتي ولم تمول من قبل الدولة ومؤسساتها. 4. لم تمول باي نوع من الدعم من خارج العراق لغاية الان. 5. لها مقر ونظام وهيكل اداري ومالي وبرامج ثابتة سنويا . 6. كل اعضائها يؤمنون بالعمل المدني الانساني الخدمي فقط .</vt:lpstr>
      <vt:lpstr> ماهي برامج المؤسسة : 1. برنامجي كفالة يتيم والاسر المتعففة. 2. برنامج مدرستي. 3.برنامج صحتي . 4. برنامج يوم اليتيم العالمي . 5. برنامج بذرة خير . 6. برنامجي سلة وكافل اليتيم في رمضان . 7. برنامج فرحة عيد . 8. برنامج الميلاد . 9. برنامج السقف الامن . 10 . برنامج نداء الاغاثة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شكراً  لحسن  الاستماع</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MKB 1133  Bio-product Development</dc:title>
  <dc:creator>user</dc:creator>
  <cp:lastModifiedBy>MARWAN</cp:lastModifiedBy>
  <cp:revision>776</cp:revision>
  <cp:lastPrinted>2012-11-07T05:40:15Z</cp:lastPrinted>
  <dcterms:created xsi:type="dcterms:W3CDTF">2012-10-30T13:17:10Z</dcterms:created>
  <dcterms:modified xsi:type="dcterms:W3CDTF">2024-03-30T08:51:15Z</dcterms:modified>
</cp:coreProperties>
</file>