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8" r:id="rId1"/>
  </p:sldMasterIdLst>
  <p:notesMasterIdLst>
    <p:notesMasterId r:id="rId26"/>
  </p:notesMasterIdLst>
  <p:sldIdLst>
    <p:sldId id="256" r:id="rId2"/>
    <p:sldId id="257" r:id="rId3"/>
    <p:sldId id="273" r:id="rId4"/>
    <p:sldId id="274" r:id="rId5"/>
    <p:sldId id="275" r:id="rId6"/>
    <p:sldId id="266" r:id="rId7"/>
    <p:sldId id="267" r:id="rId8"/>
    <p:sldId id="268" r:id="rId9"/>
    <p:sldId id="270" r:id="rId10"/>
    <p:sldId id="271" r:id="rId11"/>
    <p:sldId id="272" r:id="rId12"/>
    <p:sldId id="276" r:id="rId13"/>
    <p:sldId id="277" r:id="rId14"/>
    <p:sldId id="278" r:id="rId15"/>
    <p:sldId id="263" r:id="rId16"/>
    <p:sldId id="264" r:id="rId17"/>
    <p:sldId id="265" r:id="rId18"/>
    <p:sldId id="258" r:id="rId19"/>
    <p:sldId id="259" r:id="rId20"/>
    <p:sldId id="260" r:id="rId21"/>
    <p:sldId id="261" r:id="rId22"/>
    <p:sldId id="262" r:id="rId23"/>
    <p:sldId id="269"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784A2-9D2A-4131-A79E-4D2F0831956F}"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4CAC8-47C3-4869-8BC6-99EA48A6679E}" type="slidenum">
              <a:rPr lang="en-US" smtClean="0"/>
              <a:t>‹#›</a:t>
            </a:fld>
            <a:endParaRPr lang="en-US"/>
          </a:p>
        </p:txBody>
      </p:sp>
    </p:spTree>
    <p:extLst>
      <p:ext uri="{BB962C8B-B14F-4D97-AF65-F5344CB8AC3E}">
        <p14:creationId xmlns:p14="http://schemas.microsoft.com/office/powerpoint/2010/main" val="324193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4CAC8-47C3-4869-8BC6-99EA48A6679E}" type="slidenum">
              <a:rPr lang="en-US" smtClean="0"/>
              <a:t>6</a:t>
            </a:fld>
            <a:endParaRPr lang="en-US"/>
          </a:p>
        </p:txBody>
      </p:sp>
    </p:spTree>
    <p:extLst>
      <p:ext uri="{BB962C8B-B14F-4D97-AF65-F5344CB8AC3E}">
        <p14:creationId xmlns:p14="http://schemas.microsoft.com/office/powerpoint/2010/main" val="68698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320318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5A118-9210-410B-8311-6C0389818B58}"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98853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49972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3F3A-FBD1-49AF-8BF1-9B93CBB5212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6474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398920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E5A118-9210-410B-8311-6C0389818B58}" type="datetimeFigureOut">
              <a:rPr lang="en-US" smtClean="0"/>
              <a:t>3/27/2024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2719131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E5A118-9210-410B-8311-6C0389818B58}" type="datetimeFigureOut">
              <a:rPr lang="en-US" smtClean="0"/>
              <a:t>3/27/2024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380062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257059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121354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58771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176182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E5A118-9210-410B-8311-6C0389818B58}"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157577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E5A118-9210-410B-8311-6C0389818B58}"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276947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316150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276235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2E5A118-9210-410B-8311-6C0389818B58}" type="datetimeFigureOut">
              <a:rPr lang="en-US" smtClean="0"/>
              <a:t>3/27/2024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160401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5A118-9210-410B-8311-6C0389818B58}"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33F3A-FBD1-49AF-8BF1-9B93CBB5212A}" type="slidenum">
              <a:rPr lang="en-US" smtClean="0"/>
              <a:t>‹#›</a:t>
            </a:fld>
            <a:endParaRPr lang="en-US"/>
          </a:p>
        </p:txBody>
      </p:sp>
    </p:spTree>
    <p:extLst>
      <p:ext uri="{BB962C8B-B14F-4D97-AF65-F5344CB8AC3E}">
        <p14:creationId xmlns:p14="http://schemas.microsoft.com/office/powerpoint/2010/main" val="67718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E5A118-9210-410B-8311-6C0389818B58}" type="datetimeFigureOut">
              <a:rPr lang="en-US" smtClean="0"/>
              <a:t>3/27/2024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4633F3A-FBD1-49AF-8BF1-9B93CBB5212A}" type="slidenum">
              <a:rPr lang="en-US" smtClean="0"/>
              <a:t>‹#›</a:t>
            </a:fld>
            <a:endParaRPr lang="en-US"/>
          </a:p>
        </p:txBody>
      </p:sp>
    </p:spTree>
    <p:extLst>
      <p:ext uri="{BB962C8B-B14F-4D97-AF65-F5344CB8AC3E}">
        <p14:creationId xmlns:p14="http://schemas.microsoft.com/office/powerpoint/2010/main" val="314454335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7524760" y="212469"/>
            <a:ext cx="2857520" cy="1200329"/>
          </a:xfrm>
          <a:prstGeom prst="rect">
            <a:avLst/>
          </a:prstGeom>
        </p:spPr>
        <p:txBody>
          <a:bodyPr wrap="square">
            <a:spAutoFit/>
          </a:bodyPr>
          <a:lstStyle/>
          <a:p>
            <a:pPr algn="ctr"/>
            <a:r>
              <a:rPr lang="ar-SA" sz="2400" b="1" dirty="0">
                <a:solidFill>
                  <a:srgbClr val="FFFF00"/>
                </a:solidFill>
              </a:rPr>
              <a:t>جامعة بغداد </a:t>
            </a:r>
            <a:br>
              <a:rPr lang="ar-SA" sz="2400" b="1" dirty="0">
                <a:solidFill>
                  <a:srgbClr val="FFFF00"/>
                </a:solidFill>
              </a:rPr>
            </a:br>
            <a:r>
              <a:rPr lang="ar-SA" sz="2400" b="1" dirty="0">
                <a:solidFill>
                  <a:srgbClr val="FFFF00"/>
                </a:solidFill>
              </a:rPr>
              <a:t> كلية الإدارة والاقتصاد</a:t>
            </a:r>
          </a:p>
          <a:p>
            <a:pPr algn="ctr"/>
            <a:r>
              <a:rPr lang="ar-IQ" sz="2400" b="1" dirty="0" smtClean="0">
                <a:solidFill>
                  <a:srgbClr val="FFFF00"/>
                </a:solidFill>
              </a:rPr>
              <a:t>الشؤون العلمية</a:t>
            </a:r>
            <a:endParaRPr lang="ar-SA" sz="2400" b="1" dirty="0">
              <a:solidFill>
                <a:srgbClr val="FFFF00"/>
              </a:solidFill>
            </a:endParaRPr>
          </a:p>
        </p:txBody>
      </p:sp>
      <p:sp>
        <p:nvSpPr>
          <p:cNvPr id="3" name="عنوان فرعي 2"/>
          <p:cNvSpPr>
            <a:spLocks noGrp="1"/>
          </p:cNvSpPr>
          <p:nvPr>
            <p:ph type="subTitle" idx="1"/>
          </p:nvPr>
        </p:nvSpPr>
        <p:spPr>
          <a:xfrm>
            <a:off x="2362200" y="5357316"/>
            <a:ext cx="7550224" cy="1219200"/>
          </a:xfrm>
        </p:spPr>
        <p:txBody>
          <a:bodyPr>
            <a:noAutofit/>
          </a:bodyPr>
          <a:lstStyle/>
          <a:p>
            <a:pPr algn="ctr"/>
            <a:r>
              <a:rPr lang="ar-SA" sz="2400" b="1" dirty="0">
                <a:solidFill>
                  <a:srgbClr val="FFFF00"/>
                </a:solidFill>
                <a:latin typeface="Arial" pitchFamily="34" charset="0"/>
                <a:cs typeface="Arial" pitchFamily="34" charset="0"/>
              </a:rPr>
              <a:t>تقديم</a:t>
            </a:r>
            <a:endParaRPr lang="en-US" sz="2400" b="1" dirty="0">
              <a:solidFill>
                <a:srgbClr val="FFFF00"/>
              </a:solidFill>
              <a:latin typeface="Arial" pitchFamily="34" charset="0"/>
              <a:cs typeface="Arial" pitchFamily="34" charset="0"/>
            </a:endParaRPr>
          </a:p>
          <a:p>
            <a:pPr algn="ctr"/>
            <a:r>
              <a:rPr lang="ar-IQ" sz="2400" b="1" dirty="0" smtClean="0">
                <a:solidFill>
                  <a:srgbClr val="FFFF00"/>
                </a:solidFill>
                <a:latin typeface="Arial" pitchFamily="34" charset="0"/>
                <a:cs typeface="Arial" pitchFamily="34" charset="0"/>
              </a:rPr>
              <a:t>أ.م. </a:t>
            </a:r>
            <a:r>
              <a:rPr lang="ar-SA" sz="2400" b="1" dirty="0" smtClean="0">
                <a:solidFill>
                  <a:schemeClr val="tx1"/>
                </a:solidFill>
                <a:latin typeface="Arial" pitchFamily="34" charset="0"/>
                <a:cs typeface="Arial" pitchFamily="34" charset="0"/>
              </a:rPr>
              <a:t>اميرة شكرالبياتي</a:t>
            </a:r>
            <a:r>
              <a:rPr lang="ar-IQ" sz="2400" b="1" dirty="0" smtClean="0">
                <a:solidFill>
                  <a:schemeClr val="tx1"/>
                </a:solidFill>
                <a:latin typeface="Arial" pitchFamily="34" charset="0"/>
                <a:cs typeface="Arial" pitchFamily="34" charset="0"/>
              </a:rPr>
              <a:t>                   </a:t>
            </a:r>
            <a:r>
              <a:rPr lang="ar-IQ" sz="2400" b="1" dirty="0">
                <a:solidFill>
                  <a:srgbClr val="FFFF00"/>
                </a:solidFill>
                <a:latin typeface="Arial" pitchFamily="34" charset="0"/>
                <a:cs typeface="Arial" pitchFamily="34" charset="0"/>
              </a:rPr>
              <a:t>ا.</a:t>
            </a:r>
            <a:r>
              <a:rPr lang="ar-SA" sz="2400" b="1" dirty="0">
                <a:solidFill>
                  <a:srgbClr val="FFFF00"/>
                </a:solidFill>
                <a:latin typeface="Arial" pitchFamily="34" charset="0"/>
                <a:cs typeface="Arial" pitchFamily="34" charset="0"/>
              </a:rPr>
              <a:t>م.</a:t>
            </a:r>
            <a:r>
              <a:rPr lang="ar-IQ" sz="2400" b="1" dirty="0">
                <a:solidFill>
                  <a:srgbClr val="FFFF00"/>
                </a:solidFill>
                <a:latin typeface="Arial" pitchFamily="34" charset="0"/>
                <a:cs typeface="Arial" pitchFamily="34" charset="0"/>
              </a:rPr>
              <a:t>د</a:t>
            </a:r>
            <a:r>
              <a:rPr lang="ar-IQ" sz="2400" b="1" dirty="0">
                <a:solidFill>
                  <a:schemeClr val="tx1"/>
                </a:solidFill>
                <a:latin typeface="Arial" pitchFamily="34" charset="0"/>
                <a:cs typeface="Arial" pitchFamily="34" charset="0"/>
              </a:rPr>
              <a:t>.  هنادي صكر مكطوف </a:t>
            </a:r>
          </a:p>
          <a:p>
            <a:pPr algn="ctr"/>
            <a:r>
              <a:rPr lang="ar-SA" sz="2400" b="1" dirty="0">
                <a:solidFill>
                  <a:schemeClr val="tx1"/>
                </a:solidFill>
                <a:latin typeface="Arial" pitchFamily="34" charset="0"/>
                <a:cs typeface="Arial" pitchFamily="34" charset="0"/>
              </a:rPr>
              <a:t>قسم  إدارة الأعمال</a:t>
            </a:r>
            <a:endParaRPr lang="en-US" sz="2400" b="1" dirty="0">
              <a:solidFill>
                <a:schemeClr val="tx1"/>
              </a:solidFill>
              <a:latin typeface="Arial" pitchFamily="34" charset="0"/>
              <a:cs typeface="Arial" pitchFamily="34" charset="0"/>
            </a:endParaRPr>
          </a:p>
          <a:p>
            <a:pPr algn="ctr"/>
            <a:endParaRPr lang="ar-SA" sz="2400"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26433"/>
            <a:ext cx="1745672" cy="1572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5" name="Rectangle 1"/>
          <p:cNvSpPr>
            <a:spLocks noChangeArrowheads="1"/>
          </p:cNvSpPr>
          <p:nvPr/>
        </p:nvSpPr>
        <p:spPr bwMode="auto">
          <a:xfrm>
            <a:off x="2362200" y="1572400"/>
            <a:ext cx="80772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ar-SA" sz="2800" b="1" dirty="0">
              <a:solidFill>
                <a:schemeClr val="bg1"/>
              </a:solidFill>
            </a:endParaRPr>
          </a:p>
          <a:p>
            <a:pPr lvl="0" algn="ctr" fontAlgn="base">
              <a:spcBef>
                <a:spcPct val="0"/>
              </a:spcBef>
              <a:spcAft>
                <a:spcPct val="0"/>
              </a:spcAft>
            </a:pPr>
            <a:r>
              <a:rPr lang="ar-IQ" sz="2800" b="1" dirty="0" smtClean="0">
                <a:solidFill>
                  <a:schemeClr val="bg1"/>
                </a:solidFill>
              </a:rPr>
              <a:t>ورشة</a:t>
            </a:r>
            <a:r>
              <a:rPr lang="ar-SA" sz="2800" b="1" dirty="0" smtClean="0">
                <a:solidFill>
                  <a:schemeClr val="bg1"/>
                </a:solidFill>
              </a:rPr>
              <a:t> </a:t>
            </a:r>
            <a:r>
              <a:rPr lang="ar-SA" sz="2800" b="1" dirty="0">
                <a:solidFill>
                  <a:schemeClr val="bg1"/>
                </a:solidFill>
              </a:rPr>
              <a:t>بعنوان</a:t>
            </a:r>
          </a:p>
          <a:p>
            <a:pPr lvl="0" algn="ctr" fontAlgn="base">
              <a:spcBef>
                <a:spcPct val="0"/>
              </a:spcBef>
              <a:spcAft>
                <a:spcPct val="0"/>
              </a:spcAft>
            </a:pPr>
            <a:r>
              <a:rPr lang="ar-IQ" sz="3600" b="1" dirty="0" smtClean="0">
                <a:solidFill>
                  <a:srgbClr val="FFFF00"/>
                </a:solidFill>
                <a:latin typeface="Aharoni" pitchFamily="2" charset="-79"/>
                <a:ea typeface="Times New Roman" pitchFamily="18" charset="0"/>
                <a:cs typeface="Arial" pitchFamily="34" charset="0"/>
              </a:rPr>
              <a:t>التلوث البيئي  في العراق خطوات نحو الكارثة</a:t>
            </a:r>
            <a:endParaRPr lang="ar-SA" dirty="0">
              <a:solidFill>
                <a:srgbClr val="FFFF00"/>
              </a:solidFill>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64"/>
            <a:ext cx="1648691" cy="1607127"/>
          </a:xfrm>
          <a:prstGeom prst="rect">
            <a:avLst/>
          </a:prstGeom>
        </p:spPr>
      </p:pic>
      <p:pic>
        <p:nvPicPr>
          <p:cNvPr id="2" name="Picture 1"/>
          <p:cNvPicPr>
            <a:picLocks noChangeAspect="1"/>
          </p:cNvPicPr>
          <p:nvPr/>
        </p:nvPicPr>
        <p:blipFill>
          <a:blip r:embed="rId4"/>
          <a:stretch>
            <a:fillRect/>
          </a:stretch>
        </p:blipFill>
        <p:spPr>
          <a:xfrm>
            <a:off x="8766967" y="3115349"/>
            <a:ext cx="2164269" cy="2096707"/>
          </a:xfrm>
          <a:prstGeom prst="rect">
            <a:avLst/>
          </a:prstGeom>
        </p:spPr>
      </p:pic>
      <p:pic>
        <p:nvPicPr>
          <p:cNvPr id="7" name="Picture 6"/>
          <p:cNvPicPr>
            <a:picLocks noChangeAspect="1"/>
          </p:cNvPicPr>
          <p:nvPr/>
        </p:nvPicPr>
        <p:blipFill>
          <a:blip r:embed="rId5"/>
          <a:stretch>
            <a:fillRect/>
          </a:stretch>
        </p:blipFill>
        <p:spPr>
          <a:xfrm>
            <a:off x="5126182" y="3125461"/>
            <a:ext cx="1953490" cy="2051750"/>
          </a:xfrm>
          <a:prstGeom prst="rect">
            <a:avLst/>
          </a:prstGeom>
        </p:spPr>
      </p:pic>
      <p:pic>
        <p:nvPicPr>
          <p:cNvPr id="8" name="Picture 7"/>
          <p:cNvPicPr>
            <a:picLocks noChangeAspect="1"/>
          </p:cNvPicPr>
          <p:nvPr/>
        </p:nvPicPr>
        <p:blipFill>
          <a:blip r:embed="rId6"/>
          <a:stretch>
            <a:fillRect/>
          </a:stretch>
        </p:blipFill>
        <p:spPr>
          <a:xfrm>
            <a:off x="889275" y="3080505"/>
            <a:ext cx="2229161" cy="2096706"/>
          </a:xfrm>
          <a:prstGeom prst="rect">
            <a:avLst/>
          </a:prstGeom>
        </p:spPr>
      </p:pic>
      <p:pic>
        <p:nvPicPr>
          <p:cNvPr id="10" name="Picture 9"/>
          <p:cNvPicPr>
            <a:picLocks noChangeAspect="1"/>
          </p:cNvPicPr>
          <p:nvPr/>
        </p:nvPicPr>
        <p:blipFill rotWithShape="1">
          <a:blip r:embed="rId7"/>
          <a:srcRect b="17288"/>
          <a:stretch/>
        </p:blipFill>
        <p:spPr>
          <a:xfrm>
            <a:off x="7079672" y="3115350"/>
            <a:ext cx="1687295" cy="2096706"/>
          </a:xfrm>
          <a:prstGeom prst="rect">
            <a:avLst/>
          </a:prstGeom>
        </p:spPr>
      </p:pic>
      <p:pic>
        <p:nvPicPr>
          <p:cNvPr id="11" name="Picture 10"/>
          <p:cNvPicPr>
            <a:picLocks noChangeAspect="1"/>
          </p:cNvPicPr>
          <p:nvPr/>
        </p:nvPicPr>
        <p:blipFill>
          <a:blip r:embed="rId8"/>
          <a:stretch>
            <a:fillRect/>
          </a:stretch>
        </p:blipFill>
        <p:spPr>
          <a:xfrm>
            <a:off x="3118436" y="3115349"/>
            <a:ext cx="2007746" cy="2061861"/>
          </a:xfrm>
          <a:prstGeom prst="rect">
            <a:avLst/>
          </a:prstGeom>
        </p:spPr>
      </p:pic>
    </p:spTree>
    <p:extLst>
      <p:ext uri="{BB962C8B-B14F-4D97-AF65-F5344CB8AC3E}">
        <p14:creationId xmlns:p14="http://schemas.microsoft.com/office/powerpoint/2010/main" val="241404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b="1" dirty="0" smtClean="0">
                <a:solidFill>
                  <a:srgbClr val="FFFF00"/>
                </a:solidFill>
              </a:rPr>
              <a:t>الملوثات المائية</a:t>
            </a:r>
            <a:endParaRPr lang="en-US" b="1" dirty="0">
              <a:solidFill>
                <a:srgbClr val="FFFF00"/>
              </a:solidFill>
            </a:endParaRPr>
          </a:p>
        </p:txBody>
      </p:sp>
      <p:sp>
        <p:nvSpPr>
          <p:cNvPr id="3" name="Content Placeholder 2"/>
          <p:cNvSpPr>
            <a:spLocks noGrp="1"/>
          </p:cNvSpPr>
          <p:nvPr>
            <p:ph idx="1"/>
          </p:nvPr>
        </p:nvSpPr>
        <p:spPr/>
        <p:txBody>
          <a:bodyPr/>
          <a:lstStyle/>
          <a:p>
            <a:pPr lvl="0" algn="r" rtl="1"/>
            <a:r>
              <a:rPr lang="ar-IQ" dirty="0">
                <a:solidFill>
                  <a:schemeClr val="accent3">
                    <a:lumMod val="60000"/>
                    <a:lumOff val="40000"/>
                  </a:schemeClr>
                </a:solidFill>
              </a:rPr>
              <a:t>مياه المجاري </a:t>
            </a:r>
            <a:r>
              <a:rPr lang="ar-IQ" dirty="0" smtClean="0">
                <a:solidFill>
                  <a:schemeClr val="accent3">
                    <a:lumMod val="60000"/>
                    <a:lumOff val="40000"/>
                  </a:schemeClr>
                </a:solidFill>
              </a:rPr>
              <a:t>الحاوية</a:t>
            </a:r>
            <a:r>
              <a:rPr lang="ar-IQ" b="1" dirty="0" smtClean="0">
                <a:solidFill>
                  <a:schemeClr val="accent3">
                    <a:lumMod val="60000"/>
                    <a:lumOff val="40000"/>
                  </a:schemeClr>
                </a:solidFill>
              </a:rPr>
              <a:t> </a:t>
            </a:r>
            <a:r>
              <a:rPr lang="ar-IQ" b="1" dirty="0">
                <a:solidFill>
                  <a:schemeClr val="accent3">
                    <a:lumMod val="60000"/>
                    <a:lumOff val="40000"/>
                  </a:schemeClr>
                </a:solidFill>
              </a:rPr>
              <a:t>على الصابون والمنظفات الصناعية </a:t>
            </a:r>
            <a:r>
              <a:rPr lang="ar-IQ" b="1" dirty="0"/>
              <a:t>وبعض أنواع البكتريا والميكروبات الضارة ، وعندما </a:t>
            </a:r>
            <a:r>
              <a:rPr lang="ar-IQ" b="1" dirty="0" smtClean="0"/>
              <a:t>تصب </a:t>
            </a:r>
            <a:r>
              <a:rPr lang="ar-IQ" b="1" dirty="0"/>
              <a:t>مياه المجاري إلى الأنهار والبحيرات </a:t>
            </a:r>
            <a:r>
              <a:rPr lang="ar-IQ" b="1" dirty="0" smtClean="0"/>
              <a:t> .</a:t>
            </a:r>
          </a:p>
          <a:p>
            <a:pPr lvl="0" algn="r" rtl="1"/>
            <a:endParaRPr lang="en-US" b="1" dirty="0"/>
          </a:p>
          <a:p>
            <a:pPr lvl="0" algn="r" rtl="1"/>
            <a:r>
              <a:rPr lang="ar-IQ" b="1" dirty="0">
                <a:solidFill>
                  <a:schemeClr val="accent3">
                    <a:lumMod val="60000"/>
                    <a:lumOff val="40000"/>
                  </a:schemeClr>
                </a:solidFill>
              </a:rPr>
              <a:t>المخلفات الصناعية </a:t>
            </a:r>
            <a:r>
              <a:rPr lang="ar-IQ" b="1" dirty="0" smtClean="0"/>
              <a:t>  تشمل </a:t>
            </a:r>
            <a:r>
              <a:rPr lang="ar-IQ" b="1" dirty="0"/>
              <a:t>مخلفات المصانع الغذائية والكيميائية والألياف الصناعية والتي تؤدي إلى تلوث الماء بالدهون والبكتريا والأحماض والقلويات والأصباغ والنفط ومركبات البترول والكيمياويات والأملاح السامة كأملاح الزئبق والزرنيخ، وأملاح المعادن الثقيلة كالرصاص والكادميوم </a:t>
            </a:r>
            <a:r>
              <a:rPr lang="ar-IQ" b="1" dirty="0" smtClean="0"/>
              <a:t>.</a:t>
            </a:r>
          </a:p>
          <a:p>
            <a:pPr lvl="0" algn="r" rtl="1"/>
            <a:endParaRPr lang="en-US" b="1" dirty="0"/>
          </a:p>
          <a:p>
            <a:pPr algn="r" rtl="1"/>
            <a:r>
              <a:rPr lang="ar-IQ" b="1" dirty="0">
                <a:solidFill>
                  <a:schemeClr val="accent3">
                    <a:lumMod val="60000"/>
                    <a:lumOff val="40000"/>
                  </a:schemeClr>
                </a:solidFill>
              </a:rPr>
              <a:t>المفاعلات النووية </a:t>
            </a:r>
            <a:r>
              <a:rPr lang="ar-IQ" b="1" dirty="0" smtClean="0">
                <a:solidFill>
                  <a:schemeClr val="accent3">
                    <a:lumMod val="60000"/>
                    <a:lumOff val="40000"/>
                  </a:schemeClr>
                </a:solidFill>
              </a:rPr>
              <a:t>  </a:t>
            </a:r>
            <a:r>
              <a:rPr lang="ar-IQ" b="1" dirty="0"/>
              <a:t>تسبب تلوث حراريا للماء يؤثر تأثيرا ضارا على البيئة وعلى حياتها ، مع احتمال حدوث تلوث إشعاعي لأجيال لاحقة من الإنسان وبقية الكائنات الحية .</a:t>
            </a:r>
            <a:endParaRPr lang="en-US" b="1" dirty="0"/>
          </a:p>
        </p:txBody>
      </p:sp>
      <p:pic>
        <p:nvPicPr>
          <p:cNvPr id="4" name="Picture 3"/>
          <p:cNvPicPr>
            <a:picLocks noChangeAspect="1"/>
          </p:cNvPicPr>
          <p:nvPr/>
        </p:nvPicPr>
        <p:blipFill>
          <a:blip r:embed="rId2"/>
          <a:stretch>
            <a:fillRect/>
          </a:stretch>
        </p:blipFill>
        <p:spPr>
          <a:xfrm>
            <a:off x="415837" y="152400"/>
            <a:ext cx="3324689" cy="1900518"/>
          </a:xfrm>
          <a:prstGeom prst="rect">
            <a:avLst/>
          </a:prstGeom>
        </p:spPr>
      </p:pic>
    </p:spTree>
    <p:extLst>
      <p:ext uri="{BB962C8B-B14F-4D97-AF65-F5344CB8AC3E}">
        <p14:creationId xmlns:p14="http://schemas.microsoft.com/office/powerpoint/2010/main" val="2017041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b="1" dirty="0" smtClean="0">
                <a:solidFill>
                  <a:srgbClr val="FFFF00"/>
                </a:solidFill>
              </a:rPr>
              <a:t>معالجة التلوث المائي</a:t>
            </a:r>
            <a:endParaRPr lang="en-US" b="1" dirty="0">
              <a:solidFill>
                <a:srgbClr val="FFFF00"/>
              </a:solidFill>
            </a:endParaRPr>
          </a:p>
        </p:txBody>
      </p:sp>
      <p:sp>
        <p:nvSpPr>
          <p:cNvPr id="3" name="Content Placeholder 2"/>
          <p:cNvSpPr>
            <a:spLocks noGrp="1"/>
          </p:cNvSpPr>
          <p:nvPr>
            <p:ph idx="1"/>
          </p:nvPr>
        </p:nvSpPr>
        <p:spPr>
          <a:xfrm>
            <a:off x="1103312" y="1399310"/>
            <a:ext cx="8946541" cy="4849090"/>
          </a:xfrm>
        </p:spPr>
        <p:txBody>
          <a:bodyPr/>
          <a:lstStyle/>
          <a:p>
            <a:pPr lvl="0" algn="r" rtl="1"/>
            <a:r>
              <a:rPr lang="ar-IQ" sz="2400" b="1" dirty="0"/>
              <a:t>سرعة معالجة مياه الصرف الصحي قبل وصولها للتربة او للمسطحات المائية الأخرى ، التي يمكن إعادة استخدامها مرة أخرى في ري الأراضي الزراعية ، لكن بدون تلوث للتربة والنباتات التي يأكلها الإنسان والحيوان </a:t>
            </a:r>
            <a:r>
              <a:rPr lang="ar-IQ" sz="2400" b="1" dirty="0" smtClean="0"/>
              <a:t>0</a:t>
            </a:r>
          </a:p>
          <a:p>
            <a:pPr lvl="0" algn="r" rtl="1"/>
            <a:endParaRPr lang="en-US" sz="2400" b="1" dirty="0"/>
          </a:p>
          <a:p>
            <a:pPr algn="r" rtl="1"/>
            <a:r>
              <a:rPr lang="ar-IQ" sz="2400" b="1" dirty="0"/>
              <a:t>محاولة إعادة تدوير بعض نفايات المصانع بدلا من إلقائها في مجاري الصرف الصحي  ووصولها إلى المياه الجوفية </a:t>
            </a:r>
            <a:r>
              <a:rPr lang="ar-IQ" sz="2400" b="1" dirty="0" smtClean="0"/>
              <a:t> </a:t>
            </a:r>
          </a:p>
          <a:p>
            <a:pPr algn="r" rtl="1"/>
            <a:endParaRPr lang="ar-IQ" sz="2400" b="1" dirty="0" smtClean="0"/>
          </a:p>
          <a:p>
            <a:pPr algn="r" rtl="1"/>
            <a:r>
              <a:rPr lang="ar-IQ" sz="2400" dirty="0"/>
              <a:t>الحد من تلوث الهواء الذي يساهم في تلوث مياه الأمطار ، وتحولها إلى </a:t>
            </a:r>
            <a:r>
              <a:rPr lang="ar-IQ" sz="2400" dirty="0" smtClean="0"/>
              <a:t>امطار حامضية </a:t>
            </a:r>
            <a:r>
              <a:rPr lang="ar-IQ" sz="2400" dirty="0"/>
              <a:t>يثير الكثير من المشاكل المتداخلة </a:t>
            </a:r>
            <a:endParaRPr lang="ar-IQ" sz="2400" b="1" dirty="0" smtClean="0"/>
          </a:p>
          <a:p>
            <a:pPr algn="r" rtl="1"/>
            <a:endParaRPr lang="en-US" b="1" dirty="0"/>
          </a:p>
        </p:txBody>
      </p:sp>
    </p:spTree>
    <p:extLst>
      <p:ext uri="{BB962C8B-B14F-4D97-AF65-F5344CB8AC3E}">
        <p14:creationId xmlns:p14="http://schemas.microsoft.com/office/powerpoint/2010/main" val="1688209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88155"/>
          </a:xfrm>
        </p:spPr>
        <p:txBody>
          <a:bodyPr/>
          <a:lstStyle/>
          <a:p>
            <a:pPr algn="r"/>
            <a:r>
              <a:rPr lang="ar-IQ" b="1" dirty="0" smtClean="0">
                <a:solidFill>
                  <a:srgbClr val="FFFF00"/>
                </a:solidFill>
              </a:rPr>
              <a:t>التلوث الشعاعي</a:t>
            </a:r>
            <a:endParaRPr lang="en-US" b="1" dirty="0">
              <a:solidFill>
                <a:srgbClr val="FFFF00"/>
              </a:solidFill>
            </a:endParaRPr>
          </a:p>
        </p:txBody>
      </p:sp>
      <p:sp>
        <p:nvSpPr>
          <p:cNvPr id="3" name="Content Placeholder 2"/>
          <p:cNvSpPr>
            <a:spLocks noGrp="1"/>
          </p:cNvSpPr>
          <p:nvPr>
            <p:ph idx="1"/>
          </p:nvPr>
        </p:nvSpPr>
        <p:spPr>
          <a:xfrm>
            <a:off x="1103312" y="1233056"/>
            <a:ext cx="8946541" cy="5015344"/>
          </a:xfrm>
        </p:spPr>
        <p:txBody>
          <a:bodyPr/>
          <a:lstStyle/>
          <a:p>
            <a:pPr marL="0" indent="0" algn="r" rtl="1">
              <a:buNone/>
            </a:pPr>
            <a:r>
              <a:rPr lang="ar-IQ" sz="2400" b="1" dirty="0"/>
              <a:t>التلوث </a:t>
            </a:r>
            <a:r>
              <a:rPr lang="ar-IQ" sz="2400" b="1" dirty="0" smtClean="0"/>
              <a:t>الإشعاعي يعد </a:t>
            </a:r>
            <a:r>
              <a:rPr lang="ar-IQ" sz="2400" b="1" dirty="0"/>
              <a:t>اخطر أنواع التلوث ، حيث انه يتسلل إلى جسم الإنسان دون ان يشعر بأي دلائل او مؤشرات لدخوله الجسم ، وأيضا يتسلل الإشعاع في سهولة ويسر إلى الكائنات الحية في كل مكان سواء في الهواء او في التربة دون أي مقاومة </a:t>
            </a:r>
            <a:endParaRPr lang="ar-IQ" sz="2400" b="1" dirty="0" smtClean="0"/>
          </a:p>
          <a:p>
            <a:pPr marL="0" indent="0" algn="r" rtl="1">
              <a:buNone/>
            </a:pPr>
            <a:endParaRPr lang="ar-IQ" sz="2400" b="1" dirty="0"/>
          </a:p>
          <a:p>
            <a:pPr marL="0" indent="0" algn="r" rtl="1">
              <a:buNone/>
            </a:pPr>
            <a:r>
              <a:rPr lang="ar-IQ" sz="2400" b="1" dirty="0">
                <a:solidFill>
                  <a:srgbClr val="FFC000"/>
                </a:solidFill>
              </a:rPr>
              <a:t>والتلوث </a:t>
            </a:r>
            <a:r>
              <a:rPr lang="ar-IQ" sz="2400" b="1" dirty="0" smtClean="0">
                <a:solidFill>
                  <a:srgbClr val="FFC000"/>
                </a:solidFill>
              </a:rPr>
              <a:t>الإشعاعي تلوث </a:t>
            </a:r>
            <a:r>
              <a:rPr lang="ar-IQ" sz="2400" b="1" dirty="0">
                <a:solidFill>
                  <a:srgbClr val="FFC000"/>
                </a:solidFill>
              </a:rPr>
              <a:t>ينتج من مصدرين </a:t>
            </a:r>
            <a:r>
              <a:rPr lang="ar-IQ" sz="2400" b="1" dirty="0">
                <a:solidFill>
                  <a:srgbClr val="FFFF00"/>
                </a:solidFill>
              </a:rPr>
              <a:t>المصدر الأول </a:t>
            </a:r>
            <a:r>
              <a:rPr lang="ar-IQ" sz="2400" b="1" dirty="0"/>
              <a:t>طبيعي يتمثل بالأشعة الكونية ، </a:t>
            </a:r>
            <a:r>
              <a:rPr lang="ar-IQ" sz="2400" b="1" dirty="0">
                <a:solidFill>
                  <a:srgbClr val="FFFF00"/>
                </a:solidFill>
              </a:rPr>
              <a:t>والمصدر الثاني </a:t>
            </a:r>
            <a:r>
              <a:rPr lang="ar-IQ" sz="2400" b="1" dirty="0"/>
              <a:t>مصدر صناعي يتمثل في المفاعلات الذرية والصناعات </a:t>
            </a:r>
            <a:r>
              <a:rPr lang="ar-IQ" sz="2400" b="1" dirty="0" smtClean="0"/>
              <a:t>الإشعاعية</a:t>
            </a:r>
          </a:p>
          <a:p>
            <a:pPr marL="0" indent="0" algn="r" rtl="1">
              <a:buNone/>
            </a:pPr>
            <a:endParaRPr lang="ar-IQ" sz="2400" b="1" dirty="0"/>
          </a:p>
          <a:p>
            <a:pPr marL="0" indent="0" algn="r" rtl="1">
              <a:buNone/>
            </a:pPr>
            <a:r>
              <a:rPr lang="ar-IQ" sz="2400" b="1" dirty="0">
                <a:solidFill>
                  <a:srgbClr val="92D050"/>
                </a:solidFill>
              </a:rPr>
              <a:t>فالتلوث بالإشعاع </a:t>
            </a:r>
            <a:r>
              <a:rPr lang="ar-IQ" sz="2400" b="1" dirty="0"/>
              <a:t>يعني تزايد الإشعاع الطبيعي عقب استعمال الإنسان للمواد المشعة ، الطبيعية او الصناعية </a:t>
            </a:r>
            <a:endParaRPr lang="ar-IQ" sz="2400" b="1" dirty="0" smtClean="0"/>
          </a:p>
          <a:p>
            <a:pPr algn="r" rtl="1"/>
            <a:endParaRPr lang="en-US" dirty="0"/>
          </a:p>
        </p:txBody>
      </p:sp>
      <p:pic>
        <p:nvPicPr>
          <p:cNvPr id="5" name="Picture 4"/>
          <p:cNvPicPr>
            <a:picLocks noChangeAspect="1"/>
          </p:cNvPicPr>
          <p:nvPr/>
        </p:nvPicPr>
        <p:blipFill>
          <a:blip r:embed="rId2"/>
          <a:stretch>
            <a:fillRect/>
          </a:stretch>
        </p:blipFill>
        <p:spPr>
          <a:xfrm>
            <a:off x="3123727" y="4904508"/>
            <a:ext cx="3255817" cy="1814945"/>
          </a:xfrm>
          <a:prstGeom prst="rect">
            <a:avLst/>
          </a:prstGeom>
        </p:spPr>
      </p:pic>
      <p:pic>
        <p:nvPicPr>
          <p:cNvPr id="6" name="Picture 5"/>
          <p:cNvPicPr>
            <a:picLocks noChangeAspect="1"/>
          </p:cNvPicPr>
          <p:nvPr/>
        </p:nvPicPr>
        <p:blipFill>
          <a:blip r:embed="rId3"/>
          <a:stretch>
            <a:fillRect/>
          </a:stretch>
        </p:blipFill>
        <p:spPr>
          <a:xfrm>
            <a:off x="122933" y="4904509"/>
            <a:ext cx="3000794" cy="1814945"/>
          </a:xfrm>
          <a:prstGeom prst="rect">
            <a:avLst/>
          </a:prstGeom>
        </p:spPr>
      </p:pic>
      <p:pic>
        <p:nvPicPr>
          <p:cNvPr id="7" name="Picture 6"/>
          <p:cNvPicPr>
            <a:picLocks noChangeAspect="1"/>
          </p:cNvPicPr>
          <p:nvPr/>
        </p:nvPicPr>
        <p:blipFill>
          <a:blip r:embed="rId4"/>
          <a:stretch>
            <a:fillRect/>
          </a:stretch>
        </p:blipFill>
        <p:spPr>
          <a:xfrm>
            <a:off x="10049853" y="4687"/>
            <a:ext cx="2003602" cy="1676400"/>
          </a:xfrm>
          <a:prstGeom prst="rect">
            <a:avLst/>
          </a:prstGeom>
        </p:spPr>
      </p:pic>
    </p:spTree>
    <p:extLst>
      <p:ext uri="{BB962C8B-B14F-4D97-AF65-F5344CB8AC3E}">
        <p14:creationId xmlns:p14="http://schemas.microsoft.com/office/powerpoint/2010/main" val="2920886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9609"/>
          </a:xfrm>
        </p:spPr>
        <p:txBody>
          <a:bodyPr/>
          <a:lstStyle/>
          <a:p>
            <a:pPr algn="r" rtl="1"/>
            <a:r>
              <a:rPr lang="ar-IQ" b="1" dirty="0" smtClean="0">
                <a:solidFill>
                  <a:srgbClr val="FFFF00"/>
                </a:solidFill>
              </a:rPr>
              <a:t>اضرار التلوث الشعاعي</a:t>
            </a:r>
            <a:endParaRPr lang="en-US" b="1" dirty="0">
              <a:solidFill>
                <a:srgbClr val="FFFF00"/>
              </a:solidFill>
            </a:endParaRPr>
          </a:p>
        </p:txBody>
      </p:sp>
      <p:sp>
        <p:nvSpPr>
          <p:cNvPr id="3" name="Content Placeholder 2"/>
          <p:cNvSpPr>
            <a:spLocks noGrp="1"/>
          </p:cNvSpPr>
          <p:nvPr>
            <p:ph idx="1"/>
          </p:nvPr>
        </p:nvSpPr>
        <p:spPr>
          <a:xfrm>
            <a:off x="1103312" y="1648306"/>
            <a:ext cx="8946541" cy="4600093"/>
          </a:xfrm>
        </p:spPr>
        <p:txBody>
          <a:bodyPr>
            <a:normAutofit fontScale="92500" lnSpcReduction="20000"/>
          </a:bodyPr>
          <a:lstStyle/>
          <a:p>
            <a:pPr lvl="0" algn="r" rtl="1">
              <a:buFont typeface="Wingdings" panose="05000000000000000000" pitchFamily="2" charset="2"/>
              <a:buChar char="v"/>
            </a:pPr>
            <a:r>
              <a:rPr lang="ar-IQ" sz="2400" dirty="0"/>
              <a:t>تعتبر الحوادث الناجمة عن المفاعلات النووية الذرية من اخطر الأنواع على المحيط السكاني والحياة بشكل عام ، وتتوقف نوعية الأضرار على حجم الحوادث وكمية الإشعاعات الناجمة عن المحيط الخارجي </a:t>
            </a:r>
            <a:endParaRPr lang="ar-IQ" sz="2400" dirty="0" smtClean="0"/>
          </a:p>
          <a:p>
            <a:pPr marL="0" lvl="0" indent="0" algn="r" rtl="1">
              <a:buNone/>
            </a:pPr>
            <a:endParaRPr lang="ar-IQ" sz="2400" b="1" dirty="0"/>
          </a:p>
          <a:p>
            <a:pPr lvl="0" algn="r" rtl="1">
              <a:buFont typeface="Wingdings" panose="05000000000000000000" pitchFamily="2" charset="2"/>
              <a:buChar char="v"/>
            </a:pPr>
            <a:r>
              <a:rPr lang="ar-IQ" sz="2400" b="1" dirty="0"/>
              <a:t>تتصف اغلب المواد المشعة بأن نشاطها الإشعاعي يستمر لفترة طويلة من </a:t>
            </a:r>
            <a:r>
              <a:rPr lang="ar-IQ" sz="2400" b="1" dirty="0" smtClean="0"/>
              <a:t>الزمن</a:t>
            </a:r>
            <a:endParaRPr lang="en-US" sz="2400" b="1" dirty="0"/>
          </a:p>
          <a:p>
            <a:pPr algn="r" rtl="1">
              <a:buFont typeface="Wingdings" panose="05000000000000000000" pitchFamily="2" charset="2"/>
              <a:buChar char="v"/>
            </a:pPr>
            <a:r>
              <a:rPr lang="ar-IQ" sz="2400" b="1" dirty="0"/>
              <a:t>تختلف آثار الإشعاع على الإنسان باختلاف مصدره وشدته وطول المدة التي يؤثر خلالها.</a:t>
            </a:r>
            <a:r>
              <a:rPr lang="ar-IQ" sz="2400" b="1" dirty="0" smtClean="0"/>
              <a:t> </a:t>
            </a:r>
          </a:p>
          <a:p>
            <a:pPr algn="r" rtl="1">
              <a:buFont typeface="Wingdings" panose="05000000000000000000" pitchFamily="2" charset="2"/>
              <a:buChar char="v"/>
            </a:pPr>
            <a:endParaRPr lang="ar-IQ" sz="2400" b="1" dirty="0"/>
          </a:p>
          <a:p>
            <a:pPr lvl="0" algn="r" rtl="1">
              <a:buFont typeface="Wingdings" panose="05000000000000000000" pitchFamily="2" charset="2"/>
              <a:buChar char="v"/>
            </a:pPr>
            <a:r>
              <a:rPr lang="ar-IQ" sz="2400" b="1" dirty="0" smtClean="0">
                <a:solidFill>
                  <a:srgbClr val="92D050"/>
                </a:solidFill>
              </a:rPr>
              <a:t>النظير </a:t>
            </a:r>
            <a:r>
              <a:rPr lang="ar-IQ" sz="2400" b="1" dirty="0">
                <a:solidFill>
                  <a:srgbClr val="92D050"/>
                </a:solidFill>
              </a:rPr>
              <a:t>الإشعاعي </a:t>
            </a:r>
            <a:r>
              <a:rPr lang="ar-IQ" sz="2400" dirty="0"/>
              <a:t>، تمتصه الماشية أثناء تغذيتها بالأعشاب الملوثة ، </a:t>
            </a:r>
            <a:r>
              <a:rPr lang="ar-IQ" sz="2400" dirty="0" smtClean="0"/>
              <a:t>وتنتقل إلى </a:t>
            </a:r>
            <a:r>
              <a:rPr lang="ar-IQ" sz="2400" dirty="0"/>
              <a:t>الإنسان من خلال تناوله منتجات الألبان ، ثم تتسبب في إصابة الإنسان بسرطان العظام </a:t>
            </a:r>
            <a:r>
              <a:rPr lang="ar-IQ" sz="2400" dirty="0" smtClean="0"/>
              <a:t>.</a:t>
            </a:r>
          </a:p>
          <a:p>
            <a:pPr marL="0" lvl="0" indent="0" algn="r" rtl="1">
              <a:buNone/>
            </a:pPr>
            <a:endParaRPr lang="en-US" sz="2400" dirty="0"/>
          </a:p>
          <a:p>
            <a:pPr algn="r" rtl="1">
              <a:buFont typeface="Wingdings" panose="05000000000000000000" pitchFamily="2" charset="2"/>
              <a:buChar char="v"/>
            </a:pPr>
            <a:r>
              <a:rPr lang="ar-IQ" sz="2400" b="1" dirty="0">
                <a:solidFill>
                  <a:srgbClr val="92D050"/>
                </a:solidFill>
              </a:rPr>
              <a:t>الأشعة السينية </a:t>
            </a:r>
            <a:r>
              <a:rPr lang="ar-IQ" sz="2400" b="1" dirty="0"/>
              <a:t>وقد ثبت خطرها على الخلايا ، وخاصة على تكوين الصفات الوراثية عند الجنين ، لذلك لا يجوز تعريض النساء الحوامل إلى الأشعة الا عند الضرورة القصوى وخاصة في المراحل الأولى من الحمل </a:t>
            </a:r>
            <a:endParaRPr lang="en-US" sz="2400" b="1" dirty="0"/>
          </a:p>
        </p:txBody>
      </p:sp>
      <p:pic>
        <p:nvPicPr>
          <p:cNvPr id="4" name="Picture 3"/>
          <p:cNvPicPr>
            <a:picLocks noChangeAspect="1"/>
          </p:cNvPicPr>
          <p:nvPr/>
        </p:nvPicPr>
        <p:blipFill>
          <a:blip r:embed="rId2"/>
          <a:stretch>
            <a:fillRect/>
          </a:stretch>
        </p:blipFill>
        <p:spPr>
          <a:xfrm>
            <a:off x="156537" y="106738"/>
            <a:ext cx="3501064" cy="1320280"/>
          </a:xfrm>
          <a:prstGeom prst="rect">
            <a:avLst/>
          </a:prstGeom>
        </p:spPr>
      </p:pic>
    </p:spTree>
    <p:extLst>
      <p:ext uri="{BB962C8B-B14F-4D97-AF65-F5344CB8AC3E}">
        <p14:creationId xmlns:p14="http://schemas.microsoft.com/office/powerpoint/2010/main" val="552329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solidFill>
                  <a:srgbClr val="FFFF00"/>
                </a:solidFill>
              </a:rPr>
              <a:t>معالجات  التلوث الشعاعي</a:t>
            </a:r>
            <a:endParaRPr lang="en-US" b="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r" rtl="1"/>
            <a:r>
              <a:rPr lang="ar-IQ" b="1" dirty="0"/>
              <a:t>المعالجة التكنولوجية للنفايات الخطيرة قبل عملية دفنها ، والهدف من ذلك هو تغيير الصفات الطبيعية او الكيميائية للنفايات الخطيرة ، مثل تقليل الحجم ، وأيضا سمية المركبات او إزالة السمية </a:t>
            </a:r>
            <a:endParaRPr lang="ar-IQ" b="1" dirty="0" smtClean="0"/>
          </a:p>
          <a:p>
            <a:pPr algn="r" rtl="1"/>
            <a:endParaRPr lang="ar-IQ" b="1" dirty="0"/>
          </a:p>
          <a:p>
            <a:pPr lvl="0" algn="r" rtl="1"/>
            <a:r>
              <a:rPr lang="ar-IQ" b="1" dirty="0"/>
              <a:t>وضع النفايات المشعة </a:t>
            </a:r>
            <a:r>
              <a:rPr lang="ar-IQ" b="1" dirty="0">
                <a:solidFill>
                  <a:schemeClr val="accent5">
                    <a:lumMod val="60000"/>
                    <a:lumOff val="40000"/>
                  </a:schemeClr>
                </a:solidFill>
              </a:rPr>
              <a:t>في صخور ملحية داخل القشرة الأرضية وبعيدة عن التجمعات السكانية </a:t>
            </a:r>
            <a:r>
              <a:rPr lang="ar-IQ" b="1" dirty="0"/>
              <a:t>، حيث ان الصخور الملحية تشير إلى عدم وجود الماء في هذه المناطق </a:t>
            </a:r>
            <a:r>
              <a:rPr lang="ar-IQ" b="1" dirty="0" smtClean="0"/>
              <a:t>.</a:t>
            </a:r>
          </a:p>
          <a:p>
            <a:pPr lvl="0" algn="r" rtl="1"/>
            <a:endParaRPr lang="en-US" b="1" dirty="0"/>
          </a:p>
          <a:p>
            <a:pPr algn="r" rtl="1"/>
            <a:r>
              <a:rPr lang="ar-IQ" b="1" dirty="0"/>
              <a:t>وضع النفايات المشعة في عبوات خاصة ثم تخزينها في المناجم المهجورة المعزولة طبيعيا من المياه الجوفية </a:t>
            </a:r>
            <a:endParaRPr lang="ar-IQ" b="1" dirty="0" smtClean="0"/>
          </a:p>
          <a:p>
            <a:pPr algn="r" rtl="1"/>
            <a:endParaRPr lang="ar-IQ" b="1" dirty="0"/>
          </a:p>
          <a:p>
            <a:pPr lvl="0" algn="r" rtl="1"/>
            <a:r>
              <a:rPr lang="ar-IQ" b="1" dirty="0"/>
              <a:t>تغطية أرضيات المباني بطبقة من مادة مقاومة للتفاعلات الكيميائية وللحرارة ، وان تلصق لصقا جيدا لضمان عدم تسرب المواد المشعة تحتها .</a:t>
            </a:r>
            <a:endParaRPr lang="en-US" b="1" dirty="0"/>
          </a:p>
          <a:p>
            <a:pPr algn="r" rtl="1"/>
            <a:r>
              <a:rPr lang="ar-IQ" b="1" dirty="0"/>
              <a:t>تخزين المواد المشعة في أماكن آمنة مثل الدور الأرضي من المبنى مع تزويد المخزن عند مجاريه بأجهزة الكشف عن التلوث الإشعاعي مع ضرورة وضع المواد المشعة بالمخزن داخل حاويات ودروع مناسبة </a:t>
            </a:r>
            <a:endParaRPr lang="en-US" b="1" dirty="0"/>
          </a:p>
        </p:txBody>
      </p:sp>
      <p:pic>
        <p:nvPicPr>
          <p:cNvPr id="5" name="Picture 4"/>
          <p:cNvPicPr>
            <a:picLocks noChangeAspect="1"/>
          </p:cNvPicPr>
          <p:nvPr/>
        </p:nvPicPr>
        <p:blipFill>
          <a:blip r:embed="rId2"/>
          <a:stretch>
            <a:fillRect/>
          </a:stretch>
        </p:blipFill>
        <p:spPr>
          <a:xfrm>
            <a:off x="124691" y="35171"/>
            <a:ext cx="4433454" cy="2017747"/>
          </a:xfrm>
          <a:prstGeom prst="rect">
            <a:avLst/>
          </a:prstGeom>
        </p:spPr>
      </p:pic>
    </p:spTree>
    <p:extLst>
      <p:ext uri="{BB962C8B-B14F-4D97-AF65-F5344CB8AC3E}">
        <p14:creationId xmlns:p14="http://schemas.microsoft.com/office/powerpoint/2010/main" val="637765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5027"/>
          </a:xfrm>
        </p:spPr>
        <p:txBody>
          <a:bodyPr/>
          <a:lstStyle/>
          <a:p>
            <a:pPr algn="r"/>
            <a:r>
              <a:rPr lang="ar-IQ" b="1" dirty="0" smtClean="0">
                <a:solidFill>
                  <a:srgbClr val="FFFF00"/>
                </a:solidFill>
              </a:rPr>
              <a:t>التلوث البصري والجمالي</a:t>
            </a:r>
            <a:endParaRPr lang="en-US" b="1" dirty="0">
              <a:solidFill>
                <a:srgbClr val="FFFF00"/>
              </a:solidFill>
            </a:endParaRPr>
          </a:p>
        </p:txBody>
      </p:sp>
      <p:sp>
        <p:nvSpPr>
          <p:cNvPr id="3" name="Content Placeholder 2"/>
          <p:cNvSpPr>
            <a:spLocks noGrp="1"/>
          </p:cNvSpPr>
          <p:nvPr>
            <p:ph idx="1"/>
          </p:nvPr>
        </p:nvSpPr>
        <p:spPr>
          <a:xfrm>
            <a:off x="1103312" y="1357746"/>
            <a:ext cx="8946541" cy="4890654"/>
          </a:xfrm>
        </p:spPr>
        <p:txBody>
          <a:bodyPr/>
          <a:lstStyle/>
          <a:p>
            <a:pPr algn="r" rtl="1">
              <a:buFont typeface="Wingdings" panose="05000000000000000000" pitchFamily="2" charset="2"/>
              <a:buChar char="v"/>
            </a:pPr>
            <a:r>
              <a:rPr lang="ar-IQ" b="1" dirty="0" smtClean="0"/>
              <a:t>يعرف</a:t>
            </a:r>
            <a:r>
              <a:rPr lang="ar-IQ" b="1" dirty="0" smtClean="0">
                <a:solidFill>
                  <a:srgbClr val="FFC000"/>
                </a:solidFill>
              </a:rPr>
              <a:t> </a:t>
            </a:r>
            <a:r>
              <a:rPr lang="ar-IQ" b="1" dirty="0">
                <a:solidFill>
                  <a:srgbClr val="FFC000"/>
                </a:solidFill>
              </a:rPr>
              <a:t>الجمال </a:t>
            </a:r>
            <a:r>
              <a:rPr lang="ar-IQ" b="1" dirty="0"/>
              <a:t>( هو قيمة ايجابية  نابعة من طبيعة الشيء </a:t>
            </a:r>
            <a:r>
              <a:rPr lang="ar-IQ" b="1" dirty="0" smtClean="0"/>
              <a:t>)  </a:t>
            </a:r>
          </a:p>
          <a:p>
            <a:pPr algn="r" rtl="1">
              <a:buFont typeface="Wingdings" panose="05000000000000000000" pitchFamily="2" charset="2"/>
              <a:buChar char="v"/>
            </a:pPr>
            <a:endParaRPr lang="ar-IQ" b="1" dirty="0" smtClean="0"/>
          </a:p>
          <a:p>
            <a:pPr algn="r" rtl="1">
              <a:buFont typeface="Wingdings" panose="05000000000000000000" pitchFamily="2" charset="2"/>
              <a:buChar char="v"/>
            </a:pPr>
            <a:r>
              <a:rPr lang="ar-IQ" b="1" dirty="0">
                <a:solidFill>
                  <a:srgbClr val="FFC000"/>
                </a:solidFill>
              </a:rPr>
              <a:t>التلوث </a:t>
            </a:r>
            <a:r>
              <a:rPr lang="ar-IQ" b="1" dirty="0" smtClean="0">
                <a:solidFill>
                  <a:srgbClr val="FFC000"/>
                </a:solidFill>
              </a:rPr>
              <a:t>البصري </a:t>
            </a:r>
            <a:r>
              <a:rPr lang="ar-IQ" b="1" dirty="0" smtClean="0"/>
              <a:t>( </a:t>
            </a:r>
            <a:r>
              <a:rPr lang="ar-IQ" b="1" dirty="0"/>
              <a:t>هو احد أوجه التلوث ، هو تغير غير مرغوب فيه في عناصر البيئة العمرانية من إضافات او تشوهات او كتل بنائية غير قانونية ، او فراغات غير مصممة ، او إضافات تتنافر مع البيئة </a:t>
            </a:r>
            <a:r>
              <a:rPr lang="ar-IQ" b="1" dirty="0" smtClean="0"/>
              <a:t>الطبيعية </a:t>
            </a:r>
            <a:r>
              <a:rPr lang="ar-IQ" b="1" dirty="0" smtClean="0">
                <a:solidFill>
                  <a:srgbClr val="FFC000"/>
                </a:solidFill>
              </a:rPr>
              <a:t>كانتشار العشوائيات</a:t>
            </a:r>
          </a:p>
          <a:p>
            <a:pPr algn="r" rtl="1">
              <a:buFont typeface="Wingdings" panose="05000000000000000000" pitchFamily="2" charset="2"/>
              <a:buChar char="v"/>
            </a:pPr>
            <a:r>
              <a:rPr lang="ar-IQ" b="1" dirty="0" smtClean="0"/>
              <a:t>  </a:t>
            </a:r>
            <a:r>
              <a:rPr lang="ar-IQ" b="1" dirty="0" smtClean="0">
                <a:solidFill>
                  <a:srgbClr val="FFC000"/>
                </a:solidFill>
              </a:rPr>
              <a:t>يؤثر </a:t>
            </a:r>
            <a:r>
              <a:rPr lang="ar-IQ" b="1" dirty="0">
                <a:solidFill>
                  <a:srgbClr val="FFC000"/>
                </a:solidFill>
              </a:rPr>
              <a:t>التلوث البصري او الجمالي على الإنسان </a:t>
            </a:r>
            <a:r>
              <a:rPr lang="ar-IQ" b="1" dirty="0"/>
              <a:t>، نتيجة للتفاعل بينه وبين البيئة المحيطة مما يترك لديه تصرفات وشعور تؤدي في النهاية إلى سلوكيات خاطئة تتفاوت نتيجة لتفاوت مستويات التلوث ، ومن أهم هذه السلوكيات والتي نعتبرها احد مظاهر التلوث البصري او الجمالي ، </a:t>
            </a:r>
            <a:r>
              <a:rPr lang="ar-IQ" b="1" dirty="0">
                <a:solidFill>
                  <a:srgbClr val="FFC000"/>
                </a:solidFill>
              </a:rPr>
              <a:t>هو سلوك التعايش </a:t>
            </a:r>
            <a:r>
              <a:rPr lang="ar-IQ" b="1" dirty="0"/>
              <a:t>وهو أن يعتاد الإنسان مظهر من مظاهر التلوث حتى يصبح جزء من حياته اليومية فلا يراه ولا يتأثر به .</a:t>
            </a:r>
            <a:endParaRPr lang="en-US" b="1" dirty="0"/>
          </a:p>
        </p:txBody>
      </p:sp>
      <p:pic>
        <p:nvPicPr>
          <p:cNvPr id="4" name="Picture 3"/>
          <p:cNvPicPr>
            <a:picLocks noChangeAspect="1"/>
          </p:cNvPicPr>
          <p:nvPr/>
        </p:nvPicPr>
        <p:blipFill>
          <a:blip r:embed="rId2"/>
          <a:stretch>
            <a:fillRect/>
          </a:stretch>
        </p:blipFill>
        <p:spPr>
          <a:xfrm>
            <a:off x="195055" y="4862946"/>
            <a:ext cx="4210689" cy="1706814"/>
          </a:xfrm>
          <a:prstGeom prst="rect">
            <a:avLst/>
          </a:prstGeom>
        </p:spPr>
      </p:pic>
    </p:spTree>
    <p:extLst>
      <p:ext uri="{BB962C8B-B14F-4D97-AF65-F5344CB8AC3E}">
        <p14:creationId xmlns:p14="http://schemas.microsoft.com/office/powerpoint/2010/main" val="2711581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5864"/>
          </a:xfrm>
        </p:spPr>
        <p:txBody>
          <a:bodyPr/>
          <a:lstStyle/>
          <a:p>
            <a:pPr algn="r" rtl="1"/>
            <a:r>
              <a:rPr lang="ar-IQ" b="1" dirty="0">
                <a:solidFill>
                  <a:srgbClr val="FFFF00"/>
                </a:solidFill>
              </a:rPr>
              <a:t>أنواع وأمثلة للتلوث البصري أو الجمالي</a:t>
            </a:r>
            <a:r>
              <a:rPr lang="en-US" dirty="0"/>
              <a:t/>
            </a:r>
            <a:br>
              <a:rPr lang="en-US" dirty="0"/>
            </a:br>
            <a:endParaRPr lang="en-US" dirty="0"/>
          </a:p>
        </p:txBody>
      </p:sp>
      <p:sp>
        <p:nvSpPr>
          <p:cNvPr id="3" name="Content Placeholder 2"/>
          <p:cNvSpPr>
            <a:spLocks noGrp="1"/>
          </p:cNvSpPr>
          <p:nvPr>
            <p:ph idx="1"/>
          </p:nvPr>
        </p:nvSpPr>
        <p:spPr>
          <a:xfrm>
            <a:off x="1103312" y="1620982"/>
            <a:ext cx="8946541" cy="4627417"/>
          </a:xfrm>
        </p:spPr>
        <p:txBody>
          <a:bodyPr>
            <a:normAutofit/>
          </a:bodyPr>
          <a:lstStyle/>
          <a:p>
            <a:pPr lvl="0" algn="r" rtl="1">
              <a:buFont typeface="Wingdings" panose="05000000000000000000" pitchFamily="2" charset="2"/>
              <a:buChar char="q"/>
            </a:pPr>
            <a:r>
              <a:rPr lang="ar-IQ" b="1" dirty="0" smtClean="0"/>
              <a:t>انتشار العشوائيات السكنية   </a:t>
            </a:r>
          </a:p>
          <a:p>
            <a:pPr lvl="0" algn="r" rtl="1">
              <a:buFont typeface="Wingdings" panose="05000000000000000000" pitchFamily="2" charset="2"/>
              <a:buChar char="q"/>
            </a:pPr>
            <a:r>
              <a:rPr lang="ar-IQ" b="1" dirty="0" smtClean="0"/>
              <a:t>سوء </a:t>
            </a:r>
            <a:r>
              <a:rPr lang="ar-IQ" b="1" dirty="0"/>
              <a:t>التخطيط العمراني لبعض الأبنية سواء من حيث الفراغات او من شكل بنائها .</a:t>
            </a:r>
            <a:endParaRPr lang="en-US" b="1" dirty="0"/>
          </a:p>
          <a:p>
            <a:pPr lvl="0" algn="r" rtl="1">
              <a:buFont typeface="Wingdings" panose="05000000000000000000" pitchFamily="2" charset="2"/>
              <a:buChar char="q"/>
            </a:pPr>
            <a:r>
              <a:rPr lang="ar-IQ" b="1" dirty="0"/>
              <a:t>مشروعات الترميم بالمناطق الأثرية وعدم انسجام الأجزاء الجديدة مع القديمة.</a:t>
            </a:r>
            <a:endParaRPr lang="en-US" b="1" dirty="0"/>
          </a:p>
          <a:p>
            <a:pPr lvl="0" algn="r" rtl="1">
              <a:buFont typeface="Wingdings" panose="05000000000000000000" pitchFamily="2" charset="2"/>
              <a:buChar char="q"/>
            </a:pPr>
            <a:r>
              <a:rPr lang="ar-IQ" b="1" dirty="0"/>
              <a:t>إقامة المباني أمام المناظر الجميلة وإخفائها مثل </a:t>
            </a:r>
            <a:r>
              <a:rPr lang="ar-IQ" b="1" dirty="0" smtClean="0"/>
              <a:t>،الانهار او </a:t>
            </a:r>
            <a:r>
              <a:rPr lang="ar-IQ" b="1" dirty="0"/>
              <a:t>أي مكان توجد به مسطحات مائية ، والأشجار والغابات الخضراء </a:t>
            </a:r>
            <a:r>
              <a:rPr lang="ar-IQ" b="1" dirty="0" smtClean="0"/>
              <a:t>. </a:t>
            </a:r>
            <a:endParaRPr lang="en-US" b="1" dirty="0"/>
          </a:p>
          <a:p>
            <a:pPr lvl="0" algn="r" rtl="1">
              <a:buFont typeface="Wingdings" panose="05000000000000000000" pitchFamily="2" charset="2"/>
              <a:buChar char="q"/>
            </a:pPr>
            <a:r>
              <a:rPr lang="ar-IQ" b="1" dirty="0"/>
              <a:t>التجاوزات لبعض أصحاب المحال التجارية او المساكن على الأرصفة حتى فقدت المدينة رصيفها للتجاوزات وأصبح المشاة بدون أرصفة وبعضها استغل في صورة أماكن انتظار .</a:t>
            </a:r>
            <a:endParaRPr lang="en-US" b="1" dirty="0"/>
          </a:p>
          <a:p>
            <a:pPr algn="r" rtl="1">
              <a:buFont typeface="Wingdings" panose="05000000000000000000" pitchFamily="2" charset="2"/>
              <a:buChar char="q"/>
            </a:pPr>
            <a:r>
              <a:rPr lang="ar-IQ" b="1" dirty="0"/>
              <a:t>الأكشاك وأماكن البيع العشوائية المنتشرة في جميع الأحياء على الأرصفة او وسط الجزرة الوسطية للشارع او تحت الجسور  دون مراعاة للذوق العام او التناسق والألوان او الجمال او المصلحة والصحة ، ناهيك عن </a:t>
            </a:r>
            <a:r>
              <a:rPr lang="ar-IQ" dirty="0"/>
              <a:t>أزمات المرور التي تسببها ( السيارات والمشاة)</a:t>
            </a:r>
            <a:r>
              <a:rPr lang="en-US" dirty="0"/>
              <a:t> </a:t>
            </a:r>
          </a:p>
        </p:txBody>
      </p:sp>
      <p:pic>
        <p:nvPicPr>
          <p:cNvPr id="4" name="Picture 3"/>
          <p:cNvPicPr>
            <a:picLocks noChangeAspect="1"/>
          </p:cNvPicPr>
          <p:nvPr/>
        </p:nvPicPr>
        <p:blipFill>
          <a:blip r:embed="rId2"/>
          <a:stretch>
            <a:fillRect/>
          </a:stretch>
        </p:blipFill>
        <p:spPr>
          <a:xfrm>
            <a:off x="0" y="452718"/>
            <a:ext cx="3116179" cy="1704109"/>
          </a:xfrm>
          <a:prstGeom prst="rect">
            <a:avLst/>
          </a:prstGeom>
        </p:spPr>
      </p:pic>
    </p:spTree>
    <p:extLst>
      <p:ext uri="{BB962C8B-B14F-4D97-AF65-F5344CB8AC3E}">
        <p14:creationId xmlns:p14="http://schemas.microsoft.com/office/powerpoint/2010/main" val="3824636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1173"/>
          </a:xfrm>
        </p:spPr>
        <p:txBody>
          <a:bodyPr/>
          <a:lstStyle/>
          <a:p>
            <a:pPr algn="r" rtl="1"/>
            <a:r>
              <a:rPr lang="ar-IQ" b="1" dirty="0" smtClean="0">
                <a:solidFill>
                  <a:srgbClr val="FFFF00"/>
                </a:solidFill>
              </a:rPr>
              <a:t>التلوث الغذائي ومصادره</a:t>
            </a:r>
            <a:endParaRPr lang="en-US" b="1" dirty="0">
              <a:solidFill>
                <a:srgbClr val="FFFF00"/>
              </a:solidFill>
            </a:endParaRPr>
          </a:p>
        </p:txBody>
      </p:sp>
      <p:sp>
        <p:nvSpPr>
          <p:cNvPr id="3" name="Content Placeholder 2"/>
          <p:cNvSpPr>
            <a:spLocks noGrp="1"/>
          </p:cNvSpPr>
          <p:nvPr>
            <p:ph idx="1"/>
          </p:nvPr>
        </p:nvSpPr>
        <p:spPr>
          <a:xfrm>
            <a:off x="1103312" y="1925782"/>
            <a:ext cx="8946541" cy="4322618"/>
          </a:xfrm>
        </p:spPr>
        <p:txBody>
          <a:bodyPr>
            <a:normAutofit/>
          </a:bodyPr>
          <a:lstStyle/>
          <a:p>
            <a:pPr algn="r" rtl="1">
              <a:buFont typeface="Wingdings" panose="05000000000000000000" pitchFamily="2" charset="2"/>
              <a:buChar char="v"/>
            </a:pPr>
            <a:r>
              <a:rPr lang="ar-IQ" dirty="0">
                <a:solidFill>
                  <a:srgbClr val="FFFF00"/>
                </a:solidFill>
              </a:rPr>
              <a:t>التلــوث الغذائي </a:t>
            </a:r>
            <a:r>
              <a:rPr lang="ar-IQ" dirty="0"/>
              <a:t>( </a:t>
            </a:r>
            <a:r>
              <a:rPr lang="ar-IQ" b="1" dirty="0">
                <a:solidFill>
                  <a:schemeClr val="accent5">
                    <a:lumMod val="60000"/>
                    <a:lumOff val="40000"/>
                  </a:schemeClr>
                </a:solidFill>
              </a:rPr>
              <a:t>يقصد بالتـــلوث الغذائي وصول الكائنات الحيــة الدقيقــة او أي أجسام غريبة غير مرغــوب بوجودها في المادة الغذائية ، مما يعجل في ظهور علامات الفساد عليها ، وبالنتيجة جعلها غير مرغوبة او غير صالحة للاستهلاك البشري ، والتلوث الغذائي يحدث بصورة مختلفة تبعا لنوع المتسبب في هذا التلوث </a:t>
            </a:r>
            <a:r>
              <a:rPr lang="ar-IQ" b="1" dirty="0" smtClean="0">
                <a:solidFill>
                  <a:schemeClr val="accent5">
                    <a:lumMod val="60000"/>
                    <a:lumOff val="40000"/>
                  </a:schemeClr>
                </a:solidFill>
              </a:rPr>
              <a:t>)   وكالاتي </a:t>
            </a:r>
            <a:endParaRPr lang="ar-IQ" dirty="0" smtClean="0"/>
          </a:p>
          <a:p>
            <a:pPr algn="r" rtl="1">
              <a:buFont typeface="Wingdings" panose="05000000000000000000" pitchFamily="2" charset="2"/>
              <a:buChar char="v"/>
            </a:pPr>
            <a:r>
              <a:rPr lang="ar-IQ" b="1" dirty="0" smtClean="0">
                <a:solidFill>
                  <a:srgbClr val="FFFF00"/>
                </a:solidFill>
                <a:ea typeface="Times New Roman" panose="02020603050405020304" pitchFamily="18" charset="0"/>
              </a:rPr>
              <a:t>التلوث بالمبيدات </a:t>
            </a:r>
            <a:r>
              <a:rPr lang="ar-IQ" b="1" dirty="0" smtClean="0">
                <a:ea typeface="Times New Roman" panose="02020603050405020304" pitchFamily="18" charset="0"/>
              </a:rPr>
              <a:t>الأعشاب والفطور والحشرات والآفـــات الأخرى التــي تستخـــدم لحماية المزروعات والمحاصيل بعد الحصاد ، او القطاف ، مصدرا هاما لتلــوث الأغـــذية </a:t>
            </a:r>
          </a:p>
          <a:p>
            <a:pPr lvl="1" algn="r" rtl="1">
              <a:buFont typeface="Wingdings" panose="05000000000000000000" pitchFamily="2" charset="2"/>
              <a:buChar char="v"/>
            </a:pPr>
            <a:r>
              <a:rPr lang="ar-IQ" sz="2000" b="1" dirty="0">
                <a:solidFill>
                  <a:srgbClr val="FFFF00"/>
                </a:solidFill>
              </a:rPr>
              <a:t>التلوث العضوي </a:t>
            </a:r>
            <a:r>
              <a:rPr lang="ar-IQ" sz="2000" b="1" dirty="0"/>
              <a:t>، إن الأطعمة قد تصبح وسيلة لنقل الميكروبات المرضية للإنسان اذا ما كانت قريبة وملتصقة بحيوانات ملوثة </a:t>
            </a:r>
            <a:endParaRPr lang="en-US" sz="2000" b="1" dirty="0"/>
          </a:p>
          <a:p>
            <a:pPr lvl="1" algn="r" rtl="1">
              <a:buFont typeface="Wingdings" panose="05000000000000000000" pitchFamily="2" charset="2"/>
              <a:buChar char="v"/>
            </a:pPr>
            <a:r>
              <a:rPr lang="ar-IQ" sz="2000" b="1" dirty="0">
                <a:solidFill>
                  <a:srgbClr val="FFFF00"/>
                </a:solidFill>
              </a:rPr>
              <a:t>التلوث الكيميائي </a:t>
            </a:r>
            <a:r>
              <a:rPr lang="ar-IQ" sz="2000" b="1" dirty="0"/>
              <a:t>، ان احتمالات التلوث الكيميائي للغذاء تزايدت كثيرا خلال السنوات الأخيرة واستعمال عناصر تكميلية قد تكون هي السبب في تزايد التلوث الكيميائي </a:t>
            </a:r>
            <a:r>
              <a:rPr lang="ar-IQ" sz="2000" b="1" baseline="30000" dirty="0" smtClean="0"/>
              <a:t> او </a:t>
            </a:r>
            <a:r>
              <a:rPr lang="ar-IQ" sz="2000" b="1" dirty="0" smtClean="0"/>
              <a:t>التسمم </a:t>
            </a:r>
            <a:r>
              <a:rPr lang="ar-IQ" sz="2000" b="1" dirty="0"/>
              <a:t>بالرصاص </a:t>
            </a:r>
            <a:endParaRPr lang="ar-IQ" sz="2000" b="1" dirty="0" smtClean="0"/>
          </a:p>
          <a:p>
            <a:pPr lvl="1" algn="r" rtl="1">
              <a:buFont typeface="Wingdings" panose="05000000000000000000" pitchFamily="2" charset="2"/>
              <a:buChar char="v"/>
            </a:pPr>
            <a:r>
              <a:rPr lang="ar-IQ" sz="2000" b="1" dirty="0" smtClean="0">
                <a:solidFill>
                  <a:srgbClr val="FFFF00"/>
                </a:solidFill>
              </a:rPr>
              <a:t>التلوث البكتيري والجرثومي </a:t>
            </a:r>
            <a:r>
              <a:rPr lang="ar-IQ" sz="2000" b="1" dirty="0" smtClean="0"/>
              <a:t>الناجم عن رمي مخلفات المصانع والمستشفيات في مجاري الانهار</a:t>
            </a:r>
            <a:endParaRPr lang="en-US" sz="2000" b="1" dirty="0"/>
          </a:p>
          <a:p>
            <a:pPr algn="r" rtl="1">
              <a:buFont typeface="Wingdings" panose="05000000000000000000" pitchFamily="2" charset="2"/>
              <a:buChar char="v"/>
            </a:pPr>
            <a:endParaRPr lang="ar-IQ" dirty="0" smtClean="0"/>
          </a:p>
          <a:p>
            <a:pPr algn="r" rtl="1"/>
            <a:endParaRPr lang="ar-IQ" dirty="0"/>
          </a:p>
          <a:p>
            <a:pPr algn="r" rtl="1"/>
            <a:endParaRPr lang="ar-IQ" dirty="0" smtClean="0"/>
          </a:p>
          <a:p>
            <a:pPr algn="r" rtl="1"/>
            <a:endParaRPr lang="en-US" dirty="0"/>
          </a:p>
        </p:txBody>
      </p:sp>
      <p:pic>
        <p:nvPicPr>
          <p:cNvPr id="5" name="Picture 4"/>
          <p:cNvPicPr>
            <a:picLocks noChangeAspect="1"/>
          </p:cNvPicPr>
          <p:nvPr/>
        </p:nvPicPr>
        <p:blipFill>
          <a:blip r:embed="rId2"/>
          <a:stretch>
            <a:fillRect/>
          </a:stretch>
        </p:blipFill>
        <p:spPr>
          <a:xfrm>
            <a:off x="0" y="0"/>
            <a:ext cx="1979542" cy="1925782"/>
          </a:xfrm>
          <a:prstGeom prst="rect">
            <a:avLst/>
          </a:prstGeom>
        </p:spPr>
      </p:pic>
      <p:pic>
        <p:nvPicPr>
          <p:cNvPr id="6" name="Picture 5"/>
          <p:cNvPicPr>
            <a:picLocks noChangeAspect="1"/>
          </p:cNvPicPr>
          <p:nvPr/>
        </p:nvPicPr>
        <p:blipFill>
          <a:blip r:embed="rId3"/>
          <a:stretch>
            <a:fillRect/>
          </a:stretch>
        </p:blipFill>
        <p:spPr>
          <a:xfrm>
            <a:off x="1979542" y="0"/>
            <a:ext cx="2410161" cy="1925782"/>
          </a:xfrm>
          <a:prstGeom prst="rect">
            <a:avLst/>
          </a:prstGeom>
        </p:spPr>
      </p:pic>
    </p:spTree>
    <p:extLst>
      <p:ext uri="{BB962C8B-B14F-4D97-AF65-F5344CB8AC3E}">
        <p14:creationId xmlns:p14="http://schemas.microsoft.com/office/powerpoint/2010/main" val="3373824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smtClean="0"/>
              <a:t>ا</a:t>
            </a:r>
            <a:r>
              <a:rPr lang="ar-IQ" b="1" dirty="0" smtClean="0">
                <a:solidFill>
                  <a:srgbClr val="FFFF00"/>
                </a:solidFill>
              </a:rPr>
              <a:t>لضوضاء</a:t>
            </a:r>
            <a:endParaRPr lang="en-US" b="1" dirty="0">
              <a:solidFill>
                <a:srgbClr val="FFFF00"/>
              </a:solidFill>
            </a:endParaRPr>
          </a:p>
        </p:txBody>
      </p:sp>
      <p:sp>
        <p:nvSpPr>
          <p:cNvPr id="3" name="Content Placeholder 2"/>
          <p:cNvSpPr>
            <a:spLocks noGrp="1"/>
          </p:cNvSpPr>
          <p:nvPr>
            <p:ph idx="1"/>
          </p:nvPr>
        </p:nvSpPr>
        <p:spPr>
          <a:xfrm>
            <a:off x="1103312" y="1440874"/>
            <a:ext cx="10201997" cy="4807526"/>
          </a:xfrm>
        </p:spPr>
        <p:txBody>
          <a:bodyPr>
            <a:normAutofit/>
          </a:bodyPr>
          <a:lstStyle/>
          <a:p>
            <a:pPr marL="0" indent="0" algn="r" rtl="1">
              <a:buNone/>
            </a:pPr>
            <a:r>
              <a:rPr lang="ar-IQ" b="1" dirty="0">
                <a:solidFill>
                  <a:srgbClr val="FFFF00"/>
                </a:solidFill>
              </a:rPr>
              <a:t>الضوضاء </a:t>
            </a:r>
            <a:r>
              <a:rPr lang="ar-IQ" b="1" dirty="0" smtClean="0"/>
              <a:t> يمثل صوت </a:t>
            </a:r>
            <a:r>
              <a:rPr lang="ar-IQ" b="1" dirty="0"/>
              <a:t>غير المرغوب فيه من قبل </a:t>
            </a:r>
            <a:r>
              <a:rPr lang="ar-IQ" b="1" dirty="0" smtClean="0"/>
              <a:t>المتلقي </a:t>
            </a:r>
          </a:p>
          <a:p>
            <a:pPr marL="0" indent="0" algn="r" rtl="1">
              <a:buNone/>
            </a:pPr>
            <a:r>
              <a:rPr lang="ar-IQ" b="1" dirty="0">
                <a:solidFill>
                  <a:srgbClr val="FFFF00"/>
                </a:solidFill>
              </a:rPr>
              <a:t> </a:t>
            </a:r>
            <a:r>
              <a:rPr lang="ar-IQ" b="1" dirty="0" smtClean="0">
                <a:solidFill>
                  <a:srgbClr val="FFFF00"/>
                </a:solidFill>
              </a:rPr>
              <a:t> الضوضاء </a:t>
            </a:r>
            <a:r>
              <a:rPr lang="ar-IQ" b="1" dirty="0"/>
              <a:t>ملوث بيئي ذو طبيعة فيزيائية وهـو عبارة عن أصوات ينقصها الانتظام والتناسق ، فالبيوت مزدحمة بالات التنظيف الكهربائية والغسالات والخلاطات وأجهزة التكييف والآت </a:t>
            </a:r>
            <a:r>
              <a:rPr lang="ar-IQ" b="1" dirty="0" smtClean="0"/>
              <a:t>الموسيقى</a:t>
            </a:r>
          </a:p>
          <a:p>
            <a:pPr marL="0" indent="0" algn="r" rtl="1">
              <a:buNone/>
            </a:pPr>
            <a:endParaRPr lang="ar-IQ" b="1" dirty="0" smtClean="0">
              <a:solidFill>
                <a:srgbClr val="FFFF00"/>
              </a:solidFill>
            </a:endParaRPr>
          </a:p>
          <a:p>
            <a:pPr marL="0" indent="0" algn="r" rtl="1">
              <a:buNone/>
            </a:pPr>
            <a:r>
              <a:rPr lang="ar-IQ" b="1" dirty="0" smtClean="0">
                <a:solidFill>
                  <a:srgbClr val="FFFF00"/>
                </a:solidFill>
              </a:rPr>
              <a:t>وتختلف </a:t>
            </a:r>
            <a:r>
              <a:rPr lang="ar-IQ" b="1" dirty="0">
                <a:solidFill>
                  <a:srgbClr val="FFFF00"/>
                </a:solidFill>
              </a:rPr>
              <a:t>الضوضاء عن غيرها من مصادر التلوث من  نواح عدة أهمها :</a:t>
            </a:r>
            <a:endParaRPr lang="en-US" b="1" dirty="0">
              <a:solidFill>
                <a:srgbClr val="FFFF00"/>
              </a:solidFill>
            </a:endParaRPr>
          </a:p>
          <a:p>
            <a:pPr marL="0" lvl="0" indent="0" algn="r" rtl="1">
              <a:buNone/>
            </a:pPr>
            <a:r>
              <a:rPr lang="ar-IQ" b="1" dirty="0"/>
              <a:t>إن الضوضاء متعددة المصادر ، وتوجد في كل مكان ، ولا يسهل السيطرة عليها كما في المصادر الاخرى.</a:t>
            </a:r>
            <a:endParaRPr lang="en-US" b="1" dirty="0"/>
          </a:p>
          <a:p>
            <a:pPr marL="0" lvl="0" indent="0" algn="r" rtl="1">
              <a:buNone/>
            </a:pPr>
            <a:r>
              <a:rPr lang="ar-IQ" b="1" dirty="0"/>
              <a:t>ينقطع اثر الضوضاء بمجرد توقفها ، أي أنها لا تترك خلفها أثرا واضحا في البيئة، وبذلك فان اثر الضوضاء اثر وقتي ينتهي بانقطاعها.</a:t>
            </a:r>
            <a:endParaRPr lang="en-US" b="1" dirty="0"/>
          </a:p>
          <a:p>
            <a:pPr marL="0" indent="0" algn="r" rtl="1">
              <a:buNone/>
            </a:pPr>
            <a:r>
              <a:rPr lang="ar-IQ" b="1" dirty="0"/>
              <a:t>تختلف الضوضاء عن غيرها من عوامل التلوث في إنها محلية إلى حد كبير </a:t>
            </a:r>
            <a:endParaRPr lang="en-US" b="1" dirty="0"/>
          </a:p>
        </p:txBody>
      </p:sp>
      <p:pic>
        <p:nvPicPr>
          <p:cNvPr id="4" name="Picture 3"/>
          <p:cNvPicPr>
            <a:picLocks noChangeAspect="1"/>
          </p:cNvPicPr>
          <p:nvPr/>
        </p:nvPicPr>
        <p:blipFill>
          <a:blip r:embed="rId2"/>
          <a:stretch>
            <a:fillRect/>
          </a:stretch>
        </p:blipFill>
        <p:spPr>
          <a:xfrm>
            <a:off x="471054" y="4599709"/>
            <a:ext cx="4516581" cy="1898073"/>
          </a:xfrm>
          <a:prstGeom prst="rect">
            <a:avLst/>
          </a:prstGeom>
        </p:spPr>
      </p:pic>
    </p:spTree>
    <p:extLst>
      <p:ext uri="{BB962C8B-B14F-4D97-AF65-F5344CB8AC3E}">
        <p14:creationId xmlns:p14="http://schemas.microsoft.com/office/powerpoint/2010/main" val="1949349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60446"/>
          </a:xfrm>
        </p:spPr>
        <p:txBody>
          <a:bodyPr/>
          <a:lstStyle/>
          <a:p>
            <a:pPr algn="r" rtl="1"/>
            <a:r>
              <a:rPr lang="ar-IQ" dirty="0" smtClean="0">
                <a:solidFill>
                  <a:srgbClr val="FFFF00"/>
                </a:solidFill>
              </a:rPr>
              <a:t>انواع الضوضاء</a:t>
            </a:r>
            <a:endParaRPr lang="en-US" dirty="0">
              <a:solidFill>
                <a:srgbClr val="FFFF00"/>
              </a:solidFill>
            </a:endParaRPr>
          </a:p>
        </p:txBody>
      </p:sp>
      <p:sp>
        <p:nvSpPr>
          <p:cNvPr id="3" name="Content Placeholder 2"/>
          <p:cNvSpPr>
            <a:spLocks noGrp="1"/>
          </p:cNvSpPr>
          <p:nvPr>
            <p:ph idx="1"/>
          </p:nvPr>
        </p:nvSpPr>
        <p:spPr>
          <a:xfrm>
            <a:off x="1103312" y="1288474"/>
            <a:ext cx="8946541" cy="4959926"/>
          </a:xfrm>
        </p:spPr>
        <p:txBody>
          <a:bodyPr>
            <a:normAutofit/>
          </a:bodyPr>
          <a:lstStyle/>
          <a:p>
            <a:pPr lvl="0" algn="r" rtl="1">
              <a:buFont typeface="Wingdings" panose="05000000000000000000" pitchFamily="2" charset="2"/>
              <a:buChar char="v"/>
            </a:pPr>
            <a:r>
              <a:rPr lang="ar-IQ" sz="2800" b="1" dirty="0">
                <a:solidFill>
                  <a:srgbClr val="FFC000"/>
                </a:solidFill>
              </a:rPr>
              <a:t>ضوضاء وسائل النقل </a:t>
            </a:r>
            <a:r>
              <a:rPr lang="ar-IQ" sz="2800" b="1" dirty="0">
                <a:solidFill>
                  <a:srgbClr val="00B0F0"/>
                </a:solidFill>
              </a:rPr>
              <a:t>وهناك </a:t>
            </a:r>
            <a:r>
              <a:rPr lang="ar-IQ" sz="2800" b="1" dirty="0" smtClean="0">
                <a:solidFill>
                  <a:srgbClr val="00B0F0"/>
                </a:solidFill>
              </a:rPr>
              <a:t> مسببات  عدة بهذا </a:t>
            </a:r>
            <a:r>
              <a:rPr lang="ar-IQ" sz="2800" b="1" dirty="0">
                <a:solidFill>
                  <a:srgbClr val="00B0F0"/>
                </a:solidFill>
              </a:rPr>
              <a:t>النوع من الضوضاء ومنها :</a:t>
            </a:r>
            <a:endParaRPr lang="en-US" sz="2800" b="1" dirty="0">
              <a:solidFill>
                <a:srgbClr val="00B0F0"/>
              </a:solidFill>
            </a:endParaRPr>
          </a:p>
          <a:p>
            <a:pPr lvl="1" algn="r" rtl="1">
              <a:buFont typeface="Wingdings" panose="05000000000000000000" pitchFamily="2" charset="2"/>
              <a:buChar char="v"/>
            </a:pPr>
            <a:r>
              <a:rPr lang="ar-IQ" b="1" dirty="0"/>
              <a:t>ضوضاء الطرق والشوارع الرئيسية وتأتي بشكل أساسي من السيارات وعربات النقل والدراجات البخارية .</a:t>
            </a:r>
            <a:endParaRPr lang="en-US" sz="1600" b="1" dirty="0"/>
          </a:p>
          <a:p>
            <a:pPr lvl="1" algn="r" rtl="1">
              <a:buFont typeface="Wingdings" panose="05000000000000000000" pitchFamily="2" charset="2"/>
              <a:buChar char="v"/>
            </a:pPr>
            <a:r>
              <a:rPr lang="ar-IQ" b="1" dirty="0"/>
              <a:t>ضوضاء السكك الحديدية ( القطارات) </a:t>
            </a:r>
            <a:endParaRPr lang="en-US" sz="1600" b="1" dirty="0"/>
          </a:p>
          <a:p>
            <a:pPr lvl="1" algn="r" rtl="1">
              <a:buFont typeface="Wingdings" panose="05000000000000000000" pitchFamily="2" charset="2"/>
              <a:buChar char="v"/>
            </a:pPr>
            <a:r>
              <a:rPr lang="ar-IQ" b="1" dirty="0"/>
              <a:t>ضوضاء الطائرات ، وهـذه مشكلة تؤرق الأشخاص الذين يعيشون بجوار المطارات</a:t>
            </a:r>
            <a:r>
              <a:rPr lang="ar-IQ" dirty="0" smtClean="0"/>
              <a:t>.</a:t>
            </a:r>
          </a:p>
          <a:p>
            <a:pPr lvl="1" algn="r" rtl="1">
              <a:buFont typeface="Wingdings" panose="05000000000000000000" pitchFamily="2" charset="2"/>
              <a:buChar char="v"/>
            </a:pPr>
            <a:endParaRPr lang="en-US" sz="1600" dirty="0"/>
          </a:p>
          <a:p>
            <a:pPr lvl="0" algn="r" rtl="1">
              <a:buFont typeface="Wingdings" panose="05000000000000000000" pitchFamily="2" charset="2"/>
              <a:buChar char="v"/>
            </a:pPr>
            <a:r>
              <a:rPr lang="ar-IQ" sz="1900" b="1" dirty="0">
                <a:solidFill>
                  <a:srgbClr val="FFC000"/>
                </a:solidFill>
              </a:rPr>
              <a:t>الضوضاء الاجتماعية </a:t>
            </a:r>
            <a:r>
              <a:rPr lang="ar-IQ" sz="1900" b="1" dirty="0">
                <a:solidFill>
                  <a:srgbClr val="00B0F0"/>
                </a:solidFill>
              </a:rPr>
              <a:t>وتأتي هذه الضوضاء على قمة الأنواع الأخرى ، ويتمثل مصدرها في ( </a:t>
            </a:r>
            <a:r>
              <a:rPr lang="ar-IQ" sz="1900" b="1" dirty="0">
                <a:solidFill>
                  <a:srgbClr val="FFC000"/>
                </a:solidFill>
              </a:rPr>
              <a:t>الجوار</a:t>
            </a:r>
            <a:r>
              <a:rPr lang="ar-IQ" sz="1900" b="1" dirty="0">
                <a:solidFill>
                  <a:srgbClr val="00B0F0"/>
                </a:solidFill>
              </a:rPr>
              <a:t>) وتنبعث هذه الضوضاء من :</a:t>
            </a:r>
            <a:endParaRPr lang="en-US" sz="1900" b="1" dirty="0">
              <a:solidFill>
                <a:srgbClr val="00B0F0"/>
              </a:solidFill>
            </a:endParaRPr>
          </a:p>
          <a:p>
            <a:pPr lvl="1" algn="r" rtl="1">
              <a:buFont typeface="Wingdings" panose="05000000000000000000" pitchFamily="2" charset="2"/>
              <a:buChar char="v"/>
            </a:pPr>
            <a:r>
              <a:rPr lang="ar-IQ" b="1" dirty="0"/>
              <a:t>الحيوانات الأليفة مثل الكلاب.</a:t>
            </a:r>
            <a:endParaRPr lang="en-US" sz="1600" b="1" dirty="0"/>
          </a:p>
          <a:p>
            <a:pPr lvl="1" algn="r" rtl="1">
              <a:buFont typeface="Wingdings" panose="05000000000000000000" pitchFamily="2" charset="2"/>
              <a:buChar char="v"/>
            </a:pPr>
            <a:r>
              <a:rPr lang="ar-IQ" b="1" dirty="0"/>
              <a:t>الأنشطة المنزلية.</a:t>
            </a:r>
            <a:endParaRPr lang="en-US" sz="1600" b="1" dirty="0"/>
          </a:p>
          <a:p>
            <a:pPr lvl="1" algn="r" rtl="1">
              <a:buFont typeface="Wingdings" panose="05000000000000000000" pitchFamily="2" charset="2"/>
              <a:buChar char="v"/>
            </a:pPr>
            <a:r>
              <a:rPr lang="ar-IQ" b="1" dirty="0"/>
              <a:t>أصوات الأشخاص  </a:t>
            </a:r>
            <a:endParaRPr lang="en-US" sz="1600" b="1" dirty="0"/>
          </a:p>
          <a:p>
            <a:pPr lvl="1" algn="r" rtl="1">
              <a:buFont typeface="Wingdings" panose="05000000000000000000" pitchFamily="2" charset="2"/>
              <a:buChar char="v"/>
            </a:pPr>
            <a:r>
              <a:rPr lang="ar-IQ" b="1" dirty="0"/>
              <a:t>أصلاح </a:t>
            </a:r>
            <a:r>
              <a:rPr lang="ar-IQ" b="1" dirty="0" smtClean="0"/>
              <a:t>السيارات </a:t>
            </a:r>
            <a:endParaRPr lang="en-US" sz="1600" b="1" dirty="0"/>
          </a:p>
        </p:txBody>
      </p:sp>
    </p:spTree>
    <p:extLst>
      <p:ext uri="{BB962C8B-B14F-4D97-AF65-F5344CB8AC3E}">
        <p14:creationId xmlns:p14="http://schemas.microsoft.com/office/powerpoint/2010/main" val="212492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solidFill>
                  <a:srgbClr val="FFFF00"/>
                </a:solidFill>
              </a:rPr>
              <a:t>هدف الورشة</a:t>
            </a:r>
            <a:endParaRPr lang="en-US" b="1" dirty="0">
              <a:solidFill>
                <a:srgbClr val="FFFF00"/>
              </a:solidFill>
            </a:endParaRPr>
          </a:p>
        </p:txBody>
      </p:sp>
      <p:sp>
        <p:nvSpPr>
          <p:cNvPr id="3" name="Content Placeholder 2"/>
          <p:cNvSpPr>
            <a:spLocks noGrp="1"/>
          </p:cNvSpPr>
          <p:nvPr>
            <p:ph idx="1"/>
          </p:nvPr>
        </p:nvSpPr>
        <p:spPr>
          <a:xfrm>
            <a:off x="1103312" y="2701636"/>
            <a:ext cx="8946541" cy="3546763"/>
          </a:xfrm>
        </p:spPr>
        <p:txBody>
          <a:bodyPr>
            <a:normAutofit/>
          </a:bodyPr>
          <a:lstStyle/>
          <a:p>
            <a:pPr marL="0" indent="0" algn="r" rtl="1">
              <a:buNone/>
            </a:pPr>
            <a:r>
              <a:rPr lang="ar-IQ" sz="3600" b="1" dirty="0" smtClean="0"/>
              <a:t>يمثل نظره شاملة لالقاء الضوء على مشكلات التلوث البيئي لل( التربة –  الهواء- الماء -الشعاعي- البصري –الغذاء – والضوضاء)  في العراق فضلا عن ايجاد حلول من اجل بيئة نظيفة لنا ولمستقبل ابنائنا</a:t>
            </a:r>
            <a:endParaRPr lang="en-US" sz="3600" b="1" dirty="0"/>
          </a:p>
        </p:txBody>
      </p:sp>
      <p:pic>
        <p:nvPicPr>
          <p:cNvPr id="6" name="Picture 5"/>
          <p:cNvPicPr>
            <a:picLocks noChangeAspect="1"/>
          </p:cNvPicPr>
          <p:nvPr/>
        </p:nvPicPr>
        <p:blipFill>
          <a:blip r:embed="rId2"/>
          <a:stretch>
            <a:fillRect/>
          </a:stretch>
        </p:blipFill>
        <p:spPr>
          <a:xfrm>
            <a:off x="127045" y="125706"/>
            <a:ext cx="4001610" cy="2257276"/>
          </a:xfrm>
          <a:prstGeom prst="rect">
            <a:avLst/>
          </a:prstGeom>
        </p:spPr>
      </p:pic>
    </p:spTree>
    <p:extLst>
      <p:ext uri="{BB962C8B-B14F-4D97-AF65-F5344CB8AC3E}">
        <p14:creationId xmlns:p14="http://schemas.microsoft.com/office/powerpoint/2010/main" val="1444466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5027"/>
          </a:xfrm>
        </p:spPr>
        <p:txBody>
          <a:bodyPr/>
          <a:lstStyle/>
          <a:p>
            <a:pPr algn="r"/>
            <a:r>
              <a:rPr lang="ar-IQ" dirty="0" smtClean="0"/>
              <a:t> </a:t>
            </a:r>
            <a:r>
              <a:rPr lang="ar-IQ" dirty="0" smtClean="0">
                <a:solidFill>
                  <a:srgbClr val="FFFF00"/>
                </a:solidFill>
              </a:rPr>
              <a:t>انواع الضوضاء</a:t>
            </a:r>
            <a:endParaRPr lang="en-US" dirty="0">
              <a:solidFill>
                <a:srgbClr val="FFFF00"/>
              </a:solidFill>
            </a:endParaRPr>
          </a:p>
        </p:txBody>
      </p:sp>
      <p:sp>
        <p:nvSpPr>
          <p:cNvPr id="3" name="Content Placeholder 2"/>
          <p:cNvSpPr>
            <a:spLocks noGrp="1"/>
          </p:cNvSpPr>
          <p:nvPr>
            <p:ph idx="1"/>
          </p:nvPr>
        </p:nvSpPr>
        <p:spPr>
          <a:xfrm>
            <a:off x="1103312" y="1357746"/>
            <a:ext cx="8946541" cy="4890654"/>
          </a:xfrm>
        </p:spPr>
        <p:txBody>
          <a:bodyPr/>
          <a:lstStyle/>
          <a:p>
            <a:pPr algn="r" rtl="1">
              <a:buFont typeface="Wingdings" panose="05000000000000000000" pitchFamily="2" charset="2"/>
              <a:buChar char="v"/>
            </a:pPr>
            <a:r>
              <a:rPr lang="ar-IQ" sz="2400" b="1" dirty="0">
                <a:solidFill>
                  <a:srgbClr val="FFC000"/>
                </a:solidFill>
              </a:rPr>
              <a:t>الضوضاء الصناعية  </a:t>
            </a:r>
            <a:r>
              <a:rPr lang="ar-IQ" sz="2400" b="1" dirty="0">
                <a:solidFill>
                  <a:srgbClr val="00B0F0"/>
                </a:solidFill>
              </a:rPr>
              <a:t>الناتجـة عن المصانع والمعامل والورش</a:t>
            </a:r>
            <a:endParaRPr lang="en-US" sz="2400" b="1" dirty="0">
              <a:solidFill>
                <a:srgbClr val="00B0F0"/>
              </a:solidFill>
            </a:endParaRPr>
          </a:p>
          <a:p>
            <a:pPr marL="0" lvl="0" indent="0" algn="r" rtl="1">
              <a:buNone/>
            </a:pPr>
            <a:endParaRPr lang="ar-IQ" sz="2400" dirty="0" smtClean="0">
              <a:solidFill>
                <a:srgbClr val="00B0F0"/>
              </a:solidFill>
            </a:endParaRPr>
          </a:p>
          <a:p>
            <a:pPr lvl="0" algn="r" rtl="1">
              <a:buFont typeface="Wingdings" panose="05000000000000000000" pitchFamily="2" charset="2"/>
              <a:buChar char="v"/>
            </a:pPr>
            <a:r>
              <a:rPr lang="ar-IQ" sz="2400" dirty="0" smtClean="0">
                <a:solidFill>
                  <a:srgbClr val="00B0F0"/>
                </a:solidFill>
              </a:rPr>
              <a:t>الضوضاء </a:t>
            </a:r>
            <a:r>
              <a:rPr lang="ar-IQ" sz="2400" dirty="0">
                <a:solidFill>
                  <a:srgbClr val="00B0F0"/>
                </a:solidFill>
              </a:rPr>
              <a:t>الناتجة </a:t>
            </a:r>
            <a:r>
              <a:rPr lang="ar-IQ" sz="2400" b="1" dirty="0">
                <a:solidFill>
                  <a:srgbClr val="FFC000"/>
                </a:solidFill>
              </a:rPr>
              <a:t>من أعمال البناء والتشييد </a:t>
            </a:r>
            <a:r>
              <a:rPr lang="ar-IQ" sz="2400" dirty="0"/>
              <a:t>، ونظرا لان اغلب هذه الأعمال تجري عادة في الشوارع والطرقات ، ووسط المناطق التجارية والسكنية ، فان من يتأثرون بهذه الضوضاء يزيد كثيرا على عدد من يتأثرون بضوضاء الآلات </a:t>
            </a:r>
            <a:r>
              <a:rPr lang="ar-IQ" sz="2400" dirty="0">
                <a:solidFill>
                  <a:srgbClr val="00B0F0"/>
                </a:solidFill>
              </a:rPr>
              <a:t>. </a:t>
            </a:r>
            <a:endParaRPr lang="ar-IQ" sz="2400" dirty="0" smtClean="0">
              <a:solidFill>
                <a:srgbClr val="00B0F0"/>
              </a:solidFill>
            </a:endParaRPr>
          </a:p>
          <a:p>
            <a:pPr lvl="0" algn="r" rtl="1">
              <a:buFont typeface="Wingdings" panose="05000000000000000000" pitchFamily="2" charset="2"/>
              <a:buChar char="v"/>
            </a:pPr>
            <a:r>
              <a:rPr lang="ar-IQ" sz="2400" baseline="30000" dirty="0" smtClean="0">
                <a:solidFill>
                  <a:srgbClr val="00B0F0"/>
                </a:solidFill>
              </a:rPr>
              <a:t> </a:t>
            </a:r>
            <a:endParaRPr lang="en-US" sz="2400" dirty="0">
              <a:solidFill>
                <a:srgbClr val="00B0F0"/>
              </a:solidFill>
            </a:endParaRPr>
          </a:p>
          <a:p>
            <a:pPr lvl="0" algn="r" rtl="1">
              <a:buFont typeface="Wingdings" panose="05000000000000000000" pitchFamily="2" charset="2"/>
              <a:buChar char="v"/>
            </a:pPr>
            <a:r>
              <a:rPr lang="ar-IQ" sz="2400" dirty="0">
                <a:solidFill>
                  <a:srgbClr val="FFC000"/>
                </a:solidFill>
              </a:rPr>
              <a:t>ضوضاء الشقق والفنادق </a:t>
            </a:r>
            <a:r>
              <a:rPr lang="ar-IQ" sz="2400" dirty="0">
                <a:solidFill>
                  <a:srgbClr val="00B0F0"/>
                </a:solidFill>
              </a:rPr>
              <a:t>، </a:t>
            </a:r>
            <a:r>
              <a:rPr lang="ar-IQ" sz="2400" dirty="0"/>
              <a:t>وترتبط بالضوضاء العالية والاهتزازات في غرفة واحدة وتنتقل إلى الغرفة المجاورة </a:t>
            </a:r>
            <a:r>
              <a:rPr lang="ar-IQ" sz="2400" dirty="0">
                <a:solidFill>
                  <a:srgbClr val="00B0F0"/>
                </a:solidFill>
              </a:rPr>
              <a:t>. </a:t>
            </a:r>
            <a:r>
              <a:rPr lang="ar-IQ" sz="2400" baseline="30000" dirty="0" smtClean="0">
                <a:solidFill>
                  <a:srgbClr val="00B0F0"/>
                </a:solidFill>
              </a:rPr>
              <a:t> </a:t>
            </a:r>
            <a:endParaRPr lang="en-US" sz="2400" dirty="0">
              <a:solidFill>
                <a:srgbClr val="00B0F0"/>
              </a:solidFill>
            </a:endParaRPr>
          </a:p>
          <a:p>
            <a:pPr algn="r" rtl="1">
              <a:buFont typeface="Wingdings" panose="05000000000000000000" pitchFamily="2" charset="2"/>
              <a:buChar char="v"/>
            </a:pPr>
            <a:endParaRPr lang="en-US" dirty="0"/>
          </a:p>
          <a:p>
            <a:endParaRPr lang="en-US" dirty="0"/>
          </a:p>
        </p:txBody>
      </p:sp>
      <p:pic>
        <p:nvPicPr>
          <p:cNvPr id="4" name="Picture 3"/>
          <p:cNvPicPr>
            <a:picLocks noChangeAspect="1"/>
          </p:cNvPicPr>
          <p:nvPr/>
        </p:nvPicPr>
        <p:blipFill>
          <a:blip r:embed="rId2"/>
          <a:stretch>
            <a:fillRect/>
          </a:stretch>
        </p:blipFill>
        <p:spPr>
          <a:xfrm>
            <a:off x="207818" y="4692679"/>
            <a:ext cx="4876800" cy="1910706"/>
          </a:xfrm>
          <a:prstGeom prst="rect">
            <a:avLst/>
          </a:prstGeom>
        </p:spPr>
      </p:pic>
    </p:spTree>
    <p:extLst>
      <p:ext uri="{BB962C8B-B14F-4D97-AF65-F5344CB8AC3E}">
        <p14:creationId xmlns:p14="http://schemas.microsoft.com/office/powerpoint/2010/main" val="1816980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00227"/>
          </a:xfrm>
        </p:spPr>
        <p:txBody>
          <a:bodyPr/>
          <a:lstStyle/>
          <a:p>
            <a:pPr algn="r" rtl="1"/>
            <a:r>
              <a:rPr lang="ar-IQ" dirty="0" smtClean="0">
                <a:solidFill>
                  <a:srgbClr val="FFFF00"/>
                </a:solidFill>
              </a:rPr>
              <a:t>التاثيرات النتاجة عن الضوضاء</a:t>
            </a:r>
            <a:endParaRPr lang="en-US" dirty="0">
              <a:solidFill>
                <a:srgbClr val="FFFF00"/>
              </a:solidFill>
            </a:endParaRPr>
          </a:p>
        </p:txBody>
      </p:sp>
      <p:sp>
        <p:nvSpPr>
          <p:cNvPr id="3" name="Content Placeholder 2"/>
          <p:cNvSpPr>
            <a:spLocks noGrp="1"/>
          </p:cNvSpPr>
          <p:nvPr>
            <p:ph idx="1"/>
          </p:nvPr>
        </p:nvSpPr>
        <p:spPr>
          <a:xfrm>
            <a:off x="1103312" y="1316182"/>
            <a:ext cx="8946541" cy="4932217"/>
          </a:xfrm>
        </p:spPr>
        <p:txBody>
          <a:bodyPr>
            <a:normAutofit/>
          </a:bodyPr>
          <a:lstStyle/>
          <a:p>
            <a:pPr lvl="0" algn="r" rtl="1">
              <a:buFont typeface="Wingdings" panose="05000000000000000000" pitchFamily="2" charset="2"/>
              <a:buChar char="v"/>
            </a:pPr>
            <a:r>
              <a:rPr lang="ar-IQ" b="1" dirty="0" smtClean="0">
                <a:solidFill>
                  <a:srgbClr val="00B0F0"/>
                </a:solidFill>
              </a:rPr>
              <a:t>صعوبة </a:t>
            </a:r>
            <a:r>
              <a:rPr lang="ar-IQ" b="1" dirty="0">
                <a:solidFill>
                  <a:srgbClr val="00B0F0"/>
                </a:solidFill>
              </a:rPr>
              <a:t>التخاطب في مكان العمل </a:t>
            </a:r>
            <a:r>
              <a:rPr lang="ar-IQ" b="1" dirty="0"/>
              <a:t>، وذلك يعيق الاتصال المباشر بين العمال مما قد يؤدي إلى تعرض حياة عدد من العمال إلى الخطر عند عدم سماعهم تنبيه الآخرين من الخطر القائم  فــي موقــع العمل . </a:t>
            </a:r>
            <a:r>
              <a:rPr lang="ar-IQ" b="1" baseline="30000" dirty="0" smtClean="0"/>
              <a:t> </a:t>
            </a:r>
            <a:endParaRPr lang="en-US" b="1" dirty="0"/>
          </a:p>
          <a:p>
            <a:pPr lvl="0" algn="r" rtl="1">
              <a:buFont typeface="Wingdings" panose="05000000000000000000" pitchFamily="2" charset="2"/>
              <a:buChar char="v"/>
            </a:pPr>
            <a:r>
              <a:rPr lang="ar-IQ" b="1" dirty="0">
                <a:solidFill>
                  <a:srgbClr val="00B0F0"/>
                </a:solidFill>
              </a:rPr>
              <a:t>نقص نشاط المعدة ونقص إفراز العصارة المعوية</a:t>
            </a:r>
            <a:r>
              <a:rPr lang="ar-IQ" b="1" dirty="0">
                <a:solidFill>
                  <a:srgbClr val="0070C0"/>
                </a:solidFill>
              </a:rPr>
              <a:t>.</a:t>
            </a:r>
            <a:endParaRPr lang="en-US" b="1" dirty="0">
              <a:solidFill>
                <a:srgbClr val="0070C0"/>
              </a:solidFill>
            </a:endParaRPr>
          </a:p>
          <a:p>
            <a:pPr lvl="0" algn="r" rtl="1">
              <a:buFont typeface="Wingdings" panose="05000000000000000000" pitchFamily="2" charset="2"/>
              <a:buChar char="v"/>
            </a:pPr>
            <a:r>
              <a:rPr lang="ar-IQ" b="1" dirty="0"/>
              <a:t>الم في الصدر في منطقة القلب ، وتغيرات في رسم القلب الكهربائي أثناء فحصه  ، وضعف في عضلة القلب ، واضطراب في الجهاز العصبي وجهاز الدوران </a:t>
            </a:r>
            <a:r>
              <a:rPr lang="ar-IQ" b="1" dirty="0" smtClean="0"/>
              <a:t>.</a:t>
            </a:r>
            <a:r>
              <a:rPr lang="ar-IQ" b="1" baseline="30000" dirty="0" smtClean="0"/>
              <a:t> </a:t>
            </a:r>
            <a:endParaRPr lang="en-US" b="1" dirty="0"/>
          </a:p>
          <a:p>
            <a:pPr lvl="0" algn="r" rtl="1">
              <a:buFont typeface="Wingdings" panose="05000000000000000000" pitchFamily="2" charset="2"/>
              <a:buChar char="v"/>
            </a:pPr>
            <a:r>
              <a:rPr lang="ar-IQ" b="1" dirty="0">
                <a:solidFill>
                  <a:srgbClr val="FFC000"/>
                </a:solidFill>
              </a:rPr>
              <a:t>فقدان التركيز وخاصة في الأعمال الذهنية</a:t>
            </a:r>
            <a:r>
              <a:rPr lang="ar-IQ" b="1" dirty="0" smtClean="0"/>
              <a:t>.</a:t>
            </a:r>
            <a:r>
              <a:rPr lang="ar-IQ" b="1" baseline="30000" dirty="0" smtClean="0"/>
              <a:t> </a:t>
            </a:r>
            <a:endParaRPr lang="en-US" b="1" dirty="0"/>
          </a:p>
          <a:p>
            <a:pPr lvl="0" algn="r" rtl="1">
              <a:buFont typeface="Wingdings" panose="05000000000000000000" pitchFamily="2" charset="2"/>
              <a:buChar char="v"/>
            </a:pPr>
            <a:r>
              <a:rPr lang="ar-IQ" b="1" dirty="0">
                <a:solidFill>
                  <a:srgbClr val="00B0F0"/>
                </a:solidFill>
              </a:rPr>
              <a:t>من الناحية الفسيولوجية</a:t>
            </a:r>
            <a:r>
              <a:rPr lang="ar-IQ" b="1" dirty="0"/>
              <a:t>، ان تأثير التلوث الضوضائي قد يشمل إضرارا مؤقتة او دائمة على حاسة السمع .</a:t>
            </a:r>
            <a:endParaRPr lang="en-US" b="1" dirty="0"/>
          </a:p>
          <a:p>
            <a:pPr lvl="0" algn="r" rtl="1">
              <a:buFont typeface="Wingdings" panose="05000000000000000000" pitchFamily="2" charset="2"/>
              <a:buChar char="v"/>
            </a:pPr>
            <a:r>
              <a:rPr lang="ar-IQ" b="1" dirty="0">
                <a:solidFill>
                  <a:srgbClr val="00B0F0"/>
                </a:solidFill>
              </a:rPr>
              <a:t>ومن الناحية النفسية </a:t>
            </a:r>
            <a:r>
              <a:rPr lang="ar-IQ" b="1" dirty="0"/>
              <a:t>، يعتقد ان التعرض بشكل متكرر إلى موجات صوتية عالية الكثافة ، قد تسبب تغيرات في سلوكية كل من الإنسان وكذلك الحيوانات </a:t>
            </a:r>
            <a:r>
              <a:rPr lang="ar-IQ" b="1" dirty="0" smtClean="0"/>
              <a:t>.</a:t>
            </a:r>
            <a:endParaRPr lang="ar-IQ" b="1" baseline="30000" dirty="0"/>
          </a:p>
          <a:p>
            <a:pPr marL="0" lvl="0" indent="0" algn="r" rtl="1">
              <a:buNone/>
            </a:pPr>
            <a:r>
              <a:rPr lang="ar-IQ" baseline="30000" dirty="0" smtClean="0"/>
              <a:t> </a:t>
            </a:r>
            <a:endParaRPr lang="en-US" dirty="0"/>
          </a:p>
        </p:txBody>
      </p:sp>
      <p:pic>
        <p:nvPicPr>
          <p:cNvPr id="4" name="Picture 3"/>
          <p:cNvPicPr>
            <a:picLocks noChangeAspect="1"/>
          </p:cNvPicPr>
          <p:nvPr/>
        </p:nvPicPr>
        <p:blipFill>
          <a:blip r:embed="rId2"/>
          <a:stretch>
            <a:fillRect/>
          </a:stretch>
        </p:blipFill>
        <p:spPr>
          <a:xfrm>
            <a:off x="0" y="5067050"/>
            <a:ext cx="4087091" cy="1790950"/>
          </a:xfrm>
          <a:prstGeom prst="rect">
            <a:avLst/>
          </a:prstGeom>
        </p:spPr>
      </p:pic>
    </p:spTree>
    <p:extLst>
      <p:ext uri="{BB962C8B-B14F-4D97-AF65-F5344CB8AC3E}">
        <p14:creationId xmlns:p14="http://schemas.microsoft.com/office/powerpoint/2010/main" val="2958117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4191"/>
          </a:xfrm>
        </p:spPr>
        <p:txBody>
          <a:bodyPr/>
          <a:lstStyle/>
          <a:p>
            <a:pPr algn="r"/>
            <a:r>
              <a:rPr lang="ar-IQ" b="1" dirty="0">
                <a:solidFill>
                  <a:srgbClr val="FFFF00"/>
                </a:solidFill>
              </a:rPr>
              <a:t>طرق معالجة وتقليل </a:t>
            </a:r>
            <a:r>
              <a:rPr lang="ar-IQ" b="1" dirty="0" smtClean="0">
                <a:solidFill>
                  <a:srgbClr val="FFFF00"/>
                </a:solidFill>
              </a:rPr>
              <a:t>الضوضاء</a:t>
            </a:r>
            <a:r>
              <a:rPr lang="en-US" b="1" dirty="0" smtClean="0"/>
              <a:t> </a:t>
            </a:r>
            <a:endParaRPr lang="en-US" dirty="0"/>
          </a:p>
        </p:txBody>
      </p:sp>
      <p:sp>
        <p:nvSpPr>
          <p:cNvPr id="3" name="Content Placeholder 2"/>
          <p:cNvSpPr>
            <a:spLocks noGrp="1"/>
          </p:cNvSpPr>
          <p:nvPr>
            <p:ph idx="1"/>
          </p:nvPr>
        </p:nvSpPr>
        <p:spPr>
          <a:xfrm>
            <a:off x="1103312" y="1246910"/>
            <a:ext cx="8946541" cy="5001490"/>
          </a:xfrm>
        </p:spPr>
        <p:txBody>
          <a:bodyPr>
            <a:normAutofit/>
          </a:bodyPr>
          <a:lstStyle/>
          <a:p>
            <a:pPr lvl="0" algn="r" rtl="1">
              <a:buFont typeface="Wingdings" panose="05000000000000000000" pitchFamily="2" charset="2"/>
              <a:buChar char="v"/>
            </a:pPr>
            <a:r>
              <a:rPr lang="ar-IQ" sz="2400" dirty="0" smtClean="0"/>
              <a:t>نقل </a:t>
            </a:r>
            <a:r>
              <a:rPr lang="ar-IQ" sz="2400" dirty="0"/>
              <a:t>مصدر الصوت إلى مكان أكثر بعداً </a:t>
            </a:r>
            <a:r>
              <a:rPr lang="ar-IQ" sz="2400" dirty="0" smtClean="0"/>
              <a:t>كي لا </a:t>
            </a:r>
            <a:r>
              <a:rPr lang="ar-IQ" sz="2400" dirty="0"/>
              <a:t>يصل مستوى الصوت إلى حد إيذاء المستمع .</a:t>
            </a:r>
            <a:endParaRPr lang="en-US" sz="2400" dirty="0"/>
          </a:p>
          <a:p>
            <a:pPr lvl="0" algn="r" rtl="1">
              <a:buFont typeface="Wingdings" panose="05000000000000000000" pitchFamily="2" charset="2"/>
              <a:buChar char="v"/>
            </a:pPr>
            <a:r>
              <a:rPr lang="ar-IQ" sz="2400" dirty="0"/>
              <a:t>ضبط او تعديل مصدر الضوضاء </a:t>
            </a:r>
            <a:r>
              <a:rPr lang="ar-IQ" sz="2400" dirty="0" smtClean="0"/>
              <a:t> </a:t>
            </a:r>
            <a:endParaRPr lang="en-US" sz="2400" dirty="0"/>
          </a:p>
          <a:p>
            <a:pPr lvl="0" algn="r" rtl="1">
              <a:buFont typeface="Wingdings" panose="05000000000000000000" pitchFamily="2" charset="2"/>
              <a:buChar char="v"/>
            </a:pPr>
            <a:r>
              <a:rPr lang="ar-IQ" sz="2400" dirty="0"/>
              <a:t>استبدال مصدر الضوضاء مع مصادر أكثر هدواً ، على سبيل المثال استبدال الآلات القديمة بالات حديثة </a:t>
            </a:r>
            <a:r>
              <a:rPr lang="ar-IQ" sz="2400" dirty="0" smtClean="0"/>
              <a:t> </a:t>
            </a:r>
            <a:endParaRPr lang="en-US" sz="2400" dirty="0"/>
          </a:p>
          <a:p>
            <a:pPr lvl="0" algn="r" rtl="1">
              <a:buFont typeface="Wingdings" panose="05000000000000000000" pitchFamily="2" charset="2"/>
              <a:buChar char="v"/>
            </a:pPr>
            <a:r>
              <a:rPr lang="ar-IQ" sz="2400" dirty="0"/>
              <a:t>زيادة المسافة بين مصدر الضجيج والمستلم أو المتأثر به </a:t>
            </a:r>
            <a:r>
              <a:rPr lang="ar-IQ" sz="2400" dirty="0" smtClean="0"/>
              <a:t> </a:t>
            </a:r>
            <a:endParaRPr lang="en-US" sz="2400" dirty="0" smtClean="0"/>
          </a:p>
          <a:p>
            <a:pPr algn="r" rtl="1">
              <a:buFont typeface="Wingdings" panose="05000000000000000000" pitchFamily="2" charset="2"/>
              <a:buChar char="v"/>
            </a:pPr>
            <a:r>
              <a:rPr lang="ar-IQ" sz="2400" dirty="0" smtClean="0"/>
              <a:t>المنغلقات ، في كثير من المصانع عادة ما توضع الماكنات المحدثة للضجيج في غرفة العامة.حكام مصممة لغرض منع انتشار الضجيج الصادر من تلك المعدات والآلات  ، وتتكون الغرفة ( المنغلق) من ألواح حديدية ثقيلة بينها صوف معدني ( مواد عازلة</a:t>
            </a:r>
            <a:endParaRPr lang="en-US" sz="2400" dirty="0"/>
          </a:p>
        </p:txBody>
      </p:sp>
    </p:spTree>
    <p:extLst>
      <p:ext uri="{BB962C8B-B14F-4D97-AF65-F5344CB8AC3E}">
        <p14:creationId xmlns:p14="http://schemas.microsoft.com/office/powerpoint/2010/main" val="2798710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8046"/>
          </a:xfrm>
        </p:spPr>
        <p:txBody>
          <a:bodyPr/>
          <a:lstStyle/>
          <a:p>
            <a:pPr algn="r" rtl="1"/>
            <a:r>
              <a:rPr lang="ar-IQ" b="1" dirty="0" smtClean="0">
                <a:solidFill>
                  <a:srgbClr val="FFFF00"/>
                </a:solidFill>
              </a:rPr>
              <a:t>التوصيات</a:t>
            </a:r>
            <a:endParaRPr lang="en-US" b="1" dirty="0">
              <a:solidFill>
                <a:srgbClr val="FFFF00"/>
              </a:solidFill>
            </a:endParaRPr>
          </a:p>
        </p:txBody>
      </p:sp>
      <p:sp>
        <p:nvSpPr>
          <p:cNvPr id="3" name="Content Placeholder 2"/>
          <p:cNvSpPr>
            <a:spLocks noGrp="1"/>
          </p:cNvSpPr>
          <p:nvPr>
            <p:ph idx="1"/>
          </p:nvPr>
        </p:nvSpPr>
        <p:spPr>
          <a:xfrm>
            <a:off x="1103312" y="1413164"/>
            <a:ext cx="8946541" cy="4835235"/>
          </a:xfrm>
        </p:spPr>
        <p:txBody>
          <a:bodyPr/>
          <a:lstStyle/>
          <a:p>
            <a:pPr lvl="0" algn="r" rtl="1">
              <a:buFont typeface="Wingdings" panose="05000000000000000000" pitchFamily="2" charset="2"/>
              <a:buChar char="Ø"/>
            </a:pPr>
            <a:r>
              <a:rPr lang="ar-IQ" dirty="0"/>
              <a:t>فصل الملوثات الضارة او ترسيبها وعدم  السماح بانطلاقها إلى الوسط الخارجي .</a:t>
            </a:r>
            <a:endParaRPr lang="en-US" dirty="0"/>
          </a:p>
          <a:p>
            <a:pPr algn="r" rtl="1">
              <a:buFont typeface="Wingdings" panose="05000000000000000000" pitchFamily="2" charset="2"/>
              <a:buChar char="Ø"/>
            </a:pPr>
            <a:r>
              <a:rPr lang="ar-IQ" dirty="0"/>
              <a:t>استخدام مداخن طويلة ، فتقوم تيارات الهواء بتوزيع الملوثات على أماكن كثيرة ، وتؤدي إلى تخفيض التركيز في الهواء إلى درجة كبيرة </a:t>
            </a:r>
            <a:r>
              <a:rPr lang="ar-IQ" dirty="0" smtClean="0"/>
              <a:t> فضلا عن تنقية مياه المصانع والمستشفيات قبل رميها في الانهر</a:t>
            </a:r>
          </a:p>
          <a:p>
            <a:pPr algn="r" rtl="1">
              <a:buFont typeface="Wingdings" panose="05000000000000000000" pitchFamily="2" charset="2"/>
              <a:buChar char="Ø"/>
            </a:pPr>
            <a:r>
              <a:rPr lang="ar-IQ" dirty="0"/>
              <a:t>العناية بالغابات والأشجار دائمة الخضرة والتوسع في زراعة الأحزمة الخضراء والمصدات </a:t>
            </a:r>
            <a:r>
              <a:rPr lang="ar-IQ" dirty="0" smtClean="0"/>
              <a:t>الطبيعية</a:t>
            </a:r>
          </a:p>
          <a:p>
            <a:pPr lvl="0" algn="r" rtl="1">
              <a:buFont typeface="Wingdings" panose="05000000000000000000" pitchFamily="2" charset="2"/>
              <a:buChar char="Ø"/>
            </a:pPr>
            <a:r>
              <a:rPr lang="ar-IQ" dirty="0"/>
              <a:t>التخطيط العملي الرشيد عند إنشاء أي مصنع او بناء أي منشآت صناعية معدنية او كيميائية وغيرها بالقرب من المدن وخاصة الصناعات شديدة التلويث  كصناعة الاسمنت والكهرباء ويجب إنشائها بعيدة عن المدن والمجمعات السكانية والمناطق الزراعية .</a:t>
            </a:r>
            <a:endParaRPr lang="en-US" dirty="0"/>
          </a:p>
          <a:p>
            <a:pPr algn="r" rtl="1">
              <a:buFont typeface="Wingdings" panose="05000000000000000000" pitchFamily="2" charset="2"/>
              <a:buChar char="Ø"/>
            </a:pPr>
            <a:r>
              <a:rPr lang="ar-IQ" dirty="0"/>
              <a:t>ضرورة المراقبة الدائمة لالآت الاحتراق في المعامل ومحطات الكهرباء ، وذلك للتقليل من كمية الملوثات المنطلقة منها ، ومراقبة وسائل النقل العام والخاص </a:t>
            </a:r>
            <a:r>
              <a:rPr lang="ar-IQ" dirty="0" smtClean="0"/>
              <a:t> </a:t>
            </a:r>
          </a:p>
          <a:p>
            <a:pPr algn="r" rtl="1">
              <a:buFont typeface="Wingdings" panose="05000000000000000000" pitchFamily="2" charset="2"/>
              <a:buChar char="Ø"/>
            </a:pPr>
            <a:r>
              <a:rPr lang="ar-IQ" dirty="0" smtClean="0"/>
              <a:t>ايجاد حلول منطقية لمشكلة التلوث الجمالي ومنع انتشاره</a:t>
            </a:r>
          </a:p>
          <a:p>
            <a:pPr algn="r" rtl="1">
              <a:buFont typeface="Wingdings" panose="05000000000000000000" pitchFamily="2" charset="2"/>
              <a:buChar char="Ø"/>
            </a:pPr>
            <a:r>
              <a:rPr lang="ar-IQ" dirty="0" smtClean="0"/>
              <a:t>تفعيل القوانين الخاصة بتقليل الضوضاء كمنع استخدام البوق المنبه</a:t>
            </a:r>
          </a:p>
          <a:p>
            <a:pPr marL="0" indent="0" algn="r" rtl="1">
              <a:buNone/>
            </a:pPr>
            <a:r>
              <a:rPr lang="ar-IQ" dirty="0" smtClean="0"/>
              <a:t>داخل المدن</a:t>
            </a:r>
          </a:p>
          <a:p>
            <a:pPr algn="r" rtl="1">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0" y="4560698"/>
            <a:ext cx="3995499" cy="2063987"/>
          </a:xfrm>
          <a:prstGeom prst="rect">
            <a:avLst/>
          </a:prstGeom>
        </p:spPr>
      </p:pic>
    </p:spTree>
    <p:extLst>
      <p:ext uri="{BB962C8B-B14F-4D97-AF65-F5344CB8AC3E}">
        <p14:creationId xmlns:p14="http://schemas.microsoft.com/office/powerpoint/2010/main" val="103381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sz="4800" b="1" dirty="0" smtClean="0">
                <a:solidFill>
                  <a:srgbClr val="FFFF00"/>
                </a:solidFill>
              </a:rPr>
              <a:t>شكرا لحسن الاستماع</a:t>
            </a:r>
            <a:endParaRPr lang="en-US" sz="4800" b="1" dirty="0">
              <a:solidFill>
                <a:srgbClr val="FFFF00"/>
              </a:solidFill>
            </a:endParaRPr>
          </a:p>
        </p:txBody>
      </p:sp>
      <p:pic>
        <p:nvPicPr>
          <p:cNvPr id="5" name="Content Placeholder 4"/>
          <p:cNvPicPr>
            <a:picLocks noGrp="1" noChangeAspect="1"/>
          </p:cNvPicPr>
          <p:nvPr>
            <p:ph idx="1"/>
          </p:nvPr>
        </p:nvPicPr>
        <p:blipFill>
          <a:blip r:embed="rId2"/>
          <a:stretch>
            <a:fillRect/>
          </a:stretch>
        </p:blipFill>
        <p:spPr>
          <a:xfrm>
            <a:off x="1288473" y="1496291"/>
            <a:ext cx="9421091" cy="4461164"/>
          </a:xfrm>
          <a:prstGeom prst="rect">
            <a:avLst/>
          </a:prstGeom>
        </p:spPr>
      </p:pic>
    </p:spTree>
    <p:extLst>
      <p:ext uri="{BB962C8B-B14F-4D97-AF65-F5344CB8AC3E}">
        <p14:creationId xmlns:p14="http://schemas.microsoft.com/office/powerpoint/2010/main" val="246610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4191"/>
          </a:xfrm>
        </p:spPr>
        <p:txBody>
          <a:bodyPr/>
          <a:lstStyle/>
          <a:p>
            <a:pPr algn="r" rtl="1"/>
            <a:r>
              <a:rPr lang="ar-IQ" b="1" dirty="0" smtClean="0">
                <a:solidFill>
                  <a:srgbClr val="FFFF00"/>
                </a:solidFill>
              </a:rPr>
              <a:t>تلوث التربة</a:t>
            </a:r>
            <a:endParaRPr lang="en-US" b="1" dirty="0">
              <a:solidFill>
                <a:srgbClr val="FFFF00"/>
              </a:solidFill>
            </a:endParaRPr>
          </a:p>
        </p:txBody>
      </p:sp>
      <p:sp>
        <p:nvSpPr>
          <p:cNvPr id="3" name="Content Placeholder 2"/>
          <p:cNvSpPr>
            <a:spLocks noGrp="1"/>
          </p:cNvSpPr>
          <p:nvPr>
            <p:ph idx="1"/>
          </p:nvPr>
        </p:nvSpPr>
        <p:spPr>
          <a:xfrm>
            <a:off x="1103312" y="1413164"/>
            <a:ext cx="8946541" cy="4835235"/>
          </a:xfrm>
        </p:spPr>
        <p:txBody>
          <a:bodyPr>
            <a:normAutofit lnSpcReduction="10000"/>
          </a:bodyPr>
          <a:lstStyle/>
          <a:p>
            <a:pPr marL="0" indent="0" algn="r" rtl="1">
              <a:buNone/>
            </a:pPr>
            <a:r>
              <a:rPr lang="ar-IQ" sz="2400" b="1" dirty="0" smtClean="0"/>
              <a:t> يمثل ( </a:t>
            </a:r>
            <a:r>
              <a:rPr lang="ar-IQ" sz="2400" b="1" dirty="0">
                <a:solidFill>
                  <a:srgbClr val="FFFF00"/>
                </a:solidFill>
              </a:rPr>
              <a:t>تلوث التربة</a:t>
            </a:r>
            <a:r>
              <a:rPr lang="ar-IQ" sz="2400" b="1" dirty="0"/>
              <a:t>) بأنه تغيير خصائص التربة الطبيعية والكيميائية والبيولوجية عن طريق إضافة مواد إليها او نزع مواد منها </a:t>
            </a:r>
            <a:endParaRPr lang="ar-IQ" sz="2400" b="1" dirty="0" smtClean="0"/>
          </a:p>
          <a:p>
            <a:pPr marL="0" indent="0" algn="r" rtl="1">
              <a:buNone/>
            </a:pPr>
            <a:r>
              <a:rPr lang="ar-IQ" sz="2400" b="1" dirty="0" smtClean="0"/>
              <a:t>وتقسم الملوثات الى :</a:t>
            </a:r>
          </a:p>
          <a:p>
            <a:pPr algn="r" rtl="1">
              <a:buFont typeface="Wingdings" panose="05000000000000000000" pitchFamily="2" charset="2"/>
              <a:buChar char="ü"/>
            </a:pPr>
            <a:r>
              <a:rPr lang="ar-IQ" sz="2400" b="1" dirty="0" smtClean="0">
                <a:solidFill>
                  <a:srgbClr val="92D050"/>
                </a:solidFill>
              </a:rPr>
              <a:t>  </a:t>
            </a:r>
            <a:r>
              <a:rPr lang="ar-IQ" sz="2400" b="1" dirty="0">
                <a:solidFill>
                  <a:srgbClr val="92D050"/>
                </a:solidFill>
              </a:rPr>
              <a:t>ظاهرة التصحر </a:t>
            </a:r>
            <a:r>
              <a:rPr lang="ar-IQ" sz="2400" dirty="0"/>
              <a:t>، ويساعد في هذه </a:t>
            </a:r>
            <a:r>
              <a:rPr lang="ar-IQ" sz="2400"/>
              <a:t>العملية  </a:t>
            </a:r>
            <a:r>
              <a:rPr lang="ar-IQ" sz="2400" smtClean="0"/>
              <a:t>ضعف </a:t>
            </a:r>
            <a:r>
              <a:rPr lang="ar-IQ" sz="2400" dirty="0" smtClean="0"/>
              <a:t>سقوط </a:t>
            </a:r>
            <a:r>
              <a:rPr lang="ar-IQ" sz="2400" dirty="0"/>
              <a:t>الأمطار والرياح </a:t>
            </a:r>
            <a:r>
              <a:rPr lang="ar-IQ" sz="2400" dirty="0" smtClean="0"/>
              <a:t>النشطة والرعي اذ تسهم بعض انواع الحيوانات الى التجرد من الغطاء النباتي  </a:t>
            </a:r>
            <a:r>
              <a:rPr lang="en-US" sz="2400" dirty="0" smtClean="0"/>
              <a:t> </a:t>
            </a:r>
            <a:r>
              <a:rPr lang="ar-IQ" sz="2400" dirty="0" smtClean="0"/>
              <a:t>و </a:t>
            </a:r>
            <a:r>
              <a:rPr lang="ar-IQ" sz="2400" dirty="0"/>
              <a:t>التي تعمل على زحف الرمال </a:t>
            </a:r>
            <a:r>
              <a:rPr lang="en-US" sz="2400" dirty="0" smtClean="0"/>
              <a:t> </a:t>
            </a:r>
            <a:r>
              <a:rPr lang="ar-IQ" sz="2400" dirty="0" smtClean="0"/>
              <a:t>إلى </a:t>
            </a:r>
            <a:r>
              <a:rPr lang="ar-IQ" sz="2400" dirty="0"/>
              <a:t>الأراضي الزراعية </a:t>
            </a:r>
            <a:endParaRPr lang="ar-IQ" sz="2400" b="1" dirty="0" smtClean="0"/>
          </a:p>
          <a:p>
            <a:pPr lvl="0" algn="r" rtl="1">
              <a:buFont typeface="Wingdings" panose="05000000000000000000" pitchFamily="2" charset="2"/>
              <a:buChar char="ü"/>
            </a:pPr>
            <a:r>
              <a:rPr lang="ar-IQ" sz="2400" b="1" dirty="0">
                <a:solidFill>
                  <a:srgbClr val="92D050"/>
                </a:solidFill>
              </a:rPr>
              <a:t>التسرب</a:t>
            </a:r>
            <a:r>
              <a:rPr lang="ar-IQ" sz="2400" b="1" dirty="0"/>
              <a:t> من الخزانات والأنابيب وخاصة أنابيب النفط ومنتجاته.</a:t>
            </a:r>
            <a:endParaRPr lang="en-US" sz="2400" b="1" dirty="0"/>
          </a:p>
          <a:p>
            <a:pPr algn="r" rtl="1">
              <a:buFont typeface="Wingdings" panose="05000000000000000000" pitchFamily="2" charset="2"/>
              <a:buChar char="ü"/>
            </a:pPr>
            <a:r>
              <a:rPr lang="ar-IQ" sz="2400" b="1" dirty="0" smtClean="0"/>
              <a:t>انتقال او اختلاط  </a:t>
            </a:r>
            <a:r>
              <a:rPr lang="ar-IQ" sz="2400" b="1" dirty="0"/>
              <a:t>المواد الملوثة مع مياه السيول او المياه الجوفية </a:t>
            </a:r>
            <a:endParaRPr lang="ar-IQ" sz="2400" b="1" dirty="0" smtClean="0"/>
          </a:p>
          <a:p>
            <a:pPr lvl="0" algn="r" rtl="1">
              <a:buFont typeface="Wingdings" panose="05000000000000000000" pitchFamily="2" charset="2"/>
              <a:buChar char="ü"/>
            </a:pPr>
            <a:r>
              <a:rPr lang="ar-IQ" sz="2400" b="1" dirty="0"/>
              <a:t>تملح التربة والتشبع بالمياه ، فالاستخدام المفرط لمياه الري مع سوء الصرف الصحي يؤدي إلى الإضرار بالتربة .</a:t>
            </a:r>
            <a:endParaRPr lang="en-US" sz="2400" b="1" dirty="0"/>
          </a:p>
          <a:p>
            <a:pPr algn="r" rtl="1">
              <a:buFont typeface="Wingdings" panose="05000000000000000000" pitchFamily="2" charset="2"/>
              <a:buChar char="ü"/>
            </a:pPr>
            <a:r>
              <a:rPr lang="ar-IQ" sz="2400" b="1" dirty="0"/>
              <a:t>التوسع العمراني الذي أدى إلى تجريف الأراضي الزراعية </a:t>
            </a:r>
            <a:endParaRPr lang="ar-IQ" sz="2400" b="1" dirty="0" smtClean="0"/>
          </a:p>
          <a:p>
            <a:pPr marL="0" indent="0" algn="r" rtl="1">
              <a:buNone/>
            </a:pPr>
            <a:endParaRPr lang="ar-IQ" sz="2400" b="1" dirty="0" smtClean="0"/>
          </a:p>
          <a:p>
            <a:pPr algn="r" rtl="1"/>
            <a:endParaRPr lang="en-US" dirty="0"/>
          </a:p>
        </p:txBody>
      </p:sp>
      <p:pic>
        <p:nvPicPr>
          <p:cNvPr id="5" name="Picture 4"/>
          <p:cNvPicPr>
            <a:picLocks noChangeAspect="1"/>
          </p:cNvPicPr>
          <p:nvPr/>
        </p:nvPicPr>
        <p:blipFill>
          <a:blip r:embed="rId2"/>
          <a:stretch>
            <a:fillRect/>
          </a:stretch>
        </p:blipFill>
        <p:spPr>
          <a:xfrm>
            <a:off x="187947" y="5104141"/>
            <a:ext cx="2970890" cy="1587604"/>
          </a:xfrm>
          <a:prstGeom prst="rect">
            <a:avLst/>
          </a:prstGeom>
        </p:spPr>
      </p:pic>
    </p:spTree>
    <p:extLst>
      <p:ext uri="{BB962C8B-B14F-4D97-AF65-F5344CB8AC3E}">
        <p14:creationId xmlns:p14="http://schemas.microsoft.com/office/powerpoint/2010/main" val="1619632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5864"/>
          </a:xfrm>
        </p:spPr>
        <p:txBody>
          <a:bodyPr/>
          <a:lstStyle/>
          <a:p>
            <a:pPr algn="r"/>
            <a:r>
              <a:rPr lang="ar-IQ" b="1" dirty="0" smtClean="0">
                <a:solidFill>
                  <a:srgbClr val="FFFF00"/>
                </a:solidFill>
              </a:rPr>
              <a:t>ملوثات التربة</a:t>
            </a:r>
            <a:endParaRPr lang="en-US" b="1" dirty="0">
              <a:solidFill>
                <a:srgbClr val="FFFF00"/>
              </a:solidFill>
            </a:endParaRPr>
          </a:p>
        </p:txBody>
      </p:sp>
      <p:sp>
        <p:nvSpPr>
          <p:cNvPr id="3" name="Content Placeholder 2"/>
          <p:cNvSpPr>
            <a:spLocks noGrp="1"/>
          </p:cNvSpPr>
          <p:nvPr>
            <p:ph idx="1"/>
          </p:nvPr>
        </p:nvSpPr>
        <p:spPr>
          <a:xfrm>
            <a:off x="1103312" y="1468582"/>
            <a:ext cx="8946541" cy="4779817"/>
          </a:xfrm>
        </p:spPr>
        <p:txBody>
          <a:bodyPr>
            <a:normAutofit/>
          </a:bodyPr>
          <a:lstStyle/>
          <a:p>
            <a:pPr lvl="0" algn="r" rtl="1">
              <a:buFont typeface="Wingdings" panose="05000000000000000000" pitchFamily="2" charset="2"/>
              <a:buChar char="ü"/>
            </a:pPr>
            <a:r>
              <a:rPr lang="ar-IQ" sz="2400" b="1" dirty="0"/>
              <a:t>تلوث التربة بالكيمياويات </a:t>
            </a:r>
            <a:r>
              <a:rPr lang="ar-IQ" sz="2400" b="1" dirty="0" smtClean="0"/>
              <a:t> واعتبرت </a:t>
            </a:r>
            <a:r>
              <a:rPr lang="ar-IQ" sz="2400" b="1" dirty="0"/>
              <a:t>التربة كأنها مستودع للأسمدة </a:t>
            </a:r>
            <a:r>
              <a:rPr lang="ar-IQ" sz="2400" b="1" dirty="0" smtClean="0"/>
              <a:t> مما </a:t>
            </a:r>
            <a:r>
              <a:rPr lang="ar-IQ" sz="2400" b="1" dirty="0"/>
              <a:t>نجم عنه تدهور الصفات الكيميائية والفيزيائية لهذه التربة</a:t>
            </a:r>
            <a:r>
              <a:rPr lang="ar-IQ" sz="2400" b="1" dirty="0" smtClean="0"/>
              <a:t>.</a:t>
            </a:r>
          </a:p>
          <a:p>
            <a:pPr marL="0" lvl="0" indent="0" algn="r" rtl="1">
              <a:buNone/>
            </a:pPr>
            <a:endParaRPr lang="en-US" sz="2400" b="1" dirty="0"/>
          </a:p>
          <a:p>
            <a:pPr lvl="0" algn="r" rtl="1">
              <a:buFont typeface="Wingdings" panose="05000000000000000000" pitchFamily="2" charset="2"/>
              <a:buChar char="ü"/>
            </a:pPr>
            <a:r>
              <a:rPr lang="ar-IQ" sz="2400" b="1" dirty="0"/>
              <a:t>ان ري التربة بالماء الملوث بالمخلفات الإنسانية دون معالجة هذه المخلفات ، يؤدي إلى انتشار الجراثيم في التربة ، وانتقال هذه الأحياء إلى الإنسان عند استهلاكه </a:t>
            </a:r>
            <a:r>
              <a:rPr lang="ar-IQ" sz="2400" b="1" dirty="0" smtClean="0"/>
              <a:t>للخضراوات.</a:t>
            </a:r>
          </a:p>
          <a:p>
            <a:pPr lvl="0" algn="r" rtl="1">
              <a:buFont typeface="Wingdings" panose="05000000000000000000" pitchFamily="2" charset="2"/>
              <a:buChar char="ü"/>
            </a:pPr>
            <a:endParaRPr lang="en-US" sz="2400" b="1" dirty="0"/>
          </a:p>
          <a:p>
            <a:pPr algn="r" rtl="1">
              <a:buFont typeface="Wingdings" panose="05000000000000000000" pitchFamily="2" charset="2"/>
              <a:buChar char="ü"/>
            </a:pPr>
            <a:r>
              <a:rPr lang="ar-IQ" sz="2400" b="1" dirty="0"/>
              <a:t>التلوث بالمبيدات الحشرية ،التي انتشر استخدامها في الآونة الأخيرة، وجنت على كثير من الحشرات والطيور التي كانت تعتبر صديقة الإنسان ، مما تأكل من ديدان الأرض</a:t>
            </a:r>
            <a:endParaRPr lang="en-US" sz="2400" b="1" dirty="0"/>
          </a:p>
        </p:txBody>
      </p:sp>
      <p:pic>
        <p:nvPicPr>
          <p:cNvPr id="5" name="Picture 4"/>
          <p:cNvPicPr>
            <a:picLocks noChangeAspect="1"/>
          </p:cNvPicPr>
          <p:nvPr/>
        </p:nvPicPr>
        <p:blipFill>
          <a:blip r:embed="rId2"/>
          <a:stretch>
            <a:fillRect/>
          </a:stretch>
        </p:blipFill>
        <p:spPr>
          <a:xfrm>
            <a:off x="646111" y="5167744"/>
            <a:ext cx="4715598" cy="1549259"/>
          </a:xfrm>
          <a:prstGeom prst="rect">
            <a:avLst/>
          </a:prstGeom>
        </p:spPr>
      </p:pic>
    </p:spTree>
    <p:extLst>
      <p:ext uri="{BB962C8B-B14F-4D97-AF65-F5344CB8AC3E}">
        <p14:creationId xmlns:p14="http://schemas.microsoft.com/office/powerpoint/2010/main" val="3973651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6591"/>
          </a:xfrm>
        </p:spPr>
        <p:txBody>
          <a:bodyPr/>
          <a:lstStyle/>
          <a:p>
            <a:pPr algn="r" rtl="1"/>
            <a:r>
              <a:rPr lang="ar-IQ" b="1" dirty="0" smtClean="0">
                <a:solidFill>
                  <a:srgbClr val="FFFF00"/>
                </a:solidFill>
              </a:rPr>
              <a:t>معالجة تلوث التربة</a:t>
            </a:r>
            <a:endParaRPr lang="en-US" b="1" dirty="0">
              <a:solidFill>
                <a:srgbClr val="FFFF00"/>
              </a:solidFill>
            </a:endParaRPr>
          </a:p>
        </p:txBody>
      </p:sp>
      <p:sp>
        <p:nvSpPr>
          <p:cNvPr id="3" name="Content Placeholder 2"/>
          <p:cNvSpPr>
            <a:spLocks noGrp="1"/>
          </p:cNvSpPr>
          <p:nvPr>
            <p:ph idx="1"/>
          </p:nvPr>
        </p:nvSpPr>
        <p:spPr>
          <a:xfrm>
            <a:off x="1103312" y="1399310"/>
            <a:ext cx="8946541" cy="4849090"/>
          </a:xfrm>
        </p:spPr>
        <p:txBody>
          <a:bodyPr/>
          <a:lstStyle/>
          <a:p>
            <a:pPr lvl="0" algn="r" rtl="1"/>
            <a:r>
              <a:rPr lang="ar-IQ" b="1" dirty="0"/>
              <a:t>تهجير الصناعات الملوثة للبيئة بعيدا عن أماكن تمركز </a:t>
            </a:r>
            <a:r>
              <a:rPr lang="ar-IQ" b="1" dirty="0" smtClean="0"/>
              <a:t>السكان بخطة </a:t>
            </a:r>
            <a:r>
              <a:rPr lang="ar-IQ" b="1" dirty="0"/>
              <a:t>زمنية محددة لوقف تلوث الأراضي الزراعية ، ولعدم الإضرار بصحة الإنسان </a:t>
            </a:r>
            <a:r>
              <a:rPr lang="ar-IQ" b="1" dirty="0" smtClean="0"/>
              <a:t>.</a:t>
            </a:r>
          </a:p>
          <a:p>
            <a:pPr lvl="0" algn="r" rtl="1"/>
            <a:endParaRPr lang="en-US" b="1" dirty="0"/>
          </a:p>
          <a:p>
            <a:pPr algn="r" rtl="1"/>
            <a:r>
              <a:rPr lang="ar-IQ" b="1" dirty="0"/>
              <a:t>اللجوء إلى استخدام المبيدات العضوية ( المبيدات العضوية هي المبيدات التي لا يحتوي تركيبها على المواد الكيميائية ، وانما مكوناتها قائمة على البيئة الطبيعية بالدرجة الأولى) مثل الثوم والبصل ، والابتعاد عن المبيدات الكيميائية بأنواعها المختلفة من مبيدات الإعشاب والحشرات والفطريات </a:t>
            </a:r>
            <a:endParaRPr lang="ar-IQ" b="1" dirty="0" smtClean="0"/>
          </a:p>
          <a:p>
            <a:pPr algn="r" rtl="1"/>
            <a:endParaRPr lang="ar-IQ" b="1" dirty="0" smtClean="0"/>
          </a:p>
          <a:p>
            <a:pPr algn="r" rtl="1"/>
            <a:r>
              <a:rPr lang="ar-IQ" b="1" dirty="0"/>
              <a:t>تجديد الغطاء النباتي الصناعي بزراعة الأنواع النباتية المتكيفة للبيئة من أشجار وشجيرات ووقف الاحتطاب وتثبيت الكثبان الرملية </a:t>
            </a:r>
            <a:endParaRPr lang="ar-IQ" b="1" dirty="0" smtClean="0"/>
          </a:p>
          <a:p>
            <a:pPr algn="r" rtl="1"/>
            <a:endParaRPr lang="ar-IQ" b="1" dirty="0"/>
          </a:p>
          <a:p>
            <a:pPr algn="r" rtl="1"/>
            <a:r>
              <a:rPr lang="ar-IQ" b="1" dirty="0"/>
              <a:t>إتباع أنظمة زراعية رفيقة بالبيئة </a:t>
            </a:r>
            <a:endParaRPr lang="en-US" b="1" dirty="0"/>
          </a:p>
        </p:txBody>
      </p:sp>
      <p:pic>
        <p:nvPicPr>
          <p:cNvPr id="4" name="Picture 3"/>
          <p:cNvPicPr>
            <a:picLocks noChangeAspect="1"/>
          </p:cNvPicPr>
          <p:nvPr/>
        </p:nvPicPr>
        <p:blipFill>
          <a:blip r:embed="rId2"/>
          <a:stretch>
            <a:fillRect/>
          </a:stretch>
        </p:blipFill>
        <p:spPr>
          <a:xfrm>
            <a:off x="0" y="0"/>
            <a:ext cx="1837738" cy="1080653"/>
          </a:xfrm>
          <a:prstGeom prst="rect">
            <a:avLst/>
          </a:prstGeom>
        </p:spPr>
      </p:pic>
    </p:spTree>
    <p:extLst>
      <p:ext uri="{BB962C8B-B14F-4D97-AF65-F5344CB8AC3E}">
        <p14:creationId xmlns:p14="http://schemas.microsoft.com/office/powerpoint/2010/main" val="2149252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5027"/>
          </a:xfrm>
        </p:spPr>
        <p:txBody>
          <a:bodyPr/>
          <a:lstStyle/>
          <a:p>
            <a:pPr algn="r" rtl="1"/>
            <a:r>
              <a:rPr lang="ar-IQ" b="1" dirty="0" smtClean="0">
                <a:solidFill>
                  <a:srgbClr val="FFFF00"/>
                </a:solidFill>
              </a:rPr>
              <a:t>تلوث الهواء</a:t>
            </a:r>
            <a:br>
              <a:rPr lang="ar-IQ" b="1" dirty="0" smtClean="0">
                <a:solidFill>
                  <a:srgbClr val="FFFF00"/>
                </a:solidFill>
              </a:rPr>
            </a:br>
            <a:endParaRPr lang="en-US" b="1" dirty="0">
              <a:solidFill>
                <a:srgbClr val="FFFF00"/>
              </a:solidFill>
            </a:endParaRPr>
          </a:p>
        </p:txBody>
      </p:sp>
      <p:sp>
        <p:nvSpPr>
          <p:cNvPr id="3" name="Content Placeholder 2"/>
          <p:cNvSpPr>
            <a:spLocks noGrp="1"/>
          </p:cNvSpPr>
          <p:nvPr>
            <p:ph idx="1"/>
          </p:nvPr>
        </p:nvSpPr>
        <p:spPr>
          <a:xfrm>
            <a:off x="1103312" y="1357746"/>
            <a:ext cx="8946541" cy="4890654"/>
          </a:xfrm>
        </p:spPr>
        <p:txBody>
          <a:bodyPr/>
          <a:lstStyle/>
          <a:p>
            <a:pPr algn="r" rtl="1">
              <a:buFont typeface="Wingdings" panose="05000000000000000000" pitchFamily="2" charset="2"/>
              <a:buChar char="q"/>
            </a:pPr>
            <a:r>
              <a:rPr lang="ar-IQ" dirty="0"/>
              <a:t> </a:t>
            </a:r>
            <a:r>
              <a:rPr lang="ar-IQ" b="1" dirty="0"/>
              <a:t>تلوث الهواء </a:t>
            </a:r>
            <a:r>
              <a:rPr lang="ar-IQ" b="1" dirty="0" smtClean="0"/>
              <a:t>يمثل </a:t>
            </a:r>
            <a:r>
              <a:rPr lang="ar-IQ" b="1" dirty="0" smtClean="0">
                <a:solidFill>
                  <a:srgbClr val="00B0F0"/>
                </a:solidFill>
              </a:rPr>
              <a:t>انبعاث </a:t>
            </a:r>
            <a:r>
              <a:rPr lang="ar-IQ" b="1" dirty="0">
                <a:solidFill>
                  <a:srgbClr val="00B0F0"/>
                </a:solidFill>
              </a:rPr>
              <a:t>النفايات في الجو </a:t>
            </a:r>
            <a:r>
              <a:rPr lang="ar-IQ" b="1" dirty="0"/>
              <a:t>، التي تحتوي على إحدى أنواع الغازات او أكثر من الملوثات، مثل الغبار وغازات او أبخرة بتركيزات تكفي لتكون مضرة للإنسان والحيوان، او صحة النباتات او يؤثر على قيمة العقارات سلباً </a:t>
            </a:r>
            <a:endParaRPr lang="ar-IQ" b="1" dirty="0" smtClean="0"/>
          </a:p>
          <a:p>
            <a:pPr algn="r" rtl="1">
              <a:buFont typeface="Wingdings" panose="05000000000000000000" pitchFamily="2" charset="2"/>
              <a:buChar char="q"/>
            </a:pPr>
            <a:r>
              <a:rPr lang="ar-IQ" b="1" dirty="0"/>
              <a:t>أن تلوث الهواء ليس قاصراً على </a:t>
            </a:r>
            <a:r>
              <a:rPr lang="ar-IQ" b="1" dirty="0">
                <a:solidFill>
                  <a:srgbClr val="FFC000"/>
                </a:solidFill>
              </a:rPr>
              <a:t>الهواء الخارجي </a:t>
            </a:r>
            <a:r>
              <a:rPr lang="ar-IQ" b="1" dirty="0"/>
              <a:t>وإنما يحدث أيضا في </a:t>
            </a:r>
            <a:r>
              <a:rPr lang="ar-IQ" b="1" dirty="0">
                <a:solidFill>
                  <a:srgbClr val="FFC000"/>
                </a:solidFill>
              </a:rPr>
              <a:t>الهواء </a:t>
            </a:r>
            <a:r>
              <a:rPr lang="ar-IQ" b="1" dirty="0" smtClean="0">
                <a:solidFill>
                  <a:srgbClr val="FFC000"/>
                </a:solidFill>
              </a:rPr>
              <a:t>الداخلي </a:t>
            </a:r>
            <a:r>
              <a:rPr lang="ar-IQ" b="1" dirty="0" smtClean="0"/>
              <a:t>المحيط في منطقة معينة،  ، </a:t>
            </a:r>
            <a:r>
              <a:rPr lang="ar-IQ" b="1" dirty="0"/>
              <a:t>خاصة </a:t>
            </a:r>
            <a:r>
              <a:rPr lang="ar-IQ" b="1" dirty="0" smtClean="0"/>
              <a:t> في </a:t>
            </a:r>
            <a:r>
              <a:rPr lang="ar-IQ" b="1" dirty="0"/>
              <a:t>مناطق فقيرة ، والذين يستخدمون الفحم والخشب </a:t>
            </a:r>
            <a:r>
              <a:rPr lang="ar-IQ" b="1" dirty="0">
                <a:solidFill>
                  <a:srgbClr val="FFFF00"/>
                </a:solidFill>
              </a:rPr>
              <a:t>والمخلفات الزراعية والحيوانية كوقود </a:t>
            </a:r>
            <a:endParaRPr lang="ar-IQ" b="1" dirty="0" smtClean="0">
              <a:solidFill>
                <a:srgbClr val="FFFF00"/>
              </a:solidFill>
            </a:endParaRPr>
          </a:p>
          <a:p>
            <a:pPr algn="r" rtl="1"/>
            <a:endParaRPr lang="ar-IQ" b="1" dirty="0"/>
          </a:p>
          <a:p>
            <a:pPr marL="0" indent="0" algn="r" rtl="1">
              <a:buNone/>
            </a:pPr>
            <a:r>
              <a:rPr lang="ar-IQ" dirty="0" smtClean="0">
                <a:solidFill>
                  <a:srgbClr val="FFC000"/>
                </a:solidFill>
              </a:rPr>
              <a:t>يمكن</a:t>
            </a:r>
            <a:r>
              <a:rPr lang="ar-IQ" b="1" dirty="0" smtClean="0">
                <a:solidFill>
                  <a:srgbClr val="FFC000"/>
                </a:solidFill>
              </a:rPr>
              <a:t> تقسيم الملوثات في الهواء إلى </a:t>
            </a:r>
            <a:r>
              <a:rPr lang="ar-IQ" b="1" dirty="0" smtClean="0">
                <a:solidFill>
                  <a:srgbClr val="FFFF00"/>
                </a:solidFill>
              </a:rPr>
              <a:t>مجموعتين رئيستين </a:t>
            </a:r>
            <a:r>
              <a:rPr lang="ar-IQ" b="1" dirty="0" smtClean="0">
                <a:solidFill>
                  <a:srgbClr val="FFC000"/>
                </a:solidFill>
              </a:rPr>
              <a:t>هما </a:t>
            </a:r>
            <a:r>
              <a:rPr lang="ar-IQ" b="1" dirty="0" smtClean="0"/>
              <a:t>الدقائقيات العالقة </a:t>
            </a:r>
            <a:r>
              <a:rPr lang="ar-IQ" b="1" dirty="0" smtClean="0">
                <a:solidFill>
                  <a:srgbClr val="FFC000"/>
                </a:solidFill>
              </a:rPr>
              <a:t>و</a:t>
            </a:r>
            <a:r>
              <a:rPr lang="ar-IQ" b="1" dirty="0" smtClean="0"/>
              <a:t>الملوثات الغازية </a:t>
            </a:r>
            <a:r>
              <a:rPr lang="ar-IQ" b="1" dirty="0" smtClean="0">
                <a:solidFill>
                  <a:srgbClr val="FFC000"/>
                </a:solidFill>
              </a:rPr>
              <a:t>:</a:t>
            </a:r>
            <a:endParaRPr lang="en-US" b="1" dirty="0" smtClean="0">
              <a:solidFill>
                <a:srgbClr val="FFC000"/>
              </a:solidFill>
            </a:endParaRPr>
          </a:p>
          <a:p>
            <a:pPr algn="r" rtl="1">
              <a:buFont typeface="Wingdings" panose="05000000000000000000" pitchFamily="2" charset="2"/>
              <a:buChar char="q"/>
            </a:pPr>
            <a:r>
              <a:rPr lang="ar-IQ" dirty="0" smtClean="0"/>
              <a:t>أولا: المواد العالقة وتمثل المواد المنتشرة في الهواء سواءكانت دقائق صلبة ام قطيرات  سائلة  ، ومن أهمها:</a:t>
            </a:r>
            <a:endParaRPr lang="en-US" dirty="0" smtClean="0"/>
          </a:p>
          <a:p>
            <a:pPr lvl="0" algn="r" rtl="1">
              <a:buFont typeface="Courier New" panose="02070309020205020404" pitchFamily="49" charset="0"/>
              <a:buChar char="o"/>
            </a:pPr>
            <a:r>
              <a:rPr lang="ar-IQ" dirty="0" smtClean="0">
                <a:solidFill>
                  <a:srgbClr val="FFC000"/>
                </a:solidFill>
              </a:rPr>
              <a:t>الرمال </a:t>
            </a:r>
            <a:r>
              <a:rPr lang="ar-IQ" dirty="0" smtClean="0"/>
              <a:t> الدقائق </a:t>
            </a:r>
            <a:r>
              <a:rPr lang="ar-IQ" dirty="0"/>
              <a:t>العالقة في الهواء التي يزيد قطرها عن 500 ميكرون </a:t>
            </a:r>
            <a:r>
              <a:rPr lang="ar-IQ" dirty="0" smtClean="0"/>
              <a:t>⃰ </a:t>
            </a:r>
            <a:endParaRPr lang="en-US" dirty="0"/>
          </a:p>
          <a:p>
            <a:pPr algn="r" rtl="1">
              <a:buFont typeface="Courier New" panose="02070309020205020404" pitchFamily="49" charset="0"/>
              <a:buChar char="o"/>
            </a:pPr>
            <a:r>
              <a:rPr lang="ar-IQ" dirty="0">
                <a:solidFill>
                  <a:srgbClr val="FFC000"/>
                </a:solidFill>
              </a:rPr>
              <a:t>الغبار الطبيعي </a:t>
            </a:r>
            <a:r>
              <a:rPr lang="ar-IQ" dirty="0" smtClean="0">
                <a:solidFill>
                  <a:srgbClr val="FFC000"/>
                </a:solidFill>
              </a:rPr>
              <a:t> </a:t>
            </a:r>
            <a:r>
              <a:rPr lang="ar-IQ" dirty="0" smtClean="0"/>
              <a:t>الدقائــق </a:t>
            </a:r>
            <a:r>
              <a:rPr lang="ar-IQ" dirty="0"/>
              <a:t>الصلبة العالقــة في الهواء</a:t>
            </a:r>
            <a:endParaRPr lang="ar-IQ" b="1" dirty="0" smtClean="0"/>
          </a:p>
          <a:p>
            <a:pPr algn="r" rtl="1"/>
            <a:endParaRPr lang="en-US" b="1" dirty="0"/>
          </a:p>
          <a:p>
            <a:pPr algn="r" rtl="1"/>
            <a:endParaRPr lang="en-US" b="1" dirty="0"/>
          </a:p>
        </p:txBody>
      </p:sp>
      <p:pic>
        <p:nvPicPr>
          <p:cNvPr id="10" name="Picture 9"/>
          <p:cNvPicPr>
            <a:picLocks noChangeAspect="1"/>
          </p:cNvPicPr>
          <p:nvPr/>
        </p:nvPicPr>
        <p:blipFill>
          <a:blip r:embed="rId3"/>
          <a:stretch>
            <a:fillRect/>
          </a:stretch>
        </p:blipFill>
        <p:spPr>
          <a:xfrm>
            <a:off x="211935" y="4987637"/>
            <a:ext cx="3067478" cy="1731818"/>
          </a:xfrm>
          <a:prstGeom prst="rect">
            <a:avLst/>
          </a:prstGeom>
        </p:spPr>
      </p:pic>
    </p:spTree>
    <p:extLst>
      <p:ext uri="{BB962C8B-B14F-4D97-AF65-F5344CB8AC3E}">
        <p14:creationId xmlns:p14="http://schemas.microsoft.com/office/powerpoint/2010/main" val="876299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solidFill>
                  <a:srgbClr val="FFFF00"/>
                </a:solidFill>
              </a:rPr>
              <a:t>ملوثات الهواء </a:t>
            </a:r>
            <a:r>
              <a:rPr lang="ar-IQ" dirty="0" smtClean="0"/>
              <a:t>- </a:t>
            </a:r>
            <a:r>
              <a:rPr lang="ar-IQ" b="1" dirty="0">
                <a:solidFill>
                  <a:srgbClr val="FFC000"/>
                </a:solidFill>
              </a:rPr>
              <a:t> الدقائقيات العالقة </a:t>
            </a:r>
            <a:endParaRPr lang="en-US" dirty="0">
              <a:solidFill>
                <a:srgbClr val="FFC000"/>
              </a:solidFill>
            </a:endParaRPr>
          </a:p>
        </p:txBody>
      </p:sp>
      <p:sp>
        <p:nvSpPr>
          <p:cNvPr id="3" name="Content Placeholder 2"/>
          <p:cNvSpPr>
            <a:spLocks noGrp="1"/>
          </p:cNvSpPr>
          <p:nvPr>
            <p:ph idx="1"/>
          </p:nvPr>
        </p:nvSpPr>
        <p:spPr>
          <a:xfrm>
            <a:off x="1103312" y="1440874"/>
            <a:ext cx="8946541" cy="4807526"/>
          </a:xfrm>
        </p:spPr>
        <p:txBody>
          <a:bodyPr>
            <a:normAutofit lnSpcReduction="10000"/>
          </a:bodyPr>
          <a:lstStyle/>
          <a:p>
            <a:pPr lvl="0" algn="r" rtl="1">
              <a:buFont typeface="Courier New" panose="02070309020205020404" pitchFamily="49" charset="0"/>
              <a:buChar char="o"/>
            </a:pPr>
            <a:r>
              <a:rPr lang="ar-IQ" b="1" dirty="0">
                <a:solidFill>
                  <a:srgbClr val="FFC000"/>
                </a:solidFill>
              </a:rPr>
              <a:t>الهباء </a:t>
            </a:r>
            <a:r>
              <a:rPr lang="ar-IQ" b="1" dirty="0" smtClean="0">
                <a:solidFill>
                  <a:srgbClr val="FFC000"/>
                </a:solidFill>
              </a:rPr>
              <a:t> </a:t>
            </a:r>
            <a:r>
              <a:rPr lang="ar-IQ" b="1" dirty="0" smtClean="0"/>
              <a:t> عبارة </a:t>
            </a:r>
            <a:r>
              <a:rPr lang="ar-IQ" b="1" dirty="0"/>
              <a:t>عن جزيئات صلبة او سائلة تبقى معلقة في الهواء نظراً لصغر حجمها ويكون قطرها بصورة عامة اقل من ميكرون واحد </a:t>
            </a:r>
            <a:endParaRPr lang="en-US" b="1" dirty="0"/>
          </a:p>
          <a:p>
            <a:pPr algn="r" rtl="1">
              <a:buFont typeface="Courier New" panose="02070309020205020404" pitchFamily="49" charset="0"/>
              <a:buChar char="o"/>
            </a:pPr>
            <a:r>
              <a:rPr lang="ar-IQ" b="1" dirty="0">
                <a:solidFill>
                  <a:srgbClr val="FFC000"/>
                </a:solidFill>
              </a:rPr>
              <a:t>الدخان</a:t>
            </a:r>
            <a:r>
              <a:rPr lang="ar-IQ" b="1" dirty="0"/>
              <a:t>  </a:t>
            </a:r>
            <a:r>
              <a:rPr lang="ar-IQ" b="1" dirty="0" smtClean="0"/>
              <a:t> دقائق صلبة تتكون </a:t>
            </a:r>
            <a:r>
              <a:rPr lang="ar-IQ" b="1" dirty="0"/>
              <a:t>عندما تتكاثف الأبخرة او عند حدوث تفاعلات كيميائية قطرها اقل من ميكرون واحد </a:t>
            </a:r>
            <a:r>
              <a:rPr lang="ar-IQ" b="1" dirty="0" smtClean="0"/>
              <a:t>.</a:t>
            </a:r>
            <a:endParaRPr lang="en-US" b="1" dirty="0"/>
          </a:p>
          <a:p>
            <a:pPr lvl="0" algn="r" rtl="1">
              <a:buFont typeface="Courier New" panose="02070309020205020404" pitchFamily="49" charset="0"/>
              <a:buChar char="o"/>
            </a:pPr>
            <a:r>
              <a:rPr lang="ar-IQ" b="1" dirty="0" smtClean="0"/>
              <a:t> </a:t>
            </a:r>
            <a:r>
              <a:rPr lang="ar-IQ" b="1" dirty="0" smtClean="0">
                <a:solidFill>
                  <a:srgbClr val="FFC000"/>
                </a:solidFill>
              </a:rPr>
              <a:t>السخام </a:t>
            </a:r>
            <a:r>
              <a:rPr lang="en-US" b="1" dirty="0" smtClean="0">
                <a:solidFill>
                  <a:srgbClr val="FFC000"/>
                </a:solidFill>
              </a:rPr>
              <a:t> </a:t>
            </a:r>
            <a:r>
              <a:rPr lang="ar-IQ" b="1" dirty="0" smtClean="0"/>
              <a:t> جزيئات </a:t>
            </a:r>
            <a:r>
              <a:rPr lang="ar-IQ" b="1" dirty="0"/>
              <a:t>الكربون المتناهية الدقة تتجمع مع بعضها البعض بصورة سلاسل طويلة .</a:t>
            </a:r>
            <a:endParaRPr lang="en-US" b="1" dirty="0"/>
          </a:p>
          <a:p>
            <a:pPr algn="r" rtl="1">
              <a:buFont typeface="Courier New" panose="02070309020205020404" pitchFamily="49" charset="0"/>
              <a:buChar char="o"/>
            </a:pPr>
            <a:r>
              <a:rPr lang="ar-IQ" b="1" dirty="0">
                <a:solidFill>
                  <a:srgbClr val="FFC000"/>
                </a:solidFill>
              </a:rPr>
              <a:t>الضباب  </a:t>
            </a:r>
            <a:r>
              <a:rPr lang="ar-IQ" b="1" dirty="0" smtClean="0"/>
              <a:t> جزيئات </a:t>
            </a:r>
            <a:r>
              <a:rPr lang="ar-IQ" b="1" dirty="0"/>
              <a:t>سائلة يصل قطرها إلى مئه ميكرون </a:t>
            </a:r>
            <a:endParaRPr lang="ar-IQ" b="1" dirty="0" smtClean="0"/>
          </a:p>
          <a:p>
            <a:pPr algn="r" rtl="1">
              <a:buFont typeface="Wingdings" panose="05000000000000000000" pitchFamily="2" charset="2"/>
              <a:buChar char="q"/>
            </a:pPr>
            <a:r>
              <a:rPr lang="ar-IQ" sz="2400" b="1" dirty="0" smtClean="0">
                <a:solidFill>
                  <a:srgbClr val="FFFF00"/>
                </a:solidFill>
              </a:rPr>
              <a:t>الملوثات الغازية</a:t>
            </a:r>
          </a:p>
          <a:p>
            <a:pPr marL="0" indent="0" algn="r" rtl="1">
              <a:buNone/>
            </a:pPr>
            <a:r>
              <a:rPr lang="ar-IQ" dirty="0"/>
              <a:t> </a:t>
            </a:r>
            <a:r>
              <a:rPr lang="ar-IQ" dirty="0" smtClean="0"/>
              <a:t>يعد حالة </a:t>
            </a:r>
            <a:r>
              <a:rPr lang="ar-IQ" dirty="0"/>
              <a:t>من المادة تنطبق عليها قوانين  ( الحجم والحرارة والضغط ) في الظروف الطبيعية للحرارة والضغط الجوي </a:t>
            </a:r>
            <a:r>
              <a:rPr lang="ar-IQ" dirty="0" smtClean="0"/>
              <a:t> ويشمل </a:t>
            </a:r>
          </a:p>
          <a:p>
            <a:pPr lvl="0" algn="r" rtl="1">
              <a:buFont typeface="Courier New" panose="02070309020205020404" pitchFamily="49" charset="0"/>
              <a:buChar char="o"/>
            </a:pPr>
            <a:r>
              <a:rPr lang="ar-IQ" b="1" dirty="0">
                <a:solidFill>
                  <a:srgbClr val="FFC000"/>
                </a:solidFill>
              </a:rPr>
              <a:t>غاز أول اوكسيد الكربون ( </a:t>
            </a:r>
            <a:r>
              <a:rPr lang="en-US" b="1" dirty="0">
                <a:solidFill>
                  <a:srgbClr val="FFFF00"/>
                </a:solidFill>
              </a:rPr>
              <a:t>CO</a:t>
            </a:r>
            <a:r>
              <a:rPr lang="ar-IQ" b="1" dirty="0">
                <a:solidFill>
                  <a:srgbClr val="FFFF00"/>
                </a:solidFill>
              </a:rPr>
              <a:t> ) </a:t>
            </a:r>
            <a:r>
              <a:rPr lang="ar-IQ" b="1" dirty="0"/>
              <a:t>، ينتج هذا الملوث الغازي الخطير في المناطق المأهولة عادة من الاحتراق غير الكامل في محركات المركبات الآلية خاصة المحركات التي تعمل بالبنزين .</a:t>
            </a:r>
            <a:endParaRPr lang="en-US" b="1" dirty="0"/>
          </a:p>
          <a:p>
            <a:pPr algn="r" rtl="1">
              <a:buFont typeface="Courier New" panose="02070309020205020404" pitchFamily="49" charset="0"/>
              <a:buChar char="o"/>
            </a:pPr>
            <a:r>
              <a:rPr lang="ar-IQ" b="1" dirty="0">
                <a:solidFill>
                  <a:srgbClr val="FFC000"/>
                </a:solidFill>
              </a:rPr>
              <a:t>غاز اوكسيد الكبريت ( </a:t>
            </a:r>
            <a:r>
              <a:rPr lang="en-US" b="1" dirty="0">
                <a:solidFill>
                  <a:srgbClr val="FFFF00"/>
                </a:solidFill>
              </a:rPr>
              <a:t>SO</a:t>
            </a:r>
            <a:r>
              <a:rPr lang="en-US" b="1" baseline="-25000" dirty="0">
                <a:solidFill>
                  <a:srgbClr val="FFFF00"/>
                </a:solidFill>
              </a:rPr>
              <a:t>4</a:t>
            </a:r>
            <a:r>
              <a:rPr lang="ar-IQ" b="1" dirty="0">
                <a:solidFill>
                  <a:srgbClr val="FFC000"/>
                </a:solidFill>
              </a:rPr>
              <a:t>) </a:t>
            </a:r>
            <a:r>
              <a:rPr lang="ar-IQ" b="1" dirty="0"/>
              <a:t>، يختلف عن باقي الملوثات السامة في انه ضروري للحياة في التراكيز الطبيعية ، اما التعرض الطويل للغاز فانه يؤثر في حاسة التذوق والشم والى التصلب الرئوي </a:t>
            </a:r>
            <a:endParaRPr lang="ar-IQ" b="1" dirty="0" smtClean="0"/>
          </a:p>
          <a:p>
            <a:pPr marL="0" indent="0" algn="r" rtl="1">
              <a:buNone/>
            </a:pPr>
            <a:endParaRPr lang="en-US" b="1" dirty="0"/>
          </a:p>
        </p:txBody>
      </p:sp>
    </p:spTree>
    <p:extLst>
      <p:ext uri="{BB962C8B-B14F-4D97-AF65-F5344CB8AC3E}">
        <p14:creationId xmlns:p14="http://schemas.microsoft.com/office/powerpoint/2010/main" val="185556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7318"/>
          </a:xfrm>
        </p:spPr>
        <p:txBody>
          <a:bodyPr/>
          <a:lstStyle/>
          <a:p>
            <a:pPr algn="r" rtl="1"/>
            <a:r>
              <a:rPr lang="ar-IQ" b="1" dirty="0" smtClean="0">
                <a:solidFill>
                  <a:srgbClr val="FFFF00"/>
                </a:solidFill>
              </a:rPr>
              <a:t>ملوثات الهواء </a:t>
            </a:r>
            <a:r>
              <a:rPr lang="ar-IQ" dirty="0" smtClean="0"/>
              <a:t>- </a:t>
            </a:r>
            <a:r>
              <a:rPr lang="ar-IQ" b="1" dirty="0">
                <a:solidFill>
                  <a:srgbClr val="FFC000"/>
                </a:solidFill>
              </a:rPr>
              <a:t>الملوثات الغازية</a:t>
            </a:r>
            <a:r>
              <a:rPr lang="ar-IQ" b="1" dirty="0">
                <a:solidFill>
                  <a:srgbClr val="FFFF00"/>
                </a:solidFill>
              </a:rPr>
              <a:t/>
            </a:r>
            <a:br>
              <a:rPr lang="ar-IQ" b="1" dirty="0">
                <a:solidFill>
                  <a:srgbClr val="FFFF00"/>
                </a:solidFill>
              </a:rPr>
            </a:br>
            <a:endParaRPr lang="en-US" dirty="0"/>
          </a:p>
        </p:txBody>
      </p:sp>
      <p:sp>
        <p:nvSpPr>
          <p:cNvPr id="3" name="Content Placeholder 2"/>
          <p:cNvSpPr>
            <a:spLocks noGrp="1"/>
          </p:cNvSpPr>
          <p:nvPr>
            <p:ph idx="1"/>
          </p:nvPr>
        </p:nvSpPr>
        <p:spPr>
          <a:xfrm>
            <a:off x="1103312" y="1330036"/>
            <a:ext cx="8946541" cy="4918363"/>
          </a:xfrm>
        </p:spPr>
        <p:txBody>
          <a:bodyPr/>
          <a:lstStyle/>
          <a:p>
            <a:pPr algn="r" rtl="1">
              <a:buFont typeface="Courier New" panose="02070309020205020404" pitchFamily="49" charset="0"/>
              <a:buChar char="o"/>
            </a:pPr>
            <a:r>
              <a:rPr lang="ar-IQ" b="1" dirty="0">
                <a:solidFill>
                  <a:srgbClr val="FFFF00"/>
                </a:solidFill>
              </a:rPr>
              <a:t>أكاسيد النتروجين </a:t>
            </a:r>
            <a:r>
              <a:rPr lang="ar-IQ" b="1" dirty="0"/>
              <a:t>، تنبعث أثناء حرق الوقود ، مثل المنشآت الصناعية ووسائط النقل </a:t>
            </a:r>
            <a:r>
              <a:rPr lang="ar-IQ" b="1" dirty="0" smtClean="0"/>
              <a:t> وتركيزها </a:t>
            </a:r>
            <a:r>
              <a:rPr lang="ar-IQ" b="1" dirty="0"/>
              <a:t>العالي يسبب التهاب الشعب الهوائية وانخفاض وظائف الرئة </a:t>
            </a:r>
            <a:endParaRPr lang="ar-IQ" b="1" dirty="0" smtClean="0"/>
          </a:p>
          <a:p>
            <a:pPr algn="r" rtl="1">
              <a:buFont typeface="Courier New" panose="02070309020205020404" pitchFamily="49" charset="0"/>
              <a:buChar char="o"/>
            </a:pPr>
            <a:endParaRPr lang="ar-IQ" b="1" dirty="0" smtClean="0"/>
          </a:p>
          <a:p>
            <a:pPr algn="r" rtl="1">
              <a:buFont typeface="Courier New" panose="02070309020205020404" pitchFamily="49" charset="0"/>
              <a:buChar char="o"/>
            </a:pPr>
            <a:r>
              <a:rPr lang="ar-IQ" b="1" dirty="0" smtClean="0"/>
              <a:t>فضلا عن  </a:t>
            </a:r>
            <a:r>
              <a:rPr lang="ar-IQ" b="1" dirty="0" smtClean="0">
                <a:solidFill>
                  <a:srgbClr val="FFFF00"/>
                </a:solidFill>
              </a:rPr>
              <a:t>ملوثات كيميائية  </a:t>
            </a:r>
            <a:r>
              <a:rPr lang="ar-IQ" b="1" dirty="0" smtClean="0"/>
              <a:t>وتشمل </a:t>
            </a:r>
            <a:r>
              <a:rPr lang="ar-IQ" b="1" dirty="0" smtClean="0">
                <a:solidFill>
                  <a:srgbClr val="FFFF00"/>
                </a:solidFill>
              </a:rPr>
              <a:t>ملوث الكلور وفلوروكربونات اذ </a:t>
            </a:r>
            <a:r>
              <a:rPr lang="ar-IQ" b="1" dirty="0" smtClean="0"/>
              <a:t>يقوم بتلويث طبقة </a:t>
            </a:r>
            <a:r>
              <a:rPr lang="ar-IQ" b="1" dirty="0" smtClean="0">
                <a:solidFill>
                  <a:srgbClr val="FFFF00"/>
                </a:solidFill>
              </a:rPr>
              <a:t>الأوزون (</a:t>
            </a:r>
            <a:r>
              <a:rPr lang="en-US" b="1" dirty="0" smtClean="0">
                <a:solidFill>
                  <a:srgbClr val="FFFF00"/>
                </a:solidFill>
              </a:rPr>
              <a:t>O</a:t>
            </a:r>
            <a:r>
              <a:rPr lang="en-US" b="1" baseline="-25000" dirty="0" smtClean="0">
                <a:solidFill>
                  <a:srgbClr val="FFFF00"/>
                </a:solidFill>
              </a:rPr>
              <a:t>3</a:t>
            </a:r>
            <a:r>
              <a:rPr lang="ar-IQ" b="1" dirty="0" smtClean="0">
                <a:solidFill>
                  <a:srgbClr val="FFFF00"/>
                </a:solidFill>
              </a:rPr>
              <a:t>) </a:t>
            </a:r>
            <a:r>
              <a:rPr lang="ar-IQ" b="1" dirty="0" smtClean="0"/>
              <a:t>في الغلاف الجوي العلوي ، وتستخدم هذه </a:t>
            </a:r>
            <a:r>
              <a:rPr lang="ar-IQ" b="1" dirty="0"/>
              <a:t>المركبات في الثلاجات والمكيفات </a:t>
            </a:r>
            <a:endParaRPr lang="en-US" b="1" dirty="0"/>
          </a:p>
        </p:txBody>
      </p:sp>
      <p:pic>
        <p:nvPicPr>
          <p:cNvPr id="7" name="Picture 6"/>
          <p:cNvPicPr>
            <a:picLocks noChangeAspect="1"/>
          </p:cNvPicPr>
          <p:nvPr/>
        </p:nvPicPr>
        <p:blipFill>
          <a:blip r:embed="rId2"/>
          <a:stretch>
            <a:fillRect/>
          </a:stretch>
        </p:blipFill>
        <p:spPr>
          <a:xfrm>
            <a:off x="339235" y="3866817"/>
            <a:ext cx="4108074" cy="2381582"/>
          </a:xfrm>
          <a:prstGeom prst="rect">
            <a:avLst/>
          </a:prstGeom>
        </p:spPr>
      </p:pic>
    </p:spTree>
    <p:extLst>
      <p:ext uri="{BB962C8B-B14F-4D97-AF65-F5344CB8AC3E}">
        <p14:creationId xmlns:p14="http://schemas.microsoft.com/office/powerpoint/2010/main" val="4080614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8882"/>
          </a:xfrm>
        </p:spPr>
        <p:txBody>
          <a:bodyPr/>
          <a:lstStyle/>
          <a:p>
            <a:pPr algn="r" rtl="1"/>
            <a:r>
              <a:rPr lang="ar-IQ" b="1" dirty="0" smtClean="0">
                <a:solidFill>
                  <a:srgbClr val="FFFF00"/>
                </a:solidFill>
              </a:rPr>
              <a:t>التلوث المائي</a:t>
            </a:r>
            <a:endParaRPr lang="en-US" b="1" dirty="0">
              <a:solidFill>
                <a:srgbClr val="FFFF00"/>
              </a:solidFill>
            </a:endParaRPr>
          </a:p>
        </p:txBody>
      </p:sp>
      <p:sp>
        <p:nvSpPr>
          <p:cNvPr id="3" name="Content Placeholder 2"/>
          <p:cNvSpPr>
            <a:spLocks noGrp="1"/>
          </p:cNvSpPr>
          <p:nvPr>
            <p:ph idx="1"/>
          </p:nvPr>
        </p:nvSpPr>
        <p:spPr>
          <a:xfrm>
            <a:off x="1103312" y="1371600"/>
            <a:ext cx="8946541" cy="4876799"/>
          </a:xfrm>
        </p:spPr>
        <p:txBody>
          <a:bodyPr>
            <a:normAutofit lnSpcReduction="10000"/>
          </a:bodyPr>
          <a:lstStyle/>
          <a:p>
            <a:pPr marL="0" indent="0" algn="ctr">
              <a:buNone/>
            </a:pPr>
            <a:r>
              <a:rPr lang="ar-IQ" sz="2800" b="1" dirty="0">
                <a:solidFill>
                  <a:srgbClr val="FFFF00"/>
                </a:solidFill>
              </a:rPr>
              <a:t> بسم الله الرحمن الرحيم  (</a:t>
            </a:r>
            <a:r>
              <a:rPr lang="ar-IQ" sz="2800" b="1" dirty="0">
                <a:solidFill>
                  <a:schemeClr val="accent4">
                    <a:lumMod val="60000"/>
                    <a:lumOff val="40000"/>
                  </a:schemeClr>
                </a:solidFill>
              </a:rPr>
              <a:t>وَجَعَلنـَا ِمن المـﺂءِ كُلﱠ شيءٍ حيٍ </a:t>
            </a:r>
            <a:r>
              <a:rPr lang="ar-IQ" sz="2800" b="1" dirty="0" smtClean="0">
                <a:solidFill>
                  <a:schemeClr val="accent4">
                    <a:lumMod val="60000"/>
                    <a:lumOff val="40000"/>
                  </a:schemeClr>
                </a:solidFill>
              </a:rPr>
              <a:t>) </a:t>
            </a:r>
            <a:r>
              <a:rPr lang="ar-IQ" sz="2800" b="1" dirty="0" smtClean="0">
                <a:solidFill>
                  <a:srgbClr val="FFFF00"/>
                </a:solidFill>
              </a:rPr>
              <a:t>صدق الله العظيم</a:t>
            </a:r>
          </a:p>
          <a:p>
            <a:pPr marL="0" indent="0" algn="ctr">
              <a:buNone/>
            </a:pPr>
            <a:r>
              <a:rPr lang="ar-IQ" sz="2800" b="1" dirty="0" smtClean="0">
                <a:solidFill>
                  <a:srgbClr val="FFC000"/>
                </a:solidFill>
              </a:rPr>
              <a:t> </a:t>
            </a:r>
            <a:r>
              <a:rPr lang="ar-IQ" sz="2800" dirty="0" smtClean="0">
                <a:solidFill>
                  <a:srgbClr val="FFC000"/>
                </a:solidFill>
              </a:rPr>
              <a:t> تلوث </a:t>
            </a:r>
            <a:r>
              <a:rPr lang="ar-IQ" sz="2800" dirty="0">
                <a:solidFill>
                  <a:srgbClr val="FFC000"/>
                </a:solidFill>
              </a:rPr>
              <a:t>المياه يشير إلى تدهور نوعية المياه التي تقاس وفقــا للمعايير الكيميائية والفيزيائية والبيولوجية </a:t>
            </a:r>
            <a:r>
              <a:rPr lang="ar-IQ" sz="2800" dirty="0" smtClean="0">
                <a:solidFill>
                  <a:srgbClr val="FFC000"/>
                </a:solidFill>
              </a:rPr>
              <a:t>. </a:t>
            </a:r>
          </a:p>
          <a:p>
            <a:pPr marL="0" indent="0" algn="r" rtl="1">
              <a:buNone/>
            </a:pPr>
            <a:r>
              <a:rPr lang="ar-IQ" sz="2800" b="1" dirty="0" smtClean="0"/>
              <a:t>و</a:t>
            </a:r>
            <a:r>
              <a:rPr lang="ar-IQ" sz="2800" b="1" dirty="0" smtClean="0">
                <a:solidFill>
                  <a:srgbClr val="FFFF00"/>
                </a:solidFill>
              </a:rPr>
              <a:t>يمكن تقسيم الملوثات الى :</a:t>
            </a:r>
          </a:p>
          <a:p>
            <a:pPr lvl="0" algn="r" rtl="1"/>
            <a:r>
              <a:rPr lang="ar-IQ" b="1" dirty="0"/>
              <a:t>التلوث الناتج عن </a:t>
            </a:r>
            <a:r>
              <a:rPr lang="ar-IQ" b="1" dirty="0">
                <a:solidFill>
                  <a:schemeClr val="accent3">
                    <a:lumMod val="60000"/>
                    <a:lumOff val="40000"/>
                  </a:schemeClr>
                </a:solidFill>
              </a:rPr>
              <a:t>سقوط الأمطار على سطح الأرض </a:t>
            </a:r>
            <a:r>
              <a:rPr lang="ar-IQ" b="1" dirty="0"/>
              <a:t>حيث تعمل الأمطار على إذابة أملاح التربة المعدنية والأسمدة الزراعية والمبيدات وتحمل معها هذه المواد وتلقي بها في المجاري المائية مثل الأنهار والبحيرات .</a:t>
            </a:r>
            <a:endParaRPr lang="en-US" b="1" dirty="0"/>
          </a:p>
          <a:p>
            <a:pPr algn="r" rtl="1"/>
            <a:r>
              <a:rPr lang="ar-IQ" b="1" dirty="0"/>
              <a:t> التلوث </a:t>
            </a:r>
            <a:r>
              <a:rPr lang="ar-IQ" b="1" dirty="0">
                <a:solidFill>
                  <a:schemeClr val="accent3">
                    <a:lumMod val="60000"/>
                    <a:lumOff val="40000"/>
                  </a:schemeClr>
                </a:solidFill>
              </a:rPr>
              <a:t>الناتج عن مياه الصرف الزراعي </a:t>
            </a:r>
            <a:r>
              <a:rPr lang="ar-IQ" b="1" dirty="0"/>
              <a:t>نتيجة للاستخدام المكثف للأسمدة الزراعية والمبيدات بكافة أنواعها وهذه المواد لها آثار سمية شديدة على الإنسان والحيوان </a:t>
            </a:r>
            <a:endParaRPr lang="ar-IQ" b="1" dirty="0" smtClean="0"/>
          </a:p>
          <a:p>
            <a:pPr lvl="0" algn="r" rtl="1"/>
            <a:r>
              <a:rPr lang="ar-IQ" b="1" dirty="0">
                <a:solidFill>
                  <a:schemeClr val="accent3">
                    <a:lumMod val="60000"/>
                    <a:lumOff val="40000"/>
                  </a:schemeClr>
                </a:solidFill>
              </a:rPr>
              <a:t>غزو المياه المالحة </a:t>
            </a:r>
            <a:r>
              <a:rPr lang="ar-IQ" b="1" dirty="0"/>
              <a:t>لخزانات المياه الجوفية العذبة .</a:t>
            </a:r>
            <a:endParaRPr lang="en-US" b="1" dirty="0"/>
          </a:p>
          <a:p>
            <a:pPr lvl="0" algn="r" rtl="1"/>
            <a:r>
              <a:rPr lang="ar-IQ" b="1" dirty="0">
                <a:solidFill>
                  <a:schemeClr val="accent3">
                    <a:lumMod val="60000"/>
                    <a:lumOff val="40000"/>
                  </a:schemeClr>
                </a:solidFill>
              </a:rPr>
              <a:t>المياه المستخدمة في استخراج النفط </a:t>
            </a:r>
            <a:r>
              <a:rPr lang="ar-IQ" b="1" dirty="0"/>
              <a:t>او</a:t>
            </a:r>
            <a:r>
              <a:rPr lang="ar-IQ" b="1" dirty="0">
                <a:solidFill>
                  <a:schemeClr val="accent3">
                    <a:lumMod val="60000"/>
                    <a:lumOff val="40000"/>
                  </a:schemeClr>
                </a:solidFill>
              </a:rPr>
              <a:t> </a:t>
            </a:r>
            <a:r>
              <a:rPr lang="ar-IQ" b="1" dirty="0"/>
              <a:t>عند نقل النفط بالبواخر .</a:t>
            </a:r>
            <a:endParaRPr lang="en-US" b="1" dirty="0"/>
          </a:p>
          <a:p>
            <a:pPr algn="r" rtl="1"/>
            <a:r>
              <a:rPr lang="ar-IQ" b="1" dirty="0">
                <a:solidFill>
                  <a:srgbClr val="FFC000"/>
                </a:solidFill>
              </a:rPr>
              <a:t>قطع الغابات </a:t>
            </a:r>
            <a:r>
              <a:rPr lang="ar-IQ" b="1" dirty="0"/>
              <a:t>وتحضير</a:t>
            </a:r>
            <a:r>
              <a:rPr lang="ar-IQ" b="1" dirty="0">
                <a:solidFill>
                  <a:srgbClr val="FFC000"/>
                </a:solidFill>
              </a:rPr>
              <a:t> </a:t>
            </a:r>
            <a:r>
              <a:rPr lang="ar-IQ" b="1" dirty="0"/>
              <a:t>الأخشاب ونقلها عبر مجاري الأنهار </a:t>
            </a:r>
            <a:endParaRPr lang="en-US" b="1" dirty="0">
              <a:solidFill>
                <a:srgbClr val="FFFF00"/>
              </a:solidFill>
            </a:endParaRPr>
          </a:p>
        </p:txBody>
      </p:sp>
      <p:pic>
        <p:nvPicPr>
          <p:cNvPr id="4" name="Picture 3"/>
          <p:cNvPicPr>
            <a:picLocks noChangeAspect="1"/>
          </p:cNvPicPr>
          <p:nvPr/>
        </p:nvPicPr>
        <p:blipFill>
          <a:blip r:embed="rId2"/>
          <a:stretch>
            <a:fillRect/>
          </a:stretch>
        </p:blipFill>
        <p:spPr>
          <a:xfrm>
            <a:off x="166255" y="4821381"/>
            <a:ext cx="3893127" cy="1842655"/>
          </a:xfrm>
          <a:prstGeom prst="rect">
            <a:avLst/>
          </a:prstGeom>
        </p:spPr>
      </p:pic>
    </p:spTree>
    <p:extLst>
      <p:ext uri="{BB962C8B-B14F-4D97-AF65-F5344CB8AC3E}">
        <p14:creationId xmlns:p14="http://schemas.microsoft.com/office/powerpoint/2010/main" val="1426984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2042</TotalTime>
  <Words>2267</Words>
  <Application>Microsoft Office PowerPoint</Application>
  <PresentationFormat>Widescreen</PresentationFormat>
  <Paragraphs>168</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Aharoni</vt:lpstr>
      <vt:lpstr>Arial</vt:lpstr>
      <vt:lpstr>Calibri</vt:lpstr>
      <vt:lpstr>Century Gothic</vt:lpstr>
      <vt:lpstr>Courier New</vt:lpstr>
      <vt:lpstr>Times New Roman</vt:lpstr>
      <vt:lpstr>Wingdings</vt:lpstr>
      <vt:lpstr>Wingdings 3</vt:lpstr>
      <vt:lpstr>Ion</vt:lpstr>
      <vt:lpstr>جامعة بغداد   كلية الإدارة والاقتصاد الشؤون العلمية</vt:lpstr>
      <vt:lpstr>هدف الورشة</vt:lpstr>
      <vt:lpstr>تلوث التربة</vt:lpstr>
      <vt:lpstr>ملوثات التربة</vt:lpstr>
      <vt:lpstr>معالجة تلوث التربة</vt:lpstr>
      <vt:lpstr>تلوث الهواء </vt:lpstr>
      <vt:lpstr>ملوثات الهواء -  الدقائقيات العالقة </vt:lpstr>
      <vt:lpstr>ملوثات الهواء - الملوثات الغازية </vt:lpstr>
      <vt:lpstr>التلوث المائي</vt:lpstr>
      <vt:lpstr>الملوثات المائية</vt:lpstr>
      <vt:lpstr>معالجة التلوث المائي</vt:lpstr>
      <vt:lpstr>التلوث الشعاعي</vt:lpstr>
      <vt:lpstr>اضرار التلوث الشعاعي</vt:lpstr>
      <vt:lpstr>معالجات  التلوث الشعاعي</vt:lpstr>
      <vt:lpstr>التلوث البصري والجمالي</vt:lpstr>
      <vt:lpstr>أنواع وأمثلة للتلوث البصري أو الجمالي </vt:lpstr>
      <vt:lpstr>التلوث الغذائي ومصادره</vt:lpstr>
      <vt:lpstr>الضوضاء</vt:lpstr>
      <vt:lpstr>انواع الضوضاء</vt:lpstr>
      <vt:lpstr> انواع الضوضاء</vt:lpstr>
      <vt:lpstr>التاثيرات النتاجة عن الضوضاء</vt:lpstr>
      <vt:lpstr>طرق معالجة وتقليل الضوضاء </vt:lpstr>
      <vt:lpstr>التوصيات</vt:lpstr>
      <vt:lpstr>شكرا لحسن الاستماع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بغداد   كلية الإدارة والاقتصاد الشؤون العلمية</dc:title>
  <dc:creator>Microsoft account</dc:creator>
  <cp:lastModifiedBy>Microsoft account</cp:lastModifiedBy>
  <cp:revision>40</cp:revision>
  <dcterms:created xsi:type="dcterms:W3CDTF">2024-03-20T23:21:57Z</dcterms:created>
  <dcterms:modified xsi:type="dcterms:W3CDTF">2024-03-27T05:37:23Z</dcterms:modified>
</cp:coreProperties>
</file>