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 id="269" r:id="rId1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39E43AE-C01F-4889-8D00-0961454678F1}"/>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IQ"/>
          </a:p>
        </p:txBody>
      </p:sp>
      <p:sp>
        <p:nvSpPr>
          <p:cNvPr id="3" name="عنوان فرعي 2">
            <a:extLst>
              <a:ext uri="{FF2B5EF4-FFF2-40B4-BE49-F238E27FC236}">
                <a16:creationId xmlns:a16="http://schemas.microsoft.com/office/drawing/2014/main" id="{FC8C2AFD-28E8-4D3F-BAA2-E44436E6C3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IQ"/>
          </a:p>
        </p:txBody>
      </p:sp>
      <p:sp>
        <p:nvSpPr>
          <p:cNvPr id="4" name="عنصر نائب للتاريخ 3">
            <a:extLst>
              <a:ext uri="{FF2B5EF4-FFF2-40B4-BE49-F238E27FC236}">
                <a16:creationId xmlns:a16="http://schemas.microsoft.com/office/drawing/2014/main" id="{40E48361-4BE9-41AE-AB0E-CD46D6D94D3F}"/>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9E53E03C-6E36-46C4-B5CB-4FD061FE1F59}"/>
              </a:ext>
            </a:extLst>
          </p:cNvPr>
          <p:cNvSpPr>
            <a:spLocks noGrp="1"/>
          </p:cNvSpPr>
          <p:nvPr>
            <p:ph type="ftr" sz="quarter" idx="11"/>
          </p:nvPr>
        </p:nvSpPr>
        <p:spPr/>
        <p:txBody>
          <a:bodyPr/>
          <a:lstStyle/>
          <a:p>
            <a:endParaRPr lang="ar-IQ"/>
          </a:p>
        </p:txBody>
      </p:sp>
      <p:sp>
        <p:nvSpPr>
          <p:cNvPr id="6" name="عنصر نائب لرقم الشريحة 5">
            <a:extLst>
              <a:ext uri="{FF2B5EF4-FFF2-40B4-BE49-F238E27FC236}">
                <a16:creationId xmlns:a16="http://schemas.microsoft.com/office/drawing/2014/main" id="{C6ECADA6-5909-4D28-AA99-2C59F4FB8DBA}"/>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260814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008982-B4B1-4551-AD2C-6C7DFD99A7B0}"/>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عنوان العمودي 2">
            <a:extLst>
              <a:ext uri="{FF2B5EF4-FFF2-40B4-BE49-F238E27FC236}">
                <a16:creationId xmlns:a16="http://schemas.microsoft.com/office/drawing/2014/main" id="{5705722C-4367-4C60-BCA0-8666B66837A0}"/>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488CB369-BA15-4C98-A113-540B4B2A3B0F}"/>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EF78AFC1-CAE6-47B0-A0C1-905D1BF80F4B}"/>
              </a:ext>
            </a:extLst>
          </p:cNvPr>
          <p:cNvSpPr>
            <a:spLocks noGrp="1"/>
          </p:cNvSpPr>
          <p:nvPr>
            <p:ph type="ftr" sz="quarter" idx="11"/>
          </p:nvPr>
        </p:nvSpPr>
        <p:spPr/>
        <p:txBody>
          <a:bodyPr/>
          <a:lstStyle/>
          <a:p>
            <a:endParaRPr lang="ar-IQ"/>
          </a:p>
        </p:txBody>
      </p:sp>
      <p:sp>
        <p:nvSpPr>
          <p:cNvPr id="6" name="عنصر نائب لرقم الشريحة 5">
            <a:extLst>
              <a:ext uri="{FF2B5EF4-FFF2-40B4-BE49-F238E27FC236}">
                <a16:creationId xmlns:a16="http://schemas.microsoft.com/office/drawing/2014/main" id="{1A470A93-52BF-4FA2-8689-4A8E11741769}"/>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256573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64EA34F8-BA72-4F57-9260-7ADBE5BF57DD}"/>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IQ"/>
          </a:p>
        </p:txBody>
      </p:sp>
      <p:sp>
        <p:nvSpPr>
          <p:cNvPr id="3" name="عنصر نائب للعنوان العمودي 2">
            <a:extLst>
              <a:ext uri="{FF2B5EF4-FFF2-40B4-BE49-F238E27FC236}">
                <a16:creationId xmlns:a16="http://schemas.microsoft.com/office/drawing/2014/main" id="{275D46F3-92CB-48E5-8DF8-ADB22C096C9C}"/>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84947FD5-1704-4B12-9872-BC8B349383CE}"/>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630A448F-E666-42B7-8BD7-7BC01A7387B4}"/>
              </a:ext>
            </a:extLst>
          </p:cNvPr>
          <p:cNvSpPr>
            <a:spLocks noGrp="1"/>
          </p:cNvSpPr>
          <p:nvPr>
            <p:ph type="ftr" sz="quarter" idx="11"/>
          </p:nvPr>
        </p:nvSpPr>
        <p:spPr/>
        <p:txBody>
          <a:bodyPr/>
          <a:lstStyle/>
          <a:p>
            <a:endParaRPr lang="ar-IQ"/>
          </a:p>
        </p:txBody>
      </p:sp>
      <p:sp>
        <p:nvSpPr>
          <p:cNvPr id="6" name="عنصر نائب لرقم الشريحة 5">
            <a:extLst>
              <a:ext uri="{FF2B5EF4-FFF2-40B4-BE49-F238E27FC236}">
                <a16:creationId xmlns:a16="http://schemas.microsoft.com/office/drawing/2014/main" id="{6DBD0B8E-BF00-421D-B819-74B292ADF90C}"/>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332429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FD8090-4F14-466B-8524-81038D4050EB}"/>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6E85EAD0-6B00-4824-9A69-FD8798E2243C}"/>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07059555-85D0-46B7-81F0-A50DBDFA5301}"/>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CA6D12BA-806C-4D81-8EB1-74A97F402BE5}"/>
              </a:ext>
            </a:extLst>
          </p:cNvPr>
          <p:cNvSpPr>
            <a:spLocks noGrp="1"/>
          </p:cNvSpPr>
          <p:nvPr>
            <p:ph type="ftr" sz="quarter" idx="11"/>
          </p:nvPr>
        </p:nvSpPr>
        <p:spPr/>
        <p:txBody>
          <a:bodyPr/>
          <a:lstStyle/>
          <a:p>
            <a:endParaRPr lang="ar-IQ"/>
          </a:p>
        </p:txBody>
      </p:sp>
      <p:sp>
        <p:nvSpPr>
          <p:cNvPr id="6" name="عنصر نائب لرقم الشريحة 5">
            <a:extLst>
              <a:ext uri="{FF2B5EF4-FFF2-40B4-BE49-F238E27FC236}">
                <a16:creationId xmlns:a16="http://schemas.microsoft.com/office/drawing/2014/main" id="{7A6E8224-9805-4D50-8357-664B9829E7B1}"/>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428027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A3059F-E994-42A2-9B35-B41FDDD6CCAA}"/>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C928F142-BCDB-4340-8A33-7785EF6ED8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C12AB8E8-2F08-4292-AF27-F321A1DBCE53}"/>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7E53BB6C-62D6-434B-806F-57D6B540477E}"/>
              </a:ext>
            </a:extLst>
          </p:cNvPr>
          <p:cNvSpPr>
            <a:spLocks noGrp="1"/>
          </p:cNvSpPr>
          <p:nvPr>
            <p:ph type="ftr" sz="quarter" idx="11"/>
          </p:nvPr>
        </p:nvSpPr>
        <p:spPr/>
        <p:txBody>
          <a:bodyPr/>
          <a:lstStyle/>
          <a:p>
            <a:endParaRPr lang="ar-IQ"/>
          </a:p>
        </p:txBody>
      </p:sp>
      <p:sp>
        <p:nvSpPr>
          <p:cNvPr id="6" name="عنصر نائب لرقم الشريحة 5">
            <a:extLst>
              <a:ext uri="{FF2B5EF4-FFF2-40B4-BE49-F238E27FC236}">
                <a16:creationId xmlns:a16="http://schemas.microsoft.com/office/drawing/2014/main" id="{D5C2ACED-A10E-411F-B2DE-14EA27CE0B69}"/>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221928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1D2164D-EA3F-411F-A16D-E4E6FE4991CF}"/>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A67DAFBB-2F2E-44B6-AEB1-F86826BF87B9}"/>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a:extLst>
              <a:ext uri="{FF2B5EF4-FFF2-40B4-BE49-F238E27FC236}">
                <a16:creationId xmlns:a16="http://schemas.microsoft.com/office/drawing/2014/main" id="{316337B1-FBAF-4DF0-A9FA-7D64B3D3291E}"/>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a:extLst>
              <a:ext uri="{FF2B5EF4-FFF2-40B4-BE49-F238E27FC236}">
                <a16:creationId xmlns:a16="http://schemas.microsoft.com/office/drawing/2014/main" id="{2D7E00BA-ABD4-435E-AF76-BF5D61946A01}"/>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6" name="عنصر نائب للتذييل 5">
            <a:extLst>
              <a:ext uri="{FF2B5EF4-FFF2-40B4-BE49-F238E27FC236}">
                <a16:creationId xmlns:a16="http://schemas.microsoft.com/office/drawing/2014/main" id="{27CFFA57-F2C2-4AEE-BC6B-F0623DC07F35}"/>
              </a:ext>
            </a:extLst>
          </p:cNvPr>
          <p:cNvSpPr>
            <a:spLocks noGrp="1"/>
          </p:cNvSpPr>
          <p:nvPr>
            <p:ph type="ftr" sz="quarter" idx="11"/>
          </p:nvPr>
        </p:nvSpPr>
        <p:spPr/>
        <p:txBody>
          <a:bodyPr/>
          <a:lstStyle/>
          <a:p>
            <a:endParaRPr lang="ar-IQ"/>
          </a:p>
        </p:txBody>
      </p:sp>
      <p:sp>
        <p:nvSpPr>
          <p:cNvPr id="7" name="عنصر نائب لرقم الشريحة 6">
            <a:extLst>
              <a:ext uri="{FF2B5EF4-FFF2-40B4-BE49-F238E27FC236}">
                <a16:creationId xmlns:a16="http://schemas.microsoft.com/office/drawing/2014/main" id="{72E8D5D7-4ED5-428B-BCF9-3C812C3CE234}"/>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347564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68C2D66-3D84-42A7-9879-07C8F8D71278}"/>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437D6253-01F1-4F41-B387-FA89E2FE9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3DA3D634-9C4C-48B7-B601-339D28649A83}"/>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a:extLst>
              <a:ext uri="{FF2B5EF4-FFF2-40B4-BE49-F238E27FC236}">
                <a16:creationId xmlns:a16="http://schemas.microsoft.com/office/drawing/2014/main" id="{D454617B-BBFF-40CC-BF94-04CB779AD0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E076E479-1837-49F2-8462-E0DE23B998E9}"/>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a:extLst>
              <a:ext uri="{FF2B5EF4-FFF2-40B4-BE49-F238E27FC236}">
                <a16:creationId xmlns:a16="http://schemas.microsoft.com/office/drawing/2014/main" id="{559E4845-CF7D-436E-90EC-7E4C3C963199}"/>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8" name="عنصر نائب للتذييل 7">
            <a:extLst>
              <a:ext uri="{FF2B5EF4-FFF2-40B4-BE49-F238E27FC236}">
                <a16:creationId xmlns:a16="http://schemas.microsoft.com/office/drawing/2014/main" id="{CBC8E493-170C-46F5-B88B-814EFF85C9F0}"/>
              </a:ext>
            </a:extLst>
          </p:cNvPr>
          <p:cNvSpPr>
            <a:spLocks noGrp="1"/>
          </p:cNvSpPr>
          <p:nvPr>
            <p:ph type="ftr" sz="quarter" idx="11"/>
          </p:nvPr>
        </p:nvSpPr>
        <p:spPr/>
        <p:txBody>
          <a:bodyPr/>
          <a:lstStyle/>
          <a:p>
            <a:endParaRPr lang="ar-IQ"/>
          </a:p>
        </p:txBody>
      </p:sp>
      <p:sp>
        <p:nvSpPr>
          <p:cNvPr id="9" name="عنصر نائب لرقم الشريحة 8">
            <a:extLst>
              <a:ext uri="{FF2B5EF4-FFF2-40B4-BE49-F238E27FC236}">
                <a16:creationId xmlns:a16="http://schemas.microsoft.com/office/drawing/2014/main" id="{8207D6B7-8ED1-4ECC-8F05-E0B86D5E72DD}"/>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2399616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0D6E96F-0B25-4723-8DCF-152F15364DA8}"/>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تاريخ 2">
            <a:extLst>
              <a:ext uri="{FF2B5EF4-FFF2-40B4-BE49-F238E27FC236}">
                <a16:creationId xmlns:a16="http://schemas.microsoft.com/office/drawing/2014/main" id="{0AEFF551-4D2C-493C-8EE1-197E22D44238}"/>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4" name="عنصر نائب للتذييل 3">
            <a:extLst>
              <a:ext uri="{FF2B5EF4-FFF2-40B4-BE49-F238E27FC236}">
                <a16:creationId xmlns:a16="http://schemas.microsoft.com/office/drawing/2014/main" id="{20691F4B-CE36-4F1F-BF46-EA814E9282FE}"/>
              </a:ext>
            </a:extLst>
          </p:cNvPr>
          <p:cNvSpPr>
            <a:spLocks noGrp="1"/>
          </p:cNvSpPr>
          <p:nvPr>
            <p:ph type="ftr" sz="quarter" idx="11"/>
          </p:nvPr>
        </p:nvSpPr>
        <p:spPr/>
        <p:txBody>
          <a:bodyPr/>
          <a:lstStyle/>
          <a:p>
            <a:endParaRPr lang="ar-IQ"/>
          </a:p>
        </p:txBody>
      </p:sp>
      <p:sp>
        <p:nvSpPr>
          <p:cNvPr id="5" name="عنصر نائب لرقم الشريحة 4">
            <a:extLst>
              <a:ext uri="{FF2B5EF4-FFF2-40B4-BE49-F238E27FC236}">
                <a16:creationId xmlns:a16="http://schemas.microsoft.com/office/drawing/2014/main" id="{7AD67838-70A6-4546-A3B7-D38D59CA0826}"/>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295709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33CCE6BF-738A-42E6-9224-4441D960F0D5}"/>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3" name="عنصر نائب للتذييل 2">
            <a:extLst>
              <a:ext uri="{FF2B5EF4-FFF2-40B4-BE49-F238E27FC236}">
                <a16:creationId xmlns:a16="http://schemas.microsoft.com/office/drawing/2014/main" id="{B1A4AC5C-44BD-4CE8-9BD7-EBDF15A572F0}"/>
              </a:ext>
            </a:extLst>
          </p:cNvPr>
          <p:cNvSpPr>
            <a:spLocks noGrp="1"/>
          </p:cNvSpPr>
          <p:nvPr>
            <p:ph type="ftr" sz="quarter" idx="11"/>
          </p:nvPr>
        </p:nvSpPr>
        <p:spPr/>
        <p:txBody>
          <a:bodyPr/>
          <a:lstStyle/>
          <a:p>
            <a:endParaRPr lang="ar-IQ"/>
          </a:p>
        </p:txBody>
      </p:sp>
      <p:sp>
        <p:nvSpPr>
          <p:cNvPr id="4" name="عنصر نائب لرقم الشريحة 3">
            <a:extLst>
              <a:ext uri="{FF2B5EF4-FFF2-40B4-BE49-F238E27FC236}">
                <a16:creationId xmlns:a16="http://schemas.microsoft.com/office/drawing/2014/main" id="{658D2706-D545-447A-B45D-D1E4DC3CA073}"/>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131168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24F4DF0-90FA-4273-8A3E-39D508DCD34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10A599EC-750A-4358-8521-79B872800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a:extLst>
              <a:ext uri="{FF2B5EF4-FFF2-40B4-BE49-F238E27FC236}">
                <a16:creationId xmlns:a16="http://schemas.microsoft.com/office/drawing/2014/main" id="{88E27D43-B2AF-443A-A739-FCC4075230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31ABAB07-1728-4C38-92EE-533E985357A4}"/>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6" name="عنصر نائب للتذييل 5">
            <a:extLst>
              <a:ext uri="{FF2B5EF4-FFF2-40B4-BE49-F238E27FC236}">
                <a16:creationId xmlns:a16="http://schemas.microsoft.com/office/drawing/2014/main" id="{B42A77A9-8CC3-49D0-98E6-5999656EE2E8}"/>
              </a:ext>
            </a:extLst>
          </p:cNvPr>
          <p:cNvSpPr>
            <a:spLocks noGrp="1"/>
          </p:cNvSpPr>
          <p:nvPr>
            <p:ph type="ftr" sz="quarter" idx="11"/>
          </p:nvPr>
        </p:nvSpPr>
        <p:spPr/>
        <p:txBody>
          <a:bodyPr/>
          <a:lstStyle/>
          <a:p>
            <a:endParaRPr lang="ar-IQ"/>
          </a:p>
        </p:txBody>
      </p:sp>
      <p:sp>
        <p:nvSpPr>
          <p:cNvPr id="7" name="عنصر نائب لرقم الشريحة 6">
            <a:extLst>
              <a:ext uri="{FF2B5EF4-FFF2-40B4-BE49-F238E27FC236}">
                <a16:creationId xmlns:a16="http://schemas.microsoft.com/office/drawing/2014/main" id="{65AA26B6-2FEF-4E9F-9422-17BB6C245DA6}"/>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150975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8BDF0BF-16F5-453F-97EA-1389103B61F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IQ"/>
          </a:p>
        </p:txBody>
      </p:sp>
      <p:sp>
        <p:nvSpPr>
          <p:cNvPr id="3" name="عنصر نائب للصورة 2">
            <a:extLst>
              <a:ext uri="{FF2B5EF4-FFF2-40B4-BE49-F238E27FC236}">
                <a16:creationId xmlns:a16="http://schemas.microsoft.com/office/drawing/2014/main" id="{90C1FC50-5D5F-4C81-9F13-C9B09B22D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a:extLst>
              <a:ext uri="{FF2B5EF4-FFF2-40B4-BE49-F238E27FC236}">
                <a16:creationId xmlns:a16="http://schemas.microsoft.com/office/drawing/2014/main" id="{648E97E5-CA2B-48C6-99A2-56890BB2C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8ED2AE4E-3E82-4F7C-A83C-BC018CB5584E}"/>
              </a:ext>
            </a:extLst>
          </p:cNvPr>
          <p:cNvSpPr>
            <a:spLocks noGrp="1"/>
          </p:cNvSpPr>
          <p:nvPr>
            <p:ph type="dt" sz="half" idx="10"/>
          </p:nvPr>
        </p:nvSpPr>
        <p:spPr/>
        <p:txBody>
          <a:bodyPr/>
          <a:lstStyle/>
          <a:p>
            <a:fld id="{8CD18041-E705-4151-B9AB-6067D2CF17B0}" type="datetimeFigureOut">
              <a:rPr lang="ar-IQ" smtClean="0"/>
              <a:t>15/05/1446</a:t>
            </a:fld>
            <a:endParaRPr lang="ar-IQ"/>
          </a:p>
        </p:txBody>
      </p:sp>
      <p:sp>
        <p:nvSpPr>
          <p:cNvPr id="6" name="عنصر نائب للتذييل 5">
            <a:extLst>
              <a:ext uri="{FF2B5EF4-FFF2-40B4-BE49-F238E27FC236}">
                <a16:creationId xmlns:a16="http://schemas.microsoft.com/office/drawing/2014/main" id="{595CE325-A0A8-4912-AA8A-77EF2699BBC1}"/>
              </a:ext>
            </a:extLst>
          </p:cNvPr>
          <p:cNvSpPr>
            <a:spLocks noGrp="1"/>
          </p:cNvSpPr>
          <p:nvPr>
            <p:ph type="ftr" sz="quarter" idx="11"/>
          </p:nvPr>
        </p:nvSpPr>
        <p:spPr/>
        <p:txBody>
          <a:bodyPr/>
          <a:lstStyle/>
          <a:p>
            <a:endParaRPr lang="ar-IQ"/>
          </a:p>
        </p:txBody>
      </p:sp>
      <p:sp>
        <p:nvSpPr>
          <p:cNvPr id="7" name="عنصر نائب لرقم الشريحة 6">
            <a:extLst>
              <a:ext uri="{FF2B5EF4-FFF2-40B4-BE49-F238E27FC236}">
                <a16:creationId xmlns:a16="http://schemas.microsoft.com/office/drawing/2014/main" id="{1DC8B5D6-E3A5-47D2-889F-5C71E45734C8}"/>
              </a:ext>
            </a:extLst>
          </p:cNvPr>
          <p:cNvSpPr>
            <a:spLocks noGrp="1"/>
          </p:cNvSpPr>
          <p:nvPr>
            <p:ph type="sldNum" sz="quarter" idx="12"/>
          </p:nvPr>
        </p:nvSpPr>
        <p:spPr/>
        <p:txBody>
          <a:bodyPr/>
          <a:lstStyle/>
          <a:p>
            <a:fld id="{862EEAF0-5C35-4822-8F6E-7629A0948D39}" type="slidenum">
              <a:rPr lang="ar-IQ" smtClean="0"/>
              <a:t>‹#›</a:t>
            </a:fld>
            <a:endParaRPr lang="ar-IQ"/>
          </a:p>
        </p:txBody>
      </p:sp>
    </p:spTree>
    <p:extLst>
      <p:ext uri="{BB962C8B-B14F-4D97-AF65-F5344CB8AC3E}">
        <p14:creationId xmlns:p14="http://schemas.microsoft.com/office/powerpoint/2010/main" val="50916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18056187-77B3-46B3-A44C-02B4A51165E6}"/>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F05C354F-0482-480E-92D6-1EA5EEFF83C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F539F7EE-64BE-431D-91F2-A8FC21FC80C5}"/>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D18041-E705-4151-B9AB-6067D2CF17B0}" type="datetimeFigureOut">
              <a:rPr lang="ar-IQ" smtClean="0"/>
              <a:t>15/05/1446</a:t>
            </a:fld>
            <a:endParaRPr lang="ar-IQ"/>
          </a:p>
        </p:txBody>
      </p:sp>
      <p:sp>
        <p:nvSpPr>
          <p:cNvPr id="5" name="عنصر نائب للتذييل 4">
            <a:extLst>
              <a:ext uri="{FF2B5EF4-FFF2-40B4-BE49-F238E27FC236}">
                <a16:creationId xmlns:a16="http://schemas.microsoft.com/office/drawing/2014/main" id="{F11A1C80-30ED-4446-BE3C-C35D203E00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a:extLst>
              <a:ext uri="{FF2B5EF4-FFF2-40B4-BE49-F238E27FC236}">
                <a16:creationId xmlns:a16="http://schemas.microsoft.com/office/drawing/2014/main" id="{9DE51BD0-60B6-4B25-8E8C-FA7F8799BEF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2EEAF0-5C35-4822-8F6E-7629A0948D39}" type="slidenum">
              <a:rPr lang="ar-IQ" smtClean="0"/>
              <a:t>‹#›</a:t>
            </a:fld>
            <a:endParaRPr lang="ar-IQ"/>
          </a:p>
        </p:txBody>
      </p:sp>
    </p:spTree>
    <p:extLst>
      <p:ext uri="{BB962C8B-B14F-4D97-AF65-F5344CB8AC3E}">
        <p14:creationId xmlns:p14="http://schemas.microsoft.com/office/powerpoint/2010/main" val="129288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FE30265-FFC1-4DCE-9B5A-679D6372AB48}"/>
              </a:ext>
            </a:extLst>
          </p:cNvPr>
          <p:cNvSpPr>
            <a:spLocks noGrp="1"/>
          </p:cNvSpPr>
          <p:nvPr>
            <p:ph type="ctrTitle"/>
          </p:nvPr>
        </p:nvSpPr>
        <p:spPr/>
        <p:txBody>
          <a:bodyPr>
            <a:normAutofit fontScale="90000"/>
          </a:bodyPr>
          <a:lstStyle/>
          <a:p>
            <a:br>
              <a:rPr lang="ar-IQ" b="1" dirty="0">
                <a:solidFill>
                  <a:srgbClr val="C00000"/>
                </a:solidFill>
              </a:rPr>
            </a:br>
            <a:br>
              <a:rPr lang="ar-IQ" b="1" dirty="0">
                <a:solidFill>
                  <a:srgbClr val="C00000"/>
                </a:solidFill>
              </a:rPr>
            </a:br>
            <a:br>
              <a:rPr lang="ar-IQ" b="1" dirty="0">
                <a:solidFill>
                  <a:srgbClr val="C00000"/>
                </a:solidFill>
              </a:rPr>
            </a:br>
            <a:br>
              <a:rPr lang="ar-IQ" b="1" dirty="0">
                <a:solidFill>
                  <a:srgbClr val="C00000"/>
                </a:solidFill>
              </a:rPr>
            </a:br>
            <a:r>
              <a:rPr lang="ar-IQ" b="1" dirty="0">
                <a:solidFill>
                  <a:srgbClr val="C00000"/>
                </a:solidFill>
              </a:rPr>
              <a:t>أهمية الدراسات السابقة للباحثين</a:t>
            </a:r>
            <a:br>
              <a:rPr lang="ar-IQ" b="1" dirty="0">
                <a:solidFill>
                  <a:srgbClr val="C00000"/>
                </a:solidFill>
              </a:rPr>
            </a:br>
            <a:br>
              <a:rPr lang="ar-IQ" b="1" dirty="0">
                <a:solidFill>
                  <a:srgbClr val="C00000"/>
                </a:solidFill>
              </a:rPr>
            </a:br>
            <a:endParaRPr lang="ar-IQ" b="1" dirty="0">
              <a:solidFill>
                <a:srgbClr val="C00000"/>
              </a:solidFill>
            </a:endParaRPr>
          </a:p>
        </p:txBody>
      </p:sp>
      <p:sp>
        <p:nvSpPr>
          <p:cNvPr id="3" name="عنوان فرعي 2">
            <a:extLst>
              <a:ext uri="{FF2B5EF4-FFF2-40B4-BE49-F238E27FC236}">
                <a16:creationId xmlns:a16="http://schemas.microsoft.com/office/drawing/2014/main" id="{00F82146-644F-42F8-A553-D951A1E79656}"/>
              </a:ext>
            </a:extLst>
          </p:cNvPr>
          <p:cNvSpPr>
            <a:spLocks noGrp="1"/>
          </p:cNvSpPr>
          <p:nvPr>
            <p:ph type="subTitle" idx="1"/>
          </p:nvPr>
        </p:nvSpPr>
        <p:spPr/>
        <p:txBody>
          <a:bodyPr/>
          <a:lstStyle/>
          <a:p>
            <a:endParaRPr lang="ar-IQ" dirty="0"/>
          </a:p>
          <a:p>
            <a:r>
              <a:rPr lang="ar-IQ" sz="4400" b="1" dirty="0"/>
              <a:t>أ.د. محمد عبد حسن العامري</a:t>
            </a:r>
          </a:p>
        </p:txBody>
      </p:sp>
    </p:spTree>
    <p:extLst>
      <p:ext uri="{BB962C8B-B14F-4D97-AF65-F5344CB8AC3E}">
        <p14:creationId xmlns:p14="http://schemas.microsoft.com/office/powerpoint/2010/main" val="2254129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1A7436-31FC-476A-9333-6245C3534CFA}"/>
              </a:ext>
            </a:extLst>
          </p:cNvPr>
          <p:cNvSpPr>
            <a:spLocks noGrp="1"/>
          </p:cNvSpPr>
          <p:nvPr>
            <p:ph type="title"/>
          </p:nvPr>
        </p:nvSpPr>
        <p:spPr/>
        <p:txBody>
          <a:bodyPr/>
          <a:lstStyle/>
          <a:p>
            <a:r>
              <a:rPr lang="ar-IQ" b="1" dirty="0">
                <a:solidFill>
                  <a:srgbClr val="C00000"/>
                </a:solidFill>
              </a:rPr>
              <a:t>كيف نختار الدراسات السابقة؟</a:t>
            </a:r>
          </a:p>
        </p:txBody>
      </p:sp>
      <p:sp>
        <p:nvSpPr>
          <p:cNvPr id="3" name="عنصر نائب للمحتوى 2">
            <a:extLst>
              <a:ext uri="{FF2B5EF4-FFF2-40B4-BE49-F238E27FC236}">
                <a16:creationId xmlns:a16="http://schemas.microsoft.com/office/drawing/2014/main" id="{63132F08-6DEB-4840-AECB-90128EFCD62F}"/>
              </a:ext>
            </a:extLst>
          </p:cNvPr>
          <p:cNvSpPr>
            <a:spLocks noGrp="1"/>
          </p:cNvSpPr>
          <p:nvPr>
            <p:ph idx="1"/>
          </p:nvPr>
        </p:nvSpPr>
        <p:spPr/>
        <p:txBody>
          <a:bodyPr>
            <a:normAutofit fontScale="85000" lnSpcReduction="20000"/>
          </a:bodyPr>
          <a:lstStyle/>
          <a:p>
            <a:pPr algn="just"/>
            <a:r>
              <a:rPr lang="ar-IQ" b="1" dirty="0">
                <a:solidFill>
                  <a:srgbClr val="C00000"/>
                </a:solidFill>
              </a:rPr>
              <a:t>ومن أهم الأهداف التي يتم تلخيص الدراسات السابقة من قبل الباحثين من أجل تحقيقها:</a:t>
            </a:r>
          </a:p>
          <a:p>
            <a:pPr algn="just"/>
            <a:r>
              <a:rPr lang="ar-IQ" b="1" dirty="0"/>
              <a:t>    الحصول على المعلومات: حيث تعتبر الدراسات السابقة مصدراً غنياً بالدراسات السابقة الموثوقة حول كل ما يخص موضوع البحث العلمي، حيث تساهم المعلومات التي يتم تلخيصها من قبل الباحث في إثراء أفكاره ومعلوماته، ومن خلال تلخيص هذه الدراسات يمكنك عزيزي الباحث أن تصل إلى الشمولية في كتابة البحث العلمي الخاص بك.</a:t>
            </a:r>
          </a:p>
          <a:p>
            <a:pPr algn="just"/>
            <a:r>
              <a:rPr lang="ar-IQ" b="1" dirty="0"/>
              <a:t>    بناء البحث العلمي: حيث تعتبر الدراسات السابقة قاعدة أساسية يتم الاعتماد عليها في كتابة البحث العلمي بشكل متكامل، حيث تساهم هذه الدراسات في الحصول على الفرضيات التي يمكن أن يتم استخدامها وكل ما هو جديد في موضوع البحث العلمي.</a:t>
            </a:r>
          </a:p>
          <a:p>
            <a:pPr algn="just"/>
            <a:r>
              <a:rPr lang="ar-IQ" b="1" dirty="0"/>
              <a:t>    تحديد الأهداف: حيث تساهم تلخيص هذه الدراسات في الأبحاث بالتعرف على أهداف متميزة قد لا يعلمها الباحث قبل الطلاع على هذه الدراسات وتلخيصها.</a:t>
            </a:r>
          </a:p>
          <a:p>
            <a:pPr algn="just"/>
            <a:r>
              <a:rPr lang="ar-IQ" b="1" dirty="0"/>
              <a:t>    الوصول إلى النتائج: يعتبر تلخيص الدراسات المتنوعة من أهم العوامل التي تساعد في الحصول على النتائج بأسلوب صحيح، وذلك من خلال التعرف على طريقة ربط النتائج بالبراهين والأدلة.</a:t>
            </a:r>
          </a:p>
          <a:p>
            <a:pPr algn="just"/>
            <a:r>
              <a:rPr lang="ar-IQ" b="1" dirty="0"/>
              <a:t>    تقييم الأبحاث: يعتبر الاطلاع الواسع على الدراسات أحد المعايير التي يعتمد عليها المحكمين في الحكم على الدراسات والأبحاث والمجهود الذي قام الباحث ببذله في الكتابة.</a:t>
            </a:r>
          </a:p>
          <a:p>
            <a:endParaRPr lang="ar-IQ" dirty="0"/>
          </a:p>
        </p:txBody>
      </p:sp>
    </p:spTree>
    <p:extLst>
      <p:ext uri="{BB962C8B-B14F-4D97-AF65-F5344CB8AC3E}">
        <p14:creationId xmlns:p14="http://schemas.microsoft.com/office/powerpoint/2010/main" val="1564276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8C21264-9D5D-4F2B-8A34-958D0A70F5A7}"/>
              </a:ext>
            </a:extLst>
          </p:cNvPr>
          <p:cNvSpPr>
            <a:spLocks noGrp="1"/>
          </p:cNvSpPr>
          <p:nvPr>
            <p:ph type="title"/>
          </p:nvPr>
        </p:nvSpPr>
        <p:spPr/>
        <p:txBody>
          <a:bodyPr/>
          <a:lstStyle/>
          <a:p>
            <a:r>
              <a:rPr lang="ar-IQ" b="1" dirty="0"/>
              <a:t> كيفية تلخيص الدراسات السابقة في الأبحاث </a:t>
            </a:r>
          </a:p>
        </p:txBody>
      </p:sp>
      <p:sp>
        <p:nvSpPr>
          <p:cNvPr id="3" name="عنصر نائب للمحتوى 2">
            <a:extLst>
              <a:ext uri="{FF2B5EF4-FFF2-40B4-BE49-F238E27FC236}">
                <a16:creationId xmlns:a16="http://schemas.microsoft.com/office/drawing/2014/main" id="{B665C963-E3B4-47C1-8670-EA21A5B2B59C}"/>
              </a:ext>
            </a:extLst>
          </p:cNvPr>
          <p:cNvSpPr>
            <a:spLocks noGrp="1"/>
          </p:cNvSpPr>
          <p:nvPr>
            <p:ph idx="1"/>
          </p:nvPr>
        </p:nvSpPr>
        <p:spPr/>
        <p:txBody>
          <a:bodyPr>
            <a:normAutofit fontScale="92500" lnSpcReduction="10000"/>
          </a:bodyPr>
          <a:lstStyle/>
          <a:p>
            <a:pPr algn="just"/>
            <a:r>
              <a:rPr lang="ar-IQ" b="1" dirty="0">
                <a:solidFill>
                  <a:srgbClr val="C00000"/>
                </a:solidFill>
              </a:rPr>
              <a:t>يوجد العديد من المكونات الأساسية التي تتكون منه الأبحاث والدراسات باختلاف أنواعها، مثل المقدمة والأهداف والأهمية ومجموعة من العناصر الرئيسية، ويمكن ن يتم توضيح الآلية التي تمر بها عملية تلخيص الباحثين للدراسات في الأبحاث كما يلي:</a:t>
            </a:r>
          </a:p>
          <a:p>
            <a:pPr algn="just"/>
            <a:r>
              <a:rPr lang="ar-IQ" b="1" dirty="0"/>
              <a:t>    كتابة اسم مؤلف الدراسة والسنة التي تم إصدار هذه الدراسة فيها.</a:t>
            </a:r>
          </a:p>
          <a:p>
            <a:pPr algn="just"/>
            <a:r>
              <a:rPr lang="ar-IQ" b="1" dirty="0"/>
              <a:t>    توضيح عنوان الدراسة مع كتابة شرح بصورة مختصرة لتوضيح موضوع الدراسة.</a:t>
            </a:r>
          </a:p>
          <a:p>
            <a:pPr algn="just"/>
            <a:r>
              <a:rPr lang="ar-IQ" b="1" dirty="0"/>
              <a:t>    يتم توضيح الفرضيات التي تم استخدامها من قبل الباحث والمنهجية التي قام الباحث باتباعها من أجل الوصول إلى اثبات أو نفي لهذه الفرضية وذلك حسب طبيعة الدراسة.</a:t>
            </a:r>
          </a:p>
          <a:p>
            <a:pPr algn="just"/>
            <a:r>
              <a:rPr lang="ar-IQ" b="1" dirty="0"/>
              <a:t>    يجب أن يحتوي تلخيص الدراسات على الأداة أو الأدوات التي قام الباحث باستخدامها من أجل الحصول على المعلومات والتعامل معها.</a:t>
            </a:r>
          </a:p>
          <a:p>
            <a:pPr algn="just"/>
            <a:r>
              <a:rPr lang="ar-IQ" b="1" dirty="0"/>
              <a:t>    استعراض أهم النتائج التي احتوت عليها الدراسة ويعتبر هذا الجزء الأهم في عملية تلخيص الدراسات السابقة، حيث تمثل النتائج حصيلة المجهود الذي بذله الباحث في البحث.</a:t>
            </a:r>
          </a:p>
          <a:p>
            <a:endParaRPr lang="ar-IQ" dirty="0"/>
          </a:p>
        </p:txBody>
      </p:sp>
    </p:spTree>
    <p:extLst>
      <p:ext uri="{BB962C8B-B14F-4D97-AF65-F5344CB8AC3E}">
        <p14:creationId xmlns:p14="http://schemas.microsoft.com/office/powerpoint/2010/main" val="4050262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7607977-5E82-427E-ACAA-101951A1CD3F}"/>
              </a:ext>
            </a:extLst>
          </p:cNvPr>
          <p:cNvSpPr>
            <a:spLocks noGrp="1"/>
          </p:cNvSpPr>
          <p:nvPr>
            <p:ph type="title"/>
          </p:nvPr>
        </p:nvSpPr>
        <p:spPr/>
        <p:txBody>
          <a:bodyPr/>
          <a:lstStyle/>
          <a:p>
            <a:r>
              <a:rPr lang="ar-IQ" b="1" dirty="0">
                <a:solidFill>
                  <a:srgbClr val="C00000"/>
                </a:solidFill>
              </a:rPr>
              <a:t>ما هي أهم الفروقات بين الدراسات السابقة والمراجع والمصادر؟</a:t>
            </a:r>
          </a:p>
        </p:txBody>
      </p:sp>
      <p:sp>
        <p:nvSpPr>
          <p:cNvPr id="3" name="عنصر نائب للمحتوى 2">
            <a:extLst>
              <a:ext uri="{FF2B5EF4-FFF2-40B4-BE49-F238E27FC236}">
                <a16:creationId xmlns:a16="http://schemas.microsoft.com/office/drawing/2014/main" id="{8D1FFCE2-12DD-42E5-A333-60A7DD9010FF}"/>
              </a:ext>
            </a:extLst>
          </p:cNvPr>
          <p:cNvSpPr>
            <a:spLocks noGrp="1"/>
          </p:cNvSpPr>
          <p:nvPr>
            <p:ph idx="1"/>
          </p:nvPr>
        </p:nvSpPr>
        <p:spPr/>
        <p:txBody>
          <a:bodyPr>
            <a:normAutofit fontScale="85000" lnSpcReduction="20000"/>
          </a:bodyPr>
          <a:lstStyle/>
          <a:p>
            <a:pPr algn="just"/>
            <a:r>
              <a:rPr lang="ar-IQ" b="1" dirty="0"/>
              <a:t>تعتبر الدراسات والمراجع والمصادر من أهم مصادر المعلومات التي يتم الاعتماد عليها في كتابة الأبحاث إلا أن هناك بعض الفروقات الأساسية بينها فالدراسات تختلف عن المصادر والمراجع ويمكن توضيح هذه الاختلافات في النقاط التالية:</a:t>
            </a:r>
          </a:p>
          <a:p>
            <a:pPr algn="just"/>
            <a:r>
              <a:rPr lang="ar-IQ" b="1" dirty="0"/>
              <a:t>    الدراسات السابقة: وهي عبارة عن دراسات يرتبط موضوعها مباشرة بالبحث الذي تقوم كباحث بكتابته.</a:t>
            </a:r>
          </a:p>
          <a:p>
            <a:pPr algn="just"/>
            <a:r>
              <a:rPr lang="ar-IQ" b="1" dirty="0"/>
              <a:t>    المصادر: وهي مثل أمهات الكتب، عبارة عن دراسات أصيلة يتم تأليفها ونشرها.</a:t>
            </a:r>
          </a:p>
          <a:p>
            <a:pPr algn="just"/>
            <a:r>
              <a:rPr lang="ar-IQ" b="1" dirty="0"/>
              <a:t>    المراجع: عبارة عن مؤلفات تحتوي على جوانب متعددة يرتبط جزء منها بموضوع البحث ويمكن الاستعانة بالمعلومات الواردة فيها.</a:t>
            </a:r>
          </a:p>
          <a:p>
            <a:pPr marL="0" indent="0" algn="just">
              <a:buNone/>
            </a:pPr>
            <a:endParaRPr lang="ar-IQ" b="1" dirty="0"/>
          </a:p>
          <a:p>
            <a:pPr algn="just"/>
            <a:r>
              <a:rPr lang="ar-IQ" b="1" dirty="0"/>
              <a:t>وبالتالي فإن الدراسات هي عبارة عن مواضيع مرتبطة بموضوع البحث بصورة مباشرة أو غير مباشرة أما المصادر والمراجع في عبارة عن كم كبير من المعلومات التي لا يشترط أن ترتبط مباشرة بموضوع البحث إلى انه يمكن للباحث الاستعانة بها لتوضيح فكرة معينة أو لبناء استنتاجات بناء على المعلومات الأساسية التي تتواجد فيها، ولذلك فليس كل مصدر أو مرجع يمكن اعتباره من الدراسات السابقة.</a:t>
            </a:r>
          </a:p>
          <a:p>
            <a:endParaRPr lang="ar-IQ" dirty="0"/>
          </a:p>
        </p:txBody>
      </p:sp>
    </p:spTree>
    <p:extLst>
      <p:ext uri="{BB962C8B-B14F-4D97-AF65-F5344CB8AC3E}">
        <p14:creationId xmlns:p14="http://schemas.microsoft.com/office/powerpoint/2010/main" val="638322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643DC5-ACDB-4D65-AF43-59A9A4CDBA11}"/>
              </a:ext>
            </a:extLst>
          </p:cNvPr>
          <p:cNvSpPr>
            <a:spLocks noGrp="1"/>
          </p:cNvSpPr>
          <p:nvPr>
            <p:ph type="title"/>
          </p:nvPr>
        </p:nvSpPr>
        <p:spPr/>
        <p:txBody>
          <a:bodyPr/>
          <a:lstStyle/>
          <a:p>
            <a:r>
              <a:rPr lang="ar-IQ" b="1" dirty="0">
                <a:solidFill>
                  <a:srgbClr val="C00000"/>
                </a:solidFill>
              </a:rPr>
              <a:t>أهم اعتبارات اختيار الدراسات السابقة في كتابة الأبحاث العلمية</a:t>
            </a:r>
          </a:p>
        </p:txBody>
      </p:sp>
      <p:sp>
        <p:nvSpPr>
          <p:cNvPr id="3" name="عنصر نائب للمحتوى 2">
            <a:extLst>
              <a:ext uri="{FF2B5EF4-FFF2-40B4-BE49-F238E27FC236}">
                <a16:creationId xmlns:a16="http://schemas.microsoft.com/office/drawing/2014/main" id="{E6230B22-3C5B-43B5-BEB8-A5E169B9E743}"/>
              </a:ext>
            </a:extLst>
          </p:cNvPr>
          <p:cNvSpPr>
            <a:spLocks noGrp="1"/>
          </p:cNvSpPr>
          <p:nvPr>
            <p:ph idx="1"/>
          </p:nvPr>
        </p:nvSpPr>
        <p:spPr/>
        <p:txBody>
          <a:bodyPr>
            <a:normAutofit fontScale="92500"/>
          </a:bodyPr>
          <a:lstStyle/>
          <a:p>
            <a:pPr algn="just"/>
            <a:r>
              <a:rPr lang="ar-IQ" b="1" dirty="0"/>
              <a:t>عند اختيار الدراسات التي سوف يتم الاعتماد عليها كمصدر للمعلومات في كتابة الأبحاث العلمية فإن هناك مجموعة من الاعتبارات التي يجب عليك كباحث مراعاتها حتى يكون اختيارك لهذه الدراسات مناسب، فمن خلال هذه الدراسات ستتمكن كباحث من الحصول على مجموعة من الفوائد أهمها الحصول على موافقة لجنة التقييم أو المحكمين على الدراسة التي تقدمها، ومن أهم اعتبارات اختيار الدراسات في كتابة الأبحاث العلمية من قبل الباحثين:</a:t>
            </a:r>
          </a:p>
          <a:p>
            <a:pPr algn="just"/>
            <a:r>
              <a:rPr lang="ar-IQ" b="1" dirty="0"/>
              <a:t>    الحصول عليها من مصادرها الأولية الموثوقة، وذلك حتى يتم التأكد من دقة المعلومات التي تحتوي عليها.</a:t>
            </a:r>
          </a:p>
          <a:p>
            <a:pPr algn="just"/>
            <a:r>
              <a:rPr lang="ar-IQ" b="1" dirty="0"/>
              <a:t>    أن تكون هناك صلة قوية بين موضوع هذه الدراسات وموضوع الدراسة الحالية.</a:t>
            </a:r>
          </a:p>
          <a:p>
            <a:pPr algn="just"/>
            <a:r>
              <a:rPr lang="ar-IQ" b="1" dirty="0"/>
              <a:t>    الاستعانة بالدراسات الحديثة وتجنب القديم منها.</a:t>
            </a:r>
          </a:p>
          <a:p>
            <a:pPr algn="just"/>
            <a:r>
              <a:rPr lang="ar-IQ" b="1" dirty="0"/>
              <a:t>    العمل على تلخيص هذه الدراسات وما تحتوي عليه من معلومات أساسية.</a:t>
            </a:r>
          </a:p>
          <a:p>
            <a:endParaRPr lang="ar-IQ" dirty="0"/>
          </a:p>
          <a:p>
            <a:endParaRPr lang="ar-IQ" dirty="0"/>
          </a:p>
          <a:p>
            <a:endParaRPr lang="ar-IQ" dirty="0"/>
          </a:p>
        </p:txBody>
      </p:sp>
    </p:spTree>
    <p:extLst>
      <p:ext uri="{BB962C8B-B14F-4D97-AF65-F5344CB8AC3E}">
        <p14:creationId xmlns:p14="http://schemas.microsoft.com/office/powerpoint/2010/main" val="387488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a16="http://schemas.microsoft.com/office/drawing/2014/main" id="{E83F7A86-573C-4C83-A22C-5F5307683A8D}"/>
              </a:ext>
            </a:extLst>
          </p:cNvPr>
          <p:cNvPicPr>
            <a:picLocks noChangeAspect="1"/>
          </p:cNvPicPr>
          <p:nvPr/>
        </p:nvPicPr>
        <p:blipFill>
          <a:blip r:embed="rId2"/>
          <a:stretch>
            <a:fillRect/>
          </a:stretch>
        </p:blipFill>
        <p:spPr>
          <a:xfrm>
            <a:off x="1998618" y="1045030"/>
            <a:ext cx="8216536" cy="4794068"/>
          </a:xfrm>
          <a:prstGeom prst="rect">
            <a:avLst/>
          </a:prstGeom>
        </p:spPr>
      </p:pic>
    </p:spTree>
    <p:extLst>
      <p:ext uri="{BB962C8B-B14F-4D97-AF65-F5344CB8AC3E}">
        <p14:creationId xmlns:p14="http://schemas.microsoft.com/office/powerpoint/2010/main" val="75676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C98EDAE-E379-4EB6-979F-AFCBDA2E9C8A}"/>
              </a:ext>
            </a:extLst>
          </p:cNvPr>
          <p:cNvSpPr>
            <a:spLocks noGrp="1"/>
          </p:cNvSpPr>
          <p:nvPr>
            <p:ph type="title"/>
          </p:nvPr>
        </p:nvSpPr>
        <p:spPr/>
        <p:txBody>
          <a:bodyPr/>
          <a:lstStyle/>
          <a:p>
            <a:r>
              <a:rPr lang="ar-IQ" b="1" dirty="0">
                <a:solidFill>
                  <a:srgbClr val="C00000"/>
                </a:solidFill>
              </a:rPr>
              <a:t>تعريف الدراسات السابقة</a:t>
            </a:r>
          </a:p>
        </p:txBody>
      </p:sp>
      <p:sp>
        <p:nvSpPr>
          <p:cNvPr id="3" name="عنصر نائب للمحتوى 2">
            <a:extLst>
              <a:ext uri="{FF2B5EF4-FFF2-40B4-BE49-F238E27FC236}">
                <a16:creationId xmlns:a16="http://schemas.microsoft.com/office/drawing/2014/main" id="{D07A0646-7A76-4444-A78D-35E768FC8DB0}"/>
              </a:ext>
            </a:extLst>
          </p:cNvPr>
          <p:cNvSpPr>
            <a:spLocks noGrp="1"/>
          </p:cNvSpPr>
          <p:nvPr>
            <p:ph idx="1"/>
          </p:nvPr>
        </p:nvSpPr>
        <p:spPr/>
        <p:txBody>
          <a:bodyPr/>
          <a:lstStyle/>
          <a:p>
            <a:pPr algn="just"/>
            <a:r>
              <a:rPr lang="ar-IQ" b="1" dirty="0"/>
              <a:t>تُعرف الدراسات السابقة بأنها البحوث والدراسات التي تطرَّقت لموضوع البحث العلمي أو أحد الجوانب الهامَّة به، والهدف من الاطلاع عليها الحصول على معلومات وبيانات؛ لتعزيز محتوى البحث، وفي الوقت نفسه التَّوصُّل لنتائج جديدة لم يصل إليها الباحثون  السابقون، ونقد تلك الدراسات في حالة وجود سلبيات بها.</a:t>
            </a:r>
          </a:p>
          <a:p>
            <a:pPr algn="just"/>
            <a:endParaRPr lang="ar-IQ" b="1" dirty="0"/>
          </a:p>
          <a:p>
            <a:pPr marL="0" indent="0" algn="just">
              <a:buNone/>
            </a:pPr>
            <a:endParaRPr lang="ar-IQ" b="1" dirty="0"/>
          </a:p>
        </p:txBody>
      </p:sp>
      <p:pic>
        <p:nvPicPr>
          <p:cNvPr id="5" name="صورة 4">
            <a:extLst>
              <a:ext uri="{FF2B5EF4-FFF2-40B4-BE49-F238E27FC236}">
                <a16:creationId xmlns:a16="http://schemas.microsoft.com/office/drawing/2014/main" id="{551C1D40-B855-4E0F-A0A0-B97318FF6AA4}"/>
              </a:ext>
            </a:extLst>
          </p:cNvPr>
          <p:cNvPicPr>
            <a:picLocks noChangeAspect="1"/>
          </p:cNvPicPr>
          <p:nvPr/>
        </p:nvPicPr>
        <p:blipFill>
          <a:blip r:embed="rId2"/>
          <a:stretch>
            <a:fillRect/>
          </a:stretch>
        </p:blipFill>
        <p:spPr>
          <a:xfrm>
            <a:off x="1596798" y="3680731"/>
            <a:ext cx="8670608" cy="2249805"/>
          </a:xfrm>
          <a:prstGeom prst="rect">
            <a:avLst/>
          </a:prstGeom>
        </p:spPr>
      </p:pic>
    </p:spTree>
    <p:extLst>
      <p:ext uri="{BB962C8B-B14F-4D97-AF65-F5344CB8AC3E}">
        <p14:creationId xmlns:p14="http://schemas.microsoft.com/office/powerpoint/2010/main" val="4760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FDA3D7-9C1E-4A6D-9002-DF3E8F413917}"/>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6AF798E4-BDC4-4C20-A6C2-D845D68DDCE4}"/>
              </a:ext>
            </a:extLst>
          </p:cNvPr>
          <p:cNvSpPr>
            <a:spLocks noGrp="1"/>
          </p:cNvSpPr>
          <p:nvPr>
            <p:ph idx="1"/>
          </p:nvPr>
        </p:nvSpPr>
        <p:spPr/>
        <p:txBody>
          <a:bodyPr/>
          <a:lstStyle/>
          <a:p>
            <a:pPr algn="just"/>
            <a:endParaRPr lang="ar-IQ" b="1" dirty="0"/>
          </a:p>
          <a:p>
            <a:pPr algn="just"/>
            <a:r>
              <a:rPr lang="ar-IQ" b="1" dirty="0"/>
              <a:t>طريقة كتابة الدراسات السابقة في البحث العلمي كغيرها من الخُطوات البحثية تتطلَّب أسلوبًا منهجيًّا مُنمَّقًا؛ </a:t>
            </a:r>
            <a:r>
              <a:rPr lang="ar-IQ" b="1" dirty="0" err="1"/>
              <a:t>لتتواءم</a:t>
            </a:r>
            <a:r>
              <a:rPr lang="ar-IQ" b="1" dirty="0"/>
              <a:t> في النهاية مع باقي الأجزاء، ومن ثَمَّ التَّوصُّل لإجابات مُقنعة لأسئلة البحث، أو تفسير واضح للمتغيرات التي تتضمنها للفرضيات، وهناك مشكلة كبيرة بالنسبة للدراسات السابقة، ويقع فيها عدد كبير من الباحثين، وهو سوء الاختيار، حيث يختار الباحث مؤلفات أو مراجع بعيدة كل البُعد عن محور البحث الأساسي، أو حتى ما ينبثق منه من فرعيات، ومن ثَمَّ يُصبح هناك جوانب وحشو لا فائدة منها، لذا وجب تحرِّي الدِّقَّة في ذلك؛ حتى لا يشوب البحث العلمي أي سلبيات قد تكون محل انتقاد وقت المناقشة.</a:t>
            </a:r>
          </a:p>
        </p:txBody>
      </p:sp>
    </p:spTree>
    <p:extLst>
      <p:ext uri="{BB962C8B-B14F-4D97-AF65-F5344CB8AC3E}">
        <p14:creationId xmlns:p14="http://schemas.microsoft.com/office/powerpoint/2010/main" val="210758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1E0495E-9388-4D0D-B3D4-5BA9A7D230D4}"/>
              </a:ext>
            </a:extLst>
          </p:cNvPr>
          <p:cNvSpPr>
            <a:spLocks noGrp="1"/>
          </p:cNvSpPr>
          <p:nvPr>
            <p:ph type="title"/>
          </p:nvPr>
        </p:nvSpPr>
        <p:spPr/>
        <p:txBody>
          <a:bodyPr/>
          <a:lstStyle/>
          <a:p>
            <a:r>
              <a:rPr lang="ar-IQ" b="1" dirty="0">
                <a:solidFill>
                  <a:srgbClr val="C00000"/>
                </a:solidFill>
              </a:rPr>
              <a:t>ما فوائد الدراسات السابقة في البحث العلمي؟</a:t>
            </a:r>
          </a:p>
        </p:txBody>
      </p:sp>
      <p:sp>
        <p:nvSpPr>
          <p:cNvPr id="3" name="عنصر نائب للمحتوى 2">
            <a:extLst>
              <a:ext uri="{FF2B5EF4-FFF2-40B4-BE49-F238E27FC236}">
                <a16:creationId xmlns:a16="http://schemas.microsoft.com/office/drawing/2014/main" id="{06305B14-36C4-4446-A68D-EB7E3AC823BB}"/>
              </a:ext>
            </a:extLst>
          </p:cNvPr>
          <p:cNvSpPr>
            <a:spLocks noGrp="1"/>
          </p:cNvSpPr>
          <p:nvPr>
            <p:ph idx="1"/>
          </p:nvPr>
        </p:nvSpPr>
        <p:spPr/>
        <p:txBody>
          <a:bodyPr/>
          <a:lstStyle/>
          <a:p>
            <a:endParaRPr lang="ar-IQ" b="1" dirty="0">
              <a:solidFill>
                <a:srgbClr val="C00000"/>
              </a:solidFill>
            </a:endParaRPr>
          </a:p>
          <a:p>
            <a:r>
              <a:rPr lang="ar-IQ" b="1" dirty="0">
                <a:solidFill>
                  <a:srgbClr val="C00000"/>
                </a:solidFill>
              </a:rPr>
              <a:t>هناك كثير من الفوائد فيما يتعلق بالدراسات السابقة، وسوف نتعرف عليها فيما يلي:</a:t>
            </a:r>
          </a:p>
          <a:p>
            <a:pPr algn="just"/>
            <a:r>
              <a:rPr lang="ar-IQ" dirty="0"/>
              <a:t>1-	 </a:t>
            </a:r>
            <a:r>
              <a:rPr lang="ar-IQ" b="1" dirty="0"/>
              <a:t>إثراء البحث العلمي: إن المعلومة العلمية هي عماد البحث العلمي، ويختلف الفكر البحثي من شخص لآخر، ومن المهم عرض وجهات النظر المختلفة، والفروق والمتغيرات التي تظهر بمرور الوقت.</a:t>
            </a:r>
          </a:p>
          <a:p>
            <a:pPr algn="just"/>
            <a:r>
              <a:rPr lang="ar-IQ" b="1" dirty="0"/>
              <a:t>2-	عدم التكرار دون فائدة: من بين أوجه فائدة الدراسات السابقة ذكر ما سبق تفصيله بشكل مُوجز دون التصدي لدراسة أمور تناولها آخرون بتوسُّع، وإطلاق العنوان لتأصيل الأفكار الجديدة.</a:t>
            </a:r>
          </a:p>
          <a:p>
            <a:endParaRPr lang="ar-IQ" dirty="0"/>
          </a:p>
        </p:txBody>
      </p:sp>
    </p:spTree>
    <p:extLst>
      <p:ext uri="{BB962C8B-B14F-4D97-AF65-F5344CB8AC3E}">
        <p14:creationId xmlns:p14="http://schemas.microsoft.com/office/powerpoint/2010/main" val="192840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F9BED11-E762-4323-804D-6376B97DD27D}"/>
              </a:ext>
            </a:extLst>
          </p:cNvPr>
          <p:cNvSpPr>
            <a:spLocks noGrp="1"/>
          </p:cNvSpPr>
          <p:nvPr>
            <p:ph type="title"/>
          </p:nvPr>
        </p:nvSpPr>
        <p:spPr/>
        <p:txBody>
          <a:bodyPr/>
          <a:lstStyle/>
          <a:p>
            <a:r>
              <a:rPr lang="ar-IQ" b="1" dirty="0">
                <a:solidFill>
                  <a:srgbClr val="C00000"/>
                </a:solidFill>
              </a:rPr>
              <a:t>ما فوائد الدراسات السابقة في البحث العلمي؟</a:t>
            </a:r>
            <a:endParaRPr lang="ar-IQ" dirty="0"/>
          </a:p>
        </p:txBody>
      </p:sp>
      <p:sp>
        <p:nvSpPr>
          <p:cNvPr id="3" name="عنصر نائب للمحتوى 2">
            <a:extLst>
              <a:ext uri="{FF2B5EF4-FFF2-40B4-BE49-F238E27FC236}">
                <a16:creationId xmlns:a16="http://schemas.microsoft.com/office/drawing/2014/main" id="{84D6D8B6-33C2-4660-81B7-5C2B0018BF89}"/>
              </a:ext>
            </a:extLst>
          </p:cNvPr>
          <p:cNvSpPr>
            <a:spLocks noGrp="1"/>
          </p:cNvSpPr>
          <p:nvPr>
            <p:ph idx="1"/>
          </p:nvPr>
        </p:nvSpPr>
        <p:spPr/>
        <p:txBody>
          <a:bodyPr/>
          <a:lstStyle/>
          <a:p>
            <a:pPr algn="just"/>
            <a:r>
              <a:rPr lang="ar-IQ" b="1" dirty="0"/>
              <a:t>3- الدراسات السابقة تعكس جهد الباحث: تُعَدُّ الدراسات السابقة من بين الأمور الهامة، والتي تعكس مدى الاجتهاد والبحث والاطلاع الذي قام به الباحث، ومن ثم الحصول على الدرجة العلمية، وكثير من مناقشي الأبحاث العلمية يُولون لذلك أهمية كبيرة، ويقيمون مدى جودة الرسالة بما يتم تضمينه من دراسات سابقة، فكلما قرأ الباحث واطلع أصبح قادرًا على وضع قواعد ومفاهيم حديثة، والدراسات السابقة بمثابة البنية التحتية، وجُلُّ الأبحاث العلمي ترتبط ببعضها البعض، وهي بمثابة شُعلة يتسلَّمها الباحثون، ويستكملون المسير بها، ويصلون بها لأراضٍ جديدة.</a:t>
            </a:r>
          </a:p>
        </p:txBody>
      </p:sp>
    </p:spTree>
    <p:extLst>
      <p:ext uri="{BB962C8B-B14F-4D97-AF65-F5344CB8AC3E}">
        <p14:creationId xmlns:p14="http://schemas.microsoft.com/office/powerpoint/2010/main" val="1694306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4D41DE3-6729-49BA-847D-112413B0B5F2}"/>
              </a:ext>
            </a:extLst>
          </p:cNvPr>
          <p:cNvSpPr>
            <a:spLocks noGrp="1"/>
          </p:cNvSpPr>
          <p:nvPr>
            <p:ph type="title"/>
          </p:nvPr>
        </p:nvSpPr>
        <p:spPr/>
        <p:txBody>
          <a:bodyPr/>
          <a:lstStyle/>
          <a:p>
            <a:r>
              <a:rPr lang="ar-IQ" b="1" dirty="0">
                <a:solidFill>
                  <a:srgbClr val="C00000"/>
                </a:solidFill>
              </a:rPr>
              <a:t>أهمية كتابة الدراسات السابقة في الأبحاث العلمية</a:t>
            </a:r>
          </a:p>
        </p:txBody>
      </p:sp>
      <p:sp>
        <p:nvSpPr>
          <p:cNvPr id="3" name="عنصر نائب للمحتوى 2">
            <a:extLst>
              <a:ext uri="{FF2B5EF4-FFF2-40B4-BE49-F238E27FC236}">
                <a16:creationId xmlns:a16="http://schemas.microsoft.com/office/drawing/2014/main" id="{A989312B-06E8-4A80-BF0C-0FA420F1B04B}"/>
              </a:ext>
            </a:extLst>
          </p:cNvPr>
          <p:cNvSpPr>
            <a:spLocks noGrp="1"/>
          </p:cNvSpPr>
          <p:nvPr>
            <p:ph idx="1"/>
          </p:nvPr>
        </p:nvSpPr>
        <p:spPr/>
        <p:txBody>
          <a:bodyPr>
            <a:normAutofit fontScale="92500" lnSpcReduction="20000"/>
          </a:bodyPr>
          <a:lstStyle/>
          <a:p>
            <a:pPr algn="just"/>
            <a:r>
              <a:rPr lang="ar-IQ" b="1" dirty="0">
                <a:solidFill>
                  <a:srgbClr val="C00000"/>
                </a:solidFill>
              </a:rPr>
              <a:t>لكتابة هذه الدراسات أهمية كبيرة في كتابة الأبحاث العلمية، وهذا سبب وجيه يدفع كل باحث لتعلم الطريقة الصحيحة لكتابة وتلخيص هذه الدراسات في البحث العلمي، ومن أهم النقاط التي تبين أهمية الدراسات السابقة في كتابة البحث العلمي:</a:t>
            </a:r>
          </a:p>
          <a:p>
            <a:pPr algn="just"/>
            <a:r>
              <a:rPr lang="ar-IQ" dirty="0"/>
              <a:t>    </a:t>
            </a:r>
            <a:r>
              <a:rPr lang="ar-IQ" b="1" dirty="0"/>
              <a:t>إقناع المحكمين بأهمية البحث: حيث يعتبر كتابة وتلخيص هذه الدراسات والتعليق عليها أحد أهم العوامل التي توضح أهمية كتابة الباحث للبحث العلمي حول الموضوع.</a:t>
            </a:r>
          </a:p>
          <a:p>
            <a:pPr algn="just"/>
            <a:r>
              <a:rPr lang="ar-IQ" b="1" dirty="0"/>
              <a:t>    توضيح أهم النقاط السلبية التي تحتوي عليها الدراسات وكيفية معالجتها من خلال كتابة البحث العلمي واستعراض أهم الفروقات بين الدراسة الحالية والدراسات السابقة وأوجه التميز عنها.</a:t>
            </a:r>
          </a:p>
          <a:p>
            <a:pPr algn="just"/>
            <a:r>
              <a:rPr lang="ar-IQ" b="1" dirty="0"/>
              <a:t>    إظهار مهارات التحليل والنقد التي تتحلى بها كباحث من خلال مقدرتك على تفسير ونقد ما قد كتبه من سبقك من الباحثين في دراساتهم.</a:t>
            </a:r>
          </a:p>
          <a:p>
            <a:pPr algn="just"/>
            <a:r>
              <a:rPr lang="ar-IQ" b="1" dirty="0"/>
              <a:t>    من خلال التعليق على الدراسات السابقة يمكن إظهار أوجه معالجة القصور التي يحتوي عليها البحث العلمي الخاص بك وهذه من أهم مقومات كتابة البحث العلمي.</a:t>
            </a:r>
          </a:p>
          <a:p>
            <a:endParaRPr lang="ar-IQ" dirty="0"/>
          </a:p>
        </p:txBody>
      </p:sp>
    </p:spTree>
    <p:extLst>
      <p:ext uri="{BB962C8B-B14F-4D97-AF65-F5344CB8AC3E}">
        <p14:creationId xmlns:p14="http://schemas.microsoft.com/office/powerpoint/2010/main" val="160505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5799F9E-C67E-44B9-B68A-8A04A3E2C60C}"/>
              </a:ext>
            </a:extLst>
          </p:cNvPr>
          <p:cNvSpPr>
            <a:spLocks noGrp="1"/>
          </p:cNvSpPr>
          <p:nvPr>
            <p:ph type="title"/>
          </p:nvPr>
        </p:nvSpPr>
        <p:spPr/>
        <p:txBody>
          <a:bodyPr/>
          <a:lstStyle/>
          <a:p>
            <a:r>
              <a:rPr lang="ar-IQ" b="1" dirty="0">
                <a:solidFill>
                  <a:srgbClr val="C00000"/>
                </a:solidFill>
              </a:rPr>
              <a:t>طريقة كتابة الدراسات السابقة في البحث العلمي</a:t>
            </a:r>
          </a:p>
        </p:txBody>
      </p:sp>
      <p:sp>
        <p:nvSpPr>
          <p:cNvPr id="3" name="عنصر نائب للمحتوى 2">
            <a:extLst>
              <a:ext uri="{FF2B5EF4-FFF2-40B4-BE49-F238E27FC236}">
                <a16:creationId xmlns:a16="http://schemas.microsoft.com/office/drawing/2014/main" id="{A37E4402-BECB-499A-886E-BF9C0F197797}"/>
              </a:ext>
            </a:extLst>
          </p:cNvPr>
          <p:cNvSpPr>
            <a:spLocks noGrp="1"/>
          </p:cNvSpPr>
          <p:nvPr>
            <p:ph idx="1"/>
          </p:nvPr>
        </p:nvSpPr>
        <p:spPr/>
        <p:txBody>
          <a:bodyPr>
            <a:normAutofit/>
          </a:bodyPr>
          <a:lstStyle/>
          <a:p>
            <a:r>
              <a:rPr lang="ar-IQ" b="1" dirty="0">
                <a:solidFill>
                  <a:srgbClr val="C00000"/>
                </a:solidFill>
              </a:rPr>
              <a:t>هناك أكثر من طريقة لكتابة الدراسات السابقة في البحث العلمي، ومن أكثرها شيوًعا ما يلي:</a:t>
            </a:r>
          </a:p>
          <a:p>
            <a:pPr algn="just"/>
            <a:r>
              <a:rPr lang="ar-IQ" dirty="0"/>
              <a:t>1-	</a:t>
            </a:r>
            <a:r>
              <a:rPr lang="ar-IQ" b="1" dirty="0"/>
              <a:t> </a:t>
            </a:r>
            <a:r>
              <a:rPr lang="ar-IQ" sz="2000" b="1" dirty="0"/>
              <a:t>طريقة كتابة الدراسات السابقة في البحث العلمي وفقًا للتسلسل التاريخي: ووفقًا لهذه الطريقة يقوم الباحث بترتيب الكتب والمراجع حسب تواريخ إصدارها من الأقدم للأحدث، مع توضيح طبيعة المتغيرات التي حدثت مؤخرًا.</a:t>
            </a:r>
          </a:p>
          <a:p>
            <a:pPr algn="just"/>
            <a:r>
              <a:rPr lang="ar-IQ" sz="2000" b="1" dirty="0"/>
              <a:t>2-	طريقة كتابة الدراسات السابقة في البحث العلمي وفقًا للموضوعات او متغيرات الدراسة : ومن خلال هذه الطريقة يحدد الباحث موضوعات الدراسات السابقة على حسب الأهمية في البحث؛ وبعد ذلك يقوم بعملية التلخيص.</a:t>
            </a:r>
          </a:p>
          <a:p>
            <a:pPr algn="just"/>
            <a:r>
              <a:rPr lang="ar-IQ" sz="2000" b="1" dirty="0"/>
              <a:t>3-	    طريقة كتابة الدراسات السابقة في البحث العلمي وفقًا لمنهج البحث العلمي: تختلف المناهج العلمية المستخدمة من دراسة لأخرى، ومن أبرزها المنهج الاستنباطي، والمنهج الوصفي، والمنهج الاستقرائي، والمنهج الكمي... إلخ، ويُمكن أن يقوم الباحث بكتابة الدراسات السابقة من خلال تصنيفها حسب المنهج.</a:t>
            </a:r>
          </a:p>
          <a:p>
            <a:pPr algn="just"/>
            <a:r>
              <a:rPr lang="ar-IQ" sz="2000" b="1" dirty="0"/>
              <a:t>4- تصنيف الدراسات حسب المكان الجغرافي: وهو التصنيف الذي يعتمد على مكان إجراء الدراسة، ويمكن من خلاله تصنيف الدراسات إلى محلية وعربية وأجنبية.</a:t>
            </a:r>
          </a:p>
          <a:p>
            <a:pPr algn="just"/>
            <a:r>
              <a:rPr lang="ar-IQ" sz="2000" b="1" dirty="0"/>
              <a:t>5- تصنيف الدراسات حسب أهميتها: حيث يتم استثناء أي دراسة قليلة الأهمية والتركيز على ذوات الأهمية الأعلى.</a:t>
            </a:r>
          </a:p>
          <a:p>
            <a:pPr algn="just"/>
            <a:endParaRPr lang="ar-IQ" b="1" dirty="0"/>
          </a:p>
        </p:txBody>
      </p:sp>
    </p:spTree>
    <p:extLst>
      <p:ext uri="{BB962C8B-B14F-4D97-AF65-F5344CB8AC3E}">
        <p14:creationId xmlns:p14="http://schemas.microsoft.com/office/powerpoint/2010/main" val="3292512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8BD2FB6-F8D5-425C-8C38-3A93C925FB39}"/>
              </a:ext>
            </a:extLst>
          </p:cNvPr>
          <p:cNvSpPr>
            <a:spLocks noGrp="1"/>
          </p:cNvSpPr>
          <p:nvPr>
            <p:ph type="title"/>
          </p:nvPr>
        </p:nvSpPr>
        <p:spPr/>
        <p:txBody>
          <a:bodyPr/>
          <a:lstStyle/>
          <a:p>
            <a:r>
              <a:rPr lang="ar-IQ" b="1" dirty="0">
                <a:solidFill>
                  <a:srgbClr val="C00000"/>
                </a:solidFill>
              </a:rPr>
              <a:t>عرض  الدراسات السابقة:</a:t>
            </a:r>
          </a:p>
        </p:txBody>
      </p:sp>
      <p:sp>
        <p:nvSpPr>
          <p:cNvPr id="3" name="عنصر نائب للمحتوى 2">
            <a:extLst>
              <a:ext uri="{FF2B5EF4-FFF2-40B4-BE49-F238E27FC236}">
                <a16:creationId xmlns:a16="http://schemas.microsoft.com/office/drawing/2014/main" id="{BF05DFE3-065E-417A-8899-1B251FF1A8EA}"/>
              </a:ext>
            </a:extLst>
          </p:cNvPr>
          <p:cNvSpPr>
            <a:spLocks noGrp="1"/>
          </p:cNvSpPr>
          <p:nvPr>
            <p:ph idx="1"/>
          </p:nvPr>
        </p:nvSpPr>
        <p:spPr/>
        <p:txBody>
          <a:bodyPr/>
          <a:lstStyle/>
          <a:p>
            <a:pPr algn="just"/>
            <a:r>
              <a:rPr lang="ar-IQ" dirty="0"/>
              <a:t>1-	</a:t>
            </a:r>
            <a:r>
              <a:rPr lang="ar-IQ" b="1" dirty="0"/>
              <a:t>اسم الباحث .سنة الدراسة:  .عنوان البحث </a:t>
            </a:r>
          </a:p>
          <a:p>
            <a:pPr algn="just"/>
            <a:r>
              <a:rPr lang="ar-IQ" b="1" dirty="0"/>
              <a:t>2-	الهدف من الدراسة: </a:t>
            </a:r>
          </a:p>
          <a:p>
            <a:pPr algn="just"/>
            <a:r>
              <a:rPr lang="ar-IQ" b="1" dirty="0"/>
              <a:t>3-	عينة الدراسة:</a:t>
            </a:r>
          </a:p>
          <a:p>
            <a:pPr algn="just"/>
            <a:r>
              <a:rPr lang="ar-IQ" b="1" dirty="0"/>
              <a:t>4-	نتائج الدراسة:</a:t>
            </a:r>
          </a:p>
          <a:p>
            <a:pPr marL="0" indent="0">
              <a:buNone/>
            </a:pPr>
            <a:endParaRPr lang="ar-IQ" dirty="0"/>
          </a:p>
        </p:txBody>
      </p:sp>
    </p:spTree>
    <p:extLst>
      <p:ext uri="{BB962C8B-B14F-4D97-AF65-F5344CB8AC3E}">
        <p14:creationId xmlns:p14="http://schemas.microsoft.com/office/powerpoint/2010/main" val="14495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A431FAA-86C8-4CDA-8CA1-9AE6ADE74B9E}"/>
              </a:ext>
            </a:extLst>
          </p:cNvPr>
          <p:cNvSpPr>
            <a:spLocks noGrp="1"/>
          </p:cNvSpPr>
          <p:nvPr>
            <p:ph type="title"/>
          </p:nvPr>
        </p:nvSpPr>
        <p:spPr/>
        <p:txBody>
          <a:bodyPr/>
          <a:lstStyle/>
          <a:p>
            <a:r>
              <a:rPr lang="ar-IQ" b="1" dirty="0">
                <a:solidFill>
                  <a:srgbClr val="C00000"/>
                </a:solidFill>
              </a:rPr>
              <a:t>كيف نختار الدراسات السابقة؟</a:t>
            </a:r>
            <a:endParaRPr lang="ar-IQ" dirty="0"/>
          </a:p>
        </p:txBody>
      </p:sp>
      <p:sp>
        <p:nvSpPr>
          <p:cNvPr id="3" name="عنصر نائب للمحتوى 2">
            <a:extLst>
              <a:ext uri="{FF2B5EF4-FFF2-40B4-BE49-F238E27FC236}">
                <a16:creationId xmlns:a16="http://schemas.microsoft.com/office/drawing/2014/main" id="{9004D261-CB9E-427B-A6E2-33F4C797BAA4}"/>
              </a:ext>
            </a:extLst>
          </p:cNvPr>
          <p:cNvSpPr>
            <a:spLocks noGrp="1"/>
          </p:cNvSpPr>
          <p:nvPr>
            <p:ph idx="1"/>
          </p:nvPr>
        </p:nvSpPr>
        <p:spPr/>
        <p:txBody>
          <a:bodyPr>
            <a:normAutofit lnSpcReduction="10000"/>
          </a:bodyPr>
          <a:lstStyle/>
          <a:p>
            <a:pPr algn="just"/>
            <a:r>
              <a:rPr lang="ar-IQ" b="1" dirty="0"/>
              <a:t>يجب عند اختيار الدراسات السابقة أن تكون لها علاقة بموضوع البحث، كما يجب أن تكون موثقة توثيق صحيح، ومختارة من مصادر معتمدة، كما يجب الالتزام عند اختيارها بمدى ترابطها للوصول إلى نتائج دقيقة للبحث العلمي، كما يجب ربط الدراسات السابقة ليس فقط مع بموضوع البحث، بل ربطها مع نتائج وأهداف البحث.</a:t>
            </a:r>
          </a:p>
          <a:p>
            <a:pPr algn="just"/>
            <a:r>
              <a:rPr lang="ar-IQ" b="1" dirty="0"/>
              <a:t>الدراسات السابقة عنصراً رئيسياً في كتابة البحث العلمي بمختلف أنواعه وأهدافه، ومن المهم عندما تقبل عزيزي الباحث على التعرف على أساسيات كتابة البحث العلمي أن تتطرق وتهتم في دراسة طرق وآليات تلخيص الدراسات السابقة، وذلك بسبب أهمية الدراسات السابقة في كتابة البحث العلمي حيث تعتبر مرجعاً أساسياً وقاعدة صلبة يتم على أساسها كتابة البحث العلمي بطريقة احترافية، فمهما بلغت قدراتك كباحث فإنه لا يمكنك الاستغناء عن الدراسات السابقة في كتابة البحث العلمي والحصول على المعلومات الأساسية التي تحتاج إليها في الكتابة.</a:t>
            </a:r>
          </a:p>
        </p:txBody>
      </p:sp>
    </p:spTree>
    <p:extLst>
      <p:ext uri="{BB962C8B-B14F-4D97-AF65-F5344CB8AC3E}">
        <p14:creationId xmlns:p14="http://schemas.microsoft.com/office/powerpoint/2010/main" val="187420919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1554</Words>
  <Application>Microsoft Office PowerPoint</Application>
  <PresentationFormat>شاشة عريضة</PresentationFormat>
  <Paragraphs>63</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Arial</vt:lpstr>
      <vt:lpstr>Calibri</vt:lpstr>
      <vt:lpstr>Calibri Light</vt:lpstr>
      <vt:lpstr>نسق Office</vt:lpstr>
      <vt:lpstr>    أهمية الدراسات السابقة للباحثين  </vt:lpstr>
      <vt:lpstr>تعريف الدراسات السابقة</vt:lpstr>
      <vt:lpstr>عرض تقديمي في PowerPoint</vt:lpstr>
      <vt:lpstr>ما فوائد الدراسات السابقة في البحث العلمي؟</vt:lpstr>
      <vt:lpstr>ما فوائد الدراسات السابقة في البحث العلمي؟</vt:lpstr>
      <vt:lpstr>أهمية كتابة الدراسات السابقة في الأبحاث العلمية</vt:lpstr>
      <vt:lpstr>طريقة كتابة الدراسات السابقة في البحث العلمي</vt:lpstr>
      <vt:lpstr>عرض  الدراسات السابقة:</vt:lpstr>
      <vt:lpstr>كيف نختار الدراسات السابقة؟</vt:lpstr>
      <vt:lpstr>كيف نختار الدراسات السابقة؟</vt:lpstr>
      <vt:lpstr> كيفية تلخيص الدراسات السابقة في الأبحاث </vt:lpstr>
      <vt:lpstr>ما هي أهم الفروقات بين الدراسات السابقة والمراجع والمصادر؟</vt:lpstr>
      <vt:lpstr>أهم اعتبارات اختيار الدراسات السابقة في كتابة الأبحاث العلمية</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أهمية الدراسات السابقة للباحثين  </dc:title>
  <dc:creator>user</dc:creator>
  <cp:lastModifiedBy>user</cp:lastModifiedBy>
  <cp:revision>1</cp:revision>
  <dcterms:created xsi:type="dcterms:W3CDTF">2024-11-16T18:30:18Z</dcterms:created>
  <dcterms:modified xsi:type="dcterms:W3CDTF">2024-11-16T19:19:41Z</dcterms:modified>
</cp:coreProperties>
</file>