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80" r:id="rId2"/>
    <p:sldId id="281" r:id="rId3"/>
    <p:sldId id="279" r:id="rId4"/>
    <p:sldId id="277" r:id="rId5"/>
    <p:sldId id="257" r:id="rId6"/>
    <p:sldId id="263" r:id="rId7"/>
    <p:sldId id="258" r:id="rId8"/>
    <p:sldId id="264" r:id="rId9"/>
    <p:sldId id="265" r:id="rId10"/>
    <p:sldId id="261" r:id="rId11"/>
    <p:sldId id="274" r:id="rId12"/>
    <p:sldId id="266" r:id="rId13"/>
    <p:sldId id="267" r:id="rId14"/>
    <p:sldId id="268" r:id="rId15"/>
    <p:sldId id="269" r:id="rId16"/>
    <p:sldId id="259" r:id="rId17"/>
    <p:sldId id="275" r:id="rId18"/>
    <p:sldId id="270" r:id="rId19"/>
    <p:sldId id="271" r:id="rId20"/>
    <p:sldId id="262" r:id="rId21"/>
    <p:sldId id="272" r:id="rId22"/>
    <p:sldId id="273" r:id="rId23"/>
    <p:sldId id="27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166" autoAdjust="0"/>
  </p:normalViewPr>
  <p:slideViewPr>
    <p:cSldViewPr snapToGrid="0">
      <p:cViewPr varScale="1">
        <p:scale>
          <a:sx n="75" d="100"/>
          <a:sy n="75" d="100"/>
        </p:scale>
        <p:origin x="94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47B4DE-E587-4A56-803C-23D8C96301D0}" type="datetimeFigureOut">
              <a:rPr lang="en-US" smtClean="0"/>
              <a:t>12/10/2024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3EEDEC-BAFD-466D-8B12-F3DC17578618}" type="slidenum">
              <a:rPr lang="en-US" smtClean="0"/>
              <a:t>‹#›</a:t>
            </a:fld>
            <a:endParaRPr lang="en-US"/>
          </a:p>
        </p:txBody>
      </p:sp>
    </p:spTree>
    <p:extLst>
      <p:ext uri="{BB962C8B-B14F-4D97-AF65-F5344CB8AC3E}">
        <p14:creationId xmlns:p14="http://schemas.microsoft.com/office/powerpoint/2010/main" val="473724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B1C5B9-3296-4E43-A198-FBB1D6B0CEC8}" type="slidenum">
              <a:rPr lang="en-US" smtClean="0"/>
              <a:t>14</a:t>
            </a:fld>
            <a:endParaRPr lang="en-US"/>
          </a:p>
        </p:txBody>
      </p:sp>
    </p:spTree>
    <p:extLst>
      <p:ext uri="{BB962C8B-B14F-4D97-AF65-F5344CB8AC3E}">
        <p14:creationId xmlns:p14="http://schemas.microsoft.com/office/powerpoint/2010/main" val="4248771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F2A5F-4336-F098-545B-15204F8AAA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C28BBF0-97A9-CF62-DD0E-DB2E5D8A08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7BFDC59-26E8-F274-A797-7AF17BB1987D}"/>
              </a:ext>
            </a:extLst>
          </p:cNvPr>
          <p:cNvSpPr>
            <a:spLocks noGrp="1"/>
          </p:cNvSpPr>
          <p:nvPr>
            <p:ph type="dt" sz="half" idx="10"/>
          </p:nvPr>
        </p:nvSpPr>
        <p:spPr/>
        <p:txBody>
          <a:bodyPr/>
          <a:lstStyle/>
          <a:p>
            <a:fld id="{EC5303D8-3299-47AF-85F6-ECFFD888896C}" type="datetimeFigureOut">
              <a:rPr lang="en-US" smtClean="0"/>
              <a:t>12/10/2024</a:t>
            </a:fld>
            <a:endParaRPr lang="en-US"/>
          </a:p>
        </p:txBody>
      </p:sp>
      <p:sp>
        <p:nvSpPr>
          <p:cNvPr id="5" name="Footer Placeholder 4">
            <a:extLst>
              <a:ext uri="{FF2B5EF4-FFF2-40B4-BE49-F238E27FC236}">
                <a16:creationId xmlns:a16="http://schemas.microsoft.com/office/drawing/2014/main" id="{51C712FD-2C3B-1C90-699A-B749D7A25E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62BB21-4755-4487-0047-1E7511C8AFBB}"/>
              </a:ext>
            </a:extLst>
          </p:cNvPr>
          <p:cNvSpPr>
            <a:spLocks noGrp="1"/>
          </p:cNvSpPr>
          <p:nvPr>
            <p:ph type="sldNum" sz="quarter" idx="12"/>
          </p:nvPr>
        </p:nvSpPr>
        <p:spPr/>
        <p:txBody>
          <a:bodyPr/>
          <a:lstStyle/>
          <a:p>
            <a:fld id="{528B2529-AEE9-4CEC-B591-C9A295329449}" type="slidenum">
              <a:rPr lang="en-US" smtClean="0"/>
              <a:t>‹#›</a:t>
            </a:fld>
            <a:endParaRPr lang="en-US"/>
          </a:p>
        </p:txBody>
      </p:sp>
    </p:spTree>
    <p:extLst>
      <p:ext uri="{BB962C8B-B14F-4D97-AF65-F5344CB8AC3E}">
        <p14:creationId xmlns:p14="http://schemas.microsoft.com/office/powerpoint/2010/main" val="4103729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CD932-9452-6467-5CFF-F3159CDF669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7B1C0EF-582C-BDE3-6025-A86E59F7275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872CC0-240A-3A8C-A3BC-86E5A7B31D80}"/>
              </a:ext>
            </a:extLst>
          </p:cNvPr>
          <p:cNvSpPr>
            <a:spLocks noGrp="1"/>
          </p:cNvSpPr>
          <p:nvPr>
            <p:ph type="dt" sz="half" idx="10"/>
          </p:nvPr>
        </p:nvSpPr>
        <p:spPr/>
        <p:txBody>
          <a:bodyPr/>
          <a:lstStyle/>
          <a:p>
            <a:fld id="{EC5303D8-3299-47AF-85F6-ECFFD888896C}" type="datetimeFigureOut">
              <a:rPr lang="en-US" smtClean="0"/>
              <a:t>12/10/2024</a:t>
            </a:fld>
            <a:endParaRPr lang="en-US"/>
          </a:p>
        </p:txBody>
      </p:sp>
      <p:sp>
        <p:nvSpPr>
          <p:cNvPr id="5" name="Footer Placeholder 4">
            <a:extLst>
              <a:ext uri="{FF2B5EF4-FFF2-40B4-BE49-F238E27FC236}">
                <a16:creationId xmlns:a16="http://schemas.microsoft.com/office/drawing/2014/main" id="{0F77FE4F-317D-EB58-5D7A-87F308F8C4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008C79-663A-DE28-E5CE-0B124D6CB56D}"/>
              </a:ext>
            </a:extLst>
          </p:cNvPr>
          <p:cNvSpPr>
            <a:spLocks noGrp="1"/>
          </p:cNvSpPr>
          <p:nvPr>
            <p:ph type="sldNum" sz="quarter" idx="12"/>
          </p:nvPr>
        </p:nvSpPr>
        <p:spPr/>
        <p:txBody>
          <a:bodyPr/>
          <a:lstStyle/>
          <a:p>
            <a:fld id="{528B2529-AEE9-4CEC-B591-C9A295329449}" type="slidenum">
              <a:rPr lang="en-US" smtClean="0"/>
              <a:t>‹#›</a:t>
            </a:fld>
            <a:endParaRPr lang="en-US"/>
          </a:p>
        </p:txBody>
      </p:sp>
    </p:spTree>
    <p:extLst>
      <p:ext uri="{BB962C8B-B14F-4D97-AF65-F5344CB8AC3E}">
        <p14:creationId xmlns:p14="http://schemas.microsoft.com/office/powerpoint/2010/main" val="1311458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CA410D3-3512-1133-AD2A-06DBC2C4AE1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13CCB90-E7ED-77EB-1761-6C7B074018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9B80AA-189F-12F7-B6B3-F4EB5660259E}"/>
              </a:ext>
            </a:extLst>
          </p:cNvPr>
          <p:cNvSpPr>
            <a:spLocks noGrp="1"/>
          </p:cNvSpPr>
          <p:nvPr>
            <p:ph type="dt" sz="half" idx="10"/>
          </p:nvPr>
        </p:nvSpPr>
        <p:spPr/>
        <p:txBody>
          <a:bodyPr/>
          <a:lstStyle/>
          <a:p>
            <a:fld id="{EC5303D8-3299-47AF-85F6-ECFFD888896C}" type="datetimeFigureOut">
              <a:rPr lang="en-US" smtClean="0"/>
              <a:t>12/10/2024</a:t>
            </a:fld>
            <a:endParaRPr lang="en-US"/>
          </a:p>
        </p:txBody>
      </p:sp>
      <p:sp>
        <p:nvSpPr>
          <p:cNvPr id="5" name="Footer Placeholder 4">
            <a:extLst>
              <a:ext uri="{FF2B5EF4-FFF2-40B4-BE49-F238E27FC236}">
                <a16:creationId xmlns:a16="http://schemas.microsoft.com/office/drawing/2014/main" id="{E6B01CC0-E7B3-CE96-337A-4989DF8251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614A4D-5EBE-3D23-4D20-100E2FD90119}"/>
              </a:ext>
            </a:extLst>
          </p:cNvPr>
          <p:cNvSpPr>
            <a:spLocks noGrp="1"/>
          </p:cNvSpPr>
          <p:nvPr>
            <p:ph type="sldNum" sz="quarter" idx="12"/>
          </p:nvPr>
        </p:nvSpPr>
        <p:spPr/>
        <p:txBody>
          <a:bodyPr/>
          <a:lstStyle/>
          <a:p>
            <a:fld id="{528B2529-AEE9-4CEC-B591-C9A295329449}" type="slidenum">
              <a:rPr lang="en-US" smtClean="0"/>
              <a:t>‹#›</a:t>
            </a:fld>
            <a:endParaRPr lang="en-US"/>
          </a:p>
        </p:txBody>
      </p:sp>
    </p:spTree>
    <p:extLst>
      <p:ext uri="{BB962C8B-B14F-4D97-AF65-F5344CB8AC3E}">
        <p14:creationId xmlns:p14="http://schemas.microsoft.com/office/powerpoint/2010/main" val="142801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E5223-E1D5-4EE0-6AEC-3639342D6B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CBBC6A-6773-F068-AE08-0F653FD3EA6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FB7D33-A31A-19FC-021C-721146C12984}"/>
              </a:ext>
            </a:extLst>
          </p:cNvPr>
          <p:cNvSpPr>
            <a:spLocks noGrp="1"/>
          </p:cNvSpPr>
          <p:nvPr>
            <p:ph type="dt" sz="half" idx="10"/>
          </p:nvPr>
        </p:nvSpPr>
        <p:spPr/>
        <p:txBody>
          <a:bodyPr/>
          <a:lstStyle/>
          <a:p>
            <a:fld id="{EC5303D8-3299-47AF-85F6-ECFFD888896C}" type="datetimeFigureOut">
              <a:rPr lang="en-US" smtClean="0"/>
              <a:t>12/10/2024</a:t>
            </a:fld>
            <a:endParaRPr lang="en-US"/>
          </a:p>
        </p:txBody>
      </p:sp>
      <p:sp>
        <p:nvSpPr>
          <p:cNvPr id="5" name="Footer Placeholder 4">
            <a:extLst>
              <a:ext uri="{FF2B5EF4-FFF2-40B4-BE49-F238E27FC236}">
                <a16:creationId xmlns:a16="http://schemas.microsoft.com/office/drawing/2014/main" id="{5C60E860-3CDF-B485-6DDA-11AFCBC8CD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272547-BB9F-ED26-81B0-DFB470C402CA}"/>
              </a:ext>
            </a:extLst>
          </p:cNvPr>
          <p:cNvSpPr>
            <a:spLocks noGrp="1"/>
          </p:cNvSpPr>
          <p:nvPr>
            <p:ph type="sldNum" sz="quarter" idx="12"/>
          </p:nvPr>
        </p:nvSpPr>
        <p:spPr/>
        <p:txBody>
          <a:bodyPr/>
          <a:lstStyle/>
          <a:p>
            <a:fld id="{528B2529-AEE9-4CEC-B591-C9A295329449}" type="slidenum">
              <a:rPr lang="en-US" smtClean="0"/>
              <a:t>‹#›</a:t>
            </a:fld>
            <a:endParaRPr lang="en-US"/>
          </a:p>
        </p:txBody>
      </p:sp>
    </p:spTree>
    <p:extLst>
      <p:ext uri="{BB962C8B-B14F-4D97-AF65-F5344CB8AC3E}">
        <p14:creationId xmlns:p14="http://schemas.microsoft.com/office/powerpoint/2010/main" val="401860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1EF5F-1F38-B308-0148-2F0B465E5D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C1FC915-5A2C-8F7C-A2F0-AA754EDD3E5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D3B3E73-928A-3E3B-E2EA-7D2141256FC4}"/>
              </a:ext>
            </a:extLst>
          </p:cNvPr>
          <p:cNvSpPr>
            <a:spLocks noGrp="1"/>
          </p:cNvSpPr>
          <p:nvPr>
            <p:ph type="dt" sz="half" idx="10"/>
          </p:nvPr>
        </p:nvSpPr>
        <p:spPr/>
        <p:txBody>
          <a:bodyPr/>
          <a:lstStyle/>
          <a:p>
            <a:fld id="{EC5303D8-3299-47AF-85F6-ECFFD888896C}" type="datetimeFigureOut">
              <a:rPr lang="en-US" smtClean="0"/>
              <a:t>12/10/2024</a:t>
            </a:fld>
            <a:endParaRPr lang="en-US"/>
          </a:p>
        </p:txBody>
      </p:sp>
      <p:sp>
        <p:nvSpPr>
          <p:cNvPr id="5" name="Footer Placeholder 4">
            <a:extLst>
              <a:ext uri="{FF2B5EF4-FFF2-40B4-BE49-F238E27FC236}">
                <a16:creationId xmlns:a16="http://schemas.microsoft.com/office/drawing/2014/main" id="{586F6B58-95B6-3D8F-D17B-3BDF72905E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36A635-11A0-E02E-3FC4-D65C4A17B255}"/>
              </a:ext>
            </a:extLst>
          </p:cNvPr>
          <p:cNvSpPr>
            <a:spLocks noGrp="1"/>
          </p:cNvSpPr>
          <p:nvPr>
            <p:ph type="sldNum" sz="quarter" idx="12"/>
          </p:nvPr>
        </p:nvSpPr>
        <p:spPr/>
        <p:txBody>
          <a:bodyPr/>
          <a:lstStyle/>
          <a:p>
            <a:fld id="{528B2529-AEE9-4CEC-B591-C9A295329449}" type="slidenum">
              <a:rPr lang="en-US" smtClean="0"/>
              <a:t>‹#›</a:t>
            </a:fld>
            <a:endParaRPr lang="en-US"/>
          </a:p>
        </p:txBody>
      </p:sp>
    </p:spTree>
    <p:extLst>
      <p:ext uri="{BB962C8B-B14F-4D97-AF65-F5344CB8AC3E}">
        <p14:creationId xmlns:p14="http://schemas.microsoft.com/office/powerpoint/2010/main" val="2314090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75BF5-3456-2BE8-B5D8-2181D70A33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F19FFF-BE20-1172-1512-867DB79280B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B802841-5BD5-78EA-1A74-9DC7BF4F06C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BF5C8B-DDBC-B934-91DC-93CA31BAAF3D}"/>
              </a:ext>
            </a:extLst>
          </p:cNvPr>
          <p:cNvSpPr>
            <a:spLocks noGrp="1"/>
          </p:cNvSpPr>
          <p:nvPr>
            <p:ph type="dt" sz="half" idx="10"/>
          </p:nvPr>
        </p:nvSpPr>
        <p:spPr/>
        <p:txBody>
          <a:bodyPr/>
          <a:lstStyle/>
          <a:p>
            <a:fld id="{EC5303D8-3299-47AF-85F6-ECFFD888896C}" type="datetimeFigureOut">
              <a:rPr lang="en-US" smtClean="0"/>
              <a:t>12/10/2024</a:t>
            </a:fld>
            <a:endParaRPr lang="en-US"/>
          </a:p>
        </p:txBody>
      </p:sp>
      <p:sp>
        <p:nvSpPr>
          <p:cNvPr id="6" name="Footer Placeholder 5">
            <a:extLst>
              <a:ext uri="{FF2B5EF4-FFF2-40B4-BE49-F238E27FC236}">
                <a16:creationId xmlns:a16="http://schemas.microsoft.com/office/drawing/2014/main" id="{06FA4B64-7AFA-C459-139F-DBBC74F32F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6073D4-E042-0929-DB2E-0B955A4B9CD8}"/>
              </a:ext>
            </a:extLst>
          </p:cNvPr>
          <p:cNvSpPr>
            <a:spLocks noGrp="1"/>
          </p:cNvSpPr>
          <p:nvPr>
            <p:ph type="sldNum" sz="quarter" idx="12"/>
          </p:nvPr>
        </p:nvSpPr>
        <p:spPr/>
        <p:txBody>
          <a:bodyPr/>
          <a:lstStyle/>
          <a:p>
            <a:fld id="{528B2529-AEE9-4CEC-B591-C9A295329449}" type="slidenum">
              <a:rPr lang="en-US" smtClean="0"/>
              <a:t>‹#›</a:t>
            </a:fld>
            <a:endParaRPr lang="en-US"/>
          </a:p>
        </p:txBody>
      </p:sp>
    </p:spTree>
    <p:extLst>
      <p:ext uri="{BB962C8B-B14F-4D97-AF65-F5344CB8AC3E}">
        <p14:creationId xmlns:p14="http://schemas.microsoft.com/office/powerpoint/2010/main" val="3088069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69B9D-CD32-63CE-43A7-7D4D6C2F816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CF12845-49CE-3C72-0D6E-0A5A456DE4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18AF71-CA1A-FA97-4D4E-D9833F7067C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3CAC7D6-DE16-3B07-8269-87133FB033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76707B-5E8E-2B70-1601-2C068BEF466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0E70C4D-3AC6-A863-85F1-F392BEC7C0E2}"/>
              </a:ext>
            </a:extLst>
          </p:cNvPr>
          <p:cNvSpPr>
            <a:spLocks noGrp="1"/>
          </p:cNvSpPr>
          <p:nvPr>
            <p:ph type="dt" sz="half" idx="10"/>
          </p:nvPr>
        </p:nvSpPr>
        <p:spPr/>
        <p:txBody>
          <a:bodyPr/>
          <a:lstStyle/>
          <a:p>
            <a:fld id="{EC5303D8-3299-47AF-85F6-ECFFD888896C}" type="datetimeFigureOut">
              <a:rPr lang="en-US" smtClean="0"/>
              <a:t>12/10/2024</a:t>
            </a:fld>
            <a:endParaRPr lang="en-US"/>
          </a:p>
        </p:txBody>
      </p:sp>
      <p:sp>
        <p:nvSpPr>
          <p:cNvPr id="8" name="Footer Placeholder 7">
            <a:extLst>
              <a:ext uri="{FF2B5EF4-FFF2-40B4-BE49-F238E27FC236}">
                <a16:creationId xmlns:a16="http://schemas.microsoft.com/office/drawing/2014/main" id="{7AE82FF6-D4F0-36DC-B586-F973DF39AC7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66169ED-2A72-979C-73AA-EC9774B732C4}"/>
              </a:ext>
            </a:extLst>
          </p:cNvPr>
          <p:cNvSpPr>
            <a:spLocks noGrp="1"/>
          </p:cNvSpPr>
          <p:nvPr>
            <p:ph type="sldNum" sz="quarter" idx="12"/>
          </p:nvPr>
        </p:nvSpPr>
        <p:spPr/>
        <p:txBody>
          <a:bodyPr/>
          <a:lstStyle/>
          <a:p>
            <a:fld id="{528B2529-AEE9-4CEC-B591-C9A295329449}" type="slidenum">
              <a:rPr lang="en-US" smtClean="0"/>
              <a:t>‹#›</a:t>
            </a:fld>
            <a:endParaRPr lang="en-US"/>
          </a:p>
        </p:txBody>
      </p:sp>
    </p:spTree>
    <p:extLst>
      <p:ext uri="{BB962C8B-B14F-4D97-AF65-F5344CB8AC3E}">
        <p14:creationId xmlns:p14="http://schemas.microsoft.com/office/powerpoint/2010/main" val="2839021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4F5D3-E814-8ABA-5FAF-96FB043EFE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9359F8F-CE15-2E26-5586-0A95E0BFEADE}"/>
              </a:ext>
            </a:extLst>
          </p:cNvPr>
          <p:cNvSpPr>
            <a:spLocks noGrp="1"/>
          </p:cNvSpPr>
          <p:nvPr>
            <p:ph type="dt" sz="half" idx="10"/>
          </p:nvPr>
        </p:nvSpPr>
        <p:spPr/>
        <p:txBody>
          <a:bodyPr/>
          <a:lstStyle/>
          <a:p>
            <a:fld id="{EC5303D8-3299-47AF-85F6-ECFFD888896C}" type="datetimeFigureOut">
              <a:rPr lang="en-US" smtClean="0"/>
              <a:t>12/10/2024</a:t>
            </a:fld>
            <a:endParaRPr lang="en-US"/>
          </a:p>
        </p:txBody>
      </p:sp>
      <p:sp>
        <p:nvSpPr>
          <p:cNvPr id="4" name="Footer Placeholder 3">
            <a:extLst>
              <a:ext uri="{FF2B5EF4-FFF2-40B4-BE49-F238E27FC236}">
                <a16:creationId xmlns:a16="http://schemas.microsoft.com/office/drawing/2014/main" id="{41FBDEDE-FBFA-BAF5-CBE5-B3932DC84B7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E50D287-2C5E-4F99-7AA2-70AB6BE613A6}"/>
              </a:ext>
            </a:extLst>
          </p:cNvPr>
          <p:cNvSpPr>
            <a:spLocks noGrp="1"/>
          </p:cNvSpPr>
          <p:nvPr>
            <p:ph type="sldNum" sz="quarter" idx="12"/>
          </p:nvPr>
        </p:nvSpPr>
        <p:spPr/>
        <p:txBody>
          <a:bodyPr/>
          <a:lstStyle/>
          <a:p>
            <a:fld id="{528B2529-AEE9-4CEC-B591-C9A295329449}" type="slidenum">
              <a:rPr lang="en-US" smtClean="0"/>
              <a:t>‹#›</a:t>
            </a:fld>
            <a:endParaRPr lang="en-US"/>
          </a:p>
        </p:txBody>
      </p:sp>
    </p:spTree>
    <p:extLst>
      <p:ext uri="{BB962C8B-B14F-4D97-AF65-F5344CB8AC3E}">
        <p14:creationId xmlns:p14="http://schemas.microsoft.com/office/powerpoint/2010/main" val="1287497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915A0D-1C2D-597B-E819-C61A261D35AD}"/>
              </a:ext>
            </a:extLst>
          </p:cNvPr>
          <p:cNvSpPr>
            <a:spLocks noGrp="1"/>
          </p:cNvSpPr>
          <p:nvPr>
            <p:ph type="dt" sz="half" idx="10"/>
          </p:nvPr>
        </p:nvSpPr>
        <p:spPr/>
        <p:txBody>
          <a:bodyPr/>
          <a:lstStyle/>
          <a:p>
            <a:fld id="{EC5303D8-3299-47AF-85F6-ECFFD888896C}" type="datetimeFigureOut">
              <a:rPr lang="en-US" smtClean="0"/>
              <a:t>12/10/2024</a:t>
            </a:fld>
            <a:endParaRPr lang="en-US"/>
          </a:p>
        </p:txBody>
      </p:sp>
      <p:sp>
        <p:nvSpPr>
          <p:cNvPr id="3" name="Footer Placeholder 2">
            <a:extLst>
              <a:ext uri="{FF2B5EF4-FFF2-40B4-BE49-F238E27FC236}">
                <a16:creationId xmlns:a16="http://schemas.microsoft.com/office/drawing/2014/main" id="{70D46E93-BF62-7A6F-69F5-FC3E0839558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3F43405-2ADD-B086-411D-0AC7E8CCE071}"/>
              </a:ext>
            </a:extLst>
          </p:cNvPr>
          <p:cNvSpPr>
            <a:spLocks noGrp="1"/>
          </p:cNvSpPr>
          <p:nvPr>
            <p:ph type="sldNum" sz="quarter" idx="12"/>
          </p:nvPr>
        </p:nvSpPr>
        <p:spPr/>
        <p:txBody>
          <a:bodyPr/>
          <a:lstStyle/>
          <a:p>
            <a:fld id="{528B2529-AEE9-4CEC-B591-C9A295329449}" type="slidenum">
              <a:rPr lang="en-US" smtClean="0"/>
              <a:t>‹#›</a:t>
            </a:fld>
            <a:endParaRPr lang="en-US"/>
          </a:p>
        </p:txBody>
      </p:sp>
    </p:spTree>
    <p:extLst>
      <p:ext uri="{BB962C8B-B14F-4D97-AF65-F5344CB8AC3E}">
        <p14:creationId xmlns:p14="http://schemas.microsoft.com/office/powerpoint/2010/main" val="3848796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22CCA-8CCC-4531-B511-34F3112FA9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7C00909-79BC-DC6E-F5D3-26A0C637DC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9EA33ED-B528-6329-6DBE-31444565AB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A8ACCB-0F86-A71B-FE1E-68712DB5C8F6}"/>
              </a:ext>
            </a:extLst>
          </p:cNvPr>
          <p:cNvSpPr>
            <a:spLocks noGrp="1"/>
          </p:cNvSpPr>
          <p:nvPr>
            <p:ph type="dt" sz="half" idx="10"/>
          </p:nvPr>
        </p:nvSpPr>
        <p:spPr/>
        <p:txBody>
          <a:bodyPr/>
          <a:lstStyle/>
          <a:p>
            <a:fld id="{EC5303D8-3299-47AF-85F6-ECFFD888896C}" type="datetimeFigureOut">
              <a:rPr lang="en-US" smtClean="0"/>
              <a:t>12/10/2024</a:t>
            </a:fld>
            <a:endParaRPr lang="en-US"/>
          </a:p>
        </p:txBody>
      </p:sp>
      <p:sp>
        <p:nvSpPr>
          <p:cNvPr id="6" name="Footer Placeholder 5">
            <a:extLst>
              <a:ext uri="{FF2B5EF4-FFF2-40B4-BE49-F238E27FC236}">
                <a16:creationId xmlns:a16="http://schemas.microsoft.com/office/drawing/2014/main" id="{8CB49BF3-D083-EE39-A779-1AE80E033B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433E49-FB55-E907-F359-99F41E244B82}"/>
              </a:ext>
            </a:extLst>
          </p:cNvPr>
          <p:cNvSpPr>
            <a:spLocks noGrp="1"/>
          </p:cNvSpPr>
          <p:nvPr>
            <p:ph type="sldNum" sz="quarter" idx="12"/>
          </p:nvPr>
        </p:nvSpPr>
        <p:spPr/>
        <p:txBody>
          <a:bodyPr/>
          <a:lstStyle/>
          <a:p>
            <a:fld id="{528B2529-AEE9-4CEC-B591-C9A295329449}" type="slidenum">
              <a:rPr lang="en-US" smtClean="0"/>
              <a:t>‹#›</a:t>
            </a:fld>
            <a:endParaRPr lang="en-US"/>
          </a:p>
        </p:txBody>
      </p:sp>
    </p:spTree>
    <p:extLst>
      <p:ext uri="{BB962C8B-B14F-4D97-AF65-F5344CB8AC3E}">
        <p14:creationId xmlns:p14="http://schemas.microsoft.com/office/powerpoint/2010/main" val="4122825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2A5B4-AA27-47CE-2ED8-1D14E153E1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E309AD2-2A10-8078-216A-1A0F19DF15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B9263D-8381-93C0-2469-5BE8C5CDAE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22E854-D77C-02C6-D832-EC1EA7F880C6}"/>
              </a:ext>
            </a:extLst>
          </p:cNvPr>
          <p:cNvSpPr>
            <a:spLocks noGrp="1"/>
          </p:cNvSpPr>
          <p:nvPr>
            <p:ph type="dt" sz="half" idx="10"/>
          </p:nvPr>
        </p:nvSpPr>
        <p:spPr/>
        <p:txBody>
          <a:bodyPr/>
          <a:lstStyle/>
          <a:p>
            <a:fld id="{EC5303D8-3299-47AF-85F6-ECFFD888896C}" type="datetimeFigureOut">
              <a:rPr lang="en-US" smtClean="0"/>
              <a:t>12/10/2024</a:t>
            </a:fld>
            <a:endParaRPr lang="en-US"/>
          </a:p>
        </p:txBody>
      </p:sp>
      <p:sp>
        <p:nvSpPr>
          <p:cNvPr id="6" name="Footer Placeholder 5">
            <a:extLst>
              <a:ext uri="{FF2B5EF4-FFF2-40B4-BE49-F238E27FC236}">
                <a16:creationId xmlns:a16="http://schemas.microsoft.com/office/drawing/2014/main" id="{A41B5E18-333A-7A09-46AA-ADF4368447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5493CE-F846-AD02-0DCC-E8E7F6D0FD5E}"/>
              </a:ext>
            </a:extLst>
          </p:cNvPr>
          <p:cNvSpPr>
            <a:spLocks noGrp="1"/>
          </p:cNvSpPr>
          <p:nvPr>
            <p:ph type="sldNum" sz="quarter" idx="12"/>
          </p:nvPr>
        </p:nvSpPr>
        <p:spPr/>
        <p:txBody>
          <a:bodyPr/>
          <a:lstStyle/>
          <a:p>
            <a:fld id="{528B2529-AEE9-4CEC-B591-C9A295329449}" type="slidenum">
              <a:rPr lang="en-US" smtClean="0"/>
              <a:t>‹#›</a:t>
            </a:fld>
            <a:endParaRPr lang="en-US"/>
          </a:p>
        </p:txBody>
      </p:sp>
    </p:spTree>
    <p:extLst>
      <p:ext uri="{BB962C8B-B14F-4D97-AF65-F5344CB8AC3E}">
        <p14:creationId xmlns:p14="http://schemas.microsoft.com/office/powerpoint/2010/main" val="2520118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7A6692-103B-75A8-7651-4EAC59F0E5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E954507-8D00-1A50-31D2-31E3A9677D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78DA47-8C25-8978-F990-FBDCC89046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5303D8-3299-47AF-85F6-ECFFD888896C}" type="datetimeFigureOut">
              <a:rPr lang="en-US" smtClean="0"/>
              <a:t>12/10/2024</a:t>
            </a:fld>
            <a:endParaRPr lang="en-US"/>
          </a:p>
        </p:txBody>
      </p:sp>
      <p:sp>
        <p:nvSpPr>
          <p:cNvPr id="5" name="Footer Placeholder 4">
            <a:extLst>
              <a:ext uri="{FF2B5EF4-FFF2-40B4-BE49-F238E27FC236}">
                <a16:creationId xmlns:a16="http://schemas.microsoft.com/office/drawing/2014/main" id="{B7F360DF-9F3B-0AD1-D304-AB6FB5619A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00BE9A6-C74E-BF60-4AE1-0815DAF1C9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8B2529-AEE9-4CEC-B591-C9A295329449}" type="slidenum">
              <a:rPr lang="en-US" smtClean="0"/>
              <a:t>‹#›</a:t>
            </a:fld>
            <a:endParaRPr lang="en-US"/>
          </a:p>
        </p:txBody>
      </p:sp>
    </p:spTree>
    <p:extLst>
      <p:ext uri="{BB962C8B-B14F-4D97-AF65-F5344CB8AC3E}">
        <p14:creationId xmlns:p14="http://schemas.microsoft.com/office/powerpoint/2010/main" val="31007226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BC3C8B-47E8-F11F-6E9E-268C4FBDEEAD}"/>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FAD0B9E8-65DF-AE59-C1B2-4720E7E4E25E}"/>
              </a:ext>
            </a:extLst>
          </p:cNvPr>
          <p:cNvSpPr>
            <a:spLocks noGrp="1"/>
          </p:cNvSpPr>
          <p:nvPr>
            <p:ph type="subTitle" idx="1"/>
          </p:nvPr>
        </p:nvSpPr>
        <p:spPr>
          <a:xfrm>
            <a:off x="0" y="0"/>
            <a:ext cx="12192000" cy="6776720"/>
          </a:xfrm>
        </p:spPr>
        <p:txBody>
          <a:bodyPr>
            <a:normAutofit/>
          </a:bodyPr>
          <a:lstStyle/>
          <a:p>
            <a:pPr algn="r"/>
            <a:endParaRPr lang="en-US" sz="5400" b="1" dirty="0">
              <a:solidFill>
                <a:srgbClr val="7030A0"/>
              </a:solidFill>
            </a:endParaRPr>
          </a:p>
        </p:txBody>
      </p:sp>
      <p:pic>
        <p:nvPicPr>
          <p:cNvPr id="15" name="Picture 14">
            <a:extLst>
              <a:ext uri="{FF2B5EF4-FFF2-40B4-BE49-F238E27FC236}">
                <a16:creationId xmlns:a16="http://schemas.microsoft.com/office/drawing/2014/main" id="{E42BE597-3571-ECAF-9BEF-9266B68035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
            <a:ext cx="12192000" cy="6851904"/>
          </a:xfrm>
          <a:prstGeom prst="rect">
            <a:avLst/>
          </a:prstGeom>
        </p:spPr>
      </p:pic>
      <p:sp>
        <p:nvSpPr>
          <p:cNvPr id="17" name="TextBox 16">
            <a:extLst>
              <a:ext uri="{FF2B5EF4-FFF2-40B4-BE49-F238E27FC236}">
                <a16:creationId xmlns:a16="http://schemas.microsoft.com/office/drawing/2014/main" id="{C113BD89-B15F-1C87-5F8A-4F61D93F3E54}"/>
              </a:ext>
            </a:extLst>
          </p:cNvPr>
          <p:cNvSpPr txBox="1"/>
          <p:nvPr/>
        </p:nvSpPr>
        <p:spPr>
          <a:xfrm>
            <a:off x="0" y="3667760"/>
            <a:ext cx="12192000" cy="2246769"/>
          </a:xfrm>
          <a:prstGeom prst="rect">
            <a:avLst/>
          </a:prstGeom>
          <a:noFill/>
        </p:spPr>
        <p:txBody>
          <a:bodyPr wrap="square">
            <a:spAutoFit/>
          </a:bodyPr>
          <a:lstStyle/>
          <a:p>
            <a:pPr algn="ctr"/>
            <a:r>
              <a:rPr lang="ar-IQ" sz="6000" b="1" dirty="0">
                <a:solidFill>
                  <a:srgbClr val="FF0000"/>
                </a:solidFill>
              </a:rPr>
              <a:t>الاطار المنهجي في رسائل وأطروحات الاعلام</a:t>
            </a:r>
          </a:p>
          <a:p>
            <a:pPr algn="ctr"/>
            <a:r>
              <a:rPr lang="ar-IQ" sz="4000" b="1" dirty="0">
                <a:solidFill>
                  <a:srgbClr val="FF0000"/>
                </a:solidFill>
              </a:rPr>
              <a:t>أ.د.سعد كاظم حسن</a:t>
            </a:r>
          </a:p>
          <a:p>
            <a:pPr algn="ctr"/>
            <a:r>
              <a:rPr lang="ar-IQ" sz="4000" b="1" dirty="0">
                <a:solidFill>
                  <a:srgbClr val="FF0000"/>
                </a:solidFill>
              </a:rPr>
              <a:t>كلية الاعلام/جامعة بغداد</a:t>
            </a:r>
            <a:endParaRPr lang="en-US" sz="4000" b="1" dirty="0">
              <a:solidFill>
                <a:srgbClr val="FF0000"/>
              </a:solidFill>
            </a:endParaRPr>
          </a:p>
        </p:txBody>
      </p:sp>
    </p:spTree>
    <p:extLst>
      <p:ext uri="{BB962C8B-B14F-4D97-AF65-F5344CB8AC3E}">
        <p14:creationId xmlns:p14="http://schemas.microsoft.com/office/powerpoint/2010/main" val="4080885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EC4662-D134-97A6-0DE4-C5E91F7737F7}"/>
              </a:ext>
            </a:extLst>
          </p:cNvPr>
          <p:cNvSpPr>
            <a:spLocks noGrp="1"/>
          </p:cNvSpPr>
          <p:nvPr>
            <p:ph idx="1"/>
          </p:nvPr>
        </p:nvSpPr>
        <p:spPr>
          <a:xfrm>
            <a:off x="0" y="0"/>
            <a:ext cx="12192000" cy="6858000"/>
          </a:xfrm>
        </p:spPr>
        <p:txBody>
          <a:bodyPr>
            <a:normAutofit/>
          </a:bodyPr>
          <a:lstStyle/>
          <a:p>
            <a:pPr marL="0" indent="0" algn="r">
              <a:buNone/>
            </a:pPr>
            <a:r>
              <a:rPr lang="ar-IQ" sz="5400" b="1" dirty="0">
                <a:solidFill>
                  <a:srgbClr val="FF0000"/>
                </a:solidFill>
              </a:rPr>
              <a:t>أهمية الدراسات السابقة في البحوث العلمية:</a:t>
            </a:r>
          </a:p>
          <a:p>
            <a:pPr marL="0" indent="0" algn="r">
              <a:buNone/>
            </a:pPr>
            <a:r>
              <a:rPr lang="ar-IQ" sz="4400" b="1" dirty="0">
                <a:solidFill>
                  <a:srgbClr val="7030A0"/>
                </a:solidFill>
              </a:rPr>
              <a:t>تمثل الدراسات السابقة التراث العلمي الذي عمل على تحقيقه الباحثون السابقون في مجال الاختصاص العلمي، وتكمن اهمية ذكرها في البحوث العلمية في أن الباحث سيبدأ في بحثه من اين انتهى الاخرون، وانه سيستفيد من نتائج البحوث العلمية السابقة ومنهجيتها وادواتها في طريقة تناوله لبحثه وتعزيز النتائج التي توصل اليها بحثة، فضلا عن الافادة في تحديد مدى التشابه والاختلاف بين بحثة والبحوث العلمية السابقة. </a:t>
            </a:r>
            <a:endParaRPr lang="en-US" sz="4400" b="1" dirty="0">
              <a:solidFill>
                <a:srgbClr val="7030A0"/>
              </a:solidFill>
            </a:endParaRPr>
          </a:p>
        </p:txBody>
      </p:sp>
    </p:spTree>
    <p:extLst>
      <p:ext uri="{BB962C8B-B14F-4D97-AF65-F5344CB8AC3E}">
        <p14:creationId xmlns:p14="http://schemas.microsoft.com/office/powerpoint/2010/main" val="667808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D2EAF2-0D0A-810A-F824-F7400383205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E8357B-F68F-77E0-918B-3E818EB3F502}"/>
              </a:ext>
            </a:extLst>
          </p:cNvPr>
          <p:cNvSpPr>
            <a:spLocks noGrp="1"/>
          </p:cNvSpPr>
          <p:nvPr>
            <p:ph idx="1"/>
          </p:nvPr>
        </p:nvSpPr>
        <p:spPr>
          <a:xfrm>
            <a:off x="0" y="0"/>
            <a:ext cx="12192000" cy="6858000"/>
          </a:xfrm>
        </p:spPr>
        <p:txBody>
          <a:bodyPr>
            <a:normAutofit lnSpcReduction="10000"/>
          </a:bodyPr>
          <a:lstStyle/>
          <a:p>
            <a:pPr marL="0" indent="0" algn="r">
              <a:buNone/>
            </a:pPr>
            <a:r>
              <a:rPr lang="ar-IQ" sz="5400" b="1" dirty="0">
                <a:solidFill>
                  <a:srgbClr val="FF0000"/>
                </a:solidFill>
              </a:rPr>
              <a:t>النظرية الموجهة للبحث</a:t>
            </a:r>
          </a:p>
          <a:p>
            <a:pPr marL="0" marR="0" indent="0" algn="justLow" rtl="1">
              <a:lnSpc>
                <a:spcPct val="115000"/>
              </a:lnSpc>
              <a:spcBef>
                <a:spcPts val="600"/>
              </a:spcBef>
              <a:spcAft>
                <a:spcPts val="600"/>
              </a:spcAft>
              <a:buNone/>
            </a:pPr>
            <a:r>
              <a:rPr lang="ar-IQ" sz="4000" b="1" dirty="0">
                <a:solidFill>
                  <a:srgbClr val="7030A0"/>
                </a:solidFill>
                <a:effectLst/>
                <a:latin typeface="Calibri" panose="020F0502020204030204" pitchFamily="34" charset="0"/>
                <a:ea typeface="Times New Roman" panose="02020603050405020304" pitchFamily="18" charset="0"/>
                <a:cs typeface="Simplified Arabic" panose="02020603050405020304" pitchFamily="18" charset="-78"/>
              </a:rPr>
              <a:t> </a:t>
            </a:r>
            <a:r>
              <a:rPr lang="ar-EG" sz="4000" b="1" dirty="0">
                <a:solidFill>
                  <a:srgbClr val="7030A0"/>
                </a:solidFill>
                <a:effectLst/>
                <a:latin typeface="Calibri" panose="020F0502020204030204" pitchFamily="34" charset="0"/>
                <a:ea typeface="Times New Roman" panose="02020603050405020304" pitchFamily="18" charset="0"/>
                <a:cs typeface="Simplified Arabic" panose="02020603050405020304" pitchFamily="18" charset="-78"/>
              </a:rPr>
              <a:t>تعرف النظرية في البحوث الاتصالية بأنها تفس</a:t>
            </a:r>
            <a:r>
              <a:rPr lang="ar-IQ" sz="4000" b="1" dirty="0">
                <a:solidFill>
                  <a:srgbClr val="7030A0"/>
                </a:solidFill>
                <a:effectLst/>
                <a:latin typeface="Calibri" panose="020F0502020204030204" pitchFamily="34" charset="0"/>
                <a:ea typeface="Times New Roman" panose="02020603050405020304" pitchFamily="18" charset="0"/>
                <a:cs typeface="Simplified Arabic" panose="02020603050405020304" pitchFamily="18" charset="-78"/>
              </a:rPr>
              <a:t>يرات</a:t>
            </a:r>
            <a:r>
              <a:rPr lang="ar-EG" sz="4000" b="1" dirty="0">
                <a:solidFill>
                  <a:srgbClr val="7030A0"/>
                </a:solidFill>
                <a:effectLst/>
                <a:latin typeface="Calibri" panose="020F0502020204030204" pitchFamily="34" charset="0"/>
                <a:ea typeface="Times New Roman" panose="02020603050405020304" pitchFamily="18" charset="0"/>
                <a:cs typeface="Simplified Arabic" panose="02020603050405020304" pitchFamily="18" charset="-78"/>
              </a:rPr>
              <a:t> منظمة وواعية تعمل على مناقشة وتحليل الظواهر الاتصالية  وأنها تقود الى </a:t>
            </a:r>
            <a:r>
              <a:rPr lang="ar-IQ" sz="4000" b="1" dirty="0">
                <a:solidFill>
                  <a:srgbClr val="7030A0"/>
                </a:solidFill>
                <a:effectLst/>
                <a:latin typeface="Calibri" panose="020F0502020204030204" pitchFamily="34" charset="0"/>
                <a:ea typeface="Times New Roman" panose="02020603050405020304" pitchFamily="18" charset="0"/>
                <a:cs typeface="Simplified Arabic" panose="02020603050405020304" pitchFamily="18" charset="-78"/>
              </a:rPr>
              <a:t>أ</a:t>
            </a:r>
            <a:r>
              <a:rPr lang="ar-EG" sz="4000" b="1" dirty="0">
                <a:solidFill>
                  <a:srgbClr val="7030A0"/>
                </a:solidFill>
                <a:effectLst/>
                <a:latin typeface="Calibri" panose="020F0502020204030204" pitchFamily="34" charset="0"/>
                <a:ea typeface="Times New Roman" panose="02020603050405020304" pitchFamily="18" charset="0"/>
                <a:cs typeface="Simplified Arabic" panose="02020603050405020304" pitchFamily="18" charset="-78"/>
              </a:rPr>
              <a:t>ستنتاجات منطقية ونتائج </a:t>
            </a:r>
            <a:r>
              <a:rPr lang="ar-IQ" sz="4000" b="1" dirty="0">
                <a:solidFill>
                  <a:srgbClr val="7030A0"/>
                </a:solidFill>
                <a:effectLst/>
                <a:latin typeface="Calibri" panose="020F0502020204030204" pitchFamily="34" charset="0"/>
                <a:ea typeface="Times New Roman" panose="02020603050405020304" pitchFamily="18" charset="0"/>
                <a:cs typeface="Simplified Arabic" panose="02020603050405020304" pitchFamily="18" charset="-78"/>
              </a:rPr>
              <a:t>مبرهن</a:t>
            </a:r>
            <a:r>
              <a:rPr lang="ar-EG" sz="4000" b="1" dirty="0">
                <a:solidFill>
                  <a:srgbClr val="7030A0"/>
                </a:solidFill>
                <a:effectLst/>
                <a:latin typeface="Calibri" panose="020F0502020204030204" pitchFamily="34" charset="0"/>
                <a:ea typeface="Times New Roman" panose="02020603050405020304" pitchFamily="18" charset="0"/>
                <a:cs typeface="Simplified Arabic" panose="02020603050405020304" pitchFamily="18" charset="-78"/>
              </a:rPr>
              <a:t> عليها بشأن الموضوعات التي تم </a:t>
            </a:r>
            <a:r>
              <a:rPr lang="ar-IQ" sz="4000" b="1" dirty="0">
                <a:solidFill>
                  <a:srgbClr val="7030A0"/>
                </a:solidFill>
                <a:effectLst/>
                <a:latin typeface="Calibri" panose="020F0502020204030204" pitchFamily="34" charset="0"/>
                <a:ea typeface="Times New Roman" panose="02020603050405020304" pitchFamily="18" charset="0"/>
                <a:cs typeface="Simplified Arabic" panose="02020603050405020304" pitchFamily="18" charset="-78"/>
              </a:rPr>
              <a:t>أ</a:t>
            </a:r>
            <a:r>
              <a:rPr lang="ar-EG" sz="4000" b="1" dirty="0">
                <a:solidFill>
                  <a:srgbClr val="7030A0"/>
                </a:solidFill>
                <a:effectLst/>
                <a:latin typeface="Calibri" panose="020F0502020204030204" pitchFamily="34" charset="0"/>
                <a:ea typeface="Times New Roman" panose="02020603050405020304" pitchFamily="18" charset="0"/>
                <a:cs typeface="Simplified Arabic" panose="02020603050405020304" pitchFamily="18" charset="-78"/>
              </a:rPr>
              <a:t>خضاع</a:t>
            </a:r>
            <a:r>
              <a:rPr lang="ar-IQ" sz="4000" b="1" dirty="0">
                <a:solidFill>
                  <a:srgbClr val="7030A0"/>
                </a:solidFill>
                <a:effectLst/>
                <a:latin typeface="Calibri" panose="020F0502020204030204" pitchFamily="34" charset="0"/>
                <a:ea typeface="Times New Roman" panose="02020603050405020304" pitchFamily="18" charset="0"/>
                <a:cs typeface="Simplified Arabic" panose="02020603050405020304" pitchFamily="18" charset="-78"/>
              </a:rPr>
              <a:t>ها </a:t>
            </a:r>
            <a:r>
              <a:rPr lang="ar-IQ" sz="4000" b="1" dirty="0">
                <a:solidFill>
                  <a:srgbClr val="7030A0"/>
                </a:solidFill>
                <a:effectLst/>
                <a:latin typeface="Calibri" panose="020F0502020204030204" pitchFamily="34" charset="0"/>
                <a:ea typeface="Times New Roman" panose="02020603050405020304" pitchFamily="18" charset="0"/>
              </a:rPr>
              <a:t>للدراسة </a:t>
            </a:r>
            <a:r>
              <a:rPr lang="ar-IQ" sz="4000" b="1" dirty="0">
                <a:solidFill>
                  <a:srgbClr val="7030A0"/>
                </a:solidFill>
                <a:effectLst/>
                <a:latin typeface="Calibri" panose="020F0502020204030204" pitchFamily="34" charset="0"/>
                <a:ea typeface="Times New Roman" panose="02020603050405020304" pitchFamily="18" charset="0"/>
                <a:cs typeface="Simplified Arabic" panose="02020603050405020304" pitchFamily="18" charset="-78"/>
              </a:rPr>
              <a:t>والملاحظة.</a:t>
            </a:r>
          </a:p>
          <a:p>
            <a:pPr marL="0" marR="0" indent="0" algn="justLow" rtl="1">
              <a:lnSpc>
                <a:spcPct val="115000"/>
              </a:lnSpc>
              <a:spcBef>
                <a:spcPts val="600"/>
              </a:spcBef>
              <a:spcAft>
                <a:spcPts val="600"/>
              </a:spcAft>
              <a:buNone/>
            </a:pPr>
            <a:r>
              <a:rPr lang="ar-EG" sz="4000" b="1" dirty="0">
                <a:solidFill>
                  <a:srgbClr val="7030A0"/>
                </a:solidFill>
                <a:effectLst/>
                <a:latin typeface="Calibri" panose="020F0502020204030204" pitchFamily="34" charset="0"/>
                <a:ea typeface="Times New Roman" panose="02020603050405020304" pitchFamily="18" charset="0"/>
                <a:cs typeface="Simplified Arabic" panose="02020603050405020304" pitchFamily="18" charset="-78"/>
              </a:rPr>
              <a:t>فهي نظام </a:t>
            </a:r>
            <a:r>
              <a:rPr lang="ar-IQ" sz="4000" b="1" dirty="0">
                <a:solidFill>
                  <a:srgbClr val="7030A0"/>
                </a:solidFill>
                <a:effectLst/>
                <a:latin typeface="Calibri" panose="020F0502020204030204" pitchFamily="34" charset="0"/>
                <a:ea typeface="Times New Roman" panose="02020603050405020304" pitchFamily="18" charset="0"/>
              </a:rPr>
              <a:t>مجرد</a:t>
            </a:r>
            <a:r>
              <a:rPr lang="ar-EG" sz="4000" b="1" dirty="0">
                <a:solidFill>
                  <a:srgbClr val="7030A0"/>
                </a:solidFill>
                <a:effectLst/>
                <a:latin typeface="Calibri" panose="020F0502020204030204" pitchFamily="34" charset="0"/>
                <a:ea typeface="Times New Roman" panose="02020603050405020304" pitchFamily="18" charset="0"/>
                <a:cs typeface="Simplified Arabic" panose="02020603050405020304" pitchFamily="18" charset="-78"/>
              </a:rPr>
              <a:t> من المفاهيم توضح العلاقة بين هذه المفاهيم، والتي تساعدنا في فهم ظاهرة ما.</a:t>
            </a:r>
            <a:endParaRPr lang="en-US" sz="4000" b="1" dirty="0">
              <a:solidFill>
                <a:srgbClr val="7030A0"/>
              </a:solidFill>
              <a:effectLst/>
              <a:latin typeface="Calibri" panose="020F0502020204030204" pitchFamily="34" charset="0"/>
              <a:ea typeface="Times New Roman" panose="02020603050405020304" pitchFamily="18" charset="0"/>
              <a:cs typeface="Arial" panose="020B0604020202020204" pitchFamily="34" charset="0"/>
            </a:endParaRPr>
          </a:p>
          <a:p>
            <a:pPr marL="0" marR="0" indent="0" algn="justLow" rtl="1">
              <a:lnSpc>
                <a:spcPct val="115000"/>
              </a:lnSpc>
              <a:spcBef>
                <a:spcPts val="600"/>
              </a:spcBef>
              <a:spcAft>
                <a:spcPts val="600"/>
              </a:spcAft>
              <a:buNone/>
            </a:pPr>
            <a:r>
              <a:rPr lang="ar-IQ" sz="4000" b="1" dirty="0">
                <a:solidFill>
                  <a:srgbClr val="7030A0"/>
                </a:solidFill>
                <a:latin typeface="Calibri" panose="020F0502020204030204" pitchFamily="34" charset="0"/>
                <a:ea typeface="Times New Roman" panose="02020603050405020304" pitchFamily="18" charset="0"/>
                <a:cs typeface="Simplified Arabic" panose="02020603050405020304" pitchFamily="18" charset="-78"/>
              </a:rPr>
              <a:t> </a:t>
            </a:r>
            <a:r>
              <a:rPr lang="ar-EG" sz="4000" b="1" dirty="0">
                <a:solidFill>
                  <a:srgbClr val="7030A0"/>
                </a:solidFill>
                <a:effectLst/>
                <a:latin typeface="Calibri" panose="020F0502020204030204" pitchFamily="34" charset="0"/>
                <a:ea typeface="Times New Roman" panose="02020603050405020304" pitchFamily="18" charset="0"/>
                <a:cs typeface="Simplified Arabic" panose="02020603050405020304" pitchFamily="18" charset="-78"/>
              </a:rPr>
              <a:t> ويهدف </a:t>
            </a:r>
            <a:r>
              <a:rPr lang="ar-IQ" sz="4000" b="1" dirty="0">
                <a:solidFill>
                  <a:srgbClr val="7030A0"/>
                </a:solidFill>
                <a:effectLst/>
                <a:latin typeface="Calibri" panose="020F0502020204030204" pitchFamily="34" charset="0"/>
                <a:ea typeface="Times New Roman" panose="02020603050405020304" pitchFamily="18" charset="0"/>
                <a:cs typeface="Simplified Arabic" panose="02020603050405020304" pitchFamily="18" charset="-78"/>
              </a:rPr>
              <a:t>أ</a:t>
            </a:r>
            <a:r>
              <a:rPr lang="ar-EG" sz="4000" b="1" dirty="0">
                <a:solidFill>
                  <a:srgbClr val="7030A0"/>
                </a:solidFill>
                <a:effectLst/>
                <a:latin typeface="Calibri" panose="020F0502020204030204" pitchFamily="34" charset="0"/>
                <a:ea typeface="Times New Roman" panose="02020603050405020304" pitchFamily="18" charset="0"/>
                <a:cs typeface="Simplified Arabic" panose="02020603050405020304" pitchFamily="18" charset="-78"/>
              </a:rPr>
              <a:t>ستعمال </a:t>
            </a:r>
            <a:r>
              <a:rPr lang="ar-IQ" sz="4000" b="1" dirty="0">
                <a:solidFill>
                  <a:srgbClr val="7030A0"/>
                </a:solidFill>
                <a:effectLst/>
                <a:latin typeface="Calibri" panose="020F0502020204030204" pitchFamily="34" charset="0"/>
                <a:ea typeface="Times New Roman" panose="02020603050405020304" pitchFamily="18" charset="0"/>
                <a:cs typeface="Simplified Arabic" panose="02020603050405020304" pitchFamily="18" charset="-78"/>
              </a:rPr>
              <a:t>النظر</a:t>
            </a:r>
            <a:r>
              <a:rPr lang="ar-EG" sz="4000" b="1" dirty="0">
                <a:solidFill>
                  <a:srgbClr val="7030A0"/>
                </a:solidFill>
                <a:effectLst/>
                <a:latin typeface="Calibri" panose="020F0502020204030204" pitchFamily="34" charset="0"/>
                <a:ea typeface="Times New Roman" panose="02020603050405020304" pitchFamily="18" charset="0"/>
                <a:cs typeface="Simplified Arabic" panose="02020603050405020304" pitchFamily="18" charset="-78"/>
              </a:rPr>
              <a:t>ية الاتصالية في البحوث الاعلامية الى تأطير </a:t>
            </a:r>
            <a:r>
              <a:rPr lang="ar-IQ" sz="4000" b="1" dirty="0">
                <a:solidFill>
                  <a:srgbClr val="7030A0"/>
                </a:solidFill>
                <a:effectLst/>
                <a:latin typeface="Calibri" panose="020F0502020204030204" pitchFamily="34" charset="0"/>
                <a:ea typeface="Times New Roman" panose="02020603050405020304" pitchFamily="18" charset="0"/>
                <a:cs typeface="Simplified Arabic" panose="02020603050405020304" pitchFamily="18" charset="-78"/>
              </a:rPr>
              <a:t>البحث</a:t>
            </a:r>
            <a:r>
              <a:rPr lang="ar-EG" sz="4000" b="1" dirty="0">
                <a:solidFill>
                  <a:srgbClr val="7030A0"/>
                </a:solidFill>
                <a:effectLst/>
                <a:latin typeface="Calibri" panose="020F0502020204030204" pitchFamily="34" charset="0"/>
                <a:ea typeface="Times New Roman" panose="02020603050405020304" pitchFamily="18" charset="0"/>
                <a:cs typeface="Simplified Arabic" panose="02020603050405020304" pitchFamily="18" charset="-78"/>
              </a:rPr>
              <a:t> وفقا لفروض النظرية التي يتم الاعتماد عليها.</a:t>
            </a:r>
            <a:endParaRPr lang="en-US" sz="4000" b="1" dirty="0">
              <a:solidFill>
                <a:srgbClr val="7030A0"/>
              </a:solidFill>
              <a:effectLst/>
              <a:latin typeface="Calibri" panose="020F0502020204030204" pitchFamily="34" charset="0"/>
              <a:ea typeface="Times New Roman" panose="02020603050405020304" pitchFamily="18" charset="0"/>
              <a:cs typeface="Arial" panose="020B0604020202020204" pitchFamily="34" charset="0"/>
            </a:endParaRPr>
          </a:p>
          <a:p>
            <a:pPr marL="0" indent="0" algn="r">
              <a:buNone/>
            </a:pPr>
            <a:endParaRPr lang="en-US" sz="4400" b="1" dirty="0">
              <a:solidFill>
                <a:srgbClr val="7030A0"/>
              </a:solidFill>
            </a:endParaRPr>
          </a:p>
        </p:txBody>
      </p:sp>
    </p:spTree>
    <p:extLst>
      <p:ext uri="{BB962C8B-B14F-4D97-AF65-F5344CB8AC3E}">
        <p14:creationId xmlns:p14="http://schemas.microsoft.com/office/powerpoint/2010/main" val="37735531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73E3C2C-67DF-6B3E-9A7E-125EA80D1938}"/>
              </a:ext>
            </a:extLst>
          </p:cNvPr>
          <p:cNvSpPr>
            <a:spLocks noGrp="1"/>
          </p:cNvSpPr>
          <p:nvPr>
            <p:ph type="subTitle" idx="1"/>
          </p:nvPr>
        </p:nvSpPr>
        <p:spPr>
          <a:xfrm>
            <a:off x="0" y="0"/>
            <a:ext cx="12192000" cy="6858000"/>
          </a:xfrm>
        </p:spPr>
        <p:txBody>
          <a:bodyPr>
            <a:normAutofit fontScale="25000" lnSpcReduction="20000"/>
          </a:bodyPr>
          <a:lstStyle/>
          <a:p>
            <a:pPr algn="r" rtl="1"/>
            <a:endParaRPr lang="ar-IQ" sz="6300" b="1" i="0" dirty="0">
              <a:solidFill>
                <a:srgbClr val="D35400"/>
              </a:solidFill>
              <a:effectLst/>
              <a:latin typeface="Droid Arabic Kufi"/>
            </a:endParaRPr>
          </a:p>
          <a:p>
            <a:pPr algn="r" rtl="1"/>
            <a:r>
              <a:rPr lang="ar-IQ" sz="21600" b="1" i="0" dirty="0">
                <a:solidFill>
                  <a:srgbClr val="FF0000"/>
                </a:solidFill>
                <a:effectLst/>
                <a:latin typeface="Droid Arabic Kufi"/>
              </a:rPr>
              <a:t>أنواع البحوث العلمية حسب المنهج العلمي المتبع</a:t>
            </a:r>
            <a:endParaRPr lang="ar-IQ" sz="21600" b="0" i="0" dirty="0">
              <a:solidFill>
                <a:srgbClr val="FF0000"/>
              </a:solidFill>
              <a:effectLst/>
              <a:latin typeface="Droid Arabic Kufi"/>
            </a:endParaRPr>
          </a:p>
          <a:p>
            <a:pPr algn="r" rtl="1"/>
            <a:r>
              <a:rPr lang="ar-IQ" b="0" i="0" dirty="0">
                <a:solidFill>
                  <a:srgbClr val="002060"/>
                </a:solidFill>
                <a:effectLst/>
                <a:latin typeface="Droid Arabic Kufi"/>
              </a:rPr>
              <a:t> </a:t>
            </a:r>
            <a:endParaRPr lang="ar-IQ" sz="5100" b="0" i="0" dirty="0">
              <a:solidFill>
                <a:srgbClr val="002060"/>
              </a:solidFill>
              <a:effectLst/>
              <a:latin typeface="Droid Arabic Kufi"/>
            </a:endParaRPr>
          </a:p>
          <a:p>
            <a:pPr algn="r" rtl="1"/>
            <a:r>
              <a:rPr lang="ar-IQ" sz="17600" b="1" i="0" dirty="0">
                <a:solidFill>
                  <a:srgbClr val="00B050"/>
                </a:solidFill>
                <a:effectLst/>
                <a:latin typeface="Droid Arabic Kufi"/>
              </a:rPr>
              <a:t>تصنف البحوث العلمية وفق </a:t>
            </a:r>
            <a:r>
              <a:rPr lang="ar-IQ" sz="17600" b="1" i="0" dirty="0">
                <a:solidFill>
                  <a:srgbClr val="00B0F0"/>
                </a:solidFill>
                <a:effectLst/>
                <a:latin typeface="Droid Arabic Kufi"/>
              </a:rPr>
              <a:t>المنهج المتبع </a:t>
            </a:r>
            <a:r>
              <a:rPr lang="ar-IQ" sz="17600" b="1" i="0" dirty="0">
                <a:solidFill>
                  <a:srgbClr val="00B050"/>
                </a:solidFill>
                <a:effectLst/>
                <a:latin typeface="Droid Arabic Kufi"/>
              </a:rPr>
              <a:t>في كتابتها حسب الانواع الاتية:</a:t>
            </a:r>
            <a:r>
              <a:rPr lang="ar-IQ" sz="17600" b="0" i="0" dirty="0">
                <a:solidFill>
                  <a:srgbClr val="333333"/>
                </a:solidFill>
                <a:effectLst/>
                <a:latin typeface="Droid Arabic Kufi"/>
              </a:rPr>
              <a:t> </a:t>
            </a:r>
          </a:p>
          <a:p>
            <a:pPr algn="r" rtl="1"/>
            <a:r>
              <a:rPr lang="ar-IQ" sz="19200" b="1" i="0" dirty="0">
                <a:solidFill>
                  <a:srgbClr val="FF0000"/>
                </a:solidFill>
                <a:effectLst/>
                <a:latin typeface="Droid Arabic Kufi"/>
              </a:rPr>
              <a:t>1-البحوث العلمية الوصفية:</a:t>
            </a:r>
            <a:endParaRPr lang="ar-IQ" sz="19200" b="0" i="0" dirty="0">
              <a:solidFill>
                <a:srgbClr val="333333"/>
              </a:solidFill>
              <a:effectLst/>
              <a:latin typeface="Droid Arabic Kufi"/>
            </a:endParaRPr>
          </a:p>
          <a:p>
            <a:pPr algn="r" rtl="1"/>
            <a:r>
              <a:rPr lang="ar-IQ" sz="17600" b="1" i="0" dirty="0">
                <a:solidFill>
                  <a:srgbClr val="7030A0"/>
                </a:solidFill>
                <a:effectLst/>
                <a:latin typeface="Droid Arabic Kufi"/>
              </a:rPr>
              <a:t>إن البحوث الوصفية من أكثر أنواع البحوث العلمية </a:t>
            </a:r>
            <a:r>
              <a:rPr lang="ar-IQ" sz="17600" b="1" dirty="0">
                <a:solidFill>
                  <a:srgbClr val="7030A0"/>
                </a:solidFill>
                <a:latin typeface="Droid Arabic Kufi"/>
              </a:rPr>
              <a:t>استعمالا</a:t>
            </a:r>
            <a:r>
              <a:rPr lang="ar-IQ" sz="17600" b="1" i="0" dirty="0">
                <a:solidFill>
                  <a:srgbClr val="7030A0"/>
                </a:solidFill>
                <a:effectLst/>
                <a:latin typeface="Droid Arabic Kufi"/>
              </a:rPr>
              <a:t>، حيث تعتمد هذه البحوث على ملاحظة الظاهرة أو المشكلة البحثية ووصفها بشكل دقيق، من خلال جمع البيانات والمعلومات عنها وعن خصائصها.ومن ثم كتابة التقرير العلمي بشأنها.</a:t>
            </a:r>
          </a:p>
          <a:p>
            <a:pPr algn="r" rtl="1"/>
            <a:r>
              <a:rPr lang="ar-IQ" sz="17600" b="1" i="0" dirty="0">
                <a:solidFill>
                  <a:srgbClr val="7030A0"/>
                </a:solidFill>
                <a:effectLst/>
                <a:latin typeface="Droid Arabic Kufi"/>
              </a:rPr>
              <a:t>ومن خلال البحث الوصفي لا يقوم الباحث بإجراء أية تغييرات على الظاهرة بل يكتفي بوصفها في شكلها الحالي الواقعي.الذي قام بدراسته.</a:t>
            </a:r>
          </a:p>
          <a:p>
            <a:pPr algn="l" rtl="1"/>
            <a:r>
              <a:rPr lang="ar-IQ" sz="17600" b="0" i="0" dirty="0">
                <a:solidFill>
                  <a:srgbClr val="333333"/>
                </a:solidFill>
                <a:effectLst/>
                <a:latin typeface="Droid Arabic Kufi"/>
              </a:rPr>
              <a:t> </a:t>
            </a:r>
          </a:p>
          <a:p>
            <a:pPr algn="l" rtl="1"/>
            <a:r>
              <a:rPr lang="ar-IQ" sz="17600" b="0" i="0" dirty="0">
                <a:solidFill>
                  <a:srgbClr val="333333"/>
                </a:solidFill>
                <a:effectLst/>
                <a:latin typeface="Droid Arabic Kufi"/>
              </a:rPr>
              <a:t> </a:t>
            </a:r>
          </a:p>
          <a:p>
            <a:pPr algn="l" rtl="1"/>
            <a:r>
              <a:rPr lang="ar-IQ" sz="19200" b="0" i="0" dirty="0">
                <a:solidFill>
                  <a:srgbClr val="333333"/>
                </a:solidFill>
                <a:effectLst/>
                <a:latin typeface="Droid Arabic Kufi"/>
              </a:rPr>
              <a:t> </a:t>
            </a:r>
          </a:p>
          <a:p>
            <a:endParaRPr lang="en-US" dirty="0"/>
          </a:p>
        </p:txBody>
      </p:sp>
    </p:spTree>
    <p:extLst>
      <p:ext uri="{BB962C8B-B14F-4D97-AF65-F5344CB8AC3E}">
        <p14:creationId xmlns:p14="http://schemas.microsoft.com/office/powerpoint/2010/main" val="23070209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7601F9-6BF9-601C-CF2A-D2B97212E951}"/>
              </a:ext>
            </a:extLst>
          </p:cNvPr>
          <p:cNvSpPr>
            <a:spLocks noGrp="1"/>
          </p:cNvSpPr>
          <p:nvPr>
            <p:ph idx="1"/>
          </p:nvPr>
        </p:nvSpPr>
        <p:spPr>
          <a:xfrm>
            <a:off x="0" y="0"/>
            <a:ext cx="12192000" cy="6858000"/>
          </a:xfrm>
        </p:spPr>
        <p:txBody>
          <a:bodyPr/>
          <a:lstStyle/>
          <a:p>
            <a:pPr marL="0" indent="0" algn="r" rtl="1">
              <a:buNone/>
            </a:pPr>
            <a:r>
              <a:rPr lang="ar-IQ" sz="4000" b="1" i="0" dirty="0">
                <a:solidFill>
                  <a:srgbClr val="333333"/>
                </a:solidFill>
                <a:effectLst/>
                <a:latin typeface="Droid Arabic Kufi"/>
              </a:rPr>
              <a:t> </a:t>
            </a:r>
            <a:r>
              <a:rPr lang="ar-IQ" sz="5400" b="1" i="0" dirty="0">
                <a:solidFill>
                  <a:srgbClr val="FF0000"/>
                </a:solidFill>
                <a:effectLst/>
                <a:latin typeface="Droid Arabic Kufi"/>
              </a:rPr>
              <a:t>2-البحوث التاريخية:</a:t>
            </a:r>
            <a:endParaRPr lang="ar-IQ" sz="5400" b="1" i="0" dirty="0">
              <a:solidFill>
                <a:srgbClr val="333333"/>
              </a:solidFill>
              <a:effectLst/>
              <a:latin typeface="Droid Arabic Kufi"/>
            </a:endParaRPr>
          </a:p>
          <a:p>
            <a:pPr marL="0" indent="0" algn="r" rtl="1">
              <a:buNone/>
            </a:pPr>
            <a:r>
              <a:rPr lang="ar-IQ" sz="4400" b="1" i="0" dirty="0">
                <a:solidFill>
                  <a:srgbClr val="7030A0"/>
                </a:solidFill>
                <a:effectLst/>
                <a:latin typeface="Droid Arabic Kufi"/>
              </a:rPr>
              <a:t>إن البحوث التي تعتمد المنهج التاريخي هي التي تقوم بدراسة الظواهر والأحداث أو المشكلات التي حصلت بالزمن الماضي، ويضع الباحث الفرضيات البحثية المرتبطة بأسباب هذه الأحداث والظواهر وتأثيراتها، ليجمع بعد ذلك المعلومات والبيانات الماضية ويقوم بنقدها، ثمّ يحللها للتأكد من صحتها، ويختبر صحة فرضيات البحث ويعرضها بشكل موضوعي، بواسطة اجراءات علمية منظمة، ليتم الوصول الى النتائج التي تعمم على الوقت الحاضر، مما يساعد على التنبؤ بالمستقبل.</a:t>
            </a:r>
          </a:p>
          <a:p>
            <a:pPr marL="0" indent="0">
              <a:buNone/>
            </a:pPr>
            <a:endParaRPr lang="en-US" dirty="0"/>
          </a:p>
        </p:txBody>
      </p:sp>
    </p:spTree>
    <p:extLst>
      <p:ext uri="{BB962C8B-B14F-4D97-AF65-F5344CB8AC3E}">
        <p14:creationId xmlns:p14="http://schemas.microsoft.com/office/powerpoint/2010/main" val="22986951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475345-F805-D2B0-D52D-042E2A62D5BB}"/>
              </a:ext>
            </a:extLst>
          </p:cNvPr>
          <p:cNvSpPr>
            <a:spLocks noGrp="1"/>
          </p:cNvSpPr>
          <p:nvPr>
            <p:ph idx="1"/>
          </p:nvPr>
        </p:nvSpPr>
        <p:spPr>
          <a:xfrm>
            <a:off x="0" y="0"/>
            <a:ext cx="12192000" cy="6858000"/>
          </a:xfrm>
        </p:spPr>
        <p:txBody>
          <a:bodyPr>
            <a:normAutofit lnSpcReduction="10000"/>
          </a:bodyPr>
          <a:lstStyle/>
          <a:p>
            <a:pPr marL="0" indent="0" algn="r" rtl="1">
              <a:buNone/>
            </a:pPr>
            <a:r>
              <a:rPr lang="ar-IQ" sz="5400" b="1" i="0" dirty="0">
                <a:solidFill>
                  <a:srgbClr val="FF0000"/>
                </a:solidFill>
                <a:effectLst/>
                <a:latin typeface="Droid Arabic Kufi"/>
              </a:rPr>
              <a:t> 3-البحوث التجريبية:</a:t>
            </a:r>
          </a:p>
          <a:p>
            <a:pPr marL="0" indent="0" algn="r" rtl="1">
              <a:buNone/>
            </a:pPr>
            <a:r>
              <a:rPr lang="ar-IQ" sz="4000" b="1" i="0" dirty="0">
                <a:solidFill>
                  <a:srgbClr val="7030A0"/>
                </a:solidFill>
                <a:effectLst/>
                <a:latin typeface="Droid Arabic Kufi"/>
              </a:rPr>
              <a:t>تعد البحوث التجريبية من أنواع البحوث العلمية المتميزة والمهمة، فهي تستخدم بهدف اختبار الفروض الدقيقة التي ترتبط بالعلاقة بين المتغيرات البحثية، وهل هناك تأثير من قبل المتغير المستقل على المتغير أو المتغيرات التابعة.</a:t>
            </a:r>
          </a:p>
          <a:p>
            <a:pPr marL="0" indent="0" algn="r" rtl="1">
              <a:buNone/>
            </a:pPr>
            <a:r>
              <a:rPr lang="ar-IQ" sz="4000" b="1" i="0" dirty="0">
                <a:solidFill>
                  <a:srgbClr val="7030A0"/>
                </a:solidFill>
                <a:effectLst/>
                <a:latin typeface="Droid Arabic Kufi"/>
              </a:rPr>
              <a:t>وتعتمد البحوث التجريبية على دراسة الظواهر والأحداث وكل ما يؤثر بالمتغيرات البحثية، حيث يقوم الباحث بالتحكم بالمتغير المستقل ليختبر تأثيره على المتغير او المتغيرات التابعة.</a:t>
            </a:r>
          </a:p>
          <a:p>
            <a:pPr marL="0" indent="0" algn="r" rtl="1">
              <a:buNone/>
            </a:pPr>
            <a:r>
              <a:rPr lang="ar-IQ" sz="4000" b="1" dirty="0">
                <a:solidFill>
                  <a:srgbClr val="7030A0"/>
                </a:solidFill>
                <a:latin typeface="Droid Arabic Kufi"/>
              </a:rPr>
              <a:t>مثال:</a:t>
            </a:r>
          </a:p>
          <a:p>
            <a:pPr marL="0" indent="0" algn="r" rtl="1">
              <a:buNone/>
            </a:pPr>
            <a:r>
              <a:rPr lang="ar-IQ" sz="4000" b="1" dirty="0">
                <a:solidFill>
                  <a:srgbClr val="7030A0"/>
                </a:solidFill>
                <a:latin typeface="Droid Arabic Kufi"/>
              </a:rPr>
              <a:t>التاثيرات المعرفية والنفسية لوسائل التواصل الاجتماعي على الجمهور العراقي</a:t>
            </a:r>
          </a:p>
          <a:p>
            <a:pPr marL="0" indent="0" algn="r" rtl="1">
              <a:buNone/>
            </a:pPr>
            <a:r>
              <a:rPr lang="ar-IQ" sz="4000" b="1" dirty="0">
                <a:solidFill>
                  <a:srgbClr val="7030A0"/>
                </a:solidFill>
                <a:latin typeface="Droid Arabic Kufi"/>
              </a:rPr>
              <a:t>"دراسة تجريبية"</a:t>
            </a:r>
            <a:endParaRPr lang="en-US" sz="4000" b="1" dirty="0">
              <a:solidFill>
                <a:srgbClr val="7030A0"/>
              </a:solidFill>
            </a:endParaRPr>
          </a:p>
        </p:txBody>
      </p:sp>
    </p:spTree>
    <p:extLst>
      <p:ext uri="{BB962C8B-B14F-4D97-AF65-F5344CB8AC3E}">
        <p14:creationId xmlns:p14="http://schemas.microsoft.com/office/powerpoint/2010/main" val="16613761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31AA7D6-783B-82E1-8B16-048156C4718B}"/>
              </a:ext>
            </a:extLst>
          </p:cNvPr>
          <p:cNvSpPr>
            <a:spLocks noGrp="1"/>
          </p:cNvSpPr>
          <p:nvPr>
            <p:ph type="subTitle" idx="1"/>
          </p:nvPr>
        </p:nvSpPr>
        <p:spPr>
          <a:xfrm>
            <a:off x="0" y="0"/>
            <a:ext cx="12192000" cy="6858000"/>
          </a:xfrm>
        </p:spPr>
        <p:txBody>
          <a:bodyPr>
            <a:normAutofit/>
          </a:bodyPr>
          <a:lstStyle/>
          <a:p>
            <a:pPr algn="r"/>
            <a:r>
              <a:rPr lang="ar-IQ" sz="6000" b="1" dirty="0">
                <a:solidFill>
                  <a:srgbClr val="FF0000"/>
                </a:solidFill>
              </a:rPr>
              <a:t>منهج البحث:</a:t>
            </a:r>
            <a:endParaRPr lang="ar-IQ" sz="4800" b="1" dirty="0">
              <a:solidFill>
                <a:srgbClr val="FF0000"/>
              </a:solidFill>
            </a:endParaRPr>
          </a:p>
          <a:p>
            <a:pPr algn="r"/>
            <a:r>
              <a:rPr lang="ar-IQ" sz="4400" b="1" dirty="0">
                <a:solidFill>
                  <a:srgbClr val="7030A0"/>
                </a:solidFill>
                <a:effectLst/>
                <a:ea typeface="Times New Roman" panose="02020603050405020304" pitchFamily="18" charset="0"/>
              </a:rPr>
              <a:t>يمثل منهج البحث العلمي مجموعة القواعد التي يفترض بالباحث العلمي أتباعها في كتابة بحثه. ومنهج البحث هو الركيزة التي تمكن الباحث العلمي في</a:t>
            </a:r>
            <a:r>
              <a:rPr lang="ar-SA" sz="4400" b="1" dirty="0">
                <a:solidFill>
                  <a:srgbClr val="7030A0"/>
                </a:solidFill>
                <a:effectLst/>
                <a:ea typeface="Times New Roman" panose="02020603050405020304" pitchFamily="18" charset="0"/>
              </a:rPr>
              <a:t> تنظيم أفكاره وتحليلها وعرضها</a:t>
            </a:r>
            <a:r>
              <a:rPr lang="ar-IQ" sz="4400" b="1" dirty="0">
                <a:solidFill>
                  <a:srgbClr val="7030A0"/>
                </a:solidFill>
                <a:effectLst/>
                <a:ea typeface="Times New Roman" panose="02020603050405020304" pitchFamily="18" charset="0"/>
              </a:rPr>
              <a:t>. </a:t>
            </a:r>
            <a:r>
              <a:rPr lang="ar-SA" sz="4400" b="1" dirty="0">
                <a:solidFill>
                  <a:srgbClr val="7030A0"/>
                </a:solidFill>
                <a:effectLst/>
                <a:ea typeface="Times New Roman" panose="02020603050405020304" pitchFamily="18" charset="0"/>
              </a:rPr>
              <a:t>بعد الحصول عليها من </a:t>
            </a:r>
            <a:r>
              <a:rPr lang="ar-IQ" sz="4400" b="1" dirty="0">
                <a:solidFill>
                  <a:srgbClr val="7030A0"/>
                </a:solidFill>
                <a:effectLst/>
                <a:ea typeface="Times New Roman" panose="02020603050405020304" pitchFamily="18" charset="0"/>
              </a:rPr>
              <a:t>مصادر متعددة، </a:t>
            </a:r>
            <a:r>
              <a:rPr lang="ar-SA" sz="4400" b="1" dirty="0">
                <a:solidFill>
                  <a:srgbClr val="7030A0"/>
                </a:solidFill>
                <a:effectLst/>
                <a:ea typeface="Times New Roman" panose="02020603050405020304" pitchFamily="18" charset="0"/>
              </a:rPr>
              <a:t>من أجل الوصول</a:t>
            </a:r>
            <a:r>
              <a:rPr lang="ar-IQ" sz="4400" b="1" dirty="0">
                <a:solidFill>
                  <a:srgbClr val="7030A0"/>
                </a:solidFill>
                <a:ea typeface="Times New Roman" panose="02020603050405020304" pitchFamily="18" charset="0"/>
              </a:rPr>
              <a:t> نتائج البحث العلمي</a:t>
            </a:r>
            <a:r>
              <a:rPr lang="ar-SA" sz="4400" b="1" dirty="0">
                <a:solidFill>
                  <a:srgbClr val="7030A0"/>
                </a:solidFill>
                <a:effectLst/>
                <a:ea typeface="Times New Roman" panose="02020603050405020304" pitchFamily="18" charset="0"/>
              </a:rPr>
              <a:t>، </a:t>
            </a:r>
            <a:r>
              <a:rPr lang="ar-IQ" sz="4400" b="1" dirty="0">
                <a:solidFill>
                  <a:srgbClr val="7030A0"/>
                </a:solidFill>
                <a:effectLst/>
                <a:ea typeface="Times New Roman" panose="02020603050405020304" pitchFamily="18" charset="0"/>
              </a:rPr>
              <a:t>وان </a:t>
            </a:r>
            <a:r>
              <a:rPr lang="ar-SA" sz="4400" b="1" dirty="0">
                <a:solidFill>
                  <a:srgbClr val="7030A0"/>
                </a:solidFill>
                <a:effectLst/>
                <a:ea typeface="Times New Roman" panose="02020603050405020304" pitchFamily="18" charset="0"/>
              </a:rPr>
              <a:t>أهم ما يميز مناهج البحث العلمي هو الأسلوب الذي يتبعه الباحث العلمي والذي يتضمن العديد من المراحل المرتبطة بشكل تسلسلي بحيث تؤدي كل مرحلة إلى المرحلة التي تليها</a:t>
            </a:r>
            <a:r>
              <a:rPr lang="ar-SA" sz="4400" dirty="0">
                <a:solidFill>
                  <a:srgbClr val="7030A0"/>
                </a:solidFill>
                <a:effectLst/>
                <a:ea typeface="Times New Roman" panose="02020603050405020304" pitchFamily="18" charset="0"/>
              </a:rPr>
              <a:t>.</a:t>
            </a:r>
            <a:endParaRPr lang="en-US" sz="4400" dirty="0">
              <a:solidFill>
                <a:srgbClr val="7030A0"/>
              </a:solidFill>
            </a:endParaRPr>
          </a:p>
        </p:txBody>
      </p:sp>
    </p:spTree>
    <p:extLst>
      <p:ext uri="{BB962C8B-B14F-4D97-AF65-F5344CB8AC3E}">
        <p14:creationId xmlns:p14="http://schemas.microsoft.com/office/powerpoint/2010/main" val="25275842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C7BF572-D03B-7AD1-2113-923C208BAF7B}"/>
              </a:ext>
            </a:extLst>
          </p:cNvPr>
          <p:cNvSpPr>
            <a:spLocks noGrp="1"/>
          </p:cNvSpPr>
          <p:nvPr>
            <p:ph type="subTitle" idx="1"/>
          </p:nvPr>
        </p:nvSpPr>
        <p:spPr>
          <a:xfrm>
            <a:off x="0" y="57665"/>
            <a:ext cx="12192000" cy="6800335"/>
          </a:xfrm>
        </p:spPr>
        <p:txBody>
          <a:bodyPr>
            <a:normAutofit/>
          </a:bodyPr>
          <a:lstStyle/>
          <a:p>
            <a:pPr algn="r"/>
            <a:r>
              <a:rPr lang="ar-IQ" sz="6000" b="1" i="0" dirty="0">
                <a:solidFill>
                  <a:srgbClr val="FF0000"/>
                </a:solidFill>
                <a:effectLst/>
                <a:latin typeface="Tajawal"/>
              </a:rPr>
              <a:t>حدود البحث</a:t>
            </a:r>
          </a:p>
          <a:p>
            <a:pPr algn="just" rtl="1"/>
            <a:r>
              <a:rPr lang="ar-IQ" sz="4800" b="1" dirty="0">
                <a:solidFill>
                  <a:srgbClr val="7030A0"/>
                </a:solidFill>
                <a:latin typeface="Tajawal"/>
              </a:rPr>
              <a:t>وهي تتمثل بالاتي</a:t>
            </a:r>
          </a:p>
          <a:p>
            <a:pPr algn="just" rtl="1"/>
            <a:r>
              <a:rPr lang="ar-IQ" sz="4800" b="1" i="0" dirty="0">
                <a:solidFill>
                  <a:srgbClr val="FF0000"/>
                </a:solidFill>
                <a:effectLst/>
                <a:latin typeface="Tajawal"/>
              </a:rPr>
              <a:t>الحدود الزمانية:</a:t>
            </a:r>
            <a:r>
              <a:rPr lang="ar-IQ" sz="4800" b="1" i="0" dirty="0">
                <a:solidFill>
                  <a:srgbClr val="7030A0"/>
                </a:solidFill>
                <a:effectLst/>
                <a:latin typeface="Tajawal"/>
              </a:rPr>
              <a:t> وتمثل المدة الزمنية التي أنجز بها الباحث دراسته الميدانية أو التحليلية أو كليهما.</a:t>
            </a:r>
          </a:p>
          <a:p>
            <a:pPr algn="just" rtl="1"/>
            <a:r>
              <a:rPr lang="ar-IQ" sz="4800" b="1" dirty="0">
                <a:solidFill>
                  <a:srgbClr val="FF0000"/>
                </a:solidFill>
                <a:latin typeface="Tajawal"/>
              </a:rPr>
              <a:t>الحدود المكانية: </a:t>
            </a:r>
            <a:r>
              <a:rPr lang="ar-IQ" sz="4800" b="1" dirty="0">
                <a:solidFill>
                  <a:srgbClr val="7030A0"/>
                </a:solidFill>
                <a:latin typeface="Tajawal"/>
              </a:rPr>
              <a:t>وتتمثل بالمكان الذي تم فيه تطبيق الدراسة الميدانية.</a:t>
            </a:r>
          </a:p>
          <a:p>
            <a:pPr algn="just" rtl="1"/>
            <a:r>
              <a:rPr lang="ar-IQ" sz="4800" b="1" i="0" dirty="0">
                <a:solidFill>
                  <a:srgbClr val="FF0000"/>
                </a:solidFill>
                <a:effectLst/>
                <a:latin typeface="Tajawal"/>
              </a:rPr>
              <a:t>الحدود الموضوعية: </a:t>
            </a:r>
            <a:r>
              <a:rPr lang="ar-IQ" sz="4800" b="1" i="0" dirty="0">
                <a:solidFill>
                  <a:srgbClr val="7030A0"/>
                </a:solidFill>
                <a:effectLst/>
                <a:latin typeface="Tajawal"/>
              </a:rPr>
              <a:t>وتتمثل بالموضوع الذي تمت دراسته من قبل الباحث.</a:t>
            </a:r>
          </a:p>
          <a:p>
            <a:endParaRPr lang="en-US" dirty="0"/>
          </a:p>
        </p:txBody>
      </p:sp>
    </p:spTree>
    <p:extLst>
      <p:ext uri="{BB962C8B-B14F-4D97-AF65-F5344CB8AC3E}">
        <p14:creationId xmlns:p14="http://schemas.microsoft.com/office/powerpoint/2010/main" val="41373886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C2B0CD-E394-5A26-6BB8-1A8DB8E5559D}"/>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6FF35836-6ADD-6322-7BC6-02E724BDA6A0}"/>
              </a:ext>
            </a:extLst>
          </p:cNvPr>
          <p:cNvSpPr>
            <a:spLocks noGrp="1"/>
          </p:cNvSpPr>
          <p:nvPr>
            <p:ph type="subTitle" idx="1"/>
          </p:nvPr>
        </p:nvSpPr>
        <p:spPr>
          <a:xfrm>
            <a:off x="0" y="57665"/>
            <a:ext cx="12192000" cy="6800335"/>
          </a:xfrm>
        </p:spPr>
        <p:txBody>
          <a:bodyPr>
            <a:normAutofit lnSpcReduction="10000"/>
          </a:bodyPr>
          <a:lstStyle/>
          <a:p>
            <a:pPr algn="l"/>
            <a:r>
              <a:rPr lang="ar-IQ" b="0" i="0" dirty="0">
                <a:solidFill>
                  <a:srgbClr val="FFFFFF"/>
                </a:solidFill>
                <a:effectLst/>
                <a:latin typeface="Tajawal"/>
              </a:rPr>
              <a:t>سة في البحث العلمي؟</a:t>
            </a:r>
            <a:endParaRPr lang="ar-IQ" b="0" i="0" dirty="0">
              <a:solidFill>
                <a:srgbClr val="6E6E6E"/>
              </a:solidFill>
              <a:effectLst/>
              <a:latin typeface="Tajawal"/>
            </a:endParaRPr>
          </a:p>
          <a:p>
            <a:pPr algn="just" rtl="1"/>
            <a:r>
              <a:rPr lang="ar-IQ" sz="5400" b="1" i="0" dirty="0">
                <a:solidFill>
                  <a:srgbClr val="FF0000"/>
                </a:solidFill>
                <a:effectLst/>
                <a:latin typeface="Traditional Arabic" panose="02020603050405020304" pitchFamily="18" charset="-78"/>
              </a:rPr>
              <a:t>مجتمع البحث</a:t>
            </a:r>
            <a:endParaRPr lang="ar-IQ" sz="5400" b="1" i="0" dirty="0">
              <a:solidFill>
                <a:srgbClr val="FF0000"/>
              </a:solidFill>
              <a:effectLst/>
              <a:latin typeface="Tajawal"/>
            </a:endParaRPr>
          </a:p>
          <a:p>
            <a:pPr algn="just" rtl="1"/>
            <a:r>
              <a:rPr lang="ar-IQ" sz="4000" b="1" i="0" dirty="0">
                <a:solidFill>
                  <a:srgbClr val="7030A0"/>
                </a:solidFill>
                <a:effectLst/>
                <a:latin typeface="Traditional Arabic" panose="02020603050405020304" pitchFamily="18" charset="-78"/>
              </a:rPr>
              <a:t>يقصد بمجتمع البحث </a:t>
            </a:r>
            <a:r>
              <a:rPr lang="ar-IQ" sz="4400" b="1" i="0" dirty="0">
                <a:solidFill>
                  <a:srgbClr val="7030A0"/>
                </a:solidFill>
                <a:effectLst/>
                <a:latin typeface="Traditional Arabic" panose="02020603050405020304" pitchFamily="18" charset="-78"/>
              </a:rPr>
              <a:t>جميع</a:t>
            </a:r>
            <a:r>
              <a:rPr lang="ar-IQ" sz="4000" b="1" i="0" dirty="0">
                <a:solidFill>
                  <a:srgbClr val="7030A0"/>
                </a:solidFill>
                <a:effectLst/>
                <a:latin typeface="Traditional Arabic" panose="02020603050405020304" pitchFamily="18" charset="-78"/>
              </a:rPr>
              <a:t> الموضوعات أو الافراد أو المؤسسات او الوسائل التي تمثل مفردات المادة التي يقوم الباحث بدراستها. والتي</a:t>
            </a:r>
            <a:r>
              <a:rPr lang="ar-IQ" sz="4000" b="1" i="0" dirty="0">
                <a:solidFill>
                  <a:srgbClr val="7030A0"/>
                </a:solidFill>
                <a:effectLst/>
                <a:latin typeface="notonaskharabic"/>
              </a:rPr>
              <a:t> ينوي الباحث تعميم نتائج دراسته عليهم.</a:t>
            </a:r>
            <a:endParaRPr lang="ar-IQ" sz="4000" b="1" i="0" dirty="0">
              <a:solidFill>
                <a:srgbClr val="7030A0"/>
              </a:solidFill>
              <a:effectLst/>
              <a:latin typeface="Traditional Arabic" panose="02020603050405020304" pitchFamily="18" charset="-78"/>
            </a:endParaRPr>
          </a:p>
          <a:p>
            <a:pPr algn="just" rtl="1"/>
            <a:r>
              <a:rPr lang="ar-IQ" sz="4000" b="1" i="0" dirty="0">
                <a:solidFill>
                  <a:srgbClr val="7030A0"/>
                </a:solidFill>
                <a:effectLst/>
                <a:latin typeface="Traditional Arabic" panose="02020603050405020304" pitchFamily="18" charset="-78"/>
              </a:rPr>
              <a:t>ولأسباب اقتصادية وعملية لا يستطيع الباحث دراسة مجتمع البحث جميعه، لذا فأنه يلجأ الى اختيار عينة من مجتمع البحث لدراستها.</a:t>
            </a:r>
          </a:p>
          <a:p>
            <a:pPr algn="just" rtl="1"/>
            <a:r>
              <a:rPr lang="ar-IQ" sz="4000" b="1" dirty="0">
                <a:solidFill>
                  <a:srgbClr val="7030A0"/>
                </a:solidFill>
                <a:latin typeface="Traditional Arabic" panose="02020603050405020304" pitchFamily="18" charset="-78"/>
              </a:rPr>
              <a:t>ويتسم مجتمع البحث بأن له خاصية او خصائص مشتركة فيما بينه.</a:t>
            </a:r>
            <a:endParaRPr lang="ar-IQ" sz="4000" b="1" i="0" dirty="0">
              <a:solidFill>
                <a:srgbClr val="7030A0"/>
              </a:solidFill>
              <a:effectLst/>
              <a:latin typeface="Traditional Arabic" panose="02020603050405020304" pitchFamily="18" charset="-78"/>
            </a:endParaRPr>
          </a:p>
          <a:p>
            <a:pPr algn="just" rtl="1"/>
            <a:r>
              <a:rPr lang="ar-IQ" sz="4000" b="1" dirty="0">
                <a:solidFill>
                  <a:srgbClr val="7030A0"/>
                </a:solidFill>
                <a:latin typeface="notonaskharabic"/>
              </a:rPr>
              <a:t>و</a:t>
            </a:r>
            <a:r>
              <a:rPr lang="ar-IQ" sz="4000" b="1" i="0" dirty="0">
                <a:solidFill>
                  <a:srgbClr val="7030A0"/>
                </a:solidFill>
                <a:effectLst/>
                <a:latin typeface="notonaskharabic"/>
              </a:rPr>
              <a:t>يمثل مجتمع الدراسة المحور الرئيسي للبحث العلمي ، حيث يسعى الباحث الى جمع البيانات والمعلومات</a:t>
            </a:r>
            <a:r>
              <a:rPr lang="ar-IQ" sz="4000" b="1" dirty="0">
                <a:solidFill>
                  <a:srgbClr val="7030A0"/>
                </a:solidFill>
                <a:latin typeface="notonaskharabic"/>
              </a:rPr>
              <a:t>، من اجل انجاز نتائج البحث.</a:t>
            </a:r>
          </a:p>
          <a:p>
            <a:pPr algn="just" rtl="1"/>
            <a:r>
              <a:rPr lang="ar-IQ" sz="4000" b="1" i="0" dirty="0">
                <a:solidFill>
                  <a:srgbClr val="7030A0"/>
                </a:solidFill>
                <a:effectLst/>
                <a:latin typeface="notonaskharabic"/>
              </a:rPr>
              <a:t> ويتوجب على الباحث تحديد مجتمع الدراسة في بداية البحث. </a:t>
            </a:r>
            <a:endParaRPr lang="ar-IQ" sz="4000" b="1" i="0" dirty="0">
              <a:solidFill>
                <a:srgbClr val="7030A0"/>
              </a:solidFill>
              <a:effectLst/>
              <a:latin typeface="Traditional Arabic" panose="02020603050405020304" pitchFamily="18" charset="-78"/>
            </a:endParaRPr>
          </a:p>
          <a:p>
            <a:pPr algn="just" rtl="1"/>
            <a:endParaRPr lang="ar-IQ" sz="4000" b="1" i="0" dirty="0">
              <a:solidFill>
                <a:srgbClr val="0070C0"/>
              </a:solidFill>
              <a:effectLst/>
              <a:latin typeface="Tajawal"/>
            </a:endParaRPr>
          </a:p>
          <a:p>
            <a:endParaRPr lang="en-US" dirty="0"/>
          </a:p>
        </p:txBody>
      </p:sp>
    </p:spTree>
    <p:extLst>
      <p:ext uri="{BB962C8B-B14F-4D97-AF65-F5344CB8AC3E}">
        <p14:creationId xmlns:p14="http://schemas.microsoft.com/office/powerpoint/2010/main" val="6402195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B49F3F3-B7B4-D89E-4A8B-24F448B59179}"/>
              </a:ext>
            </a:extLst>
          </p:cNvPr>
          <p:cNvSpPr>
            <a:spLocks noGrp="1"/>
          </p:cNvSpPr>
          <p:nvPr>
            <p:ph type="subTitle" idx="1"/>
          </p:nvPr>
        </p:nvSpPr>
        <p:spPr>
          <a:xfrm>
            <a:off x="0" y="0"/>
            <a:ext cx="12192000" cy="6858000"/>
          </a:xfrm>
        </p:spPr>
        <p:txBody>
          <a:bodyPr>
            <a:normAutofit/>
          </a:bodyPr>
          <a:lstStyle/>
          <a:p>
            <a:pPr algn="r"/>
            <a:r>
              <a:rPr lang="ar-IQ" sz="5400" b="1" dirty="0">
                <a:solidFill>
                  <a:srgbClr val="FF0000"/>
                </a:solidFill>
              </a:rPr>
              <a:t>تعريف </a:t>
            </a:r>
            <a:r>
              <a:rPr lang="ar-IQ" sz="5400" b="1">
                <a:solidFill>
                  <a:srgbClr val="FF0000"/>
                </a:solidFill>
              </a:rPr>
              <a:t>عينة البحث</a:t>
            </a:r>
            <a:endParaRPr lang="ar-IQ" sz="4800" b="1" dirty="0">
              <a:solidFill>
                <a:srgbClr val="FF0000"/>
              </a:solidFill>
            </a:endParaRPr>
          </a:p>
          <a:p>
            <a:pPr algn="r"/>
            <a:r>
              <a:rPr lang="ar-IQ" sz="4800" b="1" dirty="0">
                <a:solidFill>
                  <a:srgbClr val="7030A0"/>
                </a:solidFill>
                <a:effectLst/>
                <a:latin typeface="droidKufiRegular"/>
                <a:ea typeface="Times New Roman" panose="02020603050405020304" pitchFamily="18" charset="0"/>
              </a:rPr>
              <a:t>تعرف </a:t>
            </a:r>
            <a:r>
              <a:rPr lang="ar-SA" sz="4800" b="1" dirty="0">
                <a:solidFill>
                  <a:srgbClr val="7030A0"/>
                </a:solidFill>
                <a:effectLst/>
                <a:latin typeface="droidKufiRegular"/>
                <a:ea typeface="Times New Roman" panose="02020603050405020304" pitchFamily="18" charset="0"/>
              </a:rPr>
              <a:t>العينة الإحصائية أو عينة البحث </a:t>
            </a:r>
            <a:r>
              <a:rPr lang="ar-IQ" sz="4800" b="1" dirty="0">
                <a:solidFill>
                  <a:srgbClr val="7030A0"/>
                </a:solidFill>
                <a:effectLst/>
                <a:latin typeface="droidKufiRegular"/>
                <a:ea typeface="Times New Roman" panose="02020603050405020304" pitchFamily="18" charset="0"/>
              </a:rPr>
              <a:t>بأنها</a:t>
            </a:r>
            <a:r>
              <a:rPr lang="ar-SA" sz="4800" b="1" dirty="0">
                <a:solidFill>
                  <a:srgbClr val="7030A0"/>
                </a:solidFill>
                <a:effectLst/>
                <a:latin typeface="droidKufiRegular"/>
                <a:ea typeface="Times New Roman" panose="02020603050405020304" pitchFamily="18" charset="0"/>
              </a:rPr>
              <a:t> مجموعة جزئية من المُجتمع الكلي للدراسة</a:t>
            </a:r>
            <a:r>
              <a:rPr lang="ar-IQ" sz="4800" b="1" dirty="0">
                <a:solidFill>
                  <a:srgbClr val="7030A0"/>
                </a:solidFill>
                <a:effectLst/>
                <a:latin typeface="droidKufiRegular"/>
                <a:ea typeface="Times New Roman" panose="02020603050405020304" pitchFamily="18" charset="0"/>
              </a:rPr>
              <a:t>،</a:t>
            </a:r>
            <a:r>
              <a:rPr lang="ar-SA" sz="4800" b="1" dirty="0">
                <a:solidFill>
                  <a:srgbClr val="7030A0"/>
                </a:solidFill>
                <a:effectLst/>
                <a:latin typeface="droidKufiRegular"/>
                <a:ea typeface="Times New Roman" panose="02020603050405020304" pitchFamily="18" charset="0"/>
              </a:rPr>
              <a:t> تحمل نفس خصائص وصفات المُجتمع الأصلي وتمثل</a:t>
            </a:r>
            <a:r>
              <a:rPr lang="ar-IQ" sz="4800" b="1" dirty="0">
                <a:solidFill>
                  <a:srgbClr val="7030A0"/>
                </a:solidFill>
                <a:effectLst/>
                <a:latin typeface="droidKufiRegular"/>
                <a:ea typeface="Times New Roman" panose="02020603050405020304" pitchFamily="18" charset="0"/>
              </a:rPr>
              <a:t>ه</a:t>
            </a:r>
            <a:r>
              <a:rPr lang="ar-SA" sz="4800" b="1" dirty="0">
                <a:solidFill>
                  <a:srgbClr val="7030A0"/>
                </a:solidFill>
                <a:effectLst/>
                <a:latin typeface="droidKufiRegular"/>
                <a:ea typeface="Times New Roman" panose="02020603050405020304" pitchFamily="18" charset="0"/>
              </a:rPr>
              <a:t>، وتُجمع البيانات والمعلومات من أفراد العينة فيما </a:t>
            </a:r>
            <a:r>
              <a:rPr lang="ar-IQ" sz="4800" b="1" dirty="0">
                <a:solidFill>
                  <a:srgbClr val="7030A0"/>
                </a:solidFill>
                <a:effectLst/>
                <a:latin typeface="droidKufiRegular"/>
                <a:ea typeface="Times New Roman" panose="02020603050405020304" pitchFamily="18" charset="0"/>
              </a:rPr>
              <a:t>يخص</a:t>
            </a:r>
            <a:r>
              <a:rPr lang="ar-SA" sz="4800" b="1" dirty="0">
                <a:solidFill>
                  <a:srgbClr val="7030A0"/>
                </a:solidFill>
                <a:effectLst/>
                <a:latin typeface="droidKufiRegular"/>
                <a:ea typeface="Times New Roman" panose="02020603050405020304" pitchFamily="18" charset="0"/>
              </a:rPr>
              <a:t> مشكلة البحث ثم تُعمم </a:t>
            </a:r>
            <a:r>
              <a:rPr lang="ar-IQ" sz="4800" b="1" dirty="0">
                <a:solidFill>
                  <a:srgbClr val="7030A0"/>
                </a:solidFill>
                <a:effectLst/>
                <a:latin typeface="droidKufiRegular"/>
                <a:ea typeface="Times New Roman" panose="02020603050405020304" pitchFamily="18" charset="0"/>
              </a:rPr>
              <a:t>ال</a:t>
            </a:r>
            <a:r>
              <a:rPr lang="ar-SA" sz="4800" b="1" dirty="0">
                <a:solidFill>
                  <a:srgbClr val="7030A0"/>
                </a:solidFill>
                <a:effectLst/>
                <a:latin typeface="droidKufiRegular"/>
                <a:ea typeface="Times New Roman" panose="02020603050405020304" pitchFamily="18" charset="0"/>
              </a:rPr>
              <a:t>نتائج بعد ذلك على جميع أفراد مُجتمع </a:t>
            </a:r>
            <a:r>
              <a:rPr lang="ar-IQ" sz="4800" b="1" dirty="0">
                <a:solidFill>
                  <a:srgbClr val="7030A0"/>
                </a:solidFill>
                <a:effectLst/>
                <a:latin typeface="droidKufiRegular"/>
                <a:ea typeface="Times New Roman" panose="02020603050405020304" pitchFamily="18" charset="0"/>
              </a:rPr>
              <a:t>البحث</a:t>
            </a:r>
            <a:r>
              <a:rPr lang="ar-SA" sz="4800" b="1" dirty="0">
                <a:solidFill>
                  <a:srgbClr val="7030A0"/>
                </a:solidFill>
                <a:effectLst/>
                <a:latin typeface="droidKufiRegular"/>
                <a:ea typeface="Times New Roman" panose="02020603050405020304" pitchFamily="18" charset="0"/>
              </a:rPr>
              <a:t> </a:t>
            </a:r>
            <a:r>
              <a:rPr lang="ar-IQ" sz="4800" b="1" dirty="0">
                <a:solidFill>
                  <a:srgbClr val="7030A0"/>
                </a:solidFill>
                <a:effectLst/>
                <a:latin typeface="droidKufiRegular"/>
                <a:ea typeface="Times New Roman" panose="02020603050405020304" pitchFamily="18" charset="0"/>
              </a:rPr>
              <a:t>الكلي</a:t>
            </a:r>
            <a:r>
              <a:rPr lang="ar-SA" sz="4800" b="1" dirty="0">
                <a:solidFill>
                  <a:srgbClr val="7030A0"/>
                </a:solidFill>
                <a:effectLst/>
                <a:latin typeface="droidKufiRegular"/>
                <a:ea typeface="Times New Roman" panose="02020603050405020304" pitchFamily="18" charset="0"/>
              </a:rPr>
              <a:t>.</a:t>
            </a:r>
            <a:endParaRPr lang="en-US" sz="4800" b="1" dirty="0">
              <a:solidFill>
                <a:srgbClr val="7030A0"/>
              </a:solidFill>
              <a:effectLst/>
              <a:latin typeface="Calibri" panose="020F0502020204030204" pitchFamily="34" charset="0"/>
              <a:ea typeface="Calibri" panose="020F0502020204030204" pitchFamily="34" charset="0"/>
            </a:endParaRPr>
          </a:p>
          <a:p>
            <a:pPr algn="r"/>
            <a:endParaRPr lang="ar-IQ" sz="4800" b="1" dirty="0">
              <a:solidFill>
                <a:srgbClr val="FF0000"/>
              </a:solidFill>
            </a:endParaRPr>
          </a:p>
        </p:txBody>
      </p:sp>
    </p:spTree>
    <p:extLst>
      <p:ext uri="{BB962C8B-B14F-4D97-AF65-F5344CB8AC3E}">
        <p14:creationId xmlns:p14="http://schemas.microsoft.com/office/powerpoint/2010/main" val="13877015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964BC37-7436-F2BB-1056-7B836BBC13F3}"/>
              </a:ext>
            </a:extLst>
          </p:cNvPr>
          <p:cNvSpPr>
            <a:spLocks noGrp="1"/>
          </p:cNvSpPr>
          <p:nvPr>
            <p:ph type="subTitle" idx="1"/>
          </p:nvPr>
        </p:nvSpPr>
        <p:spPr>
          <a:xfrm>
            <a:off x="0" y="0"/>
            <a:ext cx="12192000" cy="6858000"/>
          </a:xfrm>
        </p:spPr>
        <p:txBody>
          <a:bodyPr>
            <a:normAutofit fontScale="92500" lnSpcReduction="20000"/>
          </a:bodyPr>
          <a:lstStyle/>
          <a:p>
            <a:pPr marL="0" marR="0" algn="r">
              <a:lnSpc>
                <a:spcPct val="107000"/>
              </a:lnSpc>
              <a:spcBef>
                <a:spcPts val="2250"/>
              </a:spcBef>
              <a:spcAft>
                <a:spcPts val="600"/>
              </a:spcAft>
            </a:pPr>
            <a:r>
              <a:rPr lang="ar-SA" sz="6500" b="1" dirty="0">
                <a:solidFill>
                  <a:srgbClr val="FF0000"/>
                </a:solidFill>
                <a:effectLst/>
                <a:latin typeface="Noto Sans Kufi Arabic"/>
                <a:ea typeface="Times New Roman" panose="02020603050405020304" pitchFamily="18" charset="0"/>
                <a:cs typeface="Times New Roman" panose="02020603050405020304" pitchFamily="18" charset="0"/>
              </a:rPr>
              <a:t>انواع العينات في البحث العلمي</a:t>
            </a:r>
            <a:r>
              <a:rPr lang="ar-IQ" sz="6500" b="1" dirty="0">
                <a:solidFill>
                  <a:srgbClr val="FF0000"/>
                </a:solidFill>
                <a:effectLst/>
                <a:latin typeface="Noto Sans Kufi Arabic"/>
                <a:ea typeface="Times New Roman" panose="02020603050405020304" pitchFamily="18" charset="0"/>
                <a:cs typeface="Times New Roman" panose="02020603050405020304" pitchFamily="18" charset="0"/>
              </a:rPr>
              <a:t>:</a:t>
            </a:r>
            <a:endParaRPr lang="en-US" sz="65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algn="r"/>
            <a:r>
              <a:rPr lang="ar-SA" sz="5200" b="1" dirty="0">
                <a:solidFill>
                  <a:srgbClr val="00B050"/>
                </a:solidFill>
                <a:effectLst/>
                <a:latin typeface="Noto Sans Kufi Arabic"/>
                <a:ea typeface="Times New Roman" panose="02020603050405020304" pitchFamily="18" charset="0"/>
                <a:cs typeface="Times New Roman" panose="02020603050405020304" pitchFamily="18" charset="0"/>
              </a:rPr>
              <a:t>تنقسم العينات في البحث العلمي إلى مجموعتين وهما</a:t>
            </a:r>
            <a:r>
              <a:rPr lang="ar-IQ" sz="5200" b="1" dirty="0">
                <a:solidFill>
                  <a:srgbClr val="00B050"/>
                </a:solidFill>
                <a:effectLst/>
                <a:latin typeface="Noto Sans Kufi Arabic"/>
                <a:ea typeface="Times New Roman" panose="02020603050405020304" pitchFamily="18" charset="0"/>
                <a:cs typeface="Times New Roman" panose="02020603050405020304" pitchFamily="18" charset="0"/>
              </a:rPr>
              <a:t>:</a:t>
            </a:r>
          </a:p>
          <a:p>
            <a:pPr algn="r"/>
            <a:r>
              <a:rPr lang="ar-IQ" sz="4800" b="1" dirty="0">
                <a:solidFill>
                  <a:srgbClr val="FF0000"/>
                </a:solidFill>
                <a:latin typeface="Noto Sans Kufi Arabic"/>
                <a:cs typeface="Times New Roman" panose="02020603050405020304" pitchFamily="18" charset="0"/>
              </a:rPr>
              <a:t>اولا:</a:t>
            </a:r>
            <a:r>
              <a:rPr lang="ar-SA" sz="4800" b="1" dirty="0">
                <a:solidFill>
                  <a:srgbClr val="FF0000"/>
                </a:solidFill>
                <a:effectLst/>
                <a:latin typeface="Noto Sans Kufi Arabic"/>
                <a:ea typeface="Times New Roman" panose="02020603050405020304" pitchFamily="18" charset="0"/>
                <a:cs typeface="Times New Roman" panose="02020603050405020304" pitchFamily="18" charset="0"/>
              </a:rPr>
              <a:t>العينات الإحتمالية</a:t>
            </a:r>
            <a:endParaRPr lang="en-US" sz="48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lvl="1" algn="r">
              <a:lnSpc>
                <a:spcPct val="150000"/>
              </a:lnSpc>
              <a:spcBef>
                <a:spcPts val="0"/>
              </a:spcBef>
              <a:spcAft>
                <a:spcPts val="1875"/>
              </a:spcAft>
            </a:pPr>
            <a:r>
              <a:rPr lang="ar-SA" sz="3900" b="1" dirty="0">
                <a:solidFill>
                  <a:srgbClr val="7030A0"/>
                </a:solidFill>
                <a:effectLst/>
                <a:latin typeface="Noto Sans Kufi Arabic"/>
                <a:ea typeface="Times New Roman" panose="02020603050405020304" pitchFamily="18" charset="0"/>
                <a:cs typeface="Times New Roman" panose="02020603050405020304" pitchFamily="18" charset="0"/>
              </a:rPr>
              <a:t>وهذا النوع من العينات يعطي فرص متساوية تماماً أو معروفة لكل مفردة من مفردا</a:t>
            </a:r>
            <a:r>
              <a:rPr lang="ar-IQ" sz="3900" b="1" dirty="0">
                <a:solidFill>
                  <a:srgbClr val="7030A0"/>
                </a:solidFill>
                <a:effectLst/>
                <a:latin typeface="Noto Sans Kufi Arabic"/>
                <a:ea typeface="Times New Roman" panose="02020603050405020304" pitchFamily="18" charset="0"/>
                <a:cs typeface="Times New Roman" panose="02020603050405020304" pitchFamily="18" charset="0"/>
              </a:rPr>
              <a:t>ت</a:t>
            </a:r>
            <a:r>
              <a:rPr lang="ar-SA" sz="3900" b="1" dirty="0">
                <a:solidFill>
                  <a:srgbClr val="7030A0"/>
                </a:solidFill>
                <a:effectLst/>
                <a:latin typeface="Noto Sans Kufi Arabic"/>
                <a:ea typeface="Times New Roman" panose="02020603050405020304" pitchFamily="18" charset="0"/>
                <a:cs typeface="Times New Roman" panose="02020603050405020304" pitchFamily="18" charset="0"/>
              </a:rPr>
              <a:t> مجتمع </a:t>
            </a:r>
            <a:r>
              <a:rPr lang="ar-IQ" sz="3900" b="1" dirty="0">
                <a:solidFill>
                  <a:srgbClr val="7030A0"/>
                </a:solidFill>
                <a:effectLst/>
                <a:latin typeface="Noto Sans Kufi Arabic"/>
                <a:ea typeface="Times New Roman" panose="02020603050405020304" pitchFamily="18" charset="0"/>
                <a:cs typeface="Times New Roman" panose="02020603050405020304" pitchFamily="18" charset="0"/>
              </a:rPr>
              <a:t>البحث</a:t>
            </a:r>
            <a:r>
              <a:rPr lang="ar-SA" sz="3900" b="1" dirty="0">
                <a:solidFill>
                  <a:srgbClr val="7030A0"/>
                </a:solidFill>
                <a:effectLst/>
                <a:latin typeface="Noto Sans Kufi Arabic"/>
                <a:ea typeface="Times New Roman" panose="02020603050405020304" pitchFamily="18" charset="0"/>
                <a:cs typeface="Times New Roman" panose="02020603050405020304" pitchFamily="18" charset="0"/>
              </a:rPr>
              <a:t> في إحتمال إختيارها في عينة </a:t>
            </a:r>
            <a:r>
              <a:rPr lang="ar-IQ" sz="3900" b="1" dirty="0">
                <a:solidFill>
                  <a:srgbClr val="7030A0"/>
                </a:solidFill>
                <a:effectLst/>
                <a:latin typeface="Noto Sans Kufi Arabic"/>
                <a:ea typeface="Times New Roman" panose="02020603050405020304" pitchFamily="18" charset="0"/>
                <a:cs typeface="Times New Roman" panose="02020603050405020304" pitchFamily="18" charset="0"/>
              </a:rPr>
              <a:t>البحث</a:t>
            </a:r>
            <a:r>
              <a:rPr lang="ar-SA" sz="3900" b="1" dirty="0">
                <a:solidFill>
                  <a:srgbClr val="7030A0"/>
                </a:solidFill>
                <a:effectLst/>
                <a:latin typeface="Noto Sans Kufi Arabic"/>
                <a:ea typeface="Times New Roman" panose="02020603050405020304" pitchFamily="18" charset="0"/>
                <a:cs typeface="Times New Roman" panose="02020603050405020304" pitchFamily="18" charset="0"/>
              </a:rPr>
              <a:t>، و</a:t>
            </a:r>
            <a:r>
              <a:rPr lang="ar-IQ" sz="3900" b="1" dirty="0">
                <a:solidFill>
                  <a:srgbClr val="7030A0"/>
                </a:solidFill>
                <a:effectLst/>
                <a:latin typeface="Noto Sans Kufi Arabic"/>
                <a:ea typeface="Times New Roman" panose="02020603050405020304" pitchFamily="18" charset="0"/>
                <a:cs typeface="Times New Roman" panose="02020603050405020304" pitchFamily="18" charset="0"/>
              </a:rPr>
              <a:t>جميع</a:t>
            </a:r>
            <a:r>
              <a:rPr lang="ar-SA" sz="3900" b="1" dirty="0">
                <a:solidFill>
                  <a:srgbClr val="7030A0"/>
                </a:solidFill>
                <a:effectLst/>
                <a:latin typeface="Noto Sans Kufi Arabic"/>
                <a:ea typeface="Times New Roman" panose="02020603050405020304" pitchFamily="18" charset="0"/>
                <a:cs typeface="Times New Roman" panose="02020603050405020304" pitchFamily="18" charset="0"/>
              </a:rPr>
              <a:t> أفراد مجتمع </a:t>
            </a:r>
            <a:r>
              <a:rPr lang="ar-IQ" sz="3900" b="1" dirty="0">
                <a:solidFill>
                  <a:srgbClr val="7030A0"/>
                </a:solidFill>
                <a:effectLst/>
                <a:latin typeface="Noto Sans Kufi Arabic"/>
                <a:ea typeface="Times New Roman" panose="02020603050405020304" pitchFamily="18" charset="0"/>
                <a:cs typeface="Times New Roman" panose="02020603050405020304" pitchFamily="18" charset="0"/>
              </a:rPr>
              <a:t>البحث</a:t>
            </a:r>
            <a:r>
              <a:rPr lang="ar-SA" sz="3900" b="1" dirty="0">
                <a:solidFill>
                  <a:srgbClr val="7030A0"/>
                </a:solidFill>
                <a:effectLst/>
                <a:latin typeface="Noto Sans Kufi Arabic"/>
                <a:ea typeface="Times New Roman" panose="02020603050405020304" pitchFamily="18" charset="0"/>
                <a:cs typeface="Times New Roman" panose="02020603050405020304" pitchFamily="18" charset="0"/>
              </a:rPr>
              <a:t> يكونوا معروفين، </a:t>
            </a:r>
            <a:r>
              <a:rPr lang="ar-IQ" sz="3900" b="1" dirty="0">
                <a:solidFill>
                  <a:srgbClr val="7030A0"/>
                </a:solidFill>
                <a:effectLst/>
                <a:latin typeface="Noto Sans Kufi Arabic"/>
                <a:ea typeface="Times New Roman" panose="02020603050405020304" pitchFamily="18" charset="0"/>
                <a:cs typeface="Times New Roman" panose="02020603050405020304" pitchFamily="18" charset="0"/>
              </a:rPr>
              <a:t>و</a:t>
            </a:r>
            <a:r>
              <a:rPr lang="ar-SA" sz="3900" b="1" dirty="0">
                <a:solidFill>
                  <a:srgbClr val="7030A0"/>
                </a:solidFill>
                <a:effectLst/>
                <a:latin typeface="Noto Sans Kufi Arabic"/>
                <a:ea typeface="Times New Roman" panose="02020603050405020304" pitchFamily="18" charset="0"/>
                <a:cs typeface="Times New Roman" panose="02020603050405020304" pitchFamily="18" charset="0"/>
              </a:rPr>
              <a:t>أن </a:t>
            </a:r>
            <a:r>
              <a:rPr lang="ar-IQ" sz="3900" b="1" dirty="0">
                <a:solidFill>
                  <a:srgbClr val="7030A0"/>
                </a:solidFill>
                <a:effectLst/>
                <a:latin typeface="Noto Sans Kufi Arabic"/>
                <a:ea typeface="Times New Roman" panose="02020603050405020304" pitchFamily="18" charset="0"/>
                <a:cs typeface="Times New Roman" panose="02020603050405020304" pitchFamily="18" charset="0"/>
              </a:rPr>
              <a:t>استعمال</a:t>
            </a:r>
            <a:r>
              <a:rPr lang="ar-SA" sz="3900" b="1" dirty="0">
                <a:solidFill>
                  <a:srgbClr val="7030A0"/>
                </a:solidFill>
                <a:effectLst/>
                <a:latin typeface="Noto Sans Kufi Arabic"/>
                <a:ea typeface="Times New Roman" panose="02020603050405020304" pitchFamily="18" charset="0"/>
                <a:cs typeface="Times New Roman" panose="02020603050405020304" pitchFamily="18" charset="0"/>
              </a:rPr>
              <a:t> هذا النوع من العينات هو بمثابة ضمان للحصول على عينة ممثلة غير متحيزة وليس للباحث أي دخل بأي شكل من الأشكال في إختيار مفرداتها ولهذا فإنه يمكن تعميمها على مفردات مجتمع </a:t>
            </a:r>
            <a:r>
              <a:rPr lang="ar-IQ" sz="3900" b="1" dirty="0">
                <a:solidFill>
                  <a:srgbClr val="7030A0"/>
                </a:solidFill>
                <a:effectLst/>
                <a:latin typeface="Noto Sans Kufi Arabic"/>
                <a:ea typeface="Times New Roman" panose="02020603050405020304" pitchFamily="18" charset="0"/>
                <a:cs typeface="Times New Roman" panose="02020603050405020304" pitchFamily="18" charset="0"/>
              </a:rPr>
              <a:t>البحث</a:t>
            </a:r>
            <a:r>
              <a:rPr lang="ar-SA" sz="3900" b="1" dirty="0">
                <a:solidFill>
                  <a:srgbClr val="7030A0"/>
                </a:solidFill>
                <a:effectLst/>
                <a:latin typeface="Noto Sans Kufi Arabic"/>
                <a:ea typeface="Times New Roman" panose="02020603050405020304" pitchFamily="18" charset="0"/>
                <a:cs typeface="Times New Roman" panose="02020603050405020304" pitchFamily="18" charset="0"/>
              </a:rPr>
              <a:t> </a:t>
            </a:r>
            <a:r>
              <a:rPr lang="ar-IQ" sz="3900" b="1" dirty="0">
                <a:solidFill>
                  <a:srgbClr val="7030A0"/>
                </a:solidFill>
                <a:effectLst/>
                <a:latin typeface="Noto Sans Kufi Arabic"/>
                <a:ea typeface="Times New Roman" panose="02020603050405020304" pitchFamily="18" charset="0"/>
                <a:cs typeface="Times New Roman" panose="02020603050405020304" pitchFamily="18" charset="0"/>
              </a:rPr>
              <a:t>الكلي كافة.</a:t>
            </a:r>
            <a:endParaRPr lang="en-US" sz="3900" b="1"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2250"/>
              </a:spcBef>
              <a:spcAft>
                <a:spcPts val="600"/>
              </a:spcAft>
            </a:pPr>
            <a:endParaRPr lang="en-US" sz="3600" b="1" dirty="0">
              <a:solidFill>
                <a:srgbClr val="7030A0"/>
              </a:solidFill>
            </a:endParaRPr>
          </a:p>
        </p:txBody>
      </p:sp>
    </p:spTree>
    <p:extLst>
      <p:ext uri="{BB962C8B-B14F-4D97-AF65-F5344CB8AC3E}">
        <p14:creationId xmlns:p14="http://schemas.microsoft.com/office/powerpoint/2010/main" val="1787544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B7F931-45F2-74F4-92B9-25AA1B2C1F1F}"/>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FF3AC3A0-ABC0-A780-D3AD-0587BA980376}"/>
              </a:ext>
            </a:extLst>
          </p:cNvPr>
          <p:cNvSpPr>
            <a:spLocks noGrp="1"/>
          </p:cNvSpPr>
          <p:nvPr>
            <p:ph type="subTitle" idx="1"/>
          </p:nvPr>
        </p:nvSpPr>
        <p:spPr>
          <a:xfrm>
            <a:off x="0" y="0"/>
            <a:ext cx="12192000" cy="6776720"/>
          </a:xfrm>
        </p:spPr>
        <p:txBody>
          <a:bodyPr>
            <a:normAutofit/>
          </a:bodyPr>
          <a:lstStyle/>
          <a:p>
            <a:pPr algn="r"/>
            <a:r>
              <a:rPr lang="ar-IQ" sz="6600" b="1" dirty="0">
                <a:solidFill>
                  <a:srgbClr val="FF0000"/>
                </a:solidFill>
              </a:rPr>
              <a:t>الاطار المنهجي للبحث الاعلامي</a:t>
            </a:r>
          </a:p>
          <a:p>
            <a:pPr algn="r"/>
            <a:endParaRPr lang="ar-IQ" sz="6600" b="1" dirty="0">
              <a:solidFill>
                <a:srgbClr val="FF0000"/>
              </a:solidFill>
            </a:endParaRPr>
          </a:p>
          <a:p>
            <a:pPr algn="r"/>
            <a:r>
              <a:rPr lang="ar-IQ" sz="5400" b="1" dirty="0">
                <a:solidFill>
                  <a:srgbClr val="7030A0"/>
                </a:solidFill>
              </a:rPr>
              <a:t>يتضمن الاطار المنهجي:</a:t>
            </a:r>
          </a:p>
          <a:p>
            <a:pPr algn="r"/>
            <a:r>
              <a:rPr lang="ar-IQ" sz="5400" b="1">
                <a:solidFill>
                  <a:srgbClr val="7030A0"/>
                </a:solidFill>
              </a:rPr>
              <a:t>الاجراءات </a:t>
            </a:r>
            <a:r>
              <a:rPr lang="ar-IQ" sz="5400" b="1" dirty="0">
                <a:solidFill>
                  <a:srgbClr val="7030A0"/>
                </a:solidFill>
              </a:rPr>
              <a:t>البحثية التي قام الباحث بأتباعها في أنجاز بحثه،وعناصر البحث المنهجية.</a:t>
            </a:r>
          </a:p>
          <a:p>
            <a:pPr algn="r"/>
            <a:r>
              <a:rPr lang="ar-IQ" sz="5400" b="1" dirty="0">
                <a:solidFill>
                  <a:srgbClr val="7030A0"/>
                </a:solidFill>
              </a:rPr>
              <a:t>وهي تتمثل بالاتي:</a:t>
            </a:r>
            <a:endParaRPr lang="en-US" sz="5400" b="1" dirty="0">
              <a:solidFill>
                <a:srgbClr val="7030A0"/>
              </a:solidFill>
            </a:endParaRPr>
          </a:p>
        </p:txBody>
      </p:sp>
    </p:spTree>
    <p:extLst>
      <p:ext uri="{BB962C8B-B14F-4D97-AF65-F5344CB8AC3E}">
        <p14:creationId xmlns:p14="http://schemas.microsoft.com/office/powerpoint/2010/main" val="31143464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9F73F6-B24D-EBCA-AD09-A51ABD73278B}"/>
              </a:ext>
            </a:extLst>
          </p:cNvPr>
          <p:cNvSpPr>
            <a:spLocks noGrp="1"/>
          </p:cNvSpPr>
          <p:nvPr>
            <p:ph idx="1"/>
          </p:nvPr>
        </p:nvSpPr>
        <p:spPr>
          <a:xfrm>
            <a:off x="0" y="0"/>
            <a:ext cx="12192000" cy="6858000"/>
          </a:xfrm>
        </p:spPr>
        <p:txBody>
          <a:bodyPr>
            <a:normAutofit/>
          </a:bodyPr>
          <a:lstStyle/>
          <a:p>
            <a:pPr marL="0" indent="0" algn="r">
              <a:buNone/>
            </a:pPr>
            <a:r>
              <a:rPr lang="ar-IQ" sz="6000" b="1" dirty="0">
                <a:solidFill>
                  <a:srgbClr val="FF0000"/>
                </a:solidFill>
              </a:rPr>
              <a:t>ثانيا: العينات غير الاحتمالية</a:t>
            </a:r>
          </a:p>
          <a:p>
            <a:pPr marL="0" indent="0" algn="r">
              <a:buNone/>
            </a:pPr>
            <a:r>
              <a:rPr lang="ar-SA" sz="4800" b="1" dirty="0">
                <a:solidFill>
                  <a:srgbClr val="7030A0"/>
                </a:solidFill>
                <a:effectLst/>
                <a:latin typeface="Noto Sans Kufi Arabic"/>
                <a:ea typeface="Times New Roman" panose="02020603050405020304" pitchFamily="18" charset="0"/>
                <a:cs typeface="Times New Roman" panose="02020603050405020304" pitchFamily="18" charset="0"/>
              </a:rPr>
              <a:t>هي </a:t>
            </a:r>
            <a:r>
              <a:rPr lang="ar-SA" sz="4800" b="1" dirty="0">
                <a:solidFill>
                  <a:srgbClr val="7030A0"/>
                </a:solidFill>
                <a:latin typeface="Noto Sans Kufi Arabic"/>
                <a:ea typeface="Times New Roman" panose="02020603050405020304" pitchFamily="18" charset="0"/>
                <a:cs typeface="Times New Roman" panose="02020603050405020304" pitchFamily="18" charset="0"/>
              </a:rPr>
              <a:t>العينات </a:t>
            </a:r>
            <a:r>
              <a:rPr lang="ar-SA" sz="4800" b="1" dirty="0">
                <a:solidFill>
                  <a:srgbClr val="7030A0"/>
                </a:solidFill>
                <a:effectLst/>
                <a:latin typeface="Noto Sans Kufi Arabic"/>
                <a:ea typeface="Times New Roman" panose="02020603050405020304" pitchFamily="18" charset="0"/>
                <a:cs typeface="Times New Roman" panose="02020603050405020304" pitchFamily="18" charset="0"/>
              </a:rPr>
              <a:t>التي </a:t>
            </a:r>
            <a:r>
              <a:rPr lang="ar-IQ" sz="4800" b="1" dirty="0">
                <a:solidFill>
                  <a:srgbClr val="7030A0"/>
                </a:solidFill>
                <a:latin typeface="Noto Sans Kufi Arabic"/>
                <a:ea typeface="Times New Roman" panose="02020603050405020304" pitchFamily="18" charset="0"/>
                <a:cs typeface="Times New Roman" panose="02020603050405020304" pitchFamily="18" charset="0"/>
              </a:rPr>
              <a:t> يتم </a:t>
            </a:r>
            <a:r>
              <a:rPr lang="ar-SA" sz="4800" b="1" dirty="0">
                <a:solidFill>
                  <a:srgbClr val="7030A0"/>
                </a:solidFill>
                <a:effectLst/>
                <a:latin typeface="Noto Sans Kufi Arabic"/>
                <a:ea typeface="Times New Roman" panose="02020603050405020304" pitchFamily="18" charset="0"/>
                <a:cs typeface="Times New Roman" panose="02020603050405020304" pitchFamily="18" charset="0"/>
              </a:rPr>
              <a:t>إختيارها بشكل غير عشوائي ولا يتم وفقاً لأياً من أسس الإحتمال وإنما تتم فقط وفقاً لبعض التقديرات والأسس والمعايير المعينة التي يقوم الباحث بوضعها وف</a:t>
            </a:r>
            <a:r>
              <a:rPr lang="ar-IQ" sz="4800" b="1" dirty="0">
                <a:solidFill>
                  <a:srgbClr val="7030A0"/>
                </a:solidFill>
                <a:effectLst/>
                <a:latin typeface="Noto Sans Kufi Arabic"/>
                <a:ea typeface="Times New Roman" panose="02020603050405020304" pitchFamily="18" charset="0"/>
                <a:cs typeface="Times New Roman" panose="02020603050405020304" pitchFamily="18" charset="0"/>
              </a:rPr>
              <a:t>يها</a:t>
            </a:r>
            <a:r>
              <a:rPr lang="ar-SA" sz="4800" b="1" dirty="0">
                <a:solidFill>
                  <a:srgbClr val="7030A0"/>
                </a:solidFill>
                <a:effectLst/>
                <a:latin typeface="Noto Sans Kufi Arabic"/>
                <a:ea typeface="Times New Roman" panose="02020603050405020304" pitchFamily="18" charset="0"/>
                <a:cs typeface="Times New Roman" panose="02020603050405020304" pitchFamily="18" charset="0"/>
              </a:rPr>
              <a:t> يتدخل الباحث في إختيار العينة وتقدير من يختار ومن لا يختار من أفراد مجتمع البحث </a:t>
            </a:r>
            <a:r>
              <a:rPr lang="ar-IQ" sz="4800" b="1" dirty="0">
                <a:solidFill>
                  <a:srgbClr val="7030A0"/>
                </a:solidFill>
                <a:effectLst/>
                <a:latin typeface="Noto Sans Kufi Arabic"/>
                <a:ea typeface="Times New Roman" panose="02020603050405020304" pitchFamily="18" charset="0"/>
                <a:cs typeface="Times New Roman" panose="02020603050405020304" pitchFamily="18" charset="0"/>
              </a:rPr>
              <a:t>الكلي</a:t>
            </a:r>
            <a:r>
              <a:rPr lang="ar-SA" sz="4800" b="1" dirty="0">
                <a:solidFill>
                  <a:srgbClr val="7030A0"/>
                </a:solidFill>
                <a:effectLst/>
                <a:latin typeface="Noto Sans Kufi Arabic"/>
                <a:ea typeface="Times New Roman" panose="02020603050405020304" pitchFamily="18" charset="0"/>
                <a:cs typeface="Times New Roman" panose="02020603050405020304" pitchFamily="18" charset="0"/>
              </a:rPr>
              <a:t>، </a:t>
            </a:r>
            <a:r>
              <a:rPr lang="ar-IQ" sz="4800" b="1" dirty="0">
                <a:solidFill>
                  <a:srgbClr val="7030A0"/>
                </a:solidFill>
                <a:effectLst/>
                <a:latin typeface="Noto Sans Kufi Arabic"/>
                <a:ea typeface="Times New Roman" panose="02020603050405020304" pitchFamily="18" charset="0"/>
                <a:cs typeface="Times New Roman" panose="02020603050405020304" pitchFamily="18" charset="0"/>
              </a:rPr>
              <a:t>و</a:t>
            </a:r>
            <a:r>
              <a:rPr lang="ar-SA" sz="4800" b="1" dirty="0">
                <a:solidFill>
                  <a:srgbClr val="7030A0"/>
                </a:solidFill>
                <a:effectLst/>
                <a:latin typeface="Noto Sans Kufi Arabic"/>
                <a:ea typeface="Times New Roman" panose="02020603050405020304" pitchFamily="18" charset="0"/>
                <a:cs typeface="Times New Roman" panose="02020603050405020304" pitchFamily="18" charset="0"/>
              </a:rPr>
              <a:t>أن أهم عيوب هذا النوع من العينات هو إحتمالية تحيز الباحث في الإختيار</a:t>
            </a:r>
            <a:r>
              <a:rPr lang="ar-IQ" sz="4800" b="1" dirty="0">
                <a:solidFill>
                  <a:srgbClr val="7030A0"/>
                </a:solidFill>
                <a:effectLst/>
                <a:latin typeface="Noto Sans Kufi Arabic"/>
                <a:ea typeface="Times New Roman" panose="02020603050405020304" pitchFamily="18" charset="0"/>
                <a:cs typeface="Times New Roman" panose="02020603050405020304" pitchFamily="18" charset="0"/>
              </a:rPr>
              <a:t>.</a:t>
            </a:r>
          </a:p>
          <a:p>
            <a:pPr marL="0" marR="0" indent="0" algn="r">
              <a:lnSpc>
                <a:spcPct val="107000"/>
              </a:lnSpc>
              <a:spcBef>
                <a:spcPts val="0"/>
              </a:spcBef>
              <a:spcAft>
                <a:spcPts val="0"/>
              </a:spcAft>
              <a:buNone/>
            </a:pPr>
            <a:endParaRPr lang="en-US" sz="40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66132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54BC9C6-1842-5798-2237-8AF3E3D60BB2}"/>
              </a:ext>
            </a:extLst>
          </p:cNvPr>
          <p:cNvSpPr>
            <a:spLocks noGrp="1"/>
          </p:cNvSpPr>
          <p:nvPr>
            <p:ph type="subTitle" idx="1"/>
          </p:nvPr>
        </p:nvSpPr>
        <p:spPr>
          <a:xfrm>
            <a:off x="1" y="1"/>
            <a:ext cx="12192000" cy="6858000"/>
          </a:xfrm>
        </p:spPr>
        <p:txBody>
          <a:bodyPr>
            <a:normAutofit/>
          </a:bodyPr>
          <a:lstStyle/>
          <a:p>
            <a:pPr algn="r"/>
            <a:r>
              <a:rPr lang="ar-IQ" sz="5400" b="1" dirty="0">
                <a:solidFill>
                  <a:srgbClr val="FF0000"/>
                </a:solidFill>
              </a:rPr>
              <a:t>تعريف تحليل المحتوى:-</a:t>
            </a:r>
          </a:p>
          <a:p>
            <a:pPr algn="r"/>
            <a:r>
              <a:rPr lang="ar-IQ" sz="4400" b="1" dirty="0">
                <a:solidFill>
                  <a:srgbClr val="7030A0"/>
                </a:solidFill>
              </a:rPr>
              <a:t>يعرف تحليل المحتوى بأنه أسلوب بحثي يهدف الى الوصف الكمي والموضوعي والمنهجي للمحتوى الظاهر للاتصال.</a:t>
            </a:r>
          </a:p>
          <a:p>
            <a:pPr algn="r"/>
            <a:r>
              <a:rPr lang="ar-IQ" sz="4400" b="1" dirty="0">
                <a:solidFill>
                  <a:srgbClr val="7030A0"/>
                </a:solidFill>
                <a:effectLst/>
                <a:latin typeface="droidKufiRegular"/>
                <a:ea typeface="Times New Roman" panose="02020603050405020304" pitchFamily="18" charset="0"/>
                <a:cs typeface="Times New Roman" panose="02020603050405020304" pitchFamily="18" charset="0"/>
              </a:rPr>
              <a:t>و</a:t>
            </a:r>
            <a:r>
              <a:rPr lang="ar-SA" sz="4400" b="1" dirty="0">
                <a:solidFill>
                  <a:srgbClr val="7030A0"/>
                </a:solidFill>
                <a:effectLst/>
                <a:latin typeface="droidKufiRegular"/>
                <a:ea typeface="Times New Roman" panose="02020603050405020304" pitchFamily="18" charset="0"/>
                <a:cs typeface="Times New Roman" panose="02020603050405020304" pitchFamily="18" charset="0"/>
              </a:rPr>
              <a:t>تحليل المحتوى هو أسلوب </a:t>
            </a:r>
            <a:r>
              <a:rPr lang="ar-IQ" sz="4400" b="1" dirty="0">
                <a:solidFill>
                  <a:srgbClr val="7030A0"/>
                </a:solidFill>
                <a:effectLst/>
                <a:latin typeface="droidKufiRegular"/>
                <a:ea typeface="Times New Roman" panose="02020603050405020304" pitchFamily="18" charset="0"/>
                <a:cs typeface="Times New Roman" panose="02020603050405020304" pitchFamily="18" charset="0"/>
              </a:rPr>
              <a:t>بحثي</a:t>
            </a:r>
            <a:r>
              <a:rPr lang="ar-SA" sz="4400" b="1" dirty="0">
                <a:solidFill>
                  <a:srgbClr val="7030A0"/>
                </a:solidFill>
                <a:effectLst/>
                <a:latin typeface="droidKufiRegular"/>
                <a:ea typeface="Times New Roman" panose="02020603050405020304" pitchFamily="18" charset="0"/>
                <a:cs typeface="Times New Roman" panose="02020603050405020304" pitchFamily="18" charset="0"/>
              </a:rPr>
              <a:t> يتبعه الباحث بهدف الوصف الكمي الدقيق والمُنظم لمحتوى المادة المُراد تحليلها لتلبية </a:t>
            </a:r>
            <a:r>
              <a:rPr lang="ar-IQ" sz="4400" b="1" dirty="0">
                <a:solidFill>
                  <a:srgbClr val="7030A0"/>
                </a:solidFill>
                <a:effectLst/>
                <a:latin typeface="droidKufiRegular"/>
                <a:ea typeface="Times New Roman" panose="02020603050405020304" pitchFamily="18" charset="0"/>
                <a:cs typeface="Times New Roman" panose="02020603050405020304" pitchFamily="18" charset="0"/>
              </a:rPr>
              <a:t>اهداف البحث</a:t>
            </a:r>
            <a:r>
              <a:rPr lang="ar-SA" sz="4400" b="1" dirty="0">
                <a:solidFill>
                  <a:srgbClr val="7030A0"/>
                </a:solidFill>
                <a:effectLst/>
                <a:latin typeface="droidKufiRegular"/>
                <a:ea typeface="Times New Roman" panose="02020603050405020304" pitchFamily="18" charset="0"/>
                <a:cs typeface="Times New Roman" panose="02020603050405020304" pitchFamily="18" charset="0"/>
              </a:rPr>
              <a:t> </a:t>
            </a:r>
            <a:r>
              <a:rPr lang="ar-IQ" sz="4400" b="1" dirty="0">
                <a:solidFill>
                  <a:srgbClr val="7030A0"/>
                </a:solidFill>
                <a:effectLst/>
                <a:latin typeface="droidKufiRegular"/>
                <a:ea typeface="Times New Roman" panose="02020603050405020304" pitchFamily="18" charset="0"/>
                <a:cs typeface="Times New Roman" panose="02020603050405020304" pitchFamily="18" charset="0"/>
              </a:rPr>
              <a:t>و</a:t>
            </a:r>
            <a:r>
              <a:rPr lang="ar-SA" sz="4400" b="1" dirty="0">
                <a:solidFill>
                  <a:srgbClr val="7030A0"/>
                </a:solidFill>
                <a:effectLst/>
                <a:latin typeface="droidKufiRegular"/>
                <a:ea typeface="Times New Roman" panose="02020603050405020304" pitchFamily="18" charset="0"/>
                <a:cs typeface="Times New Roman" panose="02020603050405020304" pitchFamily="18" charset="0"/>
              </a:rPr>
              <a:t>لإثبات الف</a:t>
            </a:r>
            <a:r>
              <a:rPr lang="ar-IQ" sz="4400" b="1" dirty="0">
                <a:solidFill>
                  <a:srgbClr val="7030A0"/>
                </a:solidFill>
                <a:effectLst/>
                <a:latin typeface="droidKufiRegular"/>
                <a:ea typeface="Times New Roman" panose="02020603050405020304" pitchFamily="18" charset="0"/>
                <a:cs typeface="Times New Roman" panose="02020603050405020304" pitchFamily="18" charset="0"/>
              </a:rPr>
              <a:t>روض</a:t>
            </a:r>
            <a:r>
              <a:rPr lang="ar-SA" sz="4400" b="1" dirty="0">
                <a:solidFill>
                  <a:srgbClr val="7030A0"/>
                </a:solidFill>
                <a:effectLst/>
                <a:latin typeface="droidKufiRegular"/>
                <a:ea typeface="Times New Roman" panose="02020603050405020304" pitchFamily="18" charset="0"/>
                <a:cs typeface="Times New Roman" panose="02020603050405020304" pitchFamily="18" charset="0"/>
              </a:rPr>
              <a:t> أو نفيها</a:t>
            </a:r>
            <a:r>
              <a:rPr lang="ar-IQ" sz="4400" b="1" dirty="0">
                <a:solidFill>
                  <a:srgbClr val="7030A0"/>
                </a:solidFill>
                <a:effectLst/>
                <a:latin typeface="droidKufiRegular"/>
                <a:ea typeface="Times New Roman" panose="02020603050405020304" pitchFamily="18" charset="0"/>
                <a:cs typeface="Times New Roman" panose="02020603050405020304" pitchFamily="18" charset="0"/>
              </a:rPr>
              <a:t> التي تم وضعها من قبل الباحث.</a:t>
            </a:r>
          </a:p>
          <a:p>
            <a:pPr algn="r"/>
            <a:r>
              <a:rPr lang="ar-SA" sz="4400" b="1" dirty="0">
                <a:solidFill>
                  <a:srgbClr val="7030A0"/>
                </a:solidFill>
                <a:effectLst/>
                <a:latin typeface="droidKufiRegular"/>
                <a:ea typeface="Times New Roman" panose="02020603050405020304" pitchFamily="18" charset="0"/>
                <a:cs typeface="Times New Roman" panose="02020603050405020304" pitchFamily="18" charset="0"/>
              </a:rPr>
              <a:t>ولا يقتصر الغرض من تحليل المُحتوى على الحصر الكمي للمحتوى المُراد تحليله فقط، بل</a:t>
            </a:r>
            <a:r>
              <a:rPr lang="ar-IQ" sz="4400" b="1" dirty="0">
                <a:solidFill>
                  <a:srgbClr val="7030A0"/>
                </a:solidFill>
                <a:effectLst/>
                <a:latin typeface="droidKufiRegular"/>
                <a:ea typeface="Times New Roman" panose="02020603050405020304" pitchFamily="18" charset="0"/>
                <a:cs typeface="Times New Roman" panose="02020603050405020304" pitchFamily="18" charset="0"/>
              </a:rPr>
              <a:t> لايجاد العلاقات الارتباطية بين رموز المحتويات الاتصالية وبيان الطرق والاساليب التي استعملها القائم بالاتصال في صناعة المحتوى الاتصالي</a:t>
            </a:r>
            <a:r>
              <a:rPr lang="ar-SA" sz="4400" b="1" dirty="0">
                <a:solidFill>
                  <a:srgbClr val="7030A0"/>
                </a:solidFill>
                <a:effectLst/>
                <a:latin typeface="droidKufiRegular"/>
                <a:ea typeface="Times New Roman" panose="02020603050405020304" pitchFamily="18" charset="0"/>
                <a:cs typeface="Times New Roman" panose="02020603050405020304" pitchFamily="18" charset="0"/>
              </a:rPr>
              <a:t>.</a:t>
            </a:r>
            <a:endParaRPr lang="en-US" sz="4400" b="1"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algn="r"/>
            <a:endParaRPr lang="en-US" sz="4400" b="1" dirty="0">
              <a:solidFill>
                <a:srgbClr val="7030A0"/>
              </a:solidFill>
            </a:endParaRPr>
          </a:p>
        </p:txBody>
      </p:sp>
    </p:spTree>
    <p:extLst>
      <p:ext uri="{BB962C8B-B14F-4D97-AF65-F5344CB8AC3E}">
        <p14:creationId xmlns:p14="http://schemas.microsoft.com/office/powerpoint/2010/main" val="11586940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36C850C-DEFD-CAA7-F5CB-B12E841B8339}"/>
              </a:ext>
            </a:extLst>
          </p:cNvPr>
          <p:cNvSpPr>
            <a:spLocks noGrp="1"/>
          </p:cNvSpPr>
          <p:nvPr>
            <p:ph type="subTitle" idx="1"/>
          </p:nvPr>
        </p:nvSpPr>
        <p:spPr>
          <a:xfrm>
            <a:off x="1" y="0"/>
            <a:ext cx="12192000" cy="6858000"/>
          </a:xfrm>
        </p:spPr>
        <p:txBody>
          <a:bodyPr>
            <a:normAutofit/>
          </a:bodyPr>
          <a:lstStyle/>
          <a:p>
            <a:pPr algn="r"/>
            <a:r>
              <a:rPr lang="ar-IQ" sz="5400" b="1" dirty="0">
                <a:solidFill>
                  <a:srgbClr val="FF0000"/>
                </a:solidFill>
              </a:rPr>
              <a:t>تعريف صحيفة الاستبانة</a:t>
            </a:r>
          </a:p>
          <a:p>
            <a:pPr algn="r"/>
            <a:r>
              <a:rPr lang="ar-SA" sz="4400" b="1"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t>عبارة عن مجموعة من الأسئلة التي </a:t>
            </a:r>
            <a:r>
              <a:rPr lang="ar-IQ" sz="4400" b="1"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t>يضعها</a:t>
            </a:r>
            <a:r>
              <a:rPr lang="ar-SA" sz="4400" b="1"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t> الباحث، هادفًا جمع </a:t>
            </a:r>
            <a:r>
              <a:rPr lang="ar-IQ" sz="4400" b="1"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t>البيانات والمعلومات التي تخص</a:t>
            </a:r>
            <a:r>
              <a:rPr lang="ar-SA" sz="4400" b="1"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t> </a:t>
            </a:r>
            <a:r>
              <a:rPr lang="ar-IQ" sz="4400" b="1" dirty="0">
                <a:solidFill>
                  <a:srgbClr val="7030A0"/>
                </a:solidFill>
                <a:latin typeface="Arial" panose="020B0604020202020204" pitchFamily="34" charset="0"/>
                <a:ea typeface="Times New Roman" panose="02020603050405020304" pitchFamily="18" charset="0"/>
                <a:cs typeface="Arial" panose="020B0604020202020204" pitchFamily="34" charset="0"/>
              </a:rPr>
              <a:t>عددا</a:t>
            </a:r>
            <a:r>
              <a:rPr lang="ar-SA" sz="4400" b="1"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t> من الأفراد</a:t>
            </a:r>
            <a:r>
              <a:rPr lang="ar-IQ" sz="4400" b="1"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t> (والذين يشكلون عينة البحث)</a:t>
            </a:r>
            <a:r>
              <a:rPr lang="ar-SA" sz="4400" b="1"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t>، يقوم الباحث باختيارها حسب طبيعة </a:t>
            </a:r>
            <a:r>
              <a:rPr lang="ar-IQ" sz="4400" b="1"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t>البحث</a:t>
            </a:r>
            <a:r>
              <a:rPr lang="ar-SA" sz="4400" b="1"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t>.</a:t>
            </a:r>
            <a:r>
              <a:rPr lang="ar-IQ" sz="4400" b="1"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t> فيما يخص متغيراتهم الديموغرافية واراءهم واتجاهاتهم وتفضيلاتهم وطرق وانماط  تعرضهم لوسائل الاعلام (بحسب اهداف البحث).</a:t>
            </a:r>
          </a:p>
          <a:p>
            <a:pPr algn="r"/>
            <a:r>
              <a:rPr lang="ar-IQ" sz="4400" b="1" dirty="0">
                <a:solidFill>
                  <a:srgbClr val="7030A0"/>
                </a:solidFill>
                <a:latin typeface="Arial" panose="020B0604020202020204" pitchFamily="34" charset="0"/>
                <a:cs typeface="Arial" panose="020B0604020202020204" pitchFamily="34" charset="0"/>
              </a:rPr>
              <a:t>ثم يقوم الباحث بتحويل هذه البيانات والمعلومات الى صورة كمية ووصفية قابلة للقياس.</a:t>
            </a:r>
            <a:endParaRPr lang="en-US" sz="4400" b="1" dirty="0">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91233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651EDC-E709-2067-B744-B3C8D9A6740D}"/>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C05486A2-8E37-33B6-B9C5-ECBBAC5F1035}"/>
              </a:ext>
            </a:extLst>
          </p:cNvPr>
          <p:cNvSpPr>
            <a:spLocks noGrp="1"/>
          </p:cNvSpPr>
          <p:nvPr>
            <p:ph type="subTitle" idx="1"/>
          </p:nvPr>
        </p:nvSpPr>
        <p:spPr>
          <a:xfrm>
            <a:off x="1" y="0"/>
            <a:ext cx="12192000" cy="6858000"/>
          </a:xfrm>
        </p:spPr>
        <p:txBody>
          <a:bodyPr>
            <a:normAutofit/>
          </a:bodyPr>
          <a:lstStyle/>
          <a:p>
            <a:pPr algn="r"/>
            <a:endParaRPr lang="en-US" sz="4400" b="1" dirty="0">
              <a:solidFill>
                <a:srgbClr val="7030A0"/>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CBC6A702-CA5F-1330-A738-CFF5136EDCFE}"/>
              </a:ext>
            </a:extLst>
          </p:cNvPr>
          <p:cNvSpPr/>
          <p:nvPr/>
        </p:nvSpPr>
        <p:spPr>
          <a:xfrm>
            <a:off x="-1" y="111760"/>
            <a:ext cx="12191999" cy="694944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IQ" sz="8800" b="1" dirty="0">
                <a:solidFill>
                  <a:srgbClr val="FFFF00"/>
                </a:solidFill>
              </a:rPr>
              <a:t>شكراً للاصغاء</a:t>
            </a:r>
            <a:endParaRPr lang="en-US" sz="8800" b="1" dirty="0">
              <a:solidFill>
                <a:srgbClr val="FFFF00"/>
              </a:solidFill>
            </a:endParaRPr>
          </a:p>
        </p:txBody>
      </p:sp>
    </p:spTree>
    <p:extLst>
      <p:ext uri="{BB962C8B-B14F-4D97-AF65-F5344CB8AC3E}">
        <p14:creationId xmlns:p14="http://schemas.microsoft.com/office/powerpoint/2010/main" val="530709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8259DC-C36F-9008-1FAB-A150CC1D2E86}"/>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64257469-CA50-5320-B2CB-08A72A3623A0}"/>
              </a:ext>
            </a:extLst>
          </p:cNvPr>
          <p:cNvSpPr>
            <a:spLocks noGrp="1"/>
          </p:cNvSpPr>
          <p:nvPr>
            <p:ph type="subTitle" idx="1"/>
          </p:nvPr>
        </p:nvSpPr>
        <p:spPr>
          <a:xfrm>
            <a:off x="0" y="0"/>
            <a:ext cx="12192000" cy="6776720"/>
          </a:xfrm>
        </p:spPr>
        <p:txBody>
          <a:bodyPr>
            <a:normAutofit/>
          </a:bodyPr>
          <a:lstStyle/>
          <a:p>
            <a:pPr algn="r"/>
            <a:r>
              <a:rPr lang="ar-IQ" sz="6600" b="1" dirty="0">
                <a:solidFill>
                  <a:srgbClr val="FF0000"/>
                </a:solidFill>
              </a:rPr>
              <a:t>الاطار المنهجي للبحث الاعلامي</a:t>
            </a:r>
          </a:p>
          <a:p>
            <a:pPr algn="r"/>
            <a:endParaRPr lang="ar-IQ" sz="6600" b="1" dirty="0">
              <a:solidFill>
                <a:srgbClr val="FF0000"/>
              </a:solidFill>
            </a:endParaRPr>
          </a:p>
          <a:p>
            <a:pPr algn="r"/>
            <a:r>
              <a:rPr lang="ar-IQ" sz="5400" b="1" dirty="0">
                <a:solidFill>
                  <a:srgbClr val="7030A0"/>
                </a:solidFill>
              </a:rPr>
              <a:t>يتضمن الاطار المنهجي:</a:t>
            </a:r>
          </a:p>
          <a:p>
            <a:pPr algn="r"/>
            <a:r>
              <a:rPr lang="ar-IQ" sz="5400" b="1">
                <a:solidFill>
                  <a:srgbClr val="7030A0"/>
                </a:solidFill>
              </a:rPr>
              <a:t>الاجراءات </a:t>
            </a:r>
            <a:r>
              <a:rPr lang="ar-IQ" sz="5400" b="1" dirty="0">
                <a:solidFill>
                  <a:srgbClr val="7030A0"/>
                </a:solidFill>
              </a:rPr>
              <a:t>البحثية التي قام الباحث بأتباعها في أنجاز بحثه،وعناصر البحث المنهجية.</a:t>
            </a:r>
          </a:p>
          <a:p>
            <a:pPr algn="r"/>
            <a:r>
              <a:rPr lang="ar-IQ" sz="5400" b="1" dirty="0">
                <a:solidFill>
                  <a:srgbClr val="7030A0"/>
                </a:solidFill>
              </a:rPr>
              <a:t>وهي تتمثل بالاتي:</a:t>
            </a:r>
            <a:endParaRPr lang="en-US" sz="5400" b="1" dirty="0">
              <a:solidFill>
                <a:srgbClr val="7030A0"/>
              </a:solidFill>
            </a:endParaRPr>
          </a:p>
        </p:txBody>
      </p:sp>
    </p:spTree>
    <p:extLst>
      <p:ext uri="{BB962C8B-B14F-4D97-AF65-F5344CB8AC3E}">
        <p14:creationId xmlns:p14="http://schemas.microsoft.com/office/powerpoint/2010/main" val="3446260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3581EF-8BAD-A055-B2F9-87DB13489453}"/>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856350A7-796F-B63A-A5E1-D5D139E6EB98}"/>
              </a:ext>
            </a:extLst>
          </p:cNvPr>
          <p:cNvSpPr>
            <a:spLocks noGrp="1"/>
          </p:cNvSpPr>
          <p:nvPr>
            <p:ph type="subTitle" idx="1"/>
          </p:nvPr>
        </p:nvSpPr>
        <p:spPr>
          <a:xfrm>
            <a:off x="0" y="0"/>
            <a:ext cx="12192000" cy="6776720"/>
          </a:xfrm>
        </p:spPr>
        <p:txBody>
          <a:bodyPr>
            <a:normAutofit/>
          </a:bodyPr>
          <a:lstStyle/>
          <a:p>
            <a:pPr algn="r"/>
            <a:r>
              <a:rPr lang="ar-IQ" sz="6600" b="1" dirty="0">
                <a:solidFill>
                  <a:srgbClr val="FF0000"/>
                </a:solidFill>
              </a:rPr>
              <a:t>الاطار المنهجي للبحث الاعلامي</a:t>
            </a:r>
          </a:p>
          <a:p>
            <a:pPr algn="r"/>
            <a:endParaRPr lang="ar-IQ" sz="6600" b="1" dirty="0">
              <a:solidFill>
                <a:srgbClr val="FF0000"/>
              </a:solidFill>
            </a:endParaRPr>
          </a:p>
          <a:p>
            <a:pPr algn="r"/>
            <a:r>
              <a:rPr lang="ar-IQ" sz="5400" b="1" dirty="0">
                <a:solidFill>
                  <a:srgbClr val="7030A0"/>
                </a:solidFill>
              </a:rPr>
              <a:t>يتضمن الاطار المنهجي:</a:t>
            </a:r>
          </a:p>
          <a:p>
            <a:pPr algn="r"/>
            <a:r>
              <a:rPr lang="ar-IQ" sz="5400" b="1">
                <a:solidFill>
                  <a:srgbClr val="7030A0"/>
                </a:solidFill>
              </a:rPr>
              <a:t>الاجراءات </a:t>
            </a:r>
            <a:r>
              <a:rPr lang="ar-IQ" sz="5400" b="1" dirty="0">
                <a:solidFill>
                  <a:srgbClr val="7030A0"/>
                </a:solidFill>
              </a:rPr>
              <a:t>البحثية التي قام الباحث بأتباعها في أنجاز بحثه،وعناصر البحث المنهجية.</a:t>
            </a:r>
          </a:p>
          <a:p>
            <a:pPr algn="r"/>
            <a:r>
              <a:rPr lang="ar-IQ" sz="5400" b="1" dirty="0">
                <a:solidFill>
                  <a:srgbClr val="7030A0"/>
                </a:solidFill>
              </a:rPr>
              <a:t>وهي تتمثل بالاتي:</a:t>
            </a:r>
            <a:endParaRPr lang="en-US" sz="5400" b="1" dirty="0">
              <a:solidFill>
                <a:srgbClr val="7030A0"/>
              </a:solidFill>
            </a:endParaRPr>
          </a:p>
        </p:txBody>
      </p:sp>
    </p:spTree>
    <p:extLst>
      <p:ext uri="{BB962C8B-B14F-4D97-AF65-F5344CB8AC3E}">
        <p14:creationId xmlns:p14="http://schemas.microsoft.com/office/powerpoint/2010/main" val="129595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9CDB6A4-9A6F-642F-6732-9D59B2049B0E}"/>
              </a:ext>
            </a:extLst>
          </p:cNvPr>
          <p:cNvSpPr>
            <a:spLocks noGrp="1"/>
          </p:cNvSpPr>
          <p:nvPr>
            <p:ph type="subTitle" idx="1"/>
          </p:nvPr>
        </p:nvSpPr>
        <p:spPr>
          <a:xfrm>
            <a:off x="0" y="0"/>
            <a:ext cx="12192000" cy="6858000"/>
          </a:xfrm>
        </p:spPr>
        <p:txBody>
          <a:bodyPr>
            <a:normAutofit fontScale="92500"/>
          </a:bodyPr>
          <a:lstStyle/>
          <a:p>
            <a:pPr algn="r"/>
            <a:r>
              <a:rPr lang="ar-IQ" sz="6000" b="1" dirty="0">
                <a:solidFill>
                  <a:srgbClr val="FF0000"/>
                </a:solidFill>
              </a:rPr>
              <a:t>مشكلة البحث</a:t>
            </a:r>
          </a:p>
          <a:p>
            <a:pPr algn="r"/>
            <a:r>
              <a:rPr lang="ar-IQ" sz="4800" b="1" dirty="0">
                <a:solidFill>
                  <a:srgbClr val="7030A0"/>
                </a:solidFill>
              </a:rPr>
              <a:t>مشكلة البحث عبارة عن موقف او قضية او فكرة او مفهوم، يحتاج الى البحث والدراسة العلمية للوقوف على مقدماتها وبناء العلاقات بين عناصرها، ونتائجها الحالية، واعادة صياغتها من خلال نتائج الدراسة ووضعها في الاطارالعلمي السليم.</a:t>
            </a:r>
          </a:p>
          <a:p>
            <a:pPr algn="r"/>
            <a:r>
              <a:rPr lang="ar-IQ" sz="4800" b="1" dirty="0">
                <a:solidFill>
                  <a:srgbClr val="7030A0"/>
                </a:solidFill>
              </a:rPr>
              <a:t>وفي البحث العلمي الاعلامي، فأن المشكلة البحثية هي اشكالية تواجه عمل وسائل الاعلام في تأدية عملها بالشكل المطلوب منها. او ظاهرة اتصالية سواء كانت ايجابية او سلبية او علاقة محتملة بين متغيرات اتصالية يحاول الباحث من خلال دراسته تأكيد هذه العلاقة او نفيها، بواسطة المنهج العلمي.</a:t>
            </a:r>
            <a:endParaRPr lang="en-US" sz="4800" b="1" dirty="0">
              <a:solidFill>
                <a:srgbClr val="7030A0"/>
              </a:solidFill>
            </a:endParaRPr>
          </a:p>
        </p:txBody>
      </p:sp>
    </p:spTree>
    <p:extLst>
      <p:ext uri="{BB962C8B-B14F-4D97-AF65-F5344CB8AC3E}">
        <p14:creationId xmlns:p14="http://schemas.microsoft.com/office/powerpoint/2010/main" val="38744020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19F750-B2C0-12DB-D389-0CAE80C7C63F}"/>
              </a:ext>
            </a:extLst>
          </p:cNvPr>
          <p:cNvSpPr>
            <a:spLocks noGrp="1"/>
          </p:cNvSpPr>
          <p:nvPr>
            <p:ph idx="1"/>
          </p:nvPr>
        </p:nvSpPr>
        <p:spPr>
          <a:xfrm>
            <a:off x="0" y="65902"/>
            <a:ext cx="12192000" cy="6792097"/>
          </a:xfrm>
        </p:spPr>
        <p:txBody>
          <a:bodyPr>
            <a:normAutofit/>
          </a:bodyPr>
          <a:lstStyle/>
          <a:p>
            <a:pPr marL="0" indent="0" algn="r">
              <a:buNone/>
            </a:pPr>
            <a:r>
              <a:rPr lang="ar-IQ" sz="4400" b="1" dirty="0">
                <a:solidFill>
                  <a:srgbClr val="7030A0"/>
                </a:solidFill>
              </a:rPr>
              <a:t>أو العمل على ايجاد حلول علمية للمشكلات التي تعترض عمل وسائل الاعلام وتقديم تفسيرات علمية لاسباب حدوث هذه المشكلات.</a:t>
            </a:r>
          </a:p>
          <a:p>
            <a:pPr marL="0" indent="0" algn="r">
              <a:buNone/>
            </a:pPr>
            <a:r>
              <a:rPr lang="ar-IQ" sz="4400" b="1" dirty="0">
                <a:solidFill>
                  <a:srgbClr val="7030A0"/>
                </a:solidFill>
              </a:rPr>
              <a:t>وذلك بأتباع المنهج العلمي في دراسة هذه المشكلات او الظاهرات الاتصالية.</a:t>
            </a:r>
          </a:p>
          <a:p>
            <a:pPr marL="0" indent="0" algn="r">
              <a:buNone/>
            </a:pPr>
            <a:r>
              <a:rPr lang="ar-IQ" sz="4400" b="1" i="0" dirty="0">
                <a:solidFill>
                  <a:srgbClr val="7030A0"/>
                </a:solidFill>
                <a:effectLst/>
                <a:latin typeface="Droid Arabic Kufi"/>
              </a:rPr>
              <a:t>فالباحث العلمي يسعى من خلال دراسته الى ايجاد حلول للظاهرات الاتصالية والمشكلات وتفسيرها بشكل علمي.</a:t>
            </a:r>
          </a:p>
          <a:p>
            <a:pPr marL="0" indent="0" algn="r">
              <a:buNone/>
            </a:pPr>
            <a:endParaRPr lang="en-US" sz="4400" dirty="0">
              <a:solidFill>
                <a:srgbClr val="00B0F0"/>
              </a:solidFill>
            </a:endParaRPr>
          </a:p>
        </p:txBody>
      </p:sp>
    </p:spTree>
    <p:extLst>
      <p:ext uri="{BB962C8B-B14F-4D97-AF65-F5344CB8AC3E}">
        <p14:creationId xmlns:p14="http://schemas.microsoft.com/office/powerpoint/2010/main" val="25655081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47E3A7-F38C-BE58-E993-C3930FC87AAA}"/>
              </a:ext>
            </a:extLst>
          </p:cNvPr>
          <p:cNvSpPr>
            <a:spLocks noGrp="1"/>
          </p:cNvSpPr>
          <p:nvPr>
            <p:ph idx="1"/>
          </p:nvPr>
        </p:nvSpPr>
        <p:spPr>
          <a:xfrm>
            <a:off x="0" y="0"/>
            <a:ext cx="12192000" cy="6858000"/>
          </a:xfrm>
        </p:spPr>
        <p:txBody>
          <a:bodyPr/>
          <a:lstStyle/>
          <a:p>
            <a:pPr marL="0" indent="0" algn="r">
              <a:buNone/>
            </a:pPr>
            <a:r>
              <a:rPr lang="ar-IQ" sz="4800" b="1" i="0" dirty="0">
                <a:solidFill>
                  <a:srgbClr val="7030A0"/>
                </a:solidFill>
                <a:effectLst/>
                <a:latin typeface="Droid Arabic Kufi"/>
              </a:rPr>
              <a:t>ويمكننا القول يأن تحديد المضمون لمشكلة أو ظاهرة البحث عملياً، هو فرض أو تساؤل عام يطرحه الباحث ويكون مرتبط بشكل وثيق بالمشكلة البحثية، ثمّ يشتق من السؤال الرئيسي تساؤلات فرعية،  فالمشكلة البحثية تعبر عن الأمور المثيرة للتساؤلات والتي تكون بحاجة للبحث والدراسة، وذلك من أجل توضيح المشكلة وبيان معالمها للوصول الى نتائج البحث.</a:t>
            </a:r>
          </a:p>
          <a:p>
            <a:pPr marL="0" indent="0">
              <a:buNone/>
            </a:pPr>
            <a:endParaRPr lang="en-US" dirty="0"/>
          </a:p>
        </p:txBody>
      </p:sp>
    </p:spTree>
    <p:extLst>
      <p:ext uri="{BB962C8B-B14F-4D97-AF65-F5344CB8AC3E}">
        <p14:creationId xmlns:p14="http://schemas.microsoft.com/office/powerpoint/2010/main" val="638472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7C2D13B-2C93-60AE-C315-80504CE51C95}"/>
              </a:ext>
            </a:extLst>
          </p:cNvPr>
          <p:cNvSpPr>
            <a:spLocks noGrp="1"/>
          </p:cNvSpPr>
          <p:nvPr>
            <p:ph type="subTitle" idx="1"/>
          </p:nvPr>
        </p:nvSpPr>
        <p:spPr>
          <a:xfrm>
            <a:off x="0" y="0"/>
            <a:ext cx="12192000" cy="6858000"/>
          </a:xfrm>
        </p:spPr>
        <p:txBody>
          <a:bodyPr>
            <a:normAutofit/>
          </a:bodyPr>
          <a:lstStyle/>
          <a:p>
            <a:pPr algn="r"/>
            <a:r>
              <a:rPr lang="ar-IQ" sz="6000" b="1" dirty="0">
                <a:solidFill>
                  <a:srgbClr val="FF0000"/>
                </a:solidFill>
              </a:rPr>
              <a:t>أهمية البحث العلمي:</a:t>
            </a:r>
          </a:p>
          <a:p>
            <a:pPr algn="r"/>
            <a:r>
              <a:rPr lang="ar-IQ" sz="4400" b="1" dirty="0">
                <a:solidFill>
                  <a:srgbClr val="7030A0"/>
                </a:solidFill>
              </a:rPr>
              <a:t>يقصد بأهمية البحث الفوائد المرتجى تحقيقها من انجازه وما يقدمه من حلول للمشكلات البحثية التي يتم دراستها، وما يحققه من فوائد للعمل المهني للوسائل الاعلامية، او للمجتمع بشكل عام.</a:t>
            </a:r>
          </a:p>
          <a:p>
            <a:pPr algn="r"/>
            <a:r>
              <a:rPr lang="ar-IQ" sz="4400" b="1" dirty="0">
                <a:solidFill>
                  <a:srgbClr val="7030A0"/>
                </a:solidFill>
              </a:rPr>
              <a:t>واهمية البحث هي التي تستدعي من الباحث العلمي العمل على انجازه، وذلك لما سيحققه من نتائج في الاختصاص العلمي. </a:t>
            </a:r>
          </a:p>
          <a:p>
            <a:pPr algn="r"/>
            <a:r>
              <a:rPr lang="ar-IQ" sz="4400" b="1" dirty="0">
                <a:solidFill>
                  <a:srgbClr val="7030A0"/>
                </a:solidFill>
              </a:rPr>
              <a:t>فضلا عن ان اهمية البحث هي  ما تميزه عن بقية البحوث الاخرى المنجزة في الاختصاص عينه( من نتائج علمية توصل اليها).</a:t>
            </a:r>
          </a:p>
          <a:p>
            <a:pPr algn="r"/>
            <a:r>
              <a:rPr lang="ar-IQ" sz="4400" b="1" dirty="0">
                <a:solidFill>
                  <a:srgbClr val="7030A0"/>
                </a:solidFill>
              </a:rPr>
              <a:t> ومن مشكلات علمية جديدة تمت دراستها وتقديم التفسيرات والحلول العلمية لها. </a:t>
            </a:r>
            <a:endParaRPr lang="en-US" sz="4400" b="1" dirty="0">
              <a:solidFill>
                <a:srgbClr val="7030A0"/>
              </a:solidFill>
            </a:endParaRPr>
          </a:p>
        </p:txBody>
      </p:sp>
    </p:spTree>
    <p:extLst>
      <p:ext uri="{BB962C8B-B14F-4D97-AF65-F5344CB8AC3E}">
        <p14:creationId xmlns:p14="http://schemas.microsoft.com/office/powerpoint/2010/main" val="3485805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1F5B95A-F634-75B5-5B5A-11CEA5DAB5A5}"/>
              </a:ext>
            </a:extLst>
          </p:cNvPr>
          <p:cNvSpPr>
            <a:spLocks noGrp="1"/>
          </p:cNvSpPr>
          <p:nvPr>
            <p:ph type="subTitle" idx="1"/>
          </p:nvPr>
        </p:nvSpPr>
        <p:spPr>
          <a:xfrm>
            <a:off x="0" y="0"/>
            <a:ext cx="12192000" cy="6858000"/>
          </a:xfrm>
        </p:spPr>
        <p:txBody>
          <a:bodyPr/>
          <a:lstStyle/>
          <a:p>
            <a:pPr algn="r" rtl="1"/>
            <a:r>
              <a:rPr lang="ar-IQ" sz="6000" b="1" i="0" dirty="0">
                <a:solidFill>
                  <a:srgbClr val="FF0000"/>
                </a:solidFill>
                <a:effectLst/>
                <a:latin typeface="Droid Arabic Kufi"/>
              </a:rPr>
              <a:t>أهداف البحث العلمي:</a:t>
            </a:r>
          </a:p>
          <a:p>
            <a:pPr algn="r" rtl="1"/>
            <a:r>
              <a:rPr lang="ar-IQ" sz="4400" b="1" i="0" dirty="0">
                <a:solidFill>
                  <a:srgbClr val="7030A0"/>
                </a:solidFill>
                <a:effectLst/>
                <a:latin typeface="Droid Arabic Kufi"/>
              </a:rPr>
              <a:t>الهدف هو تعبير عن الغاية من البحث، أو ما يريد الباحث العلمي الوصول اليه في مجال التخصص الذي يعمل على دراسته.</a:t>
            </a:r>
          </a:p>
          <a:p>
            <a:pPr algn="r" rtl="1"/>
            <a:r>
              <a:rPr lang="ar-IQ" sz="4400" b="1" i="0" dirty="0">
                <a:solidFill>
                  <a:srgbClr val="7030A0"/>
                </a:solidFill>
                <a:effectLst/>
                <a:latin typeface="Droid Arabic Kufi"/>
              </a:rPr>
              <a:t>ويجب على كل باحث أن يحدد الأهداف قبل القيام بالبحث، لما يمثله ذلك من أهمية من أجل الوصول إلى النتائج المتوخاة من البحث.</a:t>
            </a:r>
          </a:p>
          <a:p>
            <a:pPr algn="r" rtl="1"/>
            <a:r>
              <a:rPr lang="ar-IQ" sz="4400" b="1" dirty="0">
                <a:solidFill>
                  <a:srgbClr val="7030A0"/>
                </a:solidFill>
                <a:latin typeface="Droid Arabic Kufi"/>
              </a:rPr>
              <a:t>ويفترض بالباحث وضع اهداف البحث في المرحلة الاولى من البحث،لان اهداف البحث هي التي ستحدد جميع خطوات ومراحل البحث من بدايته الى نهايته.</a:t>
            </a:r>
            <a:endParaRPr lang="ar-IQ" sz="4400" b="1" i="0" dirty="0">
              <a:solidFill>
                <a:srgbClr val="7030A0"/>
              </a:solidFill>
              <a:effectLst/>
              <a:latin typeface="Droid Arabic Kufi"/>
            </a:endParaRPr>
          </a:p>
          <a:p>
            <a:pPr algn="r" rtl="1"/>
            <a:r>
              <a:rPr lang="ar-IQ" sz="4400" b="1" i="0" dirty="0">
                <a:solidFill>
                  <a:srgbClr val="00B0F0"/>
                </a:solidFill>
                <a:effectLst/>
                <a:latin typeface="Droid Arabic Kufi"/>
              </a:rPr>
              <a:t> </a:t>
            </a:r>
          </a:p>
          <a:p>
            <a:endParaRPr lang="en-US" dirty="0"/>
          </a:p>
        </p:txBody>
      </p:sp>
    </p:spTree>
    <p:extLst>
      <p:ext uri="{BB962C8B-B14F-4D97-AF65-F5344CB8AC3E}">
        <p14:creationId xmlns:p14="http://schemas.microsoft.com/office/powerpoint/2010/main" val="3198715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TotalTime>
  <Words>1453</Words>
  <Application>Microsoft Office PowerPoint</Application>
  <PresentationFormat>Widescreen</PresentationFormat>
  <Paragraphs>90</Paragraphs>
  <Slides>23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23</vt:i4>
      </vt:variant>
    </vt:vector>
  </HeadingPairs>
  <TitlesOfParts>
    <vt:vector size="34" baseType="lpstr">
      <vt:lpstr>Arial</vt:lpstr>
      <vt:lpstr>Calibri</vt:lpstr>
      <vt:lpstr>Calibri Light</vt:lpstr>
      <vt:lpstr>Droid Arabic Kufi</vt:lpstr>
      <vt:lpstr>droidKufiRegular</vt:lpstr>
      <vt:lpstr>Noto Sans Kufi Arabic</vt:lpstr>
      <vt:lpstr>notonaskharabic</vt:lpstr>
      <vt:lpstr>Tajawal</vt:lpstr>
      <vt:lpstr>Times New Roman</vt:lpstr>
      <vt:lpstr>Traditional Arabic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AL-TARIQCS</dc:creator>
  <cp:lastModifiedBy>AL-TARIQCS</cp:lastModifiedBy>
  <cp:revision>25</cp:revision>
  <dcterms:created xsi:type="dcterms:W3CDTF">2024-12-09T16:48:42Z</dcterms:created>
  <dcterms:modified xsi:type="dcterms:W3CDTF">2024-12-10T09:23:37Z</dcterms:modified>
</cp:coreProperties>
</file>