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Default ContentType="image/x-emf" Extension="emf"/>
  <Override ContentType="application/vnd.openxmlformats-officedocument.presentationml.notesSlide+xml" PartName="/ppt/notesSlides/notesSlide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EB7D4-C615-45A2-9007-82226DCBD43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F365B-F207-491C-B67B-5A0B1AB12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0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F365B-F207-491C-B67B-5A0B1AB123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6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3FE12-B8A4-5031-05AE-BB095A0E6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614F7D7-B3F1-2D2D-35E3-CF824A91C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54712A-7E1D-F41E-F45B-460A7B03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48F0D-522E-4FF3-AD8A-5756057ADAA4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24298D-2807-442F-4669-F736A5F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68ED1F-D659-C3A8-2535-0FB6569B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204B9-D5D2-DE98-075C-A558AFAC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9E1A3E-0907-328F-430A-4F5BCD464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84F25-B695-4374-BAA7-0C4E6487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90C-4A25-49A0-85E8-022C4405030B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B7D47-E028-8271-F6D1-150CCFFC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A39CAA-74DC-B688-FC6E-943830A1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252D15E-E2F0-A45A-8034-2A50B1F80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0CCF86-9A00-6001-0B56-A27E947A2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9E5686-8A42-67DD-40D8-3BA405E1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153D-1572-4CFE-BF89-84B260F6F0B0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B9A0A8-C899-3BF5-963C-650DAE66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568F9B-B6E0-8ECB-55F7-A568B4A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5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7E8A8D-3E2E-DD19-AF68-48DA0C7C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49643-0545-51C3-C5D2-ECF5ED6B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F7D0E0-315E-E60C-D2BF-06A76C7B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BE2911-7663-D17E-4F24-E513600E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E765F2-E173-554F-44A3-4D48DDEB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8F4CBE-19FA-BABE-F8AF-199376B7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C95F-A7F6-D3E1-68EB-0C0C4CBEC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B83F1A-8254-0F5C-0EE9-96209D07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AFFC-152D-4B51-9538-F913B90BE95C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8492D5-C7C8-1DAC-5D87-A60FFCA6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25BA81-5E56-B088-F053-2A4C71C3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38D1-A48C-A710-F378-36B90AE6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FEB107-1364-B896-8511-E99AEF764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9B0CF5-81EB-39F6-0E7A-1574A0978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86A483-2900-17E5-778A-E2D397E7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63CFE-2F60-4272-9139-DC9D6F198D98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368928-A9B5-7575-1F85-4AA5B1F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9B1D32-900C-9912-EAF9-341AB8FE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122C06-1D6E-7E3D-1757-E07C1713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F25CDB-BC84-5519-D61A-795C114FA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5C36DD-2BAB-3938-95F7-8A135965B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999CB19-D10E-B104-26AA-6506A029E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88382C3-DA24-491B-DD17-2CE853345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C7B8F4C-7909-8D4B-5F95-A5606EDA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27B2-29A7-4047-B22F-1F1CFA4F30F1}" type="datetime1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50F426A-EFDC-0201-EA7D-8FBBEA4FA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CF5E845-0CA8-9677-8C4B-FBEB021C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2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AE61B8-7775-6564-87F4-7B3FB268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10418E-0589-0407-DCD9-8E2D043FE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3C-1B99-46E6-998E-5D649B01243B}" type="datetime1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520E1A-10FF-053F-0391-EB1FDBA1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54E6D8-45D2-8C78-3D4D-49F50E4B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7430DE-A4AC-E31E-3728-83A4FD76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298C-DADD-41A4-8070-DB22DC606CCE}" type="datetime1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373A6FA-97D7-4379-0EF1-E5E9BC0D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AA9970-4518-F370-8345-32825BC4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AD681-0744-F90F-1401-E6FB3FBA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6D07A6-E9E4-1CA9-D9F2-076C8213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6819DB-C45F-4340-5D0E-E6F100A86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3AFEC1-384F-B81A-1388-36B96F91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77F4-B89E-47B7-B864-D74CA2A91741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5EFA5C-D9A2-796E-1E8F-B2CA4E2C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0AA5EB-3A1D-9B91-3F0B-2943EB2D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105119-1497-9DA1-FF13-4B22614D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AC13F2C-9257-97F5-0185-764CD2167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FC78E7-2B7F-B0DD-23AD-5A28EB1A3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D9B9B0-5ED0-19B2-DC82-E34FBC11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189D-D836-4FA5-956E-0232E7EB14CF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61B9B-66CB-E18A-3A50-D65674EF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C265E5-276B-F3D6-CC92-52AF7937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07F05AE-F352-98A9-C41F-59B8F014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FFEBE3-7660-AD9A-5E20-ABA54DC9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435A58-B7E3-456A-BD04-354891F23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5C5C8-745C-41A8-9969-4305F6EDFD6C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5A3558-32A2-EC88-6719-AD7FC6455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0A86EE-0BE6-355A-EB37-81031B526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427CF-A9C2-4031-9751-CAF8BA41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8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D3AA5B-2426-D878-E58B-B06C38A7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Intelligent </a:t>
            </a:r>
            <a:r>
              <a:rPr lang="en-US" dirty="0" smtClean="0">
                <a:solidFill>
                  <a:srgbClr val="FF0000"/>
                </a:solidFill>
              </a:rPr>
              <a:t>packaging of food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F656E4-7EDC-ED41-4232-CA4A832D3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0" i="0" dirty="0">
              <a:solidFill>
                <a:srgbClr val="000000"/>
              </a:solidFill>
              <a:effectLst/>
              <a:latin typeface="Elephant" panose="02020904090505020303" pitchFamily="18" charset="0"/>
            </a:endParaRPr>
          </a:p>
          <a:p>
            <a:pPr marL="0" indent="0" algn="ctr">
              <a:buNone/>
            </a:pPr>
            <a:r>
              <a:rPr lang="ar-IQ" sz="4400" b="0" i="0" dirty="0" smtClean="0">
                <a:solidFill>
                  <a:srgbClr val="000000"/>
                </a:solidFill>
                <a:effectLst/>
                <a:latin typeface="Elephant" panose="02020904090505020303" pitchFamily="18" charset="0"/>
              </a:rPr>
              <a:t>ا.د </a:t>
            </a:r>
            <a:r>
              <a:rPr lang="ar-IQ" sz="4400" b="0" i="0" dirty="0">
                <a:solidFill>
                  <a:srgbClr val="000000"/>
                </a:solidFill>
                <a:effectLst/>
                <a:latin typeface="Elephant" panose="02020904090505020303" pitchFamily="18" charset="0"/>
              </a:rPr>
              <a:t>زينه صائب خضير</a:t>
            </a:r>
          </a:p>
          <a:p>
            <a:pPr marL="0" indent="0" algn="ctr">
              <a:buNone/>
            </a:pPr>
            <a:r>
              <a:rPr lang="ar-IQ" sz="4400" dirty="0">
                <a:solidFill>
                  <a:srgbClr val="000000"/>
                </a:solidFill>
                <a:latin typeface="Elephant" panose="02020904090505020303" pitchFamily="18" charset="0"/>
              </a:rPr>
              <a:t>فرع الصحة العامة البيطرية </a:t>
            </a:r>
            <a:r>
              <a:rPr lang="ar-IQ" sz="4400" b="0" i="0" dirty="0">
                <a:solidFill>
                  <a:srgbClr val="000000"/>
                </a:solidFill>
                <a:effectLst/>
                <a:latin typeface="Elephant" panose="02020904090505020303" pitchFamily="18" charset="0"/>
              </a:rPr>
              <a:t> </a:t>
            </a:r>
            <a:endParaRPr lang="en-US" sz="4400" b="0" i="0" dirty="0">
              <a:solidFill>
                <a:srgbClr val="000000"/>
              </a:solidFill>
              <a:effectLst/>
              <a:latin typeface="Elephant" panose="02020904090505020303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2A21E0-FA48-5715-4D25-8A6EE7F0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1040-2D80-4655-B93A-988071E21797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8AEDA0-C7FE-D8C9-A5CA-3997ECA5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C764AB3-5DF6-186D-D34C-266FFB85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186"/>
            <a:ext cx="3757613" cy="5805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7681DD-2CB5-EB18-5036-FF3FECC3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613" y="4174494"/>
            <a:ext cx="8434387" cy="26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CDE807-901B-D930-B053-8F058552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03C059D-2A7F-52C7-E2AB-883F4298C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88" y="242888"/>
            <a:ext cx="10829925" cy="5934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13F11B-43F2-E2DD-90F1-2D8F9B28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E21CDF-9B0D-0067-2F69-69AF1618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73678A-CC96-2E39-8F34-AAE9E7C5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BEEB36-4741-954D-FBC6-E12A7E810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CE361758-DA22-72A0-4C32-B20966B51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088" y="1678489"/>
            <a:ext cx="10634597" cy="45105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39832D-2D08-8CAF-27AB-761CBCD06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BE1A26C-BE30-6B31-0F22-08729DDC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27B2-29A7-4047-B22F-1F1CFA4F30F1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908CC1F9-A34B-4847-1030-D9449A5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 flipH="1">
            <a:off x="11355387" y="2505075"/>
            <a:ext cx="45719" cy="3684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FE29B-CCA5-0487-3A2A-7237382B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A1140-7AE9-0397-537A-29ED1639D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4326257-07E8-4BA8-AC3B-03A35AB00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1700213"/>
            <a:ext cx="4912784" cy="44894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909351F-DF63-E574-5C92-6297142FF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2B69B73D-D0D0-6B96-CF8A-9FFD22BA66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75073" y="1690688"/>
            <a:ext cx="5345113" cy="449897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9B3FE64-C8EB-1B0C-61A3-5C55A4C5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27B2-29A7-4047-B22F-1F1CFA4F30F1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30BE3F8-F835-63E8-DD1F-3B9EFF0E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C99D2-1458-25F4-5113-F53F3AB7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intelligent bio-based food packaging.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9EB5812-4F7E-285A-27AA-5B615E99D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637" y="1585914"/>
            <a:ext cx="9158287" cy="47704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50603-8686-394D-C660-080CA52D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DC7F902-5288-C347-1881-921864D7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9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7E04C5-613F-72F9-2103-A4841A31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B0BE80-B098-5354-B53E-AACB27695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intelligent packaging system that is capable of carrying out intelligent functions as </a:t>
            </a:r>
            <a:r>
              <a:rPr lang="en-US" sz="4000" dirty="0" smtClean="0"/>
              <a:t>detecting</a:t>
            </a:r>
            <a:r>
              <a:rPr lang="en-US" sz="4000" dirty="0"/>
              <a:t>, sensing, recording, tracing, communicating, </a:t>
            </a:r>
            <a:r>
              <a:rPr lang="en-US" sz="4000" dirty="0" smtClean="0"/>
              <a:t>to </a:t>
            </a:r>
            <a:r>
              <a:rPr lang="en-US" sz="4000" dirty="0"/>
              <a:t>facilitate </a:t>
            </a:r>
            <a:r>
              <a:rPr lang="en-US" sz="4000" dirty="0" smtClean="0"/>
              <a:t>the </a:t>
            </a:r>
            <a:r>
              <a:rPr lang="en-US" sz="4000" dirty="0" smtClean="0"/>
              <a:t>making decision ,to extend </a:t>
            </a:r>
            <a:r>
              <a:rPr lang="en-US" sz="4000" dirty="0"/>
              <a:t>shelf life, enhance safety, improve quality, provide information, </a:t>
            </a:r>
            <a:r>
              <a:rPr lang="en-US" sz="4000" dirty="0" smtClean="0"/>
              <a:t>and detection possible </a:t>
            </a:r>
            <a:r>
              <a:rPr lang="en-US" sz="4000" dirty="0"/>
              <a:t>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133EA0-ACE8-E995-1C75-393A7066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D239FE-4A83-B150-9293-CC1E5917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7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73E93A-DB37-0187-FD8B-A092703F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60C6DB-1606-B66F-6121-B718035D8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temperature indicators indicate </a:t>
            </a:r>
            <a:r>
              <a:rPr lang="en-US" dirty="0" smtClean="0"/>
              <a:t>the color </a:t>
            </a:r>
            <a:r>
              <a:rPr lang="en-US" dirty="0"/>
              <a:t>change or color </a:t>
            </a:r>
            <a:r>
              <a:rPr lang="en-US" dirty="0" smtClean="0"/>
              <a:t>migration, </a:t>
            </a:r>
            <a:r>
              <a:rPr lang="en-US" dirty="0"/>
              <a:t>the heat loads that the packaged product is exposed to in the distribution chain.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continuous </a:t>
            </a:r>
            <a:r>
              <a:rPr lang="en-US" dirty="0">
                <a:solidFill>
                  <a:srgbClr val="FF0000"/>
                </a:solidFill>
              </a:rPr>
              <a:t>indicators </a:t>
            </a:r>
            <a:r>
              <a:rPr lang="en-US" dirty="0"/>
              <a:t>which records the temperature changes (weather-temperature indicators)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registration </a:t>
            </a:r>
            <a:r>
              <a:rPr lang="en-US" dirty="0">
                <a:solidFill>
                  <a:srgbClr val="FF0000"/>
                </a:solidFill>
              </a:rPr>
              <a:t>indicators </a:t>
            </a:r>
            <a:r>
              <a:rPr lang="en-US" dirty="0"/>
              <a:t>of extreme conditions </a:t>
            </a:r>
            <a:r>
              <a:rPr lang="en-US" dirty="0" smtClean="0"/>
              <a:t>(the </a:t>
            </a:r>
            <a:r>
              <a:rPr lang="en-US" dirty="0"/>
              <a:t>product was exposed to higher or lower temperatures than the critical temperature.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Commercial indicators of the time–temperature </a:t>
            </a:r>
            <a:r>
              <a:rPr lang="en-US" dirty="0"/>
              <a:t>type </a:t>
            </a:r>
            <a:r>
              <a:rPr lang="en-US" dirty="0" smtClean="0"/>
              <a:t>usually  </a:t>
            </a:r>
            <a:r>
              <a:rPr lang="en-US" dirty="0"/>
              <a:t>based on </a:t>
            </a:r>
            <a:r>
              <a:rPr lang="en-US" dirty="0" smtClean="0"/>
              <a:t>the chemical </a:t>
            </a:r>
            <a:r>
              <a:rPr lang="en-US" dirty="0"/>
              <a:t>diffusion, polymerization </a:t>
            </a:r>
            <a:r>
              <a:rPr lang="en-US" dirty="0" smtClean="0"/>
              <a:t>reaction and enzymatic </a:t>
            </a:r>
            <a:r>
              <a:rPr lang="en-US" dirty="0"/>
              <a:t>reactions. This type of indicator is mostly used in </a:t>
            </a:r>
            <a:r>
              <a:rPr lang="en-US" dirty="0" smtClean="0"/>
              <a:t>the </a:t>
            </a:r>
            <a:r>
              <a:rPr lang="en-US" dirty="0"/>
              <a:t>frozen </a:t>
            </a:r>
            <a:r>
              <a:rPr lang="en-US" dirty="0" smtClean="0"/>
              <a:t>food from production to </a:t>
            </a:r>
            <a:r>
              <a:rPr lang="en-US" dirty="0" err="1" smtClean="0"/>
              <a:t>to</a:t>
            </a:r>
            <a:r>
              <a:rPr lang="en-US" dirty="0" smtClean="0"/>
              <a:t> final soring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5A4EDB-EF83-E25C-44B6-AF3D2C12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ED70289-44BE-275C-04C0-5BF77489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4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2E717D-BE55-0A56-165E-8AFBE20D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Time temperature indicators (TTIs)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6DA8F6-D72F-114C-D849-04887AE61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Times" panose="02020603050405020304" pitchFamily="18" charset="0"/>
              </a:rPr>
              <a:t>are a group of indicators placed on the outer side of the </a:t>
            </a:r>
            <a:r>
              <a:rPr lang="en-US" dirty="0" smtClean="0">
                <a:effectLst/>
                <a:latin typeface="Times" panose="02020603050405020304" pitchFamily="18" charset="0"/>
              </a:rPr>
              <a:t>package). </a:t>
            </a:r>
            <a:r>
              <a:rPr lang="en-US" dirty="0">
                <a:effectLst/>
                <a:latin typeface="Times" panose="02020603050405020304" pitchFamily="18" charset="0"/>
              </a:rPr>
              <a:t>They’re not in direct contact with the </a:t>
            </a:r>
            <a:r>
              <a:rPr lang="en-US" dirty="0" smtClean="0">
                <a:effectLst/>
                <a:latin typeface="Times" panose="02020603050405020304" pitchFamily="18" charset="0"/>
              </a:rPr>
              <a:t>food product </a:t>
            </a:r>
            <a:r>
              <a:rPr lang="en-US" dirty="0">
                <a:effectLst/>
                <a:latin typeface="Times" panose="02020603050405020304" pitchFamily="18" charset="0"/>
              </a:rPr>
              <a:t>itself, but only monitor the conditions of storing. </a:t>
            </a:r>
          </a:p>
          <a:p>
            <a:r>
              <a:rPr lang="en-US" dirty="0">
                <a:effectLst/>
                <a:latin typeface="Times" panose="02020603050405020304" pitchFamily="18" charset="0"/>
              </a:rPr>
              <a:t>TTI </a:t>
            </a:r>
            <a:r>
              <a:rPr lang="en-US" dirty="0" smtClean="0">
                <a:effectLst/>
                <a:latin typeface="Times" panose="02020603050405020304" pitchFamily="18" charset="0"/>
              </a:rPr>
              <a:t>applications  </a:t>
            </a:r>
            <a:r>
              <a:rPr lang="en-US" dirty="0">
                <a:effectLst/>
                <a:latin typeface="Times" panose="02020603050405020304" pitchFamily="18" charset="0"/>
              </a:rPr>
              <a:t>are abundant mostly in the US, Japan and Australia. In Europe however, their development and application meets strict regulations for food-contact materials.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D397E8-7B58-779E-CFEB-B8C6E3C3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B4F8FC-ED57-F00D-2496-EF95884C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38D83C-AAD0-8B90-B6FD-DEBA6188A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4541837"/>
            <a:ext cx="5243512" cy="21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E897C8-60FA-9A29-19AB-1BB1C1A0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Time</a:t>
            </a:r>
            <a:r>
              <a:rPr lang="ar-IQ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Strip Indicators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E61D5-3799-D20D-AAEA-9FF1B8D6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A42118-5909-E87E-62FE-E30834C4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D20FE9AB-8670-DC58-2ED2-D69C4AD06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8887"/>
            <a:ext cx="10515600" cy="3648075"/>
          </a:xfrm>
        </p:spPr>
        <p:txBody>
          <a:bodyPr>
            <a:normAutofit/>
          </a:bodyPr>
          <a:lstStyle/>
          <a:p>
            <a:pPr algn="l" fontAlgn="base"/>
            <a:r>
              <a:rPr lang="en-US" b="1" dirty="0" err="1">
                <a:solidFill>
                  <a:srgbClr val="000000"/>
                </a:solidFill>
                <a:effectLst/>
                <a:latin typeface="Avenir LT Std 55 Roman"/>
              </a:rPr>
              <a:t>Timestrip</a:t>
            </a:r>
            <a:r>
              <a:rPr lang="en-US" b="1" dirty="0">
                <a:solidFill>
                  <a:srgbClr val="000000"/>
                </a:solidFill>
                <a:effectLst/>
                <a:latin typeface="Avenir LT Std 55 Roman"/>
              </a:rPr>
              <a:t> Temperature Indicators for Food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 </a:t>
            </a:r>
            <a:endParaRPr lang="en-US" b="0" dirty="0" smtClean="0">
              <a:solidFill>
                <a:srgbClr val="000000"/>
              </a:solidFill>
              <a:effectLst/>
              <a:latin typeface="Avenir LT Std 55 Roman"/>
            </a:endParaRPr>
          </a:p>
          <a:p>
            <a:pPr algn="l" fontAlgn="base"/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Observing the temperature 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across </a:t>
            </a:r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of </a:t>
            </a:r>
            <a:r>
              <a:rPr lang="en-US" b="0" dirty="0">
                <a:solidFill>
                  <a:srgbClr val="FF0000"/>
                </a:solidFill>
                <a:effectLst/>
                <a:latin typeface="Avenir LT Std 55 Roman"/>
              </a:rPr>
              <a:t>cold chain </a:t>
            </a:r>
            <a:r>
              <a:rPr lang="en-US" b="0" dirty="0" smtClean="0">
                <a:solidFill>
                  <a:srgbClr val="FF0000"/>
                </a:solidFill>
                <a:effectLst/>
                <a:latin typeface="Avenir LT Std 55 Roman"/>
              </a:rPr>
              <a:t>in food </a:t>
            </a:r>
            <a:r>
              <a:rPr lang="en-US" b="0" dirty="0">
                <a:solidFill>
                  <a:srgbClr val="FF0000"/>
                </a:solidFill>
                <a:effectLst/>
                <a:latin typeface="Avenir LT Std 55 Roman"/>
              </a:rPr>
              <a:t>industry 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applications </a:t>
            </a:r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is simple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, cost-effective process. </a:t>
            </a:r>
          </a:p>
          <a:p>
            <a:pPr algn="l" fontAlgn="base"/>
            <a:r>
              <a:rPr lang="en-US" b="0" dirty="0" err="1">
                <a:solidFill>
                  <a:srgbClr val="000000"/>
                </a:solidFill>
                <a:effectLst/>
                <a:latin typeface="Avenir LT Std 55 Roman"/>
              </a:rPr>
              <a:t>Timestrip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® temperature indicator </a:t>
            </a:r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that shows how long 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the </a:t>
            </a:r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food products 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has been above the </a:t>
            </a:r>
            <a:r>
              <a:rPr lang="en-US" b="0" dirty="0" smtClean="0">
                <a:solidFill>
                  <a:srgbClr val="000000"/>
                </a:solidFill>
                <a:effectLst/>
                <a:latin typeface="Avenir LT Std 55 Roman"/>
              </a:rPr>
              <a:t>temperature, the </a:t>
            </a:r>
            <a:r>
              <a:rPr lang="en-US" b="0" dirty="0">
                <a:solidFill>
                  <a:srgbClr val="000000"/>
                </a:solidFill>
                <a:effectLst/>
                <a:latin typeface="Avenir LT Std 55 Roman"/>
              </a:rPr>
              <a:t>indication is irreversible.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A2F06E-3463-6D1D-924A-E45A78D8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75" y="136525"/>
            <a:ext cx="46958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4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4EBBD5-5CF8-4EAC-7BCC-09E7D7D1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Gas indicators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89CAC-FD1C-2718-6E4F-445E81D98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</a:t>
            </a:r>
            <a:r>
              <a:rPr lang="en-US" dirty="0"/>
              <a:t>of </a:t>
            </a:r>
            <a:r>
              <a:rPr lang="en-US" dirty="0" smtClean="0"/>
              <a:t>actions </a:t>
            </a:r>
            <a:r>
              <a:rPr lang="en-US" dirty="0"/>
              <a:t>of </a:t>
            </a:r>
            <a:r>
              <a:rPr lang="en-US" dirty="0" smtClean="0"/>
              <a:t>both of oxygen </a:t>
            </a:r>
            <a:r>
              <a:rPr lang="en-US" dirty="0"/>
              <a:t>and carbon dioxide indicators is based on </a:t>
            </a:r>
            <a:r>
              <a:rPr lang="en-US" dirty="0" smtClean="0"/>
              <a:t>changes in the color due to chemical </a:t>
            </a:r>
            <a:r>
              <a:rPr lang="en-US" dirty="0"/>
              <a:t>or enzymatic reactions. </a:t>
            </a:r>
          </a:p>
          <a:p>
            <a:r>
              <a:rPr lang="en-US" dirty="0" smtClean="0"/>
              <a:t>With the important advantage of the application </a:t>
            </a:r>
            <a:r>
              <a:rPr lang="en-US" dirty="0"/>
              <a:t>is </a:t>
            </a:r>
            <a:r>
              <a:rPr lang="en-US" dirty="0" smtClean="0"/>
              <a:t>show </a:t>
            </a:r>
            <a:r>
              <a:rPr lang="en-US" dirty="0"/>
              <a:t>the quality of the packaged product. </a:t>
            </a:r>
          </a:p>
          <a:p>
            <a:r>
              <a:rPr lang="en-US" dirty="0"/>
              <a:t>Monitoring changes in gas composition inside the package </a:t>
            </a:r>
            <a:r>
              <a:rPr lang="en-US" dirty="0" smtClean="0"/>
              <a:t> </a:t>
            </a:r>
            <a:r>
              <a:rPr lang="en-US" dirty="0"/>
              <a:t>providing a </a:t>
            </a:r>
            <a:r>
              <a:rPr lang="en-US" dirty="0" smtClean="0"/>
              <a:t>method to </a:t>
            </a:r>
            <a:r>
              <a:rPr lang="en-US" dirty="0"/>
              <a:t>monitor the quality and safety of food products, </a:t>
            </a:r>
            <a:r>
              <a:rPr lang="en-US" dirty="0" smtClean="0"/>
              <a:t>, </a:t>
            </a:r>
            <a:r>
              <a:rPr lang="en-US" dirty="0"/>
              <a:t>Food packing in the form of Closed label or packaging printing film is used </a:t>
            </a:r>
            <a:r>
              <a:rPr lang="en-US" dirty="0" smtClean="0"/>
              <a:t>to </a:t>
            </a:r>
            <a:r>
              <a:rPr lang="en-US" dirty="0"/>
              <a:t>detects oxygen, ethanol, hydrogen sulfide (H2S), </a:t>
            </a:r>
            <a:r>
              <a:rPr lang="en-US" dirty="0" smtClean="0"/>
              <a:t>carbon </a:t>
            </a:r>
            <a:r>
              <a:rPr lang="en-US" dirty="0"/>
              <a:t>dioxide, or other gas components.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C48DD0-42B1-2782-311C-D40FC301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0B2A00-97F0-B6AB-9BD5-62D0AF3F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7CAA13-4521-113A-559C-03A51FBA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Freshness indicators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4ED09A-3EAD-8513-17F9-E0AAAA5B8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862"/>
            <a:ext cx="10515600" cy="5248405"/>
          </a:xfrm>
        </p:spPr>
        <p:txBody>
          <a:bodyPr>
            <a:noAutofit/>
          </a:bodyPr>
          <a:lstStyle/>
          <a:p>
            <a:r>
              <a:rPr lang="en-US" sz="3600" dirty="0"/>
              <a:t>monitor the microbial breakdown of </a:t>
            </a:r>
            <a:r>
              <a:rPr lang="en-US" sz="3600" dirty="0" smtClean="0"/>
              <a:t>food products </a:t>
            </a:r>
            <a:r>
              <a:rPr lang="en-US" sz="3600" dirty="0"/>
              <a:t>in the headspace of packaged food </a:t>
            </a:r>
            <a:r>
              <a:rPr lang="en-US" sz="3600" dirty="0" smtClean="0"/>
              <a:t>products specially the fish </a:t>
            </a:r>
            <a:r>
              <a:rPr lang="en-US" sz="3600" dirty="0"/>
              <a:t>and meat. </a:t>
            </a:r>
          </a:p>
          <a:p>
            <a:r>
              <a:rPr lang="en-US" sz="3600" dirty="0" smtClean="0"/>
              <a:t>pH </a:t>
            </a:r>
            <a:r>
              <a:rPr lang="en-US" sz="3600" dirty="0"/>
              <a:t>indicator dyes that are sensitive to </a:t>
            </a:r>
            <a:r>
              <a:rPr lang="en-US" sz="3600" dirty="0" smtClean="0"/>
              <a:t>the action of the volatile </a:t>
            </a:r>
            <a:r>
              <a:rPr lang="en-US" sz="3600" dirty="0"/>
              <a:t>compounds associated with food product spoilage 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 </a:t>
            </a:r>
            <a:r>
              <a:rPr lang="en-US" sz="3600" dirty="0"/>
              <a:t>pH-sensitive dye is entrapped within a polymeric matrix, and when the spoilage volatile compounds are released in the </a:t>
            </a:r>
            <a:r>
              <a:rPr lang="en-US" sz="3600" dirty="0" smtClean="0"/>
              <a:t>package the response occurs   as visible changes in the color .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03009C-23F3-85C3-BD65-A30413DA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F3F447-1341-CAF6-B743-3B3A4580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CDAEC0-C1F1-2612-8E88-6CAE1CC1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Some examples of edible films in the food packaging industry</a:t>
            </a:r>
            <a:r>
              <a:rPr lang="en-US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777F5E87-2BE4-D7B8-DBBD-18E8AAC94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599" cy="4367212"/>
          </a:xfr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4F4CDC-F073-CB30-975F-BE90EF20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11CF0DA-ACE0-A4E3-876F-6B860D0C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1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6A20D6-7BF7-DED5-6BA9-DC716BBE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EC586DA3-F238-0A50-F545-A4AA5C203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357313"/>
            <a:ext cx="10515599" cy="48196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F61E5A-3AD7-EB2C-95C3-05FD1FF5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73E3D0-9955-E37D-6E1A-81185E55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490A8E-950B-8131-85FC-0F3E966B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Role of AI in the Food Processing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A96E96-970F-F6A5-4969-338D184A0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Autofit/>
          </a:bodyPr>
          <a:lstStyle/>
          <a:p>
            <a:pPr algn="l"/>
            <a:r>
              <a:rPr lang="en-US" sz="3600" b="0" i="0" dirty="0" smtClean="0">
                <a:solidFill>
                  <a:srgbClr val="000000"/>
                </a:solidFill>
                <a:effectLst/>
                <a:latin typeface="ff11"/>
              </a:rPr>
              <a:t>The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intelligent systems in various tasks, such as intelligent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f11"/>
              </a:rPr>
              <a:t>food packaging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, 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intelligent package is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ff11"/>
              </a:rPr>
              <a:t>monitor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f11"/>
              </a:rPr>
              <a:t>the </a:t>
            </a:r>
            <a:r>
              <a:rPr lang="en-US" sz="3600" b="0" i="0" dirty="0" smtClean="0">
                <a:solidFill>
                  <a:srgbClr val="FF0000"/>
                </a:solidFill>
                <a:effectLst/>
                <a:latin typeface="ff11"/>
              </a:rPr>
              <a:t>quality and safety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conditions of a food 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ff11"/>
              </a:rPr>
              <a:t>products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and 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ff11"/>
              </a:rPr>
              <a:t>give  warning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to the consumer or food manufacturer. 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Intelligent packaging refers to a package that can sense 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ff11"/>
              </a:rPr>
              <a:t>all the environmental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changes, and in turn informs the </a:t>
            </a:r>
            <a:r>
              <a:rPr lang="en-US" sz="3600" b="0" i="0" dirty="0" err="1" smtClean="0">
                <a:solidFill>
                  <a:srgbClr val="000000"/>
                </a:solidFill>
                <a:effectLst/>
                <a:latin typeface="ff11"/>
              </a:rPr>
              <a:t>the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ff11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ff11"/>
              </a:rPr>
              <a:t>consumers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f11"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C1D2D18-DC2E-11CA-FA8C-FB206EB8C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E56D-9C99-476F-B3B9-BC79F6FEF9AB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848093-965B-E999-5BFB-B41665F0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3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A74E3E-C8ED-C456-7B66-23F569A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47E2EF-C219-D758-81F6-C6AE181B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76424"/>
          </a:xfrm>
        </p:spPr>
        <p:txBody>
          <a:bodyPr>
            <a:noAutofit/>
          </a:bodyPr>
          <a:lstStyle/>
          <a:p>
            <a:r>
              <a:rPr lang="en-US" sz="4000" dirty="0"/>
              <a:t>The </a:t>
            </a:r>
            <a:r>
              <a:rPr lang="en-US" sz="4000" u="sng" dirty="0"/>
              <a:t>traditional method </a:t>
            </a:r>
            <a:r>
              <a:rPr lang="en-US" sz="4000" u="sng" dirty="0" smtClean="0"/>
              <a:t>for detection the food conditions </a:t>
            </a:r>
            <a:r>
              <a:rPr lang="en-US" sz="4000" dirty="0" smtClean="0"/>
              <a:t>now </a:t>
            </a:r>
            <a:r>
              <a:rPr lang="en-US" sz="4000" dirty="0" smtClean="0"/>
              <a:t>discussed due </a:t>
            </a:r>
            <a:r>
              <a:rPr lang="en-US" sz="4000" dirty="0"/>
              <a:t>to </a:t>
            </a:r>
            <a:r>
              <a:rPr lang="en-US" sz="4000" dirty="0">
                <a:solidFill>
                  <a:srgbClr val="FF0000"/>
                </a:solidFill>
              </a:rPr>
              <a:t>human errors </a:t>
            </a:r>
            <a:r>
              <a:rPr lang="en-US" sz="4000" dirty="0"/>
              <a:t>that may arise from </a:t>
            </a:r>
            <a:r>
              <a:rPr lang="en-US" sz="4000" dirty="0">
                <a:solidFill>
                  <a:srgbClr val="FF0000"/>
                </a:solidFill>
              </a:rPr>
              <a:t>expert panels</a:t>
            </a:r>
            <a:r>
              <a:rPr lang="en-US" sz="4000" dirty="0"/>
              <a:t>. </a:t>
            </a:r>
            <a:endParaRPr lang="en-US" sz="4000" dirty="0" smtClean="0"/>
          </a:p>
          <a:p>
            <a:r>
              <a:rPr lang="en-US" sz="4000" dirty="0" smtClean="0"/>
              <a:t>this </a:t>
            </a:r>
            <a:r>
              <a:rPr lang="en-US" sz="4000" dirty="0"/>
              <a:t>method is </a:t>
            </a:r>
            <a:r>
              <a:rPr lang="en-US" sz="4000" dirty="0" smtClean="0">
                <a:solidFill>
                  <a:srgbClr val="FF0000"/>
                </a:solidFill>
              </a:rPr>
              <a:t>suffers </a:t>
            </a:r>
            <a:r>
              <a:rPr lang="en-US" sz="4000" dirty="0">
                <a:solidFill>
                  <a:srgbClr val="FF0000"/>
                </a:solidFill>
              </a:rPr>
              <a:t>from low efficiency and precision</a:t>
            </a:r>
            <a:r>
              <a:rPr lang="en-US" sz="4000" dirty="0"/>
              <a:t>. </a:t>
            </a:r>
          </a:p>
          <a:p>
            <a:r>
              <a:rPr lang="en-US" sz="4000" dirty="0"/>
              <a:t>Traditional </a:t>
            </a:r>
            <a:r>
              <a:rPr lang="en-US" sz="4000" dirty="0">
                <a:solidFill>
                  <a:srgbClr val="FF0000"/>
                </a:solidFill>
              </a:rPr>
              <a:t>microbiological tests including </a:t>
            </a:r>
            <a:r>
              <a:rPr lang="en-US" sz="4000" dirty="0" smtClean="0">
                <a:solidFill>
                  <a:srgbClr val="FF0000"/>
                </a:solidFill>
              </a:rPr>
              <a:t>counting the bacterial population </a:t>
            </a:r>
            <a:r>
              <a:rPr lang="en-US" sz="4000" dirty="0">
                <a:solidFill>
                  <a:srgbClr val="FF0000"/>
                </a:solidFill>
              </a:rPr>
              <a:t>are very time consuming </a:t>
            </a:r>
            <a:r>
              <a:rPr lang="en-US" sz="4000" dirty="0" smtClean="0"/>
              <a:t>.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14682D-A596-58CE-DA2F-B865D0C9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905EEB1-7274-587B-7F36-0A3631A0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3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D6FBB6-D036-896B-28DE-BA4FC7CD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2491F3-F32E-BD04-8F0A-689A4DE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u="sng" dirty="0"/>
              <a:t>During </a:t>
            </a:r>
            <a:r>
              <a:rPr lang="en-US" sz="4000" u="sng" dirty="0" smtClean="0"/>
              <a:t>the </a:t>
            </a:r>
            <a:r>
              <a:rPr lang="en-US" sz="4000" u="sng" dirty="0" smtClean="0"/>
              <a:t>production </a:t>
            </a:r>
            <a:r>
              <a:rPr lang="en-US" sz="4000" u="sng" dirty="0"/>
              <a:t>and before </a:t>
            </a:r>
            <a:r>
              <a:rPr lang="en-US" sz="4000" u="sng" dirty="0" smtClean="0"/>
              <a:t>the food delivery</a:t>
            </a:r>
            <a:r>
              <a:rPr lang="en-US" sz="4000" dirty="0" smtClean="0"/>
              <a:t> changes as </a:t>
            </a:r>
            <a:r>
              <a:rPr lang="en-US" sz="4000" dirty="0"/>
              <a:t>chemical and microbiological </a:t>
            </a:r>
            <a:r>
              <a:rPr lang="en-US" sz="4000" dirty="0" smtClean="0"/>
              <a:t>may </a:t>
            </a:r>
            <a:r>
              <a:rPr lang="en-US" sz="4000" dirty="0" err="1" smtClean="0"/>
              <a:t>occure</a:t>
            </a:r>
            <a:r>
              <a:rPr lang="en-US" sz="4000" dirty="0" smtClean="0"/>
              <a:t> ,the </a:t>
            </a:r>
            <a:r>
              <a:rPr lang="en-US" sz="4000" dirty="0" smtClean="0"/>
              <a:t>“</a:t>
            </a:r>
            <a:r>
              <a:rPr lang="en-US" sz="4000" dirty="0"/>
              <a:t>intelligent packaging,” monitor and display the </a:t>
            </a:r>
            <a:r>
              <a:rPr lang="en-US" sz="4000" dirty="0" smtClean="0"/>
              <a:t>Food quality </a:t>
            </a:r>
            <a:r>
              <a:rPr lang="en-US" sz="4000" dirty="0"/>
              <a:t>from the factory to the final consumer</a:t>
            </a:r>
          </a:p>
          <a:p>
            <a:r>
              <a:rPr lang="en-US" sz="4000" dirty="0"/>
              <a:t> “intelligent packaging” is Technologies used in this form of packaging are </a:t>
            </a:r>
            <a:r>
              <a:rPr lang="en-US" sz="4000" dirty="0">
                <a:solidFill>
                  <a:srgbClr val="FF0000"/>
                </a:solidFill>
              </a:rPr>
              <a:t>indicators, sensors, and data carriers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19C1E9-E5F5-297F-562C-89F68B72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770DB6-3804-E0D4-3DE5-B9B74DC4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5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74AD04-67ED-4E3A-E8F1-3AE73B81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0792AE-FA6C-4F28-9492-6E3E6FFD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6"/>
          </a:xfrm>
        </p:spPr>
        <p:txBody>
          <a:bodyPr>
            <a:noAutofit/>
          </a:bodyPr>
          <a:lstStyle/>
          <a:p>
            <a:r>
              <a:rPr lang="en-US" sz="3200" b="0" i="0" dirty="0">
                <a:solidFill>
                  <a:srgbClr val="231F20"/>
                </a:solidFill>
                <a:effectLst/>
                <a:latin typeface="ff1"/>
              </a:rPr>
              <a:t>It is estimation of the global food production must be in-creased by </a:t>
            </a:r>
            <a:r>
              <a:rPr lang="en-US" sz="3200" b="0" i="0" u="sng" dirty="0">
                <a:solidFill>
                  <a:srgbClr val="231F20"/>
                </a:solidFill>
                <a:effectLst/>
                <a:latin typeface="ff1"/>
              </a:rPr>
              <a:t>60–110%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ff1"/>
              </a:rPr>
              <a:t> to feed 9-10 billion of the population by 2050 .</a:t>
            </a:r>
          </a:p>
          <a:p>
            <a:pPr algn="l"/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intelligent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f0"/>
              </a:rPr>
              <a:t>packaging is designed to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recorded the  information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the food </a:t>
            </a:r>
            <a:r>
              <a:rPr lang="en-US" sz="3200" b="0" i="0" u="sng" dirty="0" smtClean="0">
                <a:solidFill>
                  <a:srgbClr val="000000"/>
                </a:solidFill>
                <a:effectLst/>
                <a:latin typeface="ff0"/>
              </a:rPr>
              <a:t>origin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f0"/>
              </a:rPr>
              <a:t>, </a:t>
            </a:r>
            <a:r>
              <a:rPr lang="en-US" sz="3200" b="0" i="0" u="sng" dirty="0">
                <a:solidFill>
                  <a:srgbClr val="000000"/>
                </a:solidFill>
                <a:effectLst/>
                <a:latin typeface="ff0"/>
              </a:rPr>
              <a:t>expiration </a:t>
            </a:r>
            <a:r>
              <a:rPr lang="en-US" sz="3200" b="0" i="0" u="sng" dirty="0" smtClean="0">
                <a:solidFill>
                  <a:srgbClr val="000000"/>
                </a:solidFill>
                <a:effectLst/>
                <a:latin typeface="ff0"/>
              </a:rPr>
              <a:t>date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 and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the </a:t>
            </a:r>
            <a:r>
              <a:rPr lang="en-US" sz="3200" b="0" i="0" u="sng" dirty="0" smtClean="0">
                <a:solidFill>
                  <a:srgbClr val="000000"/>
                </a:solidFill>
                <a:effectLst/>
                <a:latin typeface="ff0"/>
              </a:rPr>
              <a:t>ingredients</a:t>
            </a:r>
            <a:endParaRPr lang="en-US" sz="3200" b="0" i="0" dirty="0">
              <a:solidFill>
                <a:srgbClr val="000000"/>
              </a:solidFill>
              <a:effectLst/>
              <a:latin typeface="ff0"/>
            </a:endParaRPr>
          </a:p>
          <a:p>
            <a:pPr algn="l"/>
            <a:r>
              <a:rPr lang="en-US" sz="3200" b="0" i="0" dirty="0" smtClean="0">
                <a:solidFill>
                  <a:srgbClr val="000000"/>
                </a:solidFill>
                <a:effectLst/>
                <a:latin typeface="ff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f0"/>
              </a:rPr>
              <a:t>Indicators used in the packaging of meat are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f0"/>
              </a:rPr>
              <a:t>time temperature indicators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f0"/>
              </a:rPr>
              <a:t>, oxygen and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ff0"/>
              </a:rPr>
              <a:t>freshness indicators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f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65F731-E154-5DD2-43E3-D43FB1C1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2961-5990-4715-A177-417D62F625F1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DC0ED0-2866-22F4-7217-ABD30CEA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5DBB29-32B6-472D-3D0A-001A5EBF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05446A-4E53-B785-A2FE-C53A0CCD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are indirect indicators of food quality, they provide information about factor in food changes </a:t>
            </a:r>
            <a:r>
              <a:rPr lang="en-US" dirty="0">
                <a:solidFill>
                  <a:srgbClr val="FF0000"/>
                </a:solidFill>
              </a:rPr>
              <a:t>(temperature abuse</a:t>
            </a:r>
            <a:r>
              <a:rPr lang="en-US" dirty="0"/>
              <a:t>) rather than the </a:t>
            </a:r>
            <a:r>
              <a:rPr lang="en-US" dirty="0">
                <a:solidFill>
                  <a:srgbClr val="FF0000"/>
                </a:solidFill>
              </a:rPr>
              <a:t>changes themselves</a:t>
            </a:r>
            <a:r>
              <a:rPr lang="en-US" dirty="0"/>
              <a:t>. Information on temperature abuse is useful to warn consumers about e.g. </a:t>
            </a:r>
            <a:r>
              <a:rPr lang="en-US" u="sng" dirty="0"/>
              <a:t>potential microbial growth</a:t>
            </a:r>
            <a:r>
              <a:rPr lang="en-US" dirty="0"/>
              <a:t>, </a:t>
            </a:r>
            <a:r>
              <a:rPr lang="en-US" u="sng" dirty="0"/>
              <a:t>protein denaturation </a:t>
            </a:r>
            <a:r>
              <a:rPr lang="en-US" dirty="0"/>
              <a:t>or </a:t>
            </a:r>
            <a:r>
              <a:rPr lang="en-US" u="sng" dirty="0"/>
              <a:t>emulsion breaking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Temperature indicators </a:t>
            </a:r>
            <a:r>
              <a:rPr lang="en-US" dirty="0"/>
              <a:t>are classified as </a:t>
            </a:r>
          </a:p>
          <a:p>
            <a:r>
              <a:rPr lang="en-US" dirty="0">
                <a:solidFill>
                  <a:srgbClr val="FF0000"/>
                </a:solidFill>
              </a:rPr>
              <a:t>critical temperature indicators (CTI</a:t>
            </a:r>
            <a:r>
              <a:rPr lang="en-US" dirty="0"/>
              <a:t>, which indicate whether a critical temperature value has been reached along storage) and time temperature (TTIs, which provide information on the full temperature history of the food product along the food supply chain). </a:t>
            </a:r>
          </a:p>
          <a:p>
            <a:r>
              <a:rPr lang="en-US" dirty="0">
                <a:solidFill>
                  <a:srgbClr val="FF0000"/>
                </a:solidFill>
              </a:rPr>
              <a:t>They are based on temperature-induced </a:t>
            </a:r>
            <a:r>
              <a:rPr lang="en-US" u="sng" dirty="0"/>
              <a:t>mechanical, chemical, enzymatic or microbiological changes,</a:t>
            </a:r>
            <a:r>
              <a:rPr lang="en-US" dirty="0"/>
              <a:t> , the information is usually expressed as a visible (and irreversible) response such as </a:t>
            </a:r>
            <a:r>
              <a:rPr lang="en-US" dirty="0">
                <a:solidFill>
                  <a:srgbClr val="FF0000"/>
                </a:solidFill>
              </a:rPr>
              <a:t>mechanical deformation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color development </a:t>
            </a:r>
            <a:r>
              <a:rPr lang="en-US" dirty="0"/>
              <a:t>,</a:t>
            </a:r>
          </a:p>
          <a:p>
            <a:r>
              <a:rPr lang="en-US" dirty="0"/>
              <a:t>also the thermochromic systems, which provide temperature indication based on reversible changes, thus useful rather for assessing real-time temperature for sensory purposes (cold beverages) than information on food stability.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66363B-6285-D97D-1D3F-015821EA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712EFC2-A196-E17F-1FE2-2970B8C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5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E95C85-DA44-9D07-0468-9F864655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AB3F11-3A2C-D439-D149-D5598095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Time–temperature </a:t>
            </a:r>
            <a:r>
              <a:rPr lang="en-US" dirty="0"/>
              <a:t>and other </a:t>
            </a:r>
            <a:r>
              <a:rPr lang="en-US" dirty="0">
                <a:solidFill>
                  <a:srgbClr val="FF0000"/>
                </a:solidFill>
              </a:rPr>
              <a:t>indicators</a:t>
            </a:r>
            <a:r>
              <a:rPr lang="en-US" dirty="0"/>
              <a:t> as signal the user can now about the quality of the packaged product (reported as far back as the </a:t>
            </a:r>
            <a:r>
              <a:rPr lang="en-US" dirty="0">
                <a:solidFill>
                  <a:srgbClr val="FF0000"/>
                </a:solidFill>
              </a:rPr>
              <a:t>1960s</a:t>
            </a:r>
            <a:r>
              <a:rPr lang="en-US" dirty="0"/>
              <a:t>) </a:t>
            </a:r>
            <a:endParaRPr lang="ar-IQ" dirty="0"/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biosensor</a:t>
            </a:r>
            <a:r>
              <a:rPr lang="en-US" dirty="0"/>
              <a:t>, which can inform the user of the growth of microorganisms or even a </a:t>
            </a:r>
            <a:r>
              <a:rPr lang="en-US" dirty="0">
                <a:solidFill>
                  <a:srgbClr val="FF0000"/>
                </a:solidFill>
              </a:rPr>
              <a:t>specific microorganism </a:t>
            </a:r>
            <a:r>
              <a:rPr lang="en-US" dirty="0"/>
              <a:t>in the package </a:t>
            </a:r>
            <a:endParaRPr lang="ar-IQ" dirty="0"/>
          </a:p>
          <a:p>
            <a:r>
              <a:rPr lang="en-US" dirty="0">
                <a:solidFill>
                  <a:srgbClr val="FF0000"/>
                </a:solidFill>
              </a:rPr>
              <a:t>Bar code </a:t>
            </a:r>
            <a:r>
              <a:rPr lang="en-US" dirty="0"/>
              <a:t>to help </a:t>
            </a:r>
            <a:r>
              <a:rPr lang="en-US" u="sng" dirty="0"/>
              <a:t>communicate information </a:t>
            </a:r>
            <a:r>
              <a:rPr lang="en-US" dirty="0"/>
              <a:t>for reheating or cooking of the contained food in an appliance (in the 1930s, but not implemented until the 1970s) </a:t>
            </a:r>
          </a:p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ethylene sensor</a:t>
            </a:r>
            <a:r>
              <a:rPr lang="en-US" dirty="0"/>
              <a:t>, probably for the </a:t>
            </a:r>
            <a:r>
              <a:rPr lang="en-US" dirty="0">
                <a:solidFill>
                  <a:srgbClr val="FF0000"/>
                </a:solidFill>
              </a:rPr>
              <a:t>ripeness of fresh fruit </a:t>
            </a:r>
          </a:p>
          <a:p>
            <a:r>
              <a:rPr lang="en-US" dirty="0">
                <a:solidFill>
                  <a:srgbClr val="FF0000"/>
                </a:solidFill>
              </a:rPr>
              <a:t>Gas concentrations </a:t>
            </a:r>
            <a:r>
              <a:rPr lang="en-US" dirty="0"/>
              <a:t>in modified atmosphere packages (with the advent of oxygen scavengers during the late 1980s)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E86179-4E52-6416-0D23-63BA4CA6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C8BD-5C79-48D7-A643-63322208811A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5D024F-EA8F-282F-606A-2907AAE8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1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26B728-1F5B-C4C1-9D65-D68EAA6D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91E5158-F41E-D4D2-CB16-64FD0D5B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1" y="0"/>
            <a:ext cx="6791325" cy="49688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20E65A-3E84-E0BB-FB13-84BC667F9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00CB3FC6-8A39-746F-043B-FCA440BBD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611" y="4864099"/>
            <a:ext cx="5357815" cy="13255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5559622-126C-95FF-5E6B-5C9988E9B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D61337A-A525-6E19-91AE-E6C52238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27B2-29A7-4047-B22F-1F1CFA4F30F1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0514766-3AF8-4D2E-54F4-7E2D221B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427CF-A9C2-4031-9751-CAF8BA4121CF}" type="slidenum">
              <a:rPr lang="en-US" smtClean="0"/>
              <a:t>9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="" xmlns:a16="http://schemas.microsoft.com/office/drawing/2014/main" id="{729D3E84-C639-8EFB-8EB4-DE8E684C49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35044" y="365125"/>
            <a:ext cx="4856956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77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