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4" roundtripDataSignature="AMtx7miVkxLlAS6rNHFlxpVQUvGOo1tW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637765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شريحة عنوان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0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نص عموديان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ومحتوى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12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2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المقطع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يان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قارنة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عنوان فقط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فارغ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7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محتوى مع تسمية توضيحية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8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8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ورة مع تسمية توضيحية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 rtl="1">
              <a:spcBef>
                <a:spcPts val="0"/>
              </a:spcBef>
              <a:buNone/>
              <a:defRPr/>
            </a:lvl1pPr>
            <a:lvl2pPr marL="0" lvl="1" indent="0" algn="l" rtl="1">
              <a:spcBef>
                <a:spcPts val="0"/>
              </a:spcBef>
              <a:buNone/>
              <a:defRPr/>
            </a:lvl2pPr>
            <a:lvl3pPr marL="0" lvl="2" indent="0" algn="l" rtl="1">
              <a:spcBef>
                <a:spcPts val="0"/>
              </a:spcBef>
              <a:buNone/>
              <a:defRPr/>
            </a:lvl3pPr>
            <a:lvl4pPr marL="0" lvl="3" indent="0" algn="l" rtl="1">
              <a:spcBef>
                <a:spcPts val="0"/>
              </a:spcBef>
              <a:buNone/>
              <a:defRPr/>
            </a:lvl4pPr>
            <a:lvl5pPr marL="0" lvl="4" indent="0" algn="l" rtl="1">
              <a:spcBef>
                <a:spcPts val="0"/>
              </a:spcBef>
              <a:buNone/>
              <a:defRPr/>
            </a:lvl5pPr>
            <a:lvl6pPr marL="0" lvl="5" indent="0" algn="l" rtl="1">
              <a:spcBef>
                <a:spcPts val="0"/>
              </a:spcBef>
              <a:buNone/>
              <a:defRPr/>
            </a:lvl6pPr>
            <a:lvl7pPr marL="0" lvl="6" indent="0" algn="l" rtl="1">
              <a:spcBef>
                <a:spcPts val="0"/>
              </a:spcBef>
              <a:buNone/>
              <a:defRPr/>
            </a:lvl7pPr>
            <a:lvl8pPr marL="0" lvl="7" indent="0" algn="l" rtl="1">
              <a:spcBef>
                <a:spcPts val="0"/>
              </a:spcBef>
              <a:buNone/>
              <a:defRPr/>
            </a:lvl8pPr>
            <a:lvl9pPr marL="0" lvl="8" indent="0" algn="l" rtl="1">
              <a:spcBef>
                <a:spcPts val="0"/>
              </a:spcBef>
              <a:buNone/>
              <a:defRPr/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r" rtl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1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ar-SA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26682" cy="2306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000"/>
              <a:buFont typeface="Calibri"/>
              <a:buNone/>
            </a:pPr>
            <a:r>
              <a:rPr lang="ar-SA" dirty="0" err="1">
                <a:solidFill>
                  <a:srgbClr val="C00000"/>
                </a:solidFill>
              </a:rPr>
              <a:t>Proposal</a:t>
            </a:r>
            <a:r>
              <a:rPr lang="ar-SA" dirty="0">
                <a:solidFill>
                  <a:srgbClr val="C00000"/>
                </a:solidFill>
              </a:rPr>
              <a:t/>
            </a:r>
            <a:br>
              <a:rPr lang="ar-SA" dirty="0">
                <a:solidFill>
                  <a:srgbClr val="C00000"/>
                </a:solidFill>
              </a:rPr>
            </a:br>
            <a:r>
              <a:rPr lang="ar-IQ" dirty="0" smtClean="0">
                <a:solidFill>
                  <a:srgbClr val="C00000"/>
                </a:solidFill>
              </a:rPr>
              <a:t>كيفية </a:t>
            </a:r>
            <a:r>
              <a:rPr lang="ar-SA" dirty="0" smtClean="0">
                <a:solidFill>
                  <a:srgbClr val="C00000"/>
                </a:solidFill>
              </a:rPr>
              <a:t>عرض </a:t>
            </a:r>
            <a:r>
              <a:rPr lang="ar-IQ" dirty="0" smtClean="0">
                <a:solidFill>
                  <a:srgbClr val="C00000"/>
                </a:solidFill>
              </a:rPr>
              <a:t>ال</a:t>
            </a:r>
            <a:r>
              <a:rPr lang="ar-SA" dirty="0" smtClean="0">
                <a:solidFill>
                  <a:srgbClr val="C00000"/>
                </a:solidFill>
              </a:rPr>
              <a:t>خطة </a:t>
            </a:r>
            <a:r>
              <a:rPr lang="ar-IQ" smtClean="0">
                <a:solidFill>
                  <a:srgbClr val="C00000"/>
                </a:solidFill>
              </a:rPr>
              <a:t>ال</a:t>
            </a:r>
            <a:r>
              <a:rPr lang="ar-SA" smtClean="0">
                <a:solidFill>
                  <a:srgbClr val="C00000"/>
                </a:solidFill>
              </a:rPr>
              <a:t>بحثية </a:t>
            </a:r>
            <a:endParaRPr dirty="0">
              <a:solidFill>
                <a:srgbClr val="C00000"/>
              </a:solidFill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203075" y="4205850"/>
            <a:ext cx="9975300" cy="188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r>
              <a:rPr lang="ar-SA" sz="4000" b="1" i="1" u="sng">
                <a:solidFill>
                  <a:srgbClr val="C00000"/>
                </a:solidFill>
              </a:rPr>
              <a:t>ا.م.د.ريا قحطان احمد         ا.م.د. زينة عبد الخالق </a:t>
            </a:r>
            <a:endParaRPr sz="4000" b="1" i="1" u="sng">
              <a:solidFill>
                <a:srgbClr val="C00000"/>
              </a:solidFill>
            </a:endParaRPr>
          </a:p>
          <a:p>
            <a:pPr marL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r>
              <a:rPr lang="ar-SA" sz="4000" b="1" i="1" u="sng">
                <a:solidFill>
                  <a:srgbClr val="C00000"/>
                </a:solidFill>
              </a:rPr>
              <a:t>21 / 1 / 2024 </a:t>
            </a:r>
            <a:endParaRPr sz="4000" b="1" i="1" u="sng">
              <a:solidFill>
                <a:srgbClr val="C00000"/>
              </a:solidFill>
            </a:endParaRPr>
          </a:p>
          <a:p>
            <a:pPr marL="0" lvl="0" indent="0" algn="ct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ar-SA" b="1">
                <a:solidFill>
                  <a:srgbClr val="C00000"/>
                </a:solidFill>
              </a:rPr>
              <a:t>اولا : كيفية اختيار العنوان  ؟</a:t>
            </a:r>
            <a:br>
              <a:rPr lang="ar-SA" b="1">
                <a:solidFill>
                  <a:srgbClr val="C00000"/>
                </a:solidFill>
              </a:rPr>
            </a:br>
            <a:r>
              <a:rPr lang="ar-SA" b="1">
                <a:solidFill>
                  <a:srgbClr val="C00000"/>
                </a:solidFill>
              </a:rPr>
              <a:t>( رسالة ماجستير  ) او ( اطروحة دكتوراه ) </a:t>
            </a:r>
            <a:endParaRPr b="1">
              <a:solidFill>
                <a:srgbClr val="C00000"/>
              </a:solidFill>
            </a:endParaRPr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1 : الملاحظة الشخصية :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أ . وجود مشكلة  او ازمة او قضية او ظاهرة او موضوع  في المجتمع الذي تعيش به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ب . اطلاعك على البحوث العلمية اثناء السنة التحضيرية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ج . البحث عن عنوان :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١ . المكتبات في الجامعة التي تدرس فيها ، و في الجامعات الاخرى ، التي  تدرس نفس اختصاصك العلمي  ( رسائل ماجستير ، اطاريح دكتوراه ، مجلات علمية محكمة ، كتب ) .</a:t>
            </a: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body" idx="1"/>
          </p:nvPr>
        </p:nvSpPr>
        <p:spPr>
          <a:xfrm>
            <a:off x="838200" y="519545"/>
            <a:ext cx="10515600" cy="5657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 ٢ . شبكة الانترنت العالمية :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ar-SA"/>
              <a:t>Google  على سبيل المثال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مثال : عناوين بحوث و دراسات في الاعلام 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مثال : عناوين  رسائل ماجستير و اطاريح دكتوراه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 والاختصاصات القريبة من الاعلام ، علم النفس الاعلامي ، علم الاجتماع الاعلامي ، العلوم السياسية ، العلوم الانسانية ، الافلام السينمائية ، حقوق الانسان ، علم الاتصال السياسي ، علم الاتصال  الاقتصادي ،  علم الاتصال الرياضي  ....الخ 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٣. منصات علمية : Researchgate مثلا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٤ . مكتبات الكترونية ( عشرات المكتبات  متاحة )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٥ . ( كروبات ) بحثية وعلمية في قنوات التليغرام ، و الواتساب ، و صفحات الفيسبوك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مثال : كروب مكتبة الاعلام والاتصال  على التليغرام ، كروب علماء النفس ، ....الخ 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ar-SA"/>
              <a:t>تم كتابة 4 – 5 عناوين مناسبة للباحث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ar-SA">
                <a:solidFill>
                  <a:srgbClr val="C00000"/>
                </a:solidFill>
              </a:rPr>
              <a:t>ثانيا : البحث عن توفر دراسات سابقة حول العناوين التي تم اختيارها .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102" name="Google Shape;102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ملاحظة :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بتم البحث عن الدراسات السابقة بنفس الادوات والاليات عند البحث عن العنوان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 تبين إن :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المفهوم جديد و لم يتبلور  بعد لدى الباحثين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ما زال تعريف  المتغير الاساس لم يتبلور لدى الباحثين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ازمات ما زالت قائمة :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</a:pPr>
            <a:r>
              <a:rPr lang="ar-SA" sz="3200">
                <a:solidFill>
                  <a:schemeClr val="accent5"/>
                </a:solidFill>
              </a:rPr>
              <a:t>مثال : ازمة انتخابات 2021 في العراق  ...لا تصلح ، ما زالت قائمة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</a:pPr>
            <a:r>
              <a:rPr lang="ar-SA" sz="3200">
                <a:solidFill>
                  <a:schemeClr val="accent5"/>
                </a:solidFill>
              </a:rPr>
              <a:t>مثال : قضايا صحية ، قضايا اجتماعية ....الخ 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None/>
            </a:pPr>
            <a:r>
              <a:rPr lang="ar-SA" sz="3200">
                <a:solidFill>
                  <a:schemeClr val="accent5"/>
                </a:solidFill>
              </a:rPr>
              <a:t>في حال عدم وجود دراسات سابقة ، يلغى العنوان المتعلق بها ، لانها لا تصلح .</a:t>
            </a:r>
            <a:endParaRPr/>
          </a:p>
          <a:p>
            <a:pPr marL="228600" lvl="0" indent="-40639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ar-SA">
                <a:solidFill>
                  <a:srgbClr val="C00000"/>
                </a:solidFill>
              </a:rPr>
              <a:t>ثالثا : توفر العينة ( مجتمع البحث ) :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108" name="Google Shape;108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ا . في حال دراسة مؤسسة :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الذهاب مباشرة الى امنؤسسة ، للتاكد من وجود موظفين متعاونين معك ( يرحبون بك و على استعداد لتقديم المساعدة )  ، او وجود معارف او اصدقاء لك ، لم تلمس منهم تعاون و ترحيب ، و لا يوجد لديك اصدقاء او معارف ، يتم الغاء العنوان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في حال تم التعاون معك ، هل تحتفظ المؤسسة بارشيف لها ، تحتوي المادة  التي يفترض ان العينة الخاصة ببحثك .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مثال : هل تحتفظ وزارة بالاعلانات  ااتي قامت بها حول التدخين او التهاب السحايا قبل سنتان او اكثر ؟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 sz="3200">
                <a:solidFill>
                  <a:schemeClr val="accent5"/>
                </a:solidFill>
              </a:rPr>
              <a:t>مثال : هل يحتفظ المرشحون في الانتخابات  باعلاناتهم التي تم نشرها في الفضائيات وتم انشاؤها في اعلانات الطرق ؟ و البطاقات التي تم توزيعها ؟  ....الخ </a:t>
            </a: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6"/>
          <p:cNvSpPr txBox="1">
            <a:spLocks noGrp="1"/>
          </p:cNvSpPr>
          <p:nvPr>
            <p:ph type="body" idx="1"/>
          </p:nvPr>
        </p:nvSpPr>
        <p:spPr>
          <a:xfrm>
            <a:off x="838200" y="989610"/>
            <a:ext cx="10515600" cy="51873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هل تحتفظ وزارة الزراعة بالنشرات التي تم توزيعها للفلاحين و المزارعين قبل سنوات حول كيفية اسنخدام السماد ؟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الكراسات ، و الادلة ، و المطويات ....الخ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كذا الحال في بقية المؤسسات الحكومية و غير ااحكومية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وزارة الخارجية  عادة لا تتعاون مع الباحثين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الاجهزة  الامنية تكون متحفظة الى حد ما مع الباحثين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الارشيف مشكلة في بعض الدول ، خاصة في  الدول التي تحدث فيها انقلابات عسكرية او تغيير  في النظام السياسي .</a:t>
            </a:r>
            <a:endParaRPr/>
          </a:p>
          <a:p>
            <a:pPr marL="228600" lvl="0" indent="-254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sz="3200">
              <a:solidFill>
                <a:schemeClr val="accent5"/>
              </a:solidFill>
            </a:endParaRPr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في حال عدم توافر الارشيف ، يتم الغاء العنوان .</a:t>
            </a: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ar-SA">
                <a:solidFill>
                  <a:srgbClr val="C00000"/>
                </a:solidFill>
              </a:rPr>
              <a:t>ثالثا :توفر العينة             ٢. الجمهور 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119" name="Google Shape;119;p7"/>
          <p:cNvSpPr txBox="1">
            <a:spLocks noGrp="1"/>
          </p:cNvSpPr>
          <p:nvPr>
            <p:ph type="body" idx="1"/>
          </p:nvPr>
        </p:nvSpPr>
        <p:spPr>
          <a:xfrm>
            <a:off x="838200" y="1459675"/>
            <a:ext cx="10515600" cy="4717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في حال دراستك تتطلب دراسة الجمهور ، و ينبغي الوصول الى ااجمهور المحدد لديك في العنوان الرئيسي او الفرعي 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هل تستطيع الوصول الى النساء و لديك 500 او اكثر استمارة ينبغي ان توزع عليهن ؟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هل تستطيع الوصول الى المطلقين و المطلقات ؟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المعتقلين ؟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طلبة الاعدادية ( قد توزع الاستمارة البحثية في الصبف ) ؟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الاطفال ؟      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هل الممطقة التي ستوزع فيها استمارات الاستبانة آمنة لك ؟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و لاننسى وجود ااكروبات الالكترونية حاليا في الفيسبوك   و التليغرام ، والواتساب ... الخ من مواقع التواصل الاجتماعي ، وتطبيقات الهاتف اانقال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ct val="100000"/>
              <a:buChar char="•"/>
            </a:pPr>
            <a:r>
              <a:rPr lang="ar-SA">
                <a:solidFill>
                  <a:schemeClr val="accent5"/>
                </a:solidFill>
              </a:rPr>
              <a:t>هل تسمح جامعتك او تعترف بتوزيع الايتمارة الكترونيا ؟</a:t>
            </a:r>
            <a:endParaRPr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8"/>
          <p:cNvSpPr txBox="1">
            <a:spLocks noGrp="1"/>
          </p:cNvSpPr>
          <p:nvPr>
            <p:ph type="body" idx="1"/>
          </p:nvPr>
        </p:nvSpPr>
        <p:spPr>
          <a:xfrm>
            <a:off x="838200" y="1100942"/>
            <a:ext cx="10515600" cy="50760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٣ . المطبوعات :</a:t>
            </a:r>
            <a:endParaRPr sz="3200">
              <a:solidFill>
                <a:srgbClr val="C00000"/>
              </a:solidFill>
            </a:endParaRPr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في حال يفترض ان تدرس مطبوعات  او مجلات او صحف  او كتب ،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هل هذه المطبوعات متوفرة ؟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المكتبات العامة ، المكتبات الخاصة ، المكتبة الوطنية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مثال آخر  :  برنامج :الرياضة في الاسبوع 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هل محفوظ ؟ و كل باقي البرامج التلفزيونية او الاذاعية .</a:t>
            </a:r>
            <a:endParaRPr/>
          </a:p>
          <a:p>
            <a:pPr marL="0" lvl="0" indent="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None/>
            </a:pPr>
            <a:r>
              <a:rPr lang="ar-SA" sz="3200">
                <a:solidFill>
                  <a:schemeClr val="accent5"/>
                </a:solidFill>
              </a:rPr>
              <a:t>كراسات ، كتب سنوية ، مجلات علمية ، ....الخ </a:t>
            </a: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lang="ar-SA">
                <a:solidFill>
                  <a:srgbClr val="C00000"/>
                </a:solidFill>
              </a:rPr>
              <a:t>رابعا : الاطلاع على الفصول المنهجية في البحوث والدراسات السابقة  :</a:t>
            </a:r>
            <a:endParaRPr>
              <a:solidFill>
                <a:srgbClr val="C00000"/>
              </a:solidFill>
            </a:endParaRPr>
          </a:p>
        </p:txBody>
      </p:sp>
      <p:sp>
        <p:nvSpPr>
          <p:cNvPr id="130" name="Google Shape;130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1 .في حال دراستك تتطلب تحليل مضمون 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عليك قراءة الفصل المنهجي في بحوث و دراسات و رسائل ماجستير و اطاريح دكتوراه  (  ما بين 10 – 20 ) على اقل تقدير  .</a:t>
            </a:r>
            <a:endParaRPr/>
          </a:p>
          <a:p>
            <a:pPr marL="228600" lvl="0" indent="-228600" algn="r" rtl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5"/>
              </a:buClr>
              <a:buSzPts val="3200"/>
              <a:buChar char="•"/>
            </a:pPr>
            <a:r>
              <a:rPr lang="ar-SA" sz="3200">
                <a:solidFill>
                  <a:schemeClr val="accent5"/>
                </a:solidFill>
              </a:rPr>
              <a:t> و كذا الحال  في حال دراستك تتطلب  دراسة الجمهور ، سواء تدرس اتجاهات الجمهور ، او صورة المؤسسة لدى الجمهور ، او افضليات الجمهور  حول البرامج ، او تعرض الجمهور للفضائيات او الاذاعات ، او البرامج ......الخ </a:t>
            </a:r>
            <a:endParaRPr sz="3200">
              <a:solidFill>
                <a:schemeClr val="accent5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Custom</PresentationFormat>
  <Paragraphs>65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نسق Office</vt:lpstr>
      <vt:lpstr>Proposal كيفية عرض الخطة البحثية </vt:lpstr>
      <vt:lpstr>اولا : كيفية اختيار العنوان  ؟ ( رسالة ماجستير  ) او ( اطروحة دكتوراه ) </vt:lpstr>
      <vt:lpstr>PowerPoint Presentation</vt:lpstr>
      <vt:lpstr>ثانيا : البحث عن توفر دراسات سابقة حول العناوين التي تم اختيارها .</vt:lpstr>
      <vt:lpstr>ثالثا : توفر العينة ( مجتمع البحث ) :</vt:lpstr>
      <vt:lpstr>PowerPoint Presentation</vt:lpstr>
      <vt:lpstr>ثالثا :توفر العينة             ٢. الجمهور </vt:lpstr>
      <vt:lpstr>PowerPoint Presentation</vt:lpstr>
      <vt:lpstr>رابعا : الاطلاع على الفصول المنهجية في البحوث والدراسات السابقة  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 كيفية عرض الخطة البحثية </dc:title>
  <dc:creator>Rayya Q</dc:creator>
  <cp:lastModifiedBy>Maher</cp:lastModifiedBy>
  <cp:revision>1</cp:revision>
  <dcterms:created xsi:type="dcterms:W3CDTF">2022-02-10T11:27:30Z</dcterms:created>
  <dcterms:modified xsi:type="dcterms:W3CDTF">2024-03-25T19:43:23Z</dcterms:modified>
</cp:coreProperties>
</file>