
<file path=[Content_Types].xml><?xml version="1.0" encoding="utf-8"?>
<Types xmlns="http://schemas.openxmlformats.org/package/2006/content-types">
  <Default ContentType="image/jpeg" Extension="jpg"/>
  <Default ContentType="video/mp4" Extension="mp4"/>
  <Default ContentType="image/gif" Extension="gif"/>
  <Default ContentType="application/xml" Extension="xml"/>
  <Default ContentType="image/png" Extension="png"/>
  <Default ContentType="image/jpeg" Extension="jpe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53.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46.xml"/>
  <Override ContentType="application/vnd.openxmlformats-officedocument.presentationml.slide+xml" PartName="/ppt/slides/slide38.xml"/>
  <Override ContentType="application/vnd.openxmlformats-officedocument.presentationml.slide+xml" PartName="/ppt/slides/slide64.xml"/>
  <Override ContentType="application/vnd.openxmlformats-officedocument.presentationml.slide+xml" PartName="/ppt/slides/slide55.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58.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2.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Lst>
  <p:sldSz cy="6858000" cx="12192000"/>
  <p:notesSz cx="6858000" cy="9144000"/>
  <p:defaultTextStyle>
    <a:defPPr lvl="0">
      <a:defRPr lang="ar-IQ"/>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slide" Target="slides/slide76.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IQ"/>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05C22D1-8C47-4438-B449-DD0F3055686E}" type="datetimeFigureOut">
              <a:rPr lang="ar-IQ" smtClean="0"/>
              <a:t>04/11/1445</a:t>
            </a:fld>
            <a:endParaRPr lang="ar-IQ"/>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IQ"/>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IQ"/>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C1D10B82-616E-43B2-B323-F37557956CBC}" type="slidenum">
              <a:rPr lang="ar-IQ" smtClean="0"/>
              <a:t>‹#›</a:t>
            </a:fld>
            <a:endParaRPr lang="ar-IQ"/>
          </a:p>
        </p:txBody>
      </p:sp>
    </p:spTree>
    <p:extLst>
      <p:ext uri="{BB962C8B-B14F-4D97-AF65-F5344CB8AC3E}">
        <p14:creationId xmlns:p14="http://schemas.microsoft.com/office/powerpoint/2010/main" val="56126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C1D10B82-616E-43B2-B323-F37557956CBC}" type="slidenum">
              <a:rPr lang="ar-IQ" smtClean="0"/>
              <a:t>3</a:t>
            </a:fld>
            <a:endParaRPr lang="ar-IQ"/>
          </a:p>
        </p:txBody>
      </p:sp>
    </p:spTree>
    <p:extLst>
      <p:ext uri="{BB962C8B-B14F-4D97-AF65-F5344CB8AC3E}">
        <p14:creationId xmlns:p14="http://schemas.microsoft.com/office/powerpoint/2010/main" val="171266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48885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812787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09813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54564E6F-607F-4A89-A1EF-364E40187E7E}"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8257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4564E6F-607F-4A89-A1EF-364E40187E7E}" type="datetimeFigureOut">
              <a:rPr lang="ar-IQ" smtClean="0"/>
              <a:t>04/11/1445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3499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Date Placeholder 4"/>
          <p:cNvSpPr>
            <a:spLocks noGrp="1"/>
          </p:cNvSpPr>
          <p:nvPr>
            <p:ph type="dt" sz="half" idx="10"/>
          </p:nvPr>
        </p:nvSpPr>
        <p:spPr/>
        <p:txBody>
          <a:bodyPr/>
          <a:lstStyle/>
          <a:p>
            <a:fld id="{54564E6F-607F-4A89-A1EF-364E40187E7E}" type="datetimeFigureOut">
              <a:rPr lang="ar-IQ" smtClean="0"/>
              <a:t>04/11/1445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67569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7" name="Date Placeholder 6"/>
          <p:cNvSpPr>
            <a:spLocks noGrp="1"/>
          </p:cNvSpPr>
          <p:nvPr>
            <p:ph type="dt" sz="half" idx="10"/>
          </p:nvPr>
        </p:nvSpPr>
        <p:spPr/>
        <p:txBody>
          <a:bodyPr/>
          <a:lstStyle/>
          <a:p>
            <a:fld id="{54564E6F-607F-4A89-A1EF-364E40187E7E}" type="datetimeFigureOut">
              <a:rPr lang="ar-IQ" smtClean="0"/>
              <a:t>04/11/1445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60995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Date Placeholder 2"/>
          <p:cNvSpPr>
            <a:spLocks noGrp="1"/>
          </p:cNvSpPr>
          <p:nvPr>
            <p:ph type="dt" sz="half" idx="10"/>
          </p:nvPr>
        </p:nvSpPr>
        <p:spPr/>
        <p:txBody>
          <a:bodyPr/>
          <a:lstStyle/>
          <a:p>
            <a:fld id="{54564E6F-607F-4A89-A1EF-364E40187E7E}" type="datetimeFigureOut">
              <a:rPr lang="ar-IQ" smtClean="0"/>
              <a:t>04/11/1445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377130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64E6F-607F-4A89-A1EF-364E40187E7E}" type="datetimeFigureOut">
              <a:rPr lang="ar-IQ" smtClean="0"/>
              <a:t>04/11/1445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61249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564E6F-607F-4A89-A1EF-364E40187E7E}" type="datetimeFigureOut">
              <a:rPr lang="ar-IQ" smtClean="0"/>
              <a:t>04/11/1445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246134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564E6F-607F-4A89-A1EF-364E40187E7E}" type="datetimeFigureOut">
              <a:rPr lang="ar-IQ" smtClean="0"/>
              <a:t>04/11/1445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9B9A49B-1D21-4432-A448-4696AFC7DD80}" type="slidenum">
              <a:rPr lang="ar-IQ" smtClean="0"/>
              <a:t>‹#›</a:t>
            </a:fld>
            <a:endParaRPr lang="ar-IQ"/>
          </a:p>
        </p:txBody>
      </p:sp>
    </p:spTree>
    <p:extLst>
      <p:ext uri="{BB962C8B-B14F-4D97-AF65-F5344CB8AC3E}">
        <p14:creationId xmlns:p14="http://schemas.microsoft.com/office/powerpoint/2010/main" val="365629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64E6F-607F-4A89-A1EF-364E40187E7E}" type="datetimeFigureOut">
              <a:rPr lang="ar-IQ" smtClean="0"/>
              <a:t>04/11/1445</a:t>
            </a:fld>
            <a:endParaRPr lang="ar-IQ"/>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9A49B-1D21-4432-A448-4696AFC7DD80}" type="slidenum">
              <a:rPr lang="ar-IQ" smtClean="0"/>
              <a:t>‹#›</a:t>
            </a:fld>
            <a:endParaRPr lang="ar-IQ"/>
          </a:p>
        </p:txBody>
      </p:sp>
    </p:spTree>
    <p:extLst>
      <p:ext uri="{BB962C8B-B14F-4D97-AF65-F5344CB8AC3E}">
        <p14:creationId xmlns:p14="http://schemas.microsoft.com/office/powerpoint/2010/main" val="346811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6136640" y="386080"/>
            <a:ext cx="5892800" cy="321056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IQ" sz="7200" b="1" dirty="0" smtClean="0">
                <a:solidFill>
                  <a:srgbClr val="002060"/>
                </a:solidFill>
              </a:rPr>
              <a:t>تاثير التغيرات المناخية في صناعة الدواجن</a:t>
            </a:r>
            <a:endParaRPr lang="ar-IQ" sz="7200" b="1" dirty="0">
              <a:solidFill>
                <a:srgbClr val="002060"/>
              </a:solidFill>
            </a:endParaRPr>
          </a:p>
        </p:txBody>
      </p:sp>
      <p:sp>
        <p:nvSpPr>
          <p:cNvPr id="3" name="Subtitle 2"/>
          <p:cNvSpPr txBox="1">
            <a:spLocks/>
          </p:cNvSpPr>
          <p:nvPr/>
        </p:nvSpPr>
        <p:spPr>
          <a:xfrm>
            <a:off x="0" y="5379372"/>
            <a:ext cx="5131633" cy="1478628"/>
          </a:xfrm>
          <a:prstGeom prst="rect">
            <a:avLst/>
          </a:prstGeom>
          <a:solidFill>
            <a:srgbClr val="002060">
              <a:alpha val="42000"/>
            </a:srgb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ar-IQ" b="1" dirty="0" smtClean="0">
                <a:solidFill>
                  <a:srgbClr val="FFFF00"/>
                </a:solidFill>
              </a:rPr>
              <a:t>زياد طارق محمد</a:t>
            </a:r>
          </a:p>
          <a:p>
            <a:pPr marL="0" indent="0" algn="ctr" rtl="1">
              <a:buNone/>
            </a:pPr>
            <a:r>
              <a:rPr lang="ar-IQ" b="1" dirty="0" smtClean="0">
                <a:solidFill>
                  <a:srgbClr val="FFFF00"/>
                </a:solidFill>
              </a:rPr>
              <a:t>ادارة وانتاج الدواجن</a:t>
            </a:r>
          </a:p>
          <a:p>
            <a:pPr marL="0" indent="0" algn="ctr" rtl="1">
              <a:buNone/>
            </a:pPr>
            <a:r>
              <a:rPr lang="ar-IQ" b="1" dirty="0" smtClean="0">
                <a:solidFill>
                  <a:srgbClr val="FFFF00"/>
                </a:solidFill>
              </a:rPr>
              <a:t>قسم الانتاج الحيوانية /كلية علوم الهندسة الزراعية </a:t>
            </a:r>
          </a:p>
          <a:p>
            <a:pPr marL="0" indent="0" algn="ctr" rtl="1">
              <a:buNone/>
            </a:pPr>
            <a:r>
              <a:rPr lang="ar-IQ" b="1" dirty="0" smtClean="0">
                <a:solidFill>
                  <a:srgbClr val="FFFF00"/>
                </a:solidFill>
              </a:rPr>
              <a:t>جامعة بغداد</a:t>
            </a:r>
            <a:endParaRPr lang="ar-IQ" b="1" dirty="0">
              <a:solidFill>
                <a:srgbClr val="FFFF00"/>
              </a:solidFill>
            </a:endParaRPr>
          </a:p>
        </p:txBody>
      </p:sp>
    </p:spTree>
    <p:extLst>
      <p:ext uri="{BB962C8B-B14F-4D97-AF65-F5344CB8AC3E}">
        <p14:creationId xmlns:p14="http://schemas.microsoft.com/office/powerpoint/2010/main" val="2178009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6241143"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4" name="Picture 3"/>
          <p:cNvPicPr>
            <a:picLocks noChangeAspect="1"/>
          </p:cNvPicPr>
          <p:nvPr/>
        </p:nvPicPr>
        <p:blipFill>
          <a:blip r:embed="rId3"/>
          <a:stretch>
            <a:fillRect/>
          </a:stretch>
        </p:blipFill>
        <p:spPr>
          <a:xfrm>
            <a:off x="6241142" y="928915"/>
            <a:ext cx="5950858" cy="5929085"/>
          </a:xfrm>
          <a:prstGeom prst="rect">
            <a:avLst/>
          </a:prstGeom>
        </p:spPr>
      </p:pic>
      <p:sp>
        <p:nvSpPr>
          <p:cNvPr id="5" name="Rectangle 4"/>
          <p:cNvSpPr/>
          <p:nvPr/>
        </p:nvSpPr>
        <p:spPr>
          <a:xfrm>
            <a:off x="6241142" y="0"/>
            <a:ext cx="5950858" cy="928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smtClean="0"/>
              <a:t>Greenhouse Effect</a:t>
            </a:r>
            <a:endParaRPr lang="ar-IQ" sz="4000" b="1" dirty="0"/>
          </a:p>
        </p:txBody>
      </p:sp>
    </p:spTree>
    <p:extLst>
      <p:ext uri="{BB962C8B-B14F-4D97-AF65-F5344CB8AC3E}">
        <p14:creationId xmlns:p14="http://schemas.microsoft.com/office/powerpoint/2010/main" val="3050340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93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7999"/>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1014992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4774" y="2905780"/>
            <a:ext cx="4209344" cy="3539430"/>
          </a:xfrm>
          <a:prstGeom prst="rect">
            <a:avLst/>
          </a:prstGeom>
        </p:spPr>
        <p:txBody>
          <a:bodyPr wrap="square">
            <a:spAutoFit/>
          </a:bodyPr>
          <a:lstStyle/>
          <a:p>
            <a:pPr algn="just" rtl="1"/>
            <a:r>
              <a:rPr lang="ar-IQ" sz="2800" b="1" dirty="0" smtClean="0">
                <a:solidFill>
                  <a:srgbClr val="FF0000"/>
                </a:solidFill>
                <a:latin typeface="OpenSansRegular"/>
              </a:rPr>
              <a:t>انخفضت </a:t>
            </a:r>
            <a:r>
              <a:rPr lang="ar-IQ" sz="2800" b="1" dirty="0">
                <a:solidFill>
                  <a:srgbClr val="FF0000"/>
                </a:solidFill>
                <a:latin typeface="OpenSansRegular"/>
              </a:rPr>
              <a:t>الانبعاثات اليومية لثاني أكسيد الكربون الأحفوري على صعيد العالم خلال ذروة الإغلاق في أوائل نيسان/ أبريل 2020، بنسبة غير مسبوقة بلغت 17 في المائة قياساً بعام 2019. ومع ذلك، تظل الانبعاثات تعادل مستويات عام </a:t>
            </a:r>
            <a:r>
              <a:rPr lang="ar-IQ" sz="2800" b="1" dirty="0" smtClean="0">
                <a:solidFill>
                  <a:srgbClr val="FF0000"/>
                </a:solidFill>
                <a:latin typeface="OpenSansRegular"/>
              </a:rPr>
              <a:t>2006</a:t>
            </a:r>
            <a:endParaRPr lang="ar-IQ" sz="2800" b="1" dirty="0">
              <a:solidFill>
                <a:srgbClr val="FF0000"/>
              </a:solidFill>
            </a:endParaRPr>
          </a:p>
        </p:txBody>
      </p:sp>
      <p:sp>
        <p:nvSpPr>
          <p:cNvPr id="3" name="Rectangle 2"/>
          <p:cNvSpPr/>
          <p:nvPr/>
        </p:nvSpPr>
        <p:spPr>
          <a:xfrm>
            <a:off x="0" y="0"/>
            <a:ext cx="766689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4" name="Picture 3"/>
          <p:cNvPicPr>
            <a:picLocks noChangeAspect="1"/>
          </p:cNvPicPr>
          <p:nvPr/>
        </p:nvPicPr>
        <p:blipFill>
          <a:blip r:embed="rId3"/>
          <a:stretch>
            <a:fillRect/>
          </a:stretch>
        </p:blipFill>
        <p:spPr>
          <a:xfrm>
            <a:off x="7347534" y="178411"/>
            <a:ext cx="4844466" cy="1594119"/>
          </a:xfrm>
          <a:prstGeom prst="rect">
            <a:avLst/>
          </a:prstGeom>
        </p:spPr>
      </p:pic>
      <p:sp>
        <p:nvSpPr>
          <p:cNvPr id="5" name="Rectangle 4"/>
          <p:cNvSpPr/>
          <p:nvPr/>
        </p:nvSpPr>
        <p:spPr>
          <a:xfrm>
            <a:off x="7749248" y="2077545"/>
            <a:ext cx="4216219" cy="523220"/>
          </a:xfrm>
          <a:prstGeom prst="rect">
            <a:avLst/>
          </a:prstGeom>
          <a:solidFill>
            <a:srgbClr val="FF0000"/>
          </a:solidFill>
        </p:spPr>
        <p:txBody>
          <a:bodyPr wrap="none">
            <a:spAutoFit/>
          </a:bodyPr>
          <a:lstStyle/>
          <a:p>
            <a:pPr algn="r" rtl="1"/>
            <a:r>
              <a:rPr lang="ar-IQ" sz="2800" b="1" dirty="0">
                <a:solidFill>
                  <a:srgbClr val="FFFF00"/>
                </a:solidFill>
              </a:rPr>
              <a:t>(المشروع العالمي للكربون </a:t>
            </a:r>
            <a:r>
              <a:rPr lang="en-US" sz="2800" b="1" dirty="0" smtClean="0">
                <a:solidFill>
                  <a:srgbClr val="FFFF00"/>
                </a:solidFill>
              </a:rPr>
              <a:t>GCP)</a:t>
            </a:r>
            <a:r>
              <a:rPr lang="ar-IQ" sz="2800" b="1" dirty="0" smtClean="0">
                <a:solidFill>
                  <a:srgbClr val="FFFF00"/>
                </a:solidFill>
              </a:rPr>
              <a:t>)</a:t>
            </a:r>
            <a:endParaRPr lang="ar-IQ" sz="2800" b="1" dirty="0">
              <a:solidFill>
                <a:srgbClr val="FFFF00"/>
              </a:solidFill>
              <a:latin typeface="OpenSansRegular"/>
            </a:endParaRPr>
          </a:p>
        </p:txBody>
      </p:sp>
    </p:spTree>
    <p:extLst>
      <p:ext uri="{BB962C8B-B14F-4D97-AF65-F5344CB8AC3E}">
        <p14:creationId xmlns:p14="http://schemas.microsoft.com/office/powerpoint/2010/main" val="2593785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9" y="76200"/>
            <a:ext cx="11931977" cy="830997"/>
          </a:xfrm>
          <a:prstGeom prst="rect">
            <a:avLst/>
          </a:prstGeom>
        </p:spPr>
        <p:txBody>
          <a:bodyPr wrap="square">
            <a:spAutoFit/>
          </a:bodyPr>
          <a:lstStyle/>
          <a:p>
            <a:pPr algn="just" rtl="1"/>
            <a:r>
              <a:rPr lang="ar-IQ" sz="2400" b="1" dirty="0" smtClean="0">
                <a:solidFill>
                  <a:srgbClr val="0070C0"/>
                </a:solidFill>
                <a:latin typeface="Simplified Arabic" panose="02020603050405020304" pitchFamily="18" charset="-78"/>
                <a:cs typeface="Simplified Arabic" panose="02020603050405020304" pitchFamily="18" charset="-78"/>
              </a:rPr>
              <a:t>سجل مؤشر </a:t>
            </a:r>
            <a:r>
              <a:rPr lang="en-US" sz="2400" b="1" dirty="0" smtClean="0">
                <a:solidFill>
                  <a:srgbClr val="0070C0"/>
                </a:solidFill>
                <a:latin typeface="Simplified Arabic" panose="02020603050405020304" pitchFamily="18" charset="-78"/>
                <a:cs typeface="Simplified Arabic" panose="02020603050405020304" pitchFamily="18" charset="-78"/>
              </a:rPr>
              <a:t>SU</a:t>
            </a:r>
            <a:r>
              <a:rPr lang="ar-IQ" sz="2400" b="1" dirty="0" smtClean="0">
                <a:solidFill>
                  <a:srgbClr val="0070C0"/>
                </a:solidFill>
                <a:latin typeface="Simplified Arabic" panose="02020603050405020304" pitchFamily="18" charset="-78"/>
                <a:cs typeface="Simplified Arabic" panose="02020603050405020304" pitchFamily="18" charset="-78"/>
              </a:rPr>
              <a:t> وهو مجموع عدد الايام التي تكون فيها درجات الحرارة العظمى يساوي او اكثر من 40 درجة مئوية سجلت </a:t>
            </a:r>
            <a:r>
              <a:rPr lang="ar-IQ" sz="2400" b="1" dirty="0">
                <a:solidFill>
                  <a:srgbClr val="0070C0"/>
                </a:solidFill>
                <a:latin typeface="Simplified Arabic" panose="02020603050405020304" pitchFamily="18" charset="-78"/>
                <a:cs typeface="Simplified Arabic" panose="02020603050405020304" pitchFamily="18" charset="-78"/>
              </a:rPr>
              <a:t>اتجاها متزايدا في العراق </a:t>
            </a:r>
            <a:r>
              <a:rPr lang="ar-IQ" sz="2400" b="1" dirty="0">
                <a:solidFill>
                  <a:srgbClr val="FF0000"/>
                </a:solidFill>
                <a:latin typeface="Simplified Arabic" panose="02020603050405020304" pitchFamily="18" charset="-78"/>
                <a:cs typeface="Simplified Arabic" panose="02020603050405020304" pitchFamily="18" charset="-78"/>
              </a:rPr>
              <a:t>وبلغ مقدار الزيادة </a:t>
            </a:r>
            <a:r>
              <a:rPr lang="ar-IQ" sz="2400" b="1" dirty="0" smtClean="0">
                <a:solidFill>
                  <a:srgbClr val="FF0000"/>
                </a:solidFill>
                <a:latin typeface="Simplified Arabic" panose="02020603050405020304" pitchFamily="18" charset="-78"/>
                <a:cs typeface="Simplified Arabic" panose="02020603050405020304" pitchFamily="18" charset="-78"/>
              </a:rPr>
              <a:t>4.3 يوم للعقد</a:t>
            </a:r>
            <a:endParaRPr lang="ar-IQ" sz="2400" b="1" dirty="0">
              <a:solidFill>
                <a:srgbClr val="FF0000"/>
              </a:solidFill>
            </a:endParaRPr>
          </a:p>
        </p:txBody>
      </p:sp>
      <p:pic>
        <p:nvPicPr>
          <p:cNvPr id="3" name="Picture 2"/>
          <p:cNvPicPr>
            <a:picLocks noChangeAspect="1"/>
          </p:cNvPicPr>
          <p:nvPr/>
        </p:nvPicPr>
        <p:blipFill>
          <a:blip r:embed="rId2"/>
          <a:stretch>
            <a:fillRect/>
          </a:stretch>
        </p:blipFill>
        <p:spPr>
          <a:xfrm>
            <a:off x="6328229" y="907197"/>
            <a:ext cx="5863771" cy="5696803"/>
          </a:xfrm>
          <a:prstGeom prst="rect">
            <a:avLst/>
          </a:prstGeom>
        </p:spPr>
      </p:pic>
      <p:pic>
        <p:nvPicPr>
          <p:cNvPr id="4" name="Picture 3"/>
          <p:cNvPicPr>
            <a:picLocks noChangeAspect="1"/>
          </p:cNvPicPr>
          <p:nvPr/>
        </p:nvPicPr>
        <p:blipFill>
          <a:blip r:embed="rId3"/>
          <a:stretch>
            <a:fillRect/>
          </a:stretch>
        </p:blipFill>
        <p:spPr>
          <a:xfrm>
            <a:off x="1235" y="835614"/>
            <a:ext cx="5964136" cy="5961889"/>
          </a:xfrm>
          <a:prstGeom prst="rect">
            <a:avLst/>
          </a:prstGeom>
        </p:spPr>
      </p:pic>
      <p:sp>
        <p:nvSpPr>
          <p:cNvPr id="5" name="TextBox 4"/>
          <p:cNvSpPr txBox="1"/>
          <p:nvPr/>
        </p:nvSpPr>
        <p:spPr>
          <a:xfrm>
            <a:off x="10074149" y="6407420"/>
            <a:ext cx="1988457" cy="461665"/>
          </a:xfrm>
          <a:prstGeom prst="rect">
            <a:avLst/>
          </a:prstGeom>
          <a:noFill/>
        </p:spPr>
        <p:txBody>
          <a:bodyPr wrap="square" rtlCol="1">
            <a:spAutoFit/>
          </a:bodyPr>
          <a:lstStyle/>
          <a:p>
            <a:pPr algn="r" rtl="1"/>
            <a:r>
              <a:rPr lang="ar-IQ" sz="2400" b="1" dirty="0" smtClean="0"/>
              <a:t>(البديري ،2021)</a:t>
            </a:r>
            <a:endParaRPr lang="ar-IQ" sz="2400" b="1" dirty="0"/>
          </a:p>
        </p:txBody>
      </p:sp>
    </p:spTree>
    <p:extLst>
      <p:ext uri="{BB962C8B-B14F-4D97-AF65-F5344CB8AC3E}">
        <p14:creationId xmlns:p14="http://schemas.microsoft.com/office/powerpoint/2010/main" val="3261008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87878" y="907198"/>
            <a:ext cx="5969638" cy="5395404"/>
          </a:xfrm>
          <a:prstGeom prst="rect">
            <a:avLst/>
          </a:prstGeom>
        </p:spPr>
      </p:pic>
      <p:sp>
        <p:nvSpPr>
          <p:cNvPr id="4" name="Rectangle 3"/>
          <p:cNvSpPr/>
          <p:nvPr/>
        </p:nvSpPr>
        <p:spPr>
          <a:xfrm>
            <a:off x="130629" y="76200"/>
            <a:ext cx="11931977" cy="830997"/>
          </a:xfrm>
          <a:prstGeom prst="rect">
            <a:avLst/>
          </a:prstGeom>
        </p:spPr>
        <p:txBody>
          <a:bodyPr wrap="square">
            <a:spAutoFit/>
          </a:bodyPr>
          <a:lstStyle/>
          <a:p>
            <a:pPr algn="just" rtl="1"/>
            <a:r>
              <a:rPr lang="ar-IQ" sz="2400" b="1" dirty="0" smtClean="0">
                <a:solidFill>
                  <a:srgbClr val="0070C0"/>
                </a:solidFill>
                <a:latin typeface="Simplified Arabic" panose="02020603050405020304" pitchFamily="18" charset="-78"/>
                <a:cs typeface="Simplified Arabic" panose="02020603050405020304" pitchFamily="18" charset="-78"/>
              </a:rPr>
              <a:t>سجل مؤشر </a:t>
            </a:r>
            <a:r>
              <a:rPr lang="en-US" sz="2400" b="1" dirty="0" smtClean="0">
                <a:solidFill>
                  <a:srgbClr val="0070C0"/>
                </a:solidFill>
                <a:latin typeface="Simplified Arabic" panose="02020603050405020304" pitchFamily="18" charset="-78"/>
                <a:cs typeface="Simplified Arabic" panose="02020603050405020304" pitchFamily="18" charset="-78"/>
              </a:rPr>
              <a:t>TR</a:t>
            </a:r>
            <a:r>
              <a:rPr lang="ar-IQ" sz="2400" b="1" dirty="0" smtClean="0">
                <a:solidFill>
                  <a:srgbClr val="0070C0"/>
                </a:solidFill>
                <a:latin typeface="Simplified Arabic" panose="02020603050405020304" pitchFamily="18" charset="-78"/>
                <a:cs typeface="Simplified Arabic" panose="02020603050405020304" pitchFamily="18" charset="-78"/>
              </a:rPr>
              <a:t> (الليالي المدارية) وهو مجموع عدد الايام التي تكون فيها درجات الحرارة الصغرى اليومي يساوي او اكثر من 20 درجة مئوية سجلت </a:t>
            </a:r>
            <a:r>
              <a:rPr lang="ar-IQ" sz="2400" b="1" dirty="0">
                <a:solidFill>
                  <a:srgbClr val="0070C0"/>
                </a:solidFill>
                <a:latin typeface="Simplified Arabic" panose="02020603050405020304" pitchFamily="18" charset="-78"/>
                <a:cs typeface="Simplified Arabic" panose="02020603050405020304" pitchFamily="18" charset="-78"/>
              </a:rPr>
              <a:t>اتجاها متزايدا في العراق </a:t>
            </a:r>
            <a:r>
              <a:rPr lang="ar-IQ" sz="2400" b="1" dirty="0">
                <a:solidFill>
                  <a:srgbClr val="FF0000"/>
                </a:solidFill>
                <a:latin typeface="Simplified Arabic" panose="02020603050405020304" pitchFamily="18" charset="-78"/>
                <a:cs typeface="Simplified Arabic" panose="02020603050405020304" pitchFamily="18" charset="-78"/>
              </a:rPr>
              <a:t>وبلغ مقدار الزيادة </a:t>
            </a:r>
            <a:r>
              <a:rPr lang="ar-IQ" sz="2400" b="1" dirty="0" smtClean="0">
                <a:solidFill>
                  <a:srgbClr val="FF0000"/>
                </a:solidFill>
                <a:latin typeface="Simplified Arabic" panose="02020603050405020304" pitchFamily="18" charset="-78"/>
                <a:cs typeface="Simplified Arabic" panose="02020603050405020304" pitchFamily="18" charset="-78"/>
              </a:rPr>
              <a:t>2.36 يوم للعقد</a:t>
            </a:r>
            <a:endParaRPr lang="ar-IQ" sz="2400" b="1" dirty="0">
              <a:solidFill>
                <a:srgbClr val="FF0000"/>
              </a:solidFill>
            </a:endParaRPr>
          </a:p>
        </p:txBody>
      </p:sp>
      <p:pic>
        <p:nvPicPr>
          <p:cNvPr id="5" name="Picture 4"/>
          <p:cNvPicPr>
            <a:picLocks noChangeAspect="1"/>
          </p:cNvPicPr>
          <p:nvPr/>
        </p:nvPicPr>
        <p:blipFill>
          <a:blip r:embed="rId3"/>
          <a:stretch>
            <a:fillRect/>
          </a:stretch>
        </p:blipFill>
        <p:spPr>
          <a:xfrm>
            <a:off x="130629" y="907196"/>
            <a:ext cx="5805714" cy="5812917"/>
          </a:xfrm>
          <a:prstGeom prst="rect">
            <a:avLst/>
          </a:prstGeom>
        </p:spPr>
      </p:pic>
      <p:sp>
        <p:nvSpPr>
          <p:cNvPr id="6" name="TextBox 5"/>
          <p:cNvSpPr txBox="1"/>
          <p:nvPr/>
        </p:nvSpPr>
        <p:spPr>
          <a:xfrm>
            <a:off x="10074149" y="6320336"/>
            <a:ext cx="1988457" cy="461665"/>
          </a:xfrm>
          <a:prstGeom prst="rect">
            <a:avLst/>
          </a:prstGeom>
          <a:noFill/>
        </p:spPr>
        <p:txBody>
          <a:bodyPr wrap="square" rtlCol="1">
            <a:spAutoFit/>
          </a:bodyPr>
          <a:lstStyle/>
          <a:p>
            <a:pPr algn="r" rtl="1"/>
            <a:r>
              <a:rPr lang="ar-IQ" sz="2400" b="1" dirty="0" smtClean="0"/>
              <a:t>(البديري ،2021)</a:t>
            </a:r>
            <a:endParaRPr lang="ar-IQ" sz="2400" b="1" dirty="0"/>
          </a:p>
        </p:txBody>
      </p:sp>
    </p:spTree>
    <p:extLst>
      <p:ext uri="{BB962C8B-B14F-4D97-AF65-F5344CB8AC3E}">
        <p14:creationId xmlns:p14="http://schemas.microsoft.com/office/powerpoint/2010/main" val="1687020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061371" cy="6414094"/>
          </a:xfrm>
          <a:prstGeom prst="rect">
            <a:avLst/>
          </a:prstGeom>
        </p:spPr>
      </p:pic>
      <p:sp>
        <p:nvSpPr>
          <p:cNvPr id="4" name="TextBox 3"/>
          <p:cNvSpPr txBox="1"/>
          <p:nvPr/>
        </p:nvSpPr>
        <p:spPr>
          <a:xfrm>
            <a:off x="10074149" y="6349364"/>
            <a:ext cx="1988457" cy="461665"/>
          </a:xfrm>
          <a:prstGeom prst="rect">
            <a:avLst/>
          </a:prstGeom>
          <a:noFill/>
        </p:spPr>
        <p:txBody>
          <a:bodyPr wrap="square" rtlCol="1">
            <a:spAutoFit/>
          </a:bodyPr>
          <a:lstStyle/>
          <a:p>
            <a:pPr algn="r" rtl="1"/>
            <a:r>
              <a:rPr lang="ar-IQ" sz="2400" b="1" dirty="0" smtClean="0"/>
              <a:t>(البديري ،2021)</a:t>
            </a:r>
            <a:endParaRPr lang="ar-IQ" sz="2400" b="1" dirty="0"/>
          </a:p>
        </p:txBody>
      </p:sp>
    </p:spTree>
    <p:extLst>
      <p:ext uri="{BB962C8B-B14F-4D97-AF65-F5344CB8AC3E}">
        <p14:creationId xmlns:p14="http://schemas.microsoft.com/office/powerpoint/2010/main" val="9679982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Rectangle 2"/>
          <p:cNvSpPr/>
          <p:nvPr/>
        </p:nvSpPr>
        <p:spPr>
          <a:xfrm>
            <a:off x="217714" y="290064"/>
            <a:ext cx="11742057" cy="1077218"/>
          </a:xfrm>
          <a:prstGeom prst="rect">
            <a:avLst/>
          </a:prstGeom>
        </p:spPr>
        <p:txBody>
          <a:bodyPr wrap="square">
            <a:spAutoFit/>
          </a:bodyPr>
          <a:lstStyle/>
          <a:p>
            <a:pPr algn="r" rtl="1"/>
            <a:r>
              <a:rPr lang="ar-IQ" sz="3200" b="1" dirty="0" smtClean="0">
                <a:solidFill>
                  <a:schemeClr val="bg1"/>
                </a:solidFill>
                <a:latin typeface="NassimArabic-Rg"/>
              </a:rPr>
              <a:t>أعلنت </a:t>
            </a:r>
            <a:r>
              <a:rPr lang="ar-IQ" sz="3200" b="1" dirty="0">
                <a:solidFill>
                  <a:schemeClr val="bg1"/>
                </a:solidFill>
                <a:latin typeface="NassimArabic-Rg"/>
              </a:rPr>
              <a:t>وزارة البيئة العراقية أن الأيام المغبرة في البلاد سترتفع إلى 272 يوماً في العام خلال العقدين المقبلين، لتصل إلى 300 يوم مغبر عام 2050</a:t>
            </a:r>
            <a:endParaRPr lang="ar-IQ" sz="3200" b="1" dirty="0">
              <a:solidFill>
                <a:schemeClr val="bg1"/>
              </a:solidFill>
            </a:endParaRPr>
          </a:p>
        </p:txBody>
      </p:sp>
    </p:spTree>
    <p:extLst>
      <p:ext uri="{BB962C8B-B14F-4D97-AF65-F5344CB8AC3E}">
        <p14:creationId xmlns:p14="http://schemas.microsoft.com/office/powerpoint/2010/main" val="3795772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Hexagon 1"/>
          <p:cNvSpPr/>
          <p:nvPr/>
        </p:nvSpPr>
        <p:spPr>
          <a:xfrm>
            <a:off x="9608234" y="253217"/>
            <a:ext cx="2405576" cy="1927275"/>
          </a:xfrm>
          <a:prstGeom prst="hexagon">
            <a:avLst/>
          </a:prstGeom>
          <a:noFill/>
          <a:ln w="228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rgbClr val="002060"/>
                </a:solidFill>
              </a:rPr>
              <a:t>التاثير</a:t>
            </a:r>
            <a:endParaRPr lang="ar-IQ" sz="4400" b="1" dirty="0">
              <a:solidFill>
                <a:srgbClr val="002060"/>
              </a:solidFill>
            </a:endParaRPr>
          </a:p>
        </p:txBody>
      </p:sp>
      <p:sp>
        <p:nvSpPr>
          <p:cNvPr id="3" name="Oval 2"/>
          <p:cNvSpPr/>
          <p:nvPr/>
        </p:nvSpPr>
        <p:spPr>
          <a:xfrm>
            <a:off x="7476979" y="3606284"/>
            <a:ext cx="2560320" cy="1702191"/>
          </a:xfrm>
          <a:prstGeom prst="ellipse">
            <a:avLst/>
          </a:prstGeom>
          <a:noFill/>
          <a:ln w="161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800" b="1" dirty="0" smtClean="0">
                <a:solidFill>
                  <a:schemeClr val="tx2">
                    <a:lumMod val="75000"/>
                  </a:schemeClr>
                </a:solidFill>
              </a:rPr>
              <a:t>العلف</a:t>
            </a:r>
            <a:endParaRPr lang="ar-IQ" sz="4800" b="1" dirty="0">
              <a:solidFill>
                <a:schemeClr val="tx2">
                  <a:lumMod val="75000"/>
                </a:schemeClr>
              </a:solidFill>
            </a:endParaRPr>
          </a:p>
        </p:txBody>
      </p:sp>
      <p:sp>
        <p:nvSpPr>
          <p:cNvPr id="4" name="Oval 3"/>
          <p:cNvSpPr/>
          <p:nvPr/>
        </p:nvSpPr>
        <p:spPr>
          <a:xfrm>
            <a:off x="359632" y="3606284"/>
            <a:ext cx="2560320" cy="1702191"/>
          </a:xfrm>
          <a:prstGeom prst="ellipse">
            <a:avLst/>
          </a:prstGeom>
          <a:noFill/>
          <a:ln w="1270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800" b="1" dirty="0" smtClean="0">
                <a:solidFill>
                  <a:srgbClr val="0070C0"/>
                </a:solidFill>
              </a:rPr>
              <a:t>ظروف التربية</a:t>
            </a:r>
            <a:endParaRPr lang="ar-IQ" sz="4800" b="1" dirty="0">
              <a:solidFill>
                <a:srgbClr val="0070C0"/>
              </a:solidFill>
            </a:endParaRPr>
          </a:p>
        </p:txBody>
      </p:sp>
      <p:sp>
        <p:nvSpPr>
          <p:cNvPr id="5" name="Plaque 4"/>
          <p:cNvSpPr/>
          <p:nvPr/>
        </p:nvSpPr>
        <p:spPr>
          <a:xfrm>
            <a:off x="3003453" y="365760"/>
            <a:ext cx="4473526" cy="1533379"/>
          </a:xfrm>
          <a:prstGeom prst="plaque">
            <a:avLst>
              <a:gd name="adj" fmla="val 41438"/>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800" b="1" dirty="0" smtClean="0"/>
              <a:t>التغير المناخي</a:t>
            </a:r>
            <a:endParaRPr lang="ar-IQ" sz="4800" b="1" dirty="0"/>
          </a:p>
        </p:txBody>
      </p:sp>
      <p:sp>
        <p:nvSpPr>
          <p:cNvPr id="6" name="Down Arrow 5"/>
          <p:cNvSpPr/>
          <p:nvPr/>
        </p:nvSpPr>
        <p:spPr>
          <a:xfrm rot="19316319">
            <a:off x="7280029" y="1827205"/>
            <a:ext cx="1195755" cy="1561513"/>
          </a:xfrm>
          <a:prstGeom prst="downArrow">
            <a:avLst/>
          </a:prstGeom>
          <a:no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 name="Down Arrow 6"/>
          <p:cNvSpPr/>
          <p:nvPr/>
        </p:nvSpPr>
        <p:spPr>
          <a:xfrm rot="2855570">
            <a:off x="2021608" y="1842536"/>
            <a:ext cx="1195755" cy="1561513"/>
          </a:xfrm>
          <a:prstGeom prst="downArrow">
            <a:avLst/>
          </a:prstGeom>
          <a:no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2523892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Oval 1"/>
          <p:cNvSpPr/>
          <p:nvPr/>
        </p:nvSpPr>
        <p:spPr>
          <a:xfrm>
            <a:off x="7877908" y="2546252"/>
            <a:ext cx="2518117" cy="22086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3200" b="1" dirty="0" smtClean="0"/>
              <a:t>ابقار</a:t>
            </a:r>
          </a:p>
          <a:p>
            <a:pPr algn="ctr"/>
            <a:r>
              <a:rPr lang="ar-IQ" sz="3200" b="1" dirty="0" smtClean="0"/>
              <a:t> جاموس جمال </a:t>
            </a:r>
          </a:p>
          <a:p>
            <a:pPr algn="ctr"/>
            <a:r>
              <a:rPr lang="ar-IQ" sz="3200" b="1" dirty="0" smtClean="0"/>
              <a:t>اغنام</a:t>
            </a:r>
            <a:endParaRPr lang="ar-IQ" sz="3200" b="1" dirty="0"/>
          </a:p>
        </p:txBody>
      </p:sp>
      <p:sp>
        <p:nvSpPr>
          <p:cNvPr id="3" name="Oval 2"/>
          <p:cNvSpPr/>
          <p:nvPr/>
        </p:nvSpPr>
        <p:spPr>
          <a:xfrm>
            <a:off x="351692" y="703385"/>
            <a:ext cx="5570806" cy="5838092"/>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9600" dirty="0" smtClean="0"/>
              <a:t>دجاج</a:t>
            </a:r>
            <a:endParaRPr lang="ar-IQ" sz="9600" dirty="0"/>
          </a:p>
        </p:txBody>
      </p:sp>
      <p:sp>
        <p:nvSpPr>
          <p:cNvPr id="4" name="TextBox 3"/>
          <p:cNvSpPr txBox="1"/>
          <p:nvPr/>
        </p:nvSpPr>
        <p:spPr>
          <a:xfrm>
            <a:off x="4698609" y="349442"/>
            <a:ext cx="7272997" cy="707886"/>
          </a:xfrm>
          <a:prstGeom prst="rect">
            <a:avLst/>
          </a:prstGeom>
          <a:noFill/>
        </p:spPr>
        <p:txBody>
          <a:bodyPr wrap="square" rtlCol="1">
            <a:spAutoFit/>
          </a:bodyPr>
          <a:lstStyle/>
          <a:p>
            <a:pPr algn="r" rtl="1"/>
            <a:r>
              <a:rPr lang="ar-IQ" sz="4000" b="1" dirty="0" smtClean="0"/>
              <a:t>تاثير التغير المناخي على ظروف التربية</a:t>
            </a:r>
            <a:endParaRPr lang="ar-IQ" sz="4000" b="1" dirty="0"/>
          </a:p>
        </p:txBody>
      </p:sp>
    </p:spTree>
    <p:extLst>
      <p:ext uri="{BB962C8B-B14F-4D97-AF65-F5344CB8AC3E}">
        <p14:creationId xmlns:p14="http://schemas.microsoft.com/office/powerpoint/2010/main" val="800543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513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944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584960" y="731520"/>
            <a:ext cx="8554720" cy="1938992"/>
          </a:xfrm>
          <a:prstGeom prst="rect">
            <a:avLst/>
          </a:prstGeom>
          <a:noFill/>
        </p:spPr>
        <p:txBody>
          <a:bodyPr wrap="square" rtlCol="1">
            <a:spAutoFit/>
          </a:bodyPr>
          <a:lstStyle/>
          <a:p>
            <a:pPr algn="ctr" rtl="1"/>
            <a:r>
              <a:rPr lang="ar-IQ" sz="6000" b="1" dirty="0" smtClean="0">
                <a:solidFill>
                  <a:srgbClr val="FF0000"/>
                </a:solidFill>
              </a:rPr>
              <a:t>معظم تاثير التغير المناخي يكون في درجات الحرارة البيئية</a:t>
            </a:r>
            <a:endParaRPr lang="ar-IQ" sz="6000" b="1" dirty="0">
              <a:solidFill>
                <a:srgbClr val="FF0000"/>
              </a:solidFill>
            </a:endParaRPr>
          </a:p>
        </p:txBody>
      </p:sp>
      <p:sp>
        <p:nvSpPr>
          <p:cNvPr id="3" name="TextBox 2"/>
          <p:cNvSpPr txBox="1"/>
          <p:nvPr/>
        </p:nvSpPr>
        <p:spPr>
          <a:xfrm>
            <a:off x="3088640" y="3962400"/>
            <a:ext cx="5547360" cy="1200329"/>
          </a:xfrm>
          <a:prstGeom prst="rect">
            <a:avLst/>
          </a:prstGeom>
          <a:noFill/>
        </p:spPr>
        <p:txBody>
          <a:bodyPr wrap="square" rtlCol="1">
            <a:spAutoFit/>
          </a:bodyPr>
          <a:lstStyle/>
          <a:p>
            <a:pPr algn="ctr" rtl="1"/>
            <a:r>
              <a:rPr lang="ar-IQ" sz="3600" b="1" dirty="0" smtClean="0">
                <a:solidFill>
                  <a:srgbClr val="002060"/>
                </a:solidFill>
              </a:rPr>
              <a:t>وجهة نظر في الاجهاد الحراري في قاعات التربية</a:t>
            </a:r>
            <a:endParaRPr lang="ar-IQ" sz="3600" b="1" dirty="0">
              <a:solidFill>
                <a:srgbClr val="002060"/>
              </a:solidFill>
            </a:endParaRPr>
          </a:p>
        </p:txBody>
      </p:sp>
    </p:spTree>
    <p:extLst>
      <p:ext uri="{BB962C8B-B14F-4D97-AF65-F5344CB8AC3E}">
        <p14:creationId xmlns:p14="http://schemas.microsoft.com/office/powerpoint/2010/main" val="1869169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ثلث قائم الزاوية 3"/>
          <p:cNvSpPr/>
          <p:nvPr/>
        </p:nvSpPr>
        <p:spPr>
          <a:xfrm rot="16200000">
            <a:off x="3167044" y="428603"/>
            <a:ext cx="3643337" cy="5786479"/>
          </a:xfrm>
          <a:prstGeom prst="rtTriangle">
            <a:avLst/>
          </a:prstGeom>
          <a:noFill/>
          <a:ln w="1016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سهم إلى اليمين 6"/>
          <p:cNvSpPr/>
          <p:nvPr/>
        </p:nvSpPr>
        <p:spPr>
          <a:xfrm rot="16200000">
            <a:off x="7472844" y="3305647"/>
            <a:ext cx="1610956" cy="350263"/>
          </a:xfrm>
          <a:prstGeom prst="right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مربع نص 8"/>
          <p:cNvSpPr txBox="1"/>
          <p:nvPr/>
        </p:nvSpPr>
        <p:spPr>
          <a:xfrm>
            <a:off x="2224707" y="5359519"/>
            <a:ext cx="5528010" cy="461665"/>
          </a:xfrm>
          <a:prstGeom prst="rect">
            <a:avLst/>
          </a:prstGeom>
          <a:noFill/>
        </p:spPr>
        <p:txBody>
          <a:bodyPr wrap="square" rtlCol="0">
            <a:spAutoFit/>
          </a:bodyPr>
          <a:lstStyle/>
          <a:p>
            <a:pPr algn="r" rtl="1"/>
            <a:r>
              <a:rPr lang="ar-IQ" sz="2400" b="1" dirty="0"/>
              <a:t>التعرض لدرجات الحرارية لأكثر من 6 ساعات</a:t>
            </a:r>
            <a:endParaRPr lang="en-US" sz="2400" b="1" dirty="0"/>
          </a:p>
        </p:txBody>
      </p:sp>
      <p:sp>
        <p:nvSpPr>
          <p:cNvPr id="10" name="مربع نص 9"/>
          <p:cNvSpPr txBox="1"/>
          <p:nvPr/>
        </p:nvSpPr>
        <p:spPr>
          <a:xfrm>
            <a:off x="8346297" y="2849828"/>
            <a:ext cx="1000132" cy="1200329"/>
          </a:xfrm>
          <a:prstGeom prst="rect">
            <a:avLst/>
          </a:prstGeom>
          <a:noFill/>
        </p:spPr>
        <p:txBody>
          <a:bodyPr wrap="square" rtlCol="0">
            <a:spAutoFit/>
          </a:bodyPr>
          <a:lstStyle/>
          <a:p>
            <a:pPr algn="just" rtl="1"/>
            <a:r>
              <a:rPr lang="ar-IQ" sz="2400" b="1" dirty="0"/>
              <a:t>درجة حرارة القاعة</a:t>
            </a:r>
            <a:endParaRPr lang="en-US" sz="2400" b="1" dirty="0"/>
          </a:p>
        </p:txBody>
      </p:sp>
      <p:sp>
        <p:nvSpPr>
          <p:cNvPr id="11" name="سهم إلى اليمين 10"/>
          <p:cNvSpPr/>
          <p:nvPr/>
        </p:nvSpPr>
        <p:spPr>
          <a:xfrm rot="19546187">
            <a:off x="3954546" y="2655976"/>
            <a:ext cx="1610956" cy="350263"/>
          </a:xfrm>
          <a:prstGeom prst="right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مربع نص 11"/>
          <p:cNvSpPr txBox="1"/>
          <p:nvPr/>
        </p:nvSpPr>
        <p:spPr>
          <a:xfrm rot="19569273">
            <a:off x="2161903" y="1634494"/>
            <a:ext cx="3446060" cy="523220"/>
          </a:xfrm>
          <a:prstGeom prst="rect">
            <a:avLst/>
          </a:prstGeom>
          <a:noFill/>
        </p:spPr>
        <p:txBody>
          <a:bodyPr wrap="square" rtlCol="0">
            <a:spAutoFit/>
          </a:bodyPr>
          <a:lstStyle/>
          <a:p>
            <a:pPr algn="just"/>
            <a:r>
              <a:rPr lang="ar-IQ" sz="2800" b="1" dirty="0"/>
              <a:t>درجة حرارة الجسم الداخلية</a:t>
            </a:r>
            <a:endParaRPr lang="en-US" sz="2800" b="1" dirty="0"/>
          </a:p>
        </p:txBody>
      </p:sp>
      <p:sp>
        <p:nvSpPr>
          <p:cNvPr id="13" name="مربع نص 12"/>
          <p:cNvSpPr txBox="1"/>
          <p:nvPr/>
        </p:nvSpPr>
        <p:spPr>
          <a:xfrm>
            <a:off x="7953388" y="1925414"/>
            <a:ext cx="1785950" cy="646331"/>
          </a:xfrm>
          <a:prstGeom prst="rect">
            <a:avLst/>
          </a:prstGeom>
          <a:noFill/>
        </p:spPr>
        <p:txBody>
          <a:bodyPr wrap="square" rtlCol="0">
            <a:spAutoFit/>
          </a:bodyPr>
          <a:lstStyle/>
          <a:p>
            <a:pPr algn="ctr"/>
            <a:r>
              <a:rPr lang="ar-IQ" sz="3600" dirty="0"/>
              <a:t>33 مئوي</a:t>
            </a:r>
            <a:endParaRPr lang="en-US" sz="3600" dirty="0"/>
          </a:p>
        </p:txBody>
      </p:sp>
      <p:sp>
        <p:nvSpPr>
          <p:cNvPr id="14" name="مربع نص 13"/>
          <p:cNvSpPr txBox="1"/>
          <p:nvPr/>
        </p:nvSpPr>
        <p:spPr>
          <a:xfrm>
            <a:off x="8096264" y="4211430"/>
            <a:ext cx="1785950" cy="646331"/>
          </a:xfrm>
          <a:prstGeom prst="rect">
            <a:avLst/>
          </a:prstGeom>
          <a:noFill/>
        </p:spPr>
        <p:txBody>
          <a:bodyPr wrap="square" rtlCol="0">
            <a:spAutoFit/>
          </a:bodyPr>
          <a:lstStyle/>
          <a:p>
            <a:pPr algn="ctr"/>
            <a:r>
              <a:rPr lang="ar-IQ" sz="3600" dirty="0"/>
              <a:t>28 مئوي</a:t>
            </a:r>
            <a:endParaRPr lang="en-US" sz="3600" dirty="0"/>
          </a:p>
        </p:txBody>
      </p:sp>
      <p:sp>
        <p:nvSpPr>
          <p:cNvPr id="15" name="مربع نص 14"/>
          <p:cNvSpPr txBox="1"/>
          <p:nvPr/>
        </p:nvSpPr>
        <p:spPr>
          <a:xfrm rot="19650277">
            <a:off x="5238492" y="1472946"/>
            <a:ext cx="2214578" cy="646331"/>
          </a:xfrm>
          <a:prstGeom prst="rect">
            <a:avLst/>
          </a:prstGeom>
          <a:noFill/>
        </p:spPr>
        <p:txBody>
          <a:bodyPr wrap="square" rtlCol="0">
            <a:spAutoFit/>
          </a:bodyPr>
          <a:lstStyle/>
          <a:p>
            <a:pPr algn="ctr"/>
            <a:r>
              <a:rPr lang="ar-IQ" sz="3600" dirty="0"/>
              <a:t>42.8 مئوي</a:t>
            </a:r>
            <a:endParaRPr lang="en-US" sz="3600" dirty="0"/>
          </a:p>
        </p:txBody>
      </p:sp>
      <p:sp>
        <p:nvSpPr>
          <p:cNvPr id="16" name="مربع نص 15"/>
          <p:cNvSpPr txBox="1"/>
          <p:nvPr/>
        </p:nvSpPr>
        <p:spPr>
          <a:xfrm rot="19624971">
            <a:off x="1811870" y="3693097"/>
            <a:ext cx="2214578" cy="646331"/>
          </a:xfrm>
          <a:prstGeom prst="rect">
            <a:avLst/>
          </a:prstGeom>
          <a:noFill/>
        </p:spPr>
        <p:txBody>
          <a:bodyPr wrap="square" rtlCol="0">
            <a:spAutoFit/>
          </a:bodyPr>
          <a:lstStyle/>
          <a:p>
            <a:pPr algn="ctr"/>
            <a:r>
              <a:rPr lang="ar-IQ" sz="3600" dirty="0"/>
              <a:t>42.2 مئوي</a:t>
            </a:r>
            <a:endParaRPr lang="en-US" sz="3600" dirty="0"/>
          </a:p>
        </p:txBody>
      </p:sp>
      <p:sp>
        <p:nvSpPr>
          <p:cNvPr id="18" name="سهم إلى اليمين 17"/>
          <p:cNvSpPr/>
          <p:nvPr/>
        </p:nvSpPr>
        <p:spPr>
          <a:xfrm>
            <a:off x="4238612" y="5857892"/>
            <a:ext cx="2786082"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سهم للأسفل 20"/>
          <p:cNvSpPr/>
          <p:nvPr/>
        </p:nvSpPr>
        <p:spPr>
          <a:xfrm>
            <a:off x="7239008" y="3571876"/>
            <a:ext cx="500066" cy="10001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مربع نص 21"/>
          <p:cNvSpPr txBox="1"/>
          <p:nvPr/>
        </p:nvSpPr>
        <p:spPr>
          <a:xfrm>
            <a:off x="5310182" y="3214686"/>
            <a:ext cx="1857388" cy="1569660"/>
          </a:xfrm>
          <a:prstGeom prst="rect">
            <a:avLst/>
          </a:prstGeom>
          <a:noFill/>
        </p:spPr>
        <p:txBody>
          <a:bodyPr wrap="square" rtlCol="0">
            <a:spAutoFit/>
          </a:bodyPr>
          <a:lstStyle/>
          <a:p>
            <a:r>
              <a:rPr lang="ar-IQ" sz="2400" b="1" dirty="0"/>
              <a:t>استهلاك العلف</a:t>
            </a:r>
          </a:p>
          <a:p>
            <a:r>
              <a:rPr lang="ar-IQ" sz="2400" b="1" dirty="0"/>
              <a:t>وزن الجسم</a:t>
            </a:r>
          </a:p>
          <a:p>
            <a:r>
              <a:rPr lang="ar-IQ" sz="2400" b="1" dirty="0" err="1"/>
              <a:t>انتاج</a:t>
            </a:r>
            <a:r>
              <a:rPr lang="ar-IQ" sz="2400" b="1" dirty="0"/>
              <a:t> البيض</a:t>
            </a:r>
          </a:p>
          <a:p>
            <a:r>
              <a:rPr lang="ar-IQ" sz="2400" b="1" dirty="0"/>
              <a:t>الخ.....</a:t>
            </a:r>
            <a:endParaRPr lang="en-US" sz="2400" b="1" dirty="0"/>
          </a:p>
        </p:txBody>
      </p:sp>
      <p:sp>
        <p:nvSpPr>
          <p:cNvPr id="24" name="شكل بيضاوي 23"/>
          <p:cNvSpPr/>
          <p:nvPr/>
        </p:nvSpPr>
        <p:spPr>
          <a:xfrm>
            <a:off x="8696010" y="214290"/>
            <a:ext cx="3185964" cy="714381"/>
          </a:xfrm>
          <a:prstGeom prst="ellipse">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3200" b="1" dirty="0">
                <a:solidFill>
                  <a:srgbClr val="002060"/>
                </a:solidFill>
              </a:rPr>
              <a:t>المرحلة الأولى</a:t>
            </a:r>
            <a:endParaRPr lang="en-US" sz="3200" b="1" dirty="0">
              <a:solidFill>
                <a:srgbClr val="002060"/>
              </a:solidFill>
            </a:endParaRPr>
          </a:p>
        </p:txBody>
      </p:sp>
    </p:spTree>
    <p:extLst>
      <p:ext uri="{BB962C8B-B14F-4D97-AF65-F5344CB8AC3E}">
        <p14:creationId xmlns:p14="http://schemas.microsoft.com/office/powerpoint/2010/main" val="57244204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decel="100000"/>
                                        <p:tgtEl>
                                          <p:spTgt spid="24"/>
                                        </p:tgtEl>
                                      </p:cBhvr>
                                    </p:animEffect>
                                    <p:anim calcmode="lin" valueType="num">
                                      <p:cBhvr>
                                        <p:cTn id="8" dur="800" decel="100000" fill="hold"/>
                                        <p:tgtEl>
                                          <p:spTgt spid="24"/>
                                        </p:tgtEl>
                                        <p:attrNameLst>
                                          <p:attrName>style.rotation</p:attrName>
                                        </p:attrNameLst>
                                      </p:cBhvr>
                                      <p:tavLst>
                                        <p:tav tm="0">
                                          <p:val>
                                            <p:fltVal val="-90"/>
                                          </p:val>
                                        </p:tav>
                                        <p:tav tm="100000">
                                          <p:val>
                                            <p:fltVal val="0"/>
                                          </p:val>
                                        </p:tav>
                                      </p:tavLst>
                                    </p:anim>
                                    <p:anim calcmode="lin" valueType="num">
                                      <p:cBhvr>
                                        <p:cTn id="9" dur="800" decel="100000" fill="hold"/>
                                        <p:tgtEl>
                                          <p:spTgt spid="24"/>
                                        </p:tgtEl>
                                        <p:attrNameLst>
                                          <p:attrName>ppt_x</p:attrName>
                                        </p:attrNameLst>
                                      </p:cBhvr>
                                      <p:tavLst>
                                        <p:tav tm="0">
                                          <p:val>
                                            <p:strVal val="#ppt_x+0.4"/>
                                          </p:val>
                                        </p:tav>
                                        <p:tav tm="100000">
                                          <p:val>
                                            <p:strVal val="#ppt_x-0.05"/>
                                          </p:val>
                                        </p:tav>
                                      </p:tavLst>
                                    </p:anim>
                                    <p:anim calcmode="lin" valueType="num">
                                      <p:cBhvr>
                                        <p:cTn id="10" dur="800" decel="100000" fill="hold"/>
                                        <p:tgtEl>
                                          <p:spTgt spid="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500"/>
                            </p:stCondLst>
                            <p:childTnLst>
                              <p:par>
                                <p:cTn id="18" presetID="3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800" decel="100000"/>
                                        <p:tgtEl>
                                          <p:spTgt spid="14"/>
                                        </p:tgtEl>
                                      </p:cBhvr>
                                    </p:animEffect>
                                    <p:anim calcmode="lin" valueType="num">
                                      <p:cBhvr>
                                        <p:cTn id="21" dur="800" decel="100000" fill="hold"/>
                                        <p:tgtEl>
                                          <p:spTgt spid="14"/>
                                        </p:tgtEl>
                                        <p:attrNameLst>
                                          <p:attrName>style.rotation</p:attrName>
                                        </p:attrNameLst>
                                      </p:cBhvr>
                                      <p:tavLst>
                                        <p:tav tm="0">
                                          <p:val>
                                            <p:fltVal val="-90"/>
                                          </p:val>
                                        </p:tav>
                                        <p:tav tm="100000">
                                          <p:val>
                                            <p:fltVal val="0"/>
                                          </p:val>
                                        </p:tav>
                                      </p:tavLst>
                                    </p:anim>
                                    <p:anim calcmode="lin" valueType="num">
                                      <p:cBhvr>
                                        <p:cTn id="22" dur="800" decel="100000" fill="hold"/>
                                        <p:tgtEl>
                                          <p:spTgt spid="14"/>
                                        </p:tgtEl>
                                        <p:attrNameLst>
                                          <p:attrName>ppt_x</p:attrName>
                                        </p:attrNameLst>
                                      </p:cBhvr>
                                      <p:tavLst>
                                        <p:tav tm="0">
                                          <p:val>
                                            <p:strVal val="#ppt_x+0.4"/>
                                          </p:val>
                                        </p:tav>
                                        <p:tav tm="100000">
                                          <p:val>
                                            <p:strVal val="#ppt_x-0.05"/>
                                          </p:val>
                                        </p:tav>
                                      </p:tavLst>
                                    </p:anim>
                                    <p:anim calcmode="lin" valueType="num">
                                      <p:cBhvr>
                                        <p:cTn id="23" dur="800" decel="100000" fill="hold"/>
                                        <p:tgtEl>
                                          <p:spTgt spid="1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par>
                          <p:cTn id="30" fill="hold">
                            <p:stCondLst>
                              <p:cond delay="3000"/>
                            </p:stCondLst>
                            <p:childTnLst>
                              <p:par>
                                <p:cTn id="31" presetID="2" presetClass="entr" presetSubtype="2"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34"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from="(-#ppt_w/2)" to="(#ppt_x)" calcmode="lin" valueType="num">
                                      <p:cBhvr>
                                        <p:cTn id="38" dur="600" fill="hold">
                                          <p:stCondLst>
                                            <p:cond delay="0"/>
                                          </p:stCondLst>
                                        </p:cTn>
                                        <p:tgtEl>
                                          <p:spTgt spid="10"/>
                                        </p:tgtEl>
                                        <p:attrNameLst>
                                          <p:attrName>ppt_x</p:attrName>
                                        </p:attrNameLst>
                                      </p:cBhvr>
                                    </p:anim>
                                    <p:anim from="0" to="-1.0" calcmode="lin" valueType="num">
                                      <p:cBhvr>
                                        <p:cTn id="39" dur="200" decel="50000" autoRev="1" fill="hold">
                                          <p:stCondLst>
                                            <p:cond delay="600"/>
                                          </p:stCondLst>
                                        </p:cTn>
                                        <p:tgtEl>
                                          <p:spTgt spid="10"/>
                                        </p:tgtEl>
                                        <p:attrNameLst>
                                          <p:attrName>xshear</p:attrName>
                                        </p:attrNameLst>
                                      </p:cBhvr>
                                    </p:anim>
                                    <p:animScale>
                                      <p:cBhvr>
                                        <p:cTn id="40" dur="200" decel="100000" autoRev="1" fill="hold">
                                          <p:stCondLst>
                                            <p:cond delay="600"/>
                                          </p:stCondLst>
                                        </p:cTn>
                                        <p:tgtEl>
                                          <p:spTgt spid="10"/>
                                        </p:tgtEl>
                                      </p:cBhvr>
                                      <p:from x="100000" y="100000"/>
                                      <p:to x="80000" y="100000"/>
                                    </p:animScale>
                                    <p:anim by="(#ppt_h/3+#ppt_w*0.1)" calcmode="lin" valueType="num">
                                      <p:cBhvr additive="sum">
                                        <p:cTn id="41" dur="200" decel="100000" autoRev="1" fill="hold">
                                          <p:stCondLst>
                                            <p:cond delay="600"/>
                                          </p:stCondLst>
                                        </p:cTn>
                                        <p:tgtEl>
                                          <p:spTgt spid="10"/>
                                        </p:tgtEl>
                                        <p:attrNameLst>
                                          <p:attrName>ppt_x</p:attrName>
                                        </p:attrNameLst>
                                      </p:cBhvr>
                                    </p:anim>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5500"/>
                            </p:stCondLst>
                            <p:childTnLst>
                              <p:par>
                                <p:cTn id="51" presetID="34" presetClass="entr" presetSubtype="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from="(-#ppt_w/2)" to="(#ppt_x)" calcmode="lin" valueType="num">
                                      <p:cBhvr>
                                        <p:cTn id="53" dur="600" fill="hold">
                                          <p:stCondLst>
                                            <p:cond delay="0"/>
                                          </p:stCondLst>
                                        </p:cTn>
                                        <p:tgtEl>
                                          <p:spTgt spid="16"/>
                                        </p:tgtEl>
                                        <p:attrNameLst>
                                          <p:attrName>ppt_x</p:attrName>
                                        </p:attrNameLst>
                                      </p:cBhvr>
                                    </p:anim>
                                    <p:anim from="0" to="-1.0" calcmode="lin" valueType="num">
                                      <p:cBhvr>
                                        <p:cTn id="54" dur="200" decel="50000" autoRev="1" fill="hold">
                                          <p:stCondLst>
                                            <p:cond delay="600"/>
                                          </p:stCondLst>
                                        </p:cTn>
                                        <p:tgtEl>
                                          <p:spTgt spid="16"/>
                                        </p:tgtEl>
                                        <p:attrNameLst>
                                          <p:attrName>xshear</p:attrName>
                                        </p:attrNameLst>
                                      </p:cBhvr>
                                    </p:anim>
                                    <p:animScale>
                                      <p:cBhvr>
                                        <p:cTn id="55" dur="200" decel="100000" autoRev="1" fill="hold">
                                          <p:stCondLst>
                                            <p:cond delay="600"/>
                                          </p:stCondLst>
                                        </p:cTn>
                                        <p:tgtEl>
                                          <p:spTgt spid="16"/>
                                        </p:tgtEl>
                                      </p:cBhvr>
                                      <p:from x="100000" y="100000"/>
                                      <p:to x="80000" y="100000"/>
                                    </p:animScale>
                                    <p:anim by="(#ppt_h/3+#ppt_w*0.1)" calcmode="lin" valueType="num">
                                      <p:cBhvr additive="sum">
                                        <p:cTn id="56" dur="200" decel="100000" autoRev="1" fill="hold">
                                          <p:stCondLst>
                                            <p:cond delay="600"/>
                                          </p:stCondLst>
                                        </p:cTn>
                                        <p:tgtEl>
                                          <p:spTgt spid="16"/>
                                        </p:tgtEl>
                                        <p:attrNameLst>
                                          <p:attrName>ppt_x</p:attrName>
                                        </p:attrNameLst>
                                      </p:cBhvr>
                                    </p:anim>
                                  </p:childTnLst>
                                </p:cTn>
                              </p:par>
                            </p:childTnLst>
                          </p:cTn>
                        </p:par>
                        <p:par>
                          <p:cTn id="57" fill="hold">
                            <p:stCondLst>
                              <p:cond delay="6500"/>
                            </p:stCondLst>
                            <p:childTnLst>
                              <p:par>
                                <p:cTn id="58" presetID="22" presetClass="entr" presetSubtype="4"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500"/>
                                        <p:tgtEl>
                                          <p:spTgt spid="11"/>
                                        </p:tgtEl>
                                      </p:cBhvr>
                                    </p:animEffect>
                                  </p:childTnLst>
                                </p:cTn>
                              </p:par>
                            </p:childTnLst>
                          </p:cTn>
                        </p:par>
                        <p:par>
                          <p:cTn id="61" fill="hold">
                            <p:stCondLst>
                              <p:cond delay="7000"/>
                            </p:stCondLst>
                            <p:childTnLst>
                              <p:par>
                                <p:cTn id="62" presetID="3" presetClass="entr" presetSubtype="1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linds(horizontal)">
                                      <p:cBhvr>
                                        <p:cTn id="64" dur="500"/>
                                        <p:tgtEl>
                                          <p:spTgt spid="12"/>
                                        </p:tgtEl>
                                      </p:cBhvr>
                                    </p:animEffect>
                                  </p:childTnLst>
                                </p:cTn>
                              </p:par>
                            </p:childTnLst>
                          </p:cTn>
                        </p:par>
                        <p:par>
                          <p:cTn id="65" fill="hold">
                            <p:stCondLst>
                              <p:cond delay="7500"/>
                            </p:stCondLst>
                            <p:childTnLst>
                              <p:par>
                                <p:cTn id="66" presetID="26" presetClass="entr" presetSubtype="0"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80">
                                          <p:stCondLst>
                                            <p:cond delay="0"/>
                                          </p:stCondLst>
                                        </p:cTn>
                                        <p:tgtEl>
                                          <p:spTgt spid="15"/>
                                        </p:tgtEl>
                                      </p:cBhvr>
                                    </p:animEffect>
                                    <p:anim calcmode="lin" valueType="num">
                                      <p:cBhvr>
                                        <p:cTn id="6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4" dur="26">
                                          <p:stCondLst>
                                            <p:cond delay="650"/>
                                          </p:stCondLst>
                                        </p:cTn>
                                        <p:tgtEl>
                                          <p:spTgt spid="15"/>
                                        </p:tgtEl>
                                      </p:cBhvr>
                                      <p:to x="100000" y="60000"/>
                                    </p:animScale>
                                    <p:animScale>
                                      <p:cBhvr>
                                        <p:cTn id="75" dur="166" decel="50000">
                                          <p:stCondLst>
                                            <p:cond delay="676"/>
                                          </p:stCondLst>
                                        </p:cTn>
                                        <p:tgtEl>
                                          <p:spTgt spid="15"/>
                                        </p:tgtEl>
                                      </p:cBhvr>
                                      <p:to x="100000" y="100000"/>
                                    </p:animScale>
                                    <p:animScale>
                                      <p:cBhvr>
                                        <p:cTn id="76" dur="26">
                                          <p:stCondLst>
                                            <p:cond delay="1312"/>
                                          </p:stCondLst>
                                        </p:cTn>
                                        <p:tgtEl>
                                          <p:spTgt spid="15"/>
                                        </p:tgtEl>
                                      </p:cBhvr>
                                      <p:to x="100000" y="80000"/>
                                    </p:animScale>
                                    <p:animScale>
                                      <p:cBhvr>
                                        <p:cTn id="77" dur="166" decel="50000">
                                          <p:stCondLst>
                                            <p:cond delay="1338"/>
                                          </p:stCondLst>
                                        </p:cTn>
                                        <p:tgtEl>
                                          <p:spTgt spid="15"/>
                                        </p:tgtEl>
                                      </p:cBhvr>
                                      <p:to x="100000" y="100000"/>
                                    </p:animScale>
                                    <p:animScale>
                                      <p:cBhvr>
                                        <p:cTn id="78" dur="26">
                                          <p:stCondLst>
                                            <p:cond delay="1642"/>
                                          </p:stCondLst>
                                        </p:cTn>
                                        <p:tgtEl>
                                          <p:spTgt spid="15"/>
                                        </p:tgtEl>
                                      </p:cBhvr>
                                      <p:to x="100000" y="90000"/>
                                    </p:animScale>
                                    <p:animScale>
                                      <p:cBhvr>
                                        <p:cTn id="79" dur="166" decel="50000">
                                          <p:stCondLst>
                                            <p:cond delay="1668"/>
                                          </p:stCondLst>
                                        </p:cTn>
                                        <p:tgtEl>
                                          <p:spTgt spid="15"/>
                                        </p:tgtEl>
                                      </p:cBhvr>
                                      <p:to x="100000" y="100000"/>
                                    </p:animScale>
                                    <p:animScale>
                                      <p:cBhvr>
                                        <p:cTn id="80" dur="26">
                                          <p:stCondLst>
                                            <p:cond delay="1808"/>
                                          </p:stCondLst>
                                        </p:cTn>
                                        <p:tgtEl>
                                          <p:spTgt spid="15"/>
                                        </p:tgtEl>
                                      </p:cBhvr>
                                      <p:to x="100000" y="95000"/>
                                    </p:animScale>
                                    <p:animScale>
                                      <p:cBhvr>
                                        <p:cTn id="81" dur="166" decel="50000">
                                          <p:stCondLst>
                                            <p:cond delay="1834"/>
                                          </p:stCondLst>
                                        </p:cTn>
                                        <p:tgtEl>
                                          <p:spTgt spid="15"/>
                                        </p:tgtEl>
                                      </p:cBhvr>
                                      <p:to x="100000" y="100000"/>
                                    </p:animScale>
                                  </p:childTnLst>
                                </p:cTn>
                              </p:par>
                            </p:childTnLst>
                          </p:cTn>
                        </p:par>
                        <p:par>
                          <p:cTn id="82" fill="hold">
                            <p:stCondLst>
                              <p:cond delay="9500"/>
                            </p:stCondLst>
                            <p:childTnLst>
                              <p:par>
                                <p:cTn id="83" presetID="22" presetClass="entr" presetSubtype="1"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up)">
                                      <p:cBhvr>
                                        <p:cTn id="85" dur="500"/>
                                        <p:tgtEl>
                                          <p:spTgt spid="22"/>
                                        </p:tgtEl>
                                      </p:cBhvr>
                                    </p:animEffect>
                                  </p:childTnLst>
                                </p:cTn>
                              </p:par>
                            </p:childTnLst>
                          </p:cTn>
                        </p:par>
                        <p:par>
                          <p:cTn id="86" fill="hold">
                            <p:stCondLst>
                              <p:cond delay="10000"/>
                            </p:stCondLst>
                            <p:childTnLst>
                              <p:par>
                                <p:cTn id="87" presetID="22" presetClass="entr" presetSubtype="1" repeatCount="indefinite"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up)">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P spid="10" grpId="0"/>
      <p:bldP spid="11" grpId="0" animBg="1"/>
      <p:bldP spid="12" grpId="0"/>
      <p:bldP spid="13" grpId="0"/>
      <p:bldP spid="14" grpId="0"/>
      <p:bldP spid="15" grpId="0"/>
      <p:bldP spid="16" grpId="0"/>
      <p:bldP spid="18" grpId="0" animBg="1"/>
      <p:bldP spid="21" grpId="0" animBg="1"/>
      <p:bldP spid="22" grpId="0"/>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562475"/>
      </p:ext>
    </p:extLst>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4900"/>
            <a:ext cx="4684542"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557932" cy="364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351" y="3644901"/>
            <a:ext cx="4673367"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139" y="3644900"/>
            <a:ext cx="3097212"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4351" y="-1"/>
            <a:ext cx="4637649" cy="364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932" y="0"/>
            <a:ext cx="2996419"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83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ثلث قائم الزاوية 3"/>
          <p:cNvSpPr/>
          <p:nvPr/>
        </p:nvSpPr>
        <p:spPr>
          <a:xfrm rot="16200000">
            <a:off x="3167044" y="428603"/>
            <a:ext cx="3643337" cy="5786479"/>
          </a:xfrm>
          <a:prstGeom prst="rtTriangle">
            <a:avLst/>
          </a:prstGeom>
          <a:noFill/>
          <a:ln w="101600">
            <a:solidFill>
              <a:srgbClr val="E16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سهم إلى اليمين 6"/>
          <p:cNvSpPr/>
          <p:nvPr/>
        </p:nvSpPr>
        <p:spPr>
          <a:xfrm rot="16200000">
            <a:off x="7472844" y="3305647"/>
            <a:ext cx="1610956" cy="350263"/>
          </a:xfrm>
          <a:prstGeom prst="right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مربع نص 8"/>
          <p:cNvSpPr txBox="1"/>
          <p:nvPr/>
        </p:nvSpPr>
        <p:spPr>
          <a:xfrm>
            <a:off x="1779104" y="5276091"/>
            <a:ext cx="5933774" cy="523220"/>
          </a:xfrm>
          <a:prstGeom prst="rect">
            <a:avLst/>
          </a:prstGeom>
          <a:noFill/>
        </p:spPr>
        <p:txBody>
          <a:bodyPr wrap="square" rtlCol="0">
            <a:spAutoFit/>
          </a:bodyPr>
          <a:lstStyle/>
          <a:p>
            <a:pPr algn="r" rtl="1"/>
            <a:r>
              <a:rPr lang="ar-IQ" sz="2800" dirty="0"/>
              <a:t>التعرض لدرجات الحرارية من 3- 4 ساعات</a:t>
            </a:r>
            <a:endParaRPr lang="en-US" sz="2800" dirty="0"/>
          </a:p>
        </p:txBody>
      </p:sp>
      <p:sp>
        <p:nvSpPr>
          <p:cNvPr id="10" name="مربع نص 9"/>
          <p:cNvSpPr txBox="1"/>
          <p:nvPr/>
        </p:nvSpPr>
        <p:spPr>
          <a:xfrm>
            <a:off x="8519358" y="2736503"/>
            <a:ext cx="1154080" cy="1384995"/>
          </a:xfrm>
          <a:prstGeom prst="rect">
            <a:avLst/>
          </a:prstGeom>
          <a:noFill/>
        </p:spPr>
        <p:txBody>
          <a:bodyPr wrap="square" rtlCol="0">
            <a:spAutoFit/>
          </a:bodyPr>
          <a:lstStyle/>
          <a:p>
            <a:pPr algn="just" rtl="1"/>
            <a:r>
              <a:rPr lang="ar-IQ" sz="2800" dirty="0"/>
              <a:t>درجة حرارة القاعة</a:t>
            </a:r>
            <a:endParaRPr lang="en-US" sz="2800" dirty="0"/>
          </a:p>
        </p:txBody>
      </p:sp>
      <p:sp>
        <p:nvSpPr>
          <p:cNvPr id="11" name="سهم إلى اليمين 10"/>
          <p:cNvSpPr/>
          <p:nvPr/>
        </p:nvSpPr>
        <p:spPr>
          <a:xfrm rot="19546187">
            <a:off x="3954546" y="2655976"/>
            <a:ext cx="1610956" cy="350263"/>
          </a:xfrm>
          <a:prstGeom prst="right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مربع نص 11"/>
          <p:cNvSpPr txBox="1"/>
          <p:nvPr/>
        </p:nvSpPr>
        <p:spPr>
          <a:xfrm rot="19569273">
            <a:off x="2595878" y="2044093"/>
            <a:ext cx="3416410" cy="523220"/>
          </a:xfrm>
          <a:prstGeom prst="rect">
            <a:avLst/>
          </a:prstGeom>
          <a:noFill/>
        </p:spPr>
        <p:txBody>
          <a:bodyPr wrap="square" rtlCol="0">
            <a:spAutoFit/>
          </a:bodyPr>
          <a:lstStyle/>
          <a:p>
            <a:pPr algn="just"/>
            <a:r>
              <a:rPr lang="ar-IQ" sz="2800" dirty="0"/>
              <a:t>درجة حرارة الجسم الداخلية</a:t>
            </a:r>
            <a:endParaRPr lang="en-US" sz="2800" dirty="0"/>
          </a:p>
        </p:txBody>
      </p:sp>
      <p:sp>
        <p:nvSpPr>
          <p:cNvPr id="13" name="مربع نص 12"/>
          <p:cNvSpPr txBox="1"/>
          <p:nvPr/>
        </p:nvSpPr>
        <p:spPr>
          <a:xfrm>
            <a:off x="7953388" y="1925414"/>
            <a:ext cx="2071702" cy="646331"/>
          </a:xfrm>
          <a:prstGeom prst="rect">
            <a:avLst/>
          </a:prstGeom>
          <a:noFill/>
        </p:spPr>
        <p:txBody>
          <a:bodyPr wrap="square" rtlCol="0">
            <a:spAutoFit/>
          </a:bodyPr>
          <a:lstStyle/>
          <a:p>
            <a:pPr algn="ctr"/>
            <a:r>
              <a:rPr lang="ar-IQ" sz="3600" dirty="0"/>
              <a:t>40.6 مئوي</a:t>
            </a:r>
            <a:endParaRPr lang="en-US" sz="3600" dirty="0"/>
          </a:p>
        </p:txBody>
      </p:sp>
      <p:sp>
        <p:nvSpPr>
          <p:cNvPr id="14" name="مربع نص 13"/>
          <p:cNvSpPr txBox="1"/>
          <p:nvPr/>
        </p:nvSpPr>
        <p:spPr>
          <a:xfrm>
            <a:off x="7957538" y="4354362"/>
            <a:ext cx="2071702" cy="646331"/>
          </a:xfrm>
          <a:prstGeom prst="rect">
            <a:avLst/>
          </a:prstGeom>
          <a:noFill/>
        </p:spPr>
        <p:txBody>
          <a:bodyPr wrap="square" rtlCol="0">
            <a:spAutoFit/>
          </a:bodyPr>
          <a:lstStyle/>
          <a:p>
            <a:pPr algn="ctr"/>
            <a:r>
              <a:rPr lang="ar-IQ" sz="3600" dirty="0"/>
              <a:t>37.8 مئوي</a:t>
            </a:r>
            <a:endParaRPr lang="en-US" sz="3600" dirty="0"/>
          </a:p>
        </p:txBody>
      </p:sp>
      <p:sp>
        <p:nvSpPr>
          <p:cNvPr id="15" name="مربع نص 14"/>
          <p:cNvSpPr txBox="1"/>
          <p:nvPr/>
        </p:nvSpPr>
        <p:spPr>
          <a:xfrm rot="19650277">
            <a:off x="5238492" y="1472946"/>
            <a:ext cx="2214578" cy="646331"/>
          </a:xfrm>
          <a:prstGeom prst="rect">
            <a:avLst/>
          </a:prstGeom>
          <a:noFill/>
        </p:spPr>
        <p:txBody>
          <a:bodyPr wrap="square" rtlCol="0">
            <a:spAutoFit/>
          </a:bodyPr>
          <a:lstStyle/>
          <a:p>
            <a:pPr algn="ctr"/>
            <a:r>
              <a:rPr lang="ar-IQ" sz="3600" dirty="0"/>
              <a:t>43.9 مئوي</a:t>
            </a:r>
            <a:endParaRPr lang="en-US" sz="3600" dirty="0"/>
          </a:p>
        </p:txBody>
      </p:sp>
      <p:sp>
        <p:nvSpPr>
          <p:cNvPr id="16" name="مربع نص 15"/>
          <p:cNvSpPr txBox="1"/>
          <p:nvPr/>
        </p:nvSpPr>
        <p:spPr>
          <a:xfrm rot="19624971">
            <a:off x="1811870" y="3693097"/>
            <a:ext cx="2214578" cy="646331"/>
          </a:xfrm>
          <a:prstGeom prst="rect">
            <a:avLst/>
          </a:prstGeom>
          <a:noFill/>
        </p:spPr>
        <p:txBody>
          <a:bodyPr wrap="square" rtlCol="0">
            <a:spAutoFit/>
          </a:bodyPr>
          <a:lstStyle/>
          <a:p>
            <a:pPr algn="ctr"/>
            <a:r>
              <a:rPr lang="ar-IQ" sz="3600" dirty="0"/>
              <a:t>42.8 مئوي</a:t>
            </a:r>
            <a:endParaRPr lang="en-US" sz="3600" dirty="0"/>
          </a:p>
        </p:txBody>
      </p:sp>
      <p:sp>
        <p:nvSpPr>
          <p:cNvPr id="18" name="سهم إلى اليمين 17"/>
          <p:cNvSpPr/>
          <p:nvPr/>
        </p:nvSpPr>
        <p:spPr>
          <a:xfrm>
            <a:off x="4595802" y="5786454"/>
            <a:ext cx="150019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مربع نص 21"/>
          <p:cNvSpPr txBox="1"/>
          <p:nvPr/>
        </p:nvSpPr>
        <p:spPr>
          <a:xfrm>
            <a:off x="5238744" y="3598136"/>
            <a:ext cx="2143140" cy="830997"/>
          </a:xfrm>
          <a:prstGeom prst="rect">
            <a:avLst/>
          </a:prstGeom>
          <a:noFill/>
        </p:spPr>
        <p:txBody>
          <a:bodyPr wrap="square" rtlCol="0">
            <a:spAutoFit/>
          </a:bodyPr>
          <a:lstStyle/>
          <a:p>
            <a:pPr algn="ctr"/>
            <a:r>
              <a:rPr lang="ar-IQ" sz="2400" b="1" dirty="0"/>
              <a:t>ظهور علامات الإجهاد على الطيور</a:t>
            </a:r>
          </a:p>
        </p:txBody>
      </p:sp>
      <p:sp>
        <p:nvSpPr>
          <p:cNvPr id="17" name="شكل بيضاوي 16"/>
          <p:cNvSpPr/>
          <p:nvPr/>
        </p:nvSpPr>
        <p:spPr>
          <a:xfrm>
            <a:off x="8024826" y="142852"/>
            <a:ext cx="2428892" cy="642942"/>
          </a:xfrm>
          <a:prstGeom prst="ellipse">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2400" b="1" dirty="0">
                <a:solidFill>
                  <a:srgbClr val="002060"/>
                </a:solidFill>
              </a:rPr>
              <a:t>المرحلة الثانية</a:t>
            </a:r>
            <a:endParaRPr lang="en-US" sz="2400" b="1" dirty="0">
              <a:solidFill>
                <a:srgbClr val="002060"/>
              </a:solidFill>
            </a:endParaRPr>
          </a:p>
        </p:txBody>
      </p:sp>
    </p:spTree>
    <p:extLst>
      <p:ext uri="{BB962C8B-B14F-4D97-AF65-F5344CB8AC3E}">
        <p14:creationId xmlns:p14="http://schemas.microsoft.com/office/powerpoint/2010/main" val="41816029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400" decel="100000"/>
                                        <p:tgtEl>
                                          <p:spTgt spid="17"/>
                                        </p:tgtEl>
                                      </p:cBhvr>
                                    </p:animEffect>
                                    <p:anim calcmode="lin" valueType="num">
                                      <p:cBhvr>
                                        <p:cTn id="8" dur="400" decel="100000" fill="hold"/>
                                        <p:tgtEl>
                                          <p:spTgt spid="17"/>
                                        </p:tgtEl>
                                        <p:attrNameLst>
                                          <p:attrName>style.rotation</p:attrName>
                                        </p:attrNameLst>
                                      </p:cBhvr>
                                      <p:tavLst>
                                        <p:tav tm="0">
                                          <p:val>
                                            <p:fltVal val="-90"/>
                                          </p:val>
                                        </p:tav>
                                        <p:tav tm="100000">
                                          <p:val>
                                            <p:fltVal val="0"/>
                                          </p:val>
                                        </p:tav>
                                      </p:tavLst>
                                    </p:anim>
                                    <p:anim calcmode="lin" valueType="num">
                                      <p:cBhvr>
                                        <p:cTn id="9" dur="400" decel="100000" fill="hold"/>
                                        <p:tgtEl>
                                          <p:spTgt spid="17"/>
                                        </p:tgtEl>
                                        <p:attrNameLst>
                                          <p:attrName>ppt_x</p:attrName>
                                        </p:attrNameLst>
                                      </p:cBhvr>
                                      <p:tavLst>
                                        <p:tav tm="0">
                                          <p:val>
                                            <p:strVal val="#ppt_x+0.4"/>
                                          </p:val>
                                        </p:tav>
                                        <p:tav tm="100000">
                                          <p:val>
                                            <p:strVal val="#ppt_x-0.05"/>
                                          </p:val>
                                        </p:tav>
                                      </p:tavLst>
                                    </p:anim>
                                    <p:anim calcmode="lin" valueType="num">
                                      <p:cBhvr>
                                        <p:cTn id="10" dur="400" decel="100000" fill="hold"/>
                                        <p:tgtEl>
                                          <p:spTgt spid="17"/>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7"/>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7"/>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6"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290">
                                          <p:stCondLst>
                                            <p:cond delay="0"/>
                                          </p:stCondLst>
                                        </p:cTn>
                                        <p:tgtEl>
                                          <p:spTgt spid="14"/>
                                        </p:tgtEl>
                                      </p:cBhvr>
                                    </p:animEffect>
                                    <p:anim calcmode="lin" valueType="num">
                                      <p:cBhvr>
                                        <p:cTn id="21"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6" dur="13">
                                          <p:stCondLst>
                                            <p:cond delay="325"/>
                                          </p:stCondLst>
                                        </p:cTn>
                                        <p:tgtEl>
                                          <p:spTgt spid="14"/>
                                        </p:tgtEl>
                                      </p:cBhvr>
                                      <p:to x="100000" y="60000"/>
                                    </p:animScale>
                                    <p:animScale>
                                      <p:cBhvr>
                                        <p:cTn id="27" dur="83" decel="50000">
                                          <p:stCondLst>
                                            <p:cond delay="338"/>
                                          </p:stCondLst>
                                        </p:cTn>
                                        <p:tgtEl>
                                          <p:spTgt spid="14"/>
                                        </p:tgtEl>
                                      </p:cBhvr>
                                      <p:to x="100000" y="100000"/>
                                    </p:animScale>
                                    <p:animScale>
                                      <p:cBhvr>
                                        <p:cTn id="28" dur="13">
                                          <p:stCondLst>
                                            <p:cond delay="656"/>
                                          </p:stCondLst>
                                        </p:cTn>
                                        <p:tgtEl>
                                          <p:spTgt spid="14"/>
                                        </p:tgtEl>
                                      </p:cBhvr>
                                      <p:to x="100000" y="80000"/>
                                    </p:animScale>
                                    <p:animScale>
                                      <p:cBhvr>
                                        <p:cTn id="29" dur="83" decel="50000">
                                          <p:stCondLst>
                                            <p:cond delay="669"/>
                                          </p:stCondLst>
                                        </p:cTn>
                                        <p:tgtEl>
                                          <p:spTgt spid="14"/>
                                        </p:tgtEl>
                                      </p:cBhvr>
                                      <p:to x="100000" y="100000"/>
                                    </p:animScale>
                                    <p:animScale>
                                      <p:cBhvr>
                                        <p:cTn id="30" dur="13">
                                          <p:stCondLst>
                                            <p:cond delay="821"/>
                                          </p:stCondLst>
                                        </p:cTn>
                                        <p:tgtEl>
                                          <p:spTgt spid="14"/>
                                        </p:tgtEl>
                                      </p:cBhvr>
                                      <p:to x="100000" y="90000"/>
                                    </p:animScale>
                                    <p:animScale>
                                      <p:cBhvr>
                                        <p:cTn id="31" dur="83" decel="50000">
                                          <p:stCondLst>
                                            <p:cond delay="834"/>
                                          </p:stCondLst>
                                        </p:cTn>
                                        <p:tgtEl>
                                          <p:spTgt spid="14"/>
                                        </p:tgtEl>
                                      </p:cBhvr>
                                      <p:to x="100000" y="100000"/>
                                    </p:animScale>
                                    <p:animScale>
                                      <p:cBhvr>
                                        <p:cTn id="32" dur="13">
                                          <p:stCondLst>
                                            <p:cond delay="904"/>
                                          </p:stCondLst>
                                        </p:cTn>
                                        <p:tgtEl>
                                          <p:spTgt spid="14"/>
                                        </p:tgtEl>
                                      </p:cBhvr>
                                      <p:to x="100000" y="95000"/>
                                    </p:animScale>
                                    <p:animScale>
                                      <p:cBhvr>
                                        <p:cTn id="33" dur="83" decel="50000">
                                          <p:stCondLst>
                                            <p:cond delay="917"/>
                                          </p:stCondLst>
                                        </p:cTn>
                                        <p:tgtEl>
                                          <p:spTgt spid="14"/>
                                        </p:tgtEl>
                                      </p:cBhvr>
                                      <p:to x="100000" y="100000"/>
                                    </p:animScale>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par>
                          <p:cTn id="38" fill="hold">
                            <p:stCondLst>
                              <p:cond delay="2500"/>
                            </p:stCondLst>
                            <p:childTnLst>
                              <p:par>
                                <p:cTn id="39" presetID="22" presetClass="entr" presetSubtype="4"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par>
                          <p:cTn id="42" fill="hold">
                            <p:stCondLst>
                              <p:cond delay="3000"/>
                            </p:stCondLst>
                            <p:childTnLst>
                              <p:par>
                                <p:cTn id="43" presetID="3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800" decel="100000"/>
                                        <p:tgtEl>
                                          <p:spTgt spid="13"/>
                                        </p:tgtEl>
                                      </p:cBhvr>
                                    </p:animEffect>
                                    <p:anim calcmode="lin" valueType="num">
                                      <p:cBhvr>
                                        <p:cTn id="46" dur="800" decel="100000" fill="hold"/>
                                        <p:tgtEl>
                                          <p:spTgt spid="13"/>
                                        </p:tgtEl>
                                        <p:attrNameLst>
                                          <p:attrName>style.rotation</p:attrName>
                                        </p:attrNameLst>
                                      </p:cBhvr>
                                      <p:tavLst>
                                        <p:tav tm="0">
                                          <p:val>
                                            <p:fltVal val="-90"/>
                                          </p:val>
                                        </p:tav>
                                        <p:tav tm="100000">
                                          <p:val>
                                            <p:fltVal val="0"/>
                                          </p:val>
                                        </p:tav>
                                      </p:tavLst>
                                    </p:anim>
                                    <p:anim calcmode="lin" valueType="num">
                                      <p:cBhvr>
                                        <p:cTn id="47" dur="800" decel="100000" fill="hold"/>
                                        <p:tgtEl>
                                          <p:spTgt spid="13"/>
                                        </p:tgtEl>
                                        <p:attrNameLst>
                                          <p:attrName>ppt_x</p:attrName>
                                        </p:attrNameLst>
                                      </p:cBhvr>
                                      <p:tavLst>
                                        <p:tav tm="0">
                                          <p:val>
                                            <p:strVal val="#ppt_x+0.4"/>
                                          </p:val>
                                        </p:tav>
                                        <p:tav tm="100000">
                                          <p:val>
                                            <p:strVal val="#ppt_x-0.05"/>
                                          </p:val>
                                        </p:tav>
                                      </p:tavLst>
                                    </p:anim>
                                    <p:anim calcmode="lin" valueType="num">
                                      <p:cBhvr>
                                        <p:cTn id="48" dur="800" decel="100000" fill="hold"/>
                                        <p:tgtEl>
                                          <p:spTgt spid="13"/>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5" dur="1000" fill="hold"/>
                                        <p:tgtEl>
                                          <p:spTgt spid="16"/>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6"/>
                                        </p:tgtEl>
                                      </p:cBhvr>
                                    </p:animEffect>
                                  </p:childTnLst>
                                </p:cTn>
                              </p:par>
                            </p:childTnLst>
                          </p:cTn>
                        </p:par>
                        <p:par>
                          <p:cTn id="70" fill="hold">
                            <p:stCondLst>
                              <p:cond delay="6000"/>
                            </p:stCondLst>
                            <p:childTnLst>
                              <p:par>
                                <p:cTn id="71" presetID="22" presetClass="entr" presetSubtype="4"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down)">
                                      <p:cBhvr>
                                        <p:cTn id="73" dur="500"/>
                                        <p:tgtEl>
                                          <p:spTgt spid="11"/>
                                        </p:tgtEl>
                                      </p:cBhvr>
                                    </p:animEffect>
                                  </p:childTnLst>
                                </p:cTn>
                              </p:par>
                            </p:childTnLst>
                          </p:cTn>
                        </p:par>
                        <p:par>
                          <p:cTn id="74" fill="hold">
                            <p:stCondLst>
                              <p:cond delay="6500"/>
                            </p:stCondLst>
                            <p:childTnLst>
                              <p:par>
                                <p:cTn id="75" presetID="22" presetClass="entr" presetSubtype="4"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down)">
                                      <p:cBhvr>
                                        <p:cTn id="77" dur="500"/>
                                        <p:tgtEl>
                                          <p:spTgt spid="12"/>
                                        </p:tgtEl>
                                      </p:cBhvr>
                                    </p:animEffect>
                                  </p:childTnLst>
                                </p:cTn>
                              </p:par>
                            </p:childTnLst>
                          </p:cTn>
                        </p:par>
                        <p:par>
                          <p:cTn id="78" fill="hold">
                            <p:stCondLst>
                              <p:cond delay="7000"/>
                            </p:stCondLst>
                            <p:childTnLst>
                              <p:par>
                                <p:cTn id="79" presetID="35" presetClass="entr" presetSubtype="0"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style.rotation</p:attrName>
                                        </p:attrNameLst>
                                      </p:cBhvr>
                                      <p:tavLst>
                                        <p:tav tm="0">
                                          <p:val>
                                            <p:fltVal val="720"/>
                                          </p:val>
                                        </p:tav>
                                        <p:tav tm="100000">
                                          <p:val>
                                            <p:fltVal val="0"/>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ppt_w</p:attrName>
                                        </p:attrNameLst>
                                      </p:cBhvr>
                                      <p:tavLst>
                                        <p:tav tm="0">
                                          <p:val>
                                            <p:fltVal val="0"/>
                                          </p:val>
                                        </p:tav>
                                        <p:tav tm="100000">
                                          <p:val>
                                            <p:strVal val="#ppt_w"/>
                                          </p:val>
                                        </p:tav>
                                      </p:tavLst>
                                    </p:anim>
                                  </p:childTnLst>
                                </p:cTn>
                              </p:par>
                            </p:childTnLst>
                          </p:cTn>
                        </p:par>
                        <p:par>
                          <p:cTn id="85" fill="hold">
                            <p:stCondLst>
                              <p:cond delay="8000"/>
                            </p:stCondLst>
                            <p:childTnLst>
                              <p:par>
                                <p:cTn id="86" presetID="35"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000"/>
                                        <p:tgtEl>
                                          <p:spTgt spid="22"/>
                                        </p:tgtEl>
                                      </p:cBhvr>
                                    </p:animEffect>
                                    <p:anim calcmode="lin" valueType="num">
                                      <p:cBhvr>
                                        <p:cTn id="89" dur="1000" fill="hold"/>
                                        <p:tgtEl>
                                          <p:spTgt spid="22"/>
                                        </p:tgtEl>
                                        <p:attrNameLst>
                                          <p:attrName>style.rotation</p:attrName>
                                        </p:attrNameLst>
                                      </p:cBhvr>
                                      <p:tavLst>
                                        <p:tav tm="0">
                                          <p:val>
                                            <p:fltVal val="720"/>
                                          </p:val>
                                        </p:tav>
                                        <p:tav tm="100000">
                                          <p:val>
                                            <p:fltVal val="0"/>
                                          </p:val>
                                        </p:tav>
                                      </p:tavLst>
                                    </p:anim>
                                    <p:anim calcmode="lin" valueType="num">
                                      <p:cBhvr>
                                        <p:cTn id="90" dur="1000" fill="hold"/>
                                        <p:tgtEl>
                                          <p:spTgt spid="22"/>
                                        </p:tgtEl>
                                        <p:attrNameLst>
                                          <p:attrName>ppt_h</p:attrName>
                                        </p:attrNameLst>
                                      </p:cBhvr>
                                      <p:tavLst>
                                        <p:tav tm="0">
                                          <p:val>
                                            <p:fltVal val="0"/>
                                          </p:val>
                                        </p:tav>
                                        <p:tav tm="100000">
                                          <p:val>
                                            <p:strVal val="#ppt_h"/>
                                          </p:val>
                                        </p:tav>
                                      </p:tavLst>
                                    </p:anim>
                                    <p:anim calcmode="lin" valueType="num">
                                      <p:cBhvr>
                                        <p:cTn id="91" dur="1000" fill="hold"/>
                                        <p:tgtEl>
                                          <p:spTgt spid="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P spid="10" grpId="0"/>
      <p:bldP spid="11" grpId="0" animBg="1"/>
      <p:bldP spid="12" grpId="0"/>
      <p:bldP spid="13" grpId="0"/>
      <p:bldP spid="14" grpId="0"/>
      <p:bldP spid="15" grpId="0"/>
      <p:bldP spid="16" grpId="0"/>
      <p:bldP spid="18" grpId="0" animBg="1"/>
      <p:bldP spid="22"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4400"/>
            <a:ext cx="4897120"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157" y="69056"/>
            <a:ext cx="7966844" cy="658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6" descr="ويب و تصاميم (268)"/>
          <p:cNvSpPr>
            <a:spLocks noChangeArrowheads="1"/>
          </p:cNvSpPr>
          <p:nvPr/>
        </p:nvSpPr>
        <p:spPr bwMode="auto">
          <a:xfrm>
            <a:off x="-1" y="0"/>
            <a:ext cx="4225157" cy="3454400"/>
          </a:xfrm>
          <a:prstGeom prst="rect">
            <a:avLst/>
          </a:prstGeom>
          <a:blipFill dpi="0" rotWithShape="1">
            <a:blip r:embed="rId4"/>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3167085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p:cTn id="7" dur="500" fill="hold"/>
                                        <p:tgtEl>
                                          <p:spTgt spid="92163"/>
                                        </p:tgtEl>
                                        <p:attrNameLst>
                                          <p:attrName>ppt_w</p:attrName>
                                        </p:attrNameLst>
                                      </p:cBhvr>
                                      <p:tavLst>
                                        <p:tav tm="0">
                                          <p:val>
                                            <p:fltVal val="0"/>
                                          </p:val>
                                        </p:tav>
                                        <p:tav tm="100000">
                                          <p:val>
                                            <p:strVal val="#ppt_w"/>
                                          </p:val>
                                        </p:tav>
                                      </p:tavLst>
                                    </p:anim>
                                    <p:anim calcmode="lin" valueType="num">
                                      <p:cBhvr>
                                        <p:cTn id="8" dur="500" fill="hold"/>
                                        <p:tgtEl>
                                          <p:spTgt spid="92163"/>
                                        </p:tgtEl>
                                        <p:attrNameLst>
                                          <p:attrName>ppt_h</p:attrName>
                                        </p:attrNameLst>
                                      </p:cBhvr>
                                      <p:tavLst>
                                        <p:tav tm="0">
                                          <p:val>
                                            <p:fltVal val="0"/>
                                          </p:val>
                                        </p:tav>
                                        <p:tav tm="100000">
                                          <p:val>
                                            <p:strVal val="#ppt_h"/>
                                          </p:val>
                                        </p:tav>
                                      </p:tavLst>
                                    </p:anim>
                                    <p:anim calcmode="lin" valueType="num">
                                      <p:cBhvr>
                                        <p:cTn id="9" dur="500" fill="hold"/>
                                        <p:tgtEl>
                                          <p:spTgt spid="92163"/>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9216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500"/>
                            </p:stCondLst>
                            <p:childTnLst>
                              <p:par>
                                <p:cTn id="12" presetID="34" presetClass="entr" presetSubtype="0" fill="hold" grpId="0" nodeType="afterEffect">
                                  <p:stCondLst>
                                    <p:cond delay="0"/>
                                  </p:stCondLst>
                                  <p:childTnLst>
                                    <p:set>
                                      <p:cBhvr>
                                        <p:cTn id="13" dur="1" fill="hold">
                                          <p:stCondLst>
                                            <p:cond delay="0"/>
                                          </p:stCondLst>
                                        </p:cTn>
                                        <p:tgtEl>
                                          <p:spTgt spid="92166"/>
                                        </p:tgtEl>
                                        <p:attrNameLst>
                                          <p:attrName>style.visibility</p:attrName>
                                        </p:attrNameLst>
                                      </p:cBhvr>
                                      <p:to>
                                        <p:strVal val="visible"/>
                                      </p:to>
                                    </p:set>
                                    <p:anim from="(-#ppt_w/2)" to="(#ppt_x)" calcmode="lin" valueType="num">
                                      <p:cBhvr>
                                        <p:cTn id="14" dur="300" fill="hold">
                                          <p:stCondLst>
                                            <p:cond delay="0"/>
                                          </p:stCondLst>
                                        </p:cTn>
                                        <p:tgtEl>
                                          <p:spTgt spid="92166"/>
                                        </p:tgtEl>
                                        <p:attrNameLst>
                                          <p:attrName>ppt_x</p:attrName>
                                        </p:attrNameLst>
                                      </p:cBhvr>
                                    </p:anim>
                                    <p:anim from="0" to="-1.0" calcmode="lin" valueType="num">
                                      <p:cBhvr>
                                        <p:cTn id="15" dur="100" decel="50000" autoRev="1" fill="hold">
                                          <p:stCondLst>
                                            <p:cond delay="300"/>
                                          </p:stCondLst>
                                        </p:cTn>
                                        <p:tgtEl>
                                          <p:spTgt spid="92166"/>
                                        </p:tgtEl>
                                        <p:attrNameLst>
                                          <p:attrName>xshear</p:attrName>
                                        </p:attrNameLst>
                                      </p:cBhvr>
                                    </p:anim>
                                    <p:animScale>
                                      <p:cBhvr>
                                        <p:cTn id="16" dur="100" decel="100000" autoRev="1" fill="hold">
                                          <p:stCondLst>
                                            <p:cond delay="300"/>
                                          </p:stCondLst>
                                        </p:cTn>
                                        <p:tgtEl>
                                          <p:spTgt spid="92166"/>
                                        </p:tgtEl>
                                      </p:cBhvr>
                                      <p:from x="100000" y="100000"/>
                                      <p:to x="80000" y="100000"/>
                                    </p:animScale>
                                    <p:anim by="(#ppt_h/3+#ppt_w*0.1)" calcmode="lin" valueType="num">
                                      <p:cBhvr additive="sum">
                                        <p:cTn id="17" dur="100" decel="100000" autoRev="1" fill="hold">
                                          <p:stCondLst>
                                            <p:cond delay="300"/>
                                          </p:stCondLst>
                                        </p:cTn>
                                        <p:tgtEl>
                                          <p:spTgt spid="92166"/>
                                        </p:tgtEl>
                                        <p:attrNameLst>
                                          <p:attrName>ppt_x</p:attrName>
                                        </p:attrNameLst>
                                      </p:cBhvr>
                                    </p:anim>
                                  </p:childTnLst>
                                </p:cTn>
                              </p:par>
                            </p:childTnLst>
                          </p:cTn>
                        </p:par>
                        <p:par>
                          <p:cTn id="18" fill="hold" nodeType="withGroup">
                            <p:stCondLst>
                              <p:cond delay="1000"/>
                            </p:stCondLst>
                            <p:childTnLst>
                              <p:par>
                                <p:cTn id="19" presetID="35" presetClass="entr" presetSubtype="0" fill="hold" nodeType="afterEffect">
                                  <p:stCondLst>
                                    <p:cond delay="0"/>
                                  </p:stCondLst>
                                  <p:childTnLst>
                                    <p:set>
                                      <p:cBhvr>
                                        <p:cTn id="20" dur="1" fill="hold">
                                          <p:stCondLst>
                                            <p:cond delay="0"/>
                                          </p:stCondLst>
                                        </p:cTn>
                                        <p:tgtEl>
                                          <p:spTgt spid="92164"/>
                                        </p:tgtEl>
                                        <p:attrNameLst>
                                          <p:attrName>style.visibility</p:attrName>
                                        </p:attrNameLst>
                                      </p:cBhvr>
                                      <p:to>
                                        <p:strVal val="visible"/>
                                      </p:to>
                                    </p:set>
                                    <p:animEffect transition="in" filter="fade">
                                      <p:cBhvr>
                                        <p:cTn id="21" dur="1000"/>
                                        <p:tgtEl>
                                          <p:spTgt spid="92164"/>
                                        </p:tgtEl>
                                      </p:cBhvr>
                                    </p:animEffect>
                                    <p:anim calcmode="lin" valueType="num">
                                      <p:cBhvr>
                                        <p:cTn id="22" dur="1000" fill="hold"/>
                                        <p:tgtEl>
                                          <p:spTgt spid="92164"/>
                                        </p:tgtEl>
                                        <p:attrNameLst>
                                          <p:attrName>style.rotation</p:attrName>
                                        </p:attrNameLst>
                                      </p:cBhvr>
                                      <p:tavLst>
                                        <p:tav tm="0">
                                          <p:val>
                                            <p:fltVal val="720"/>
                                          </p:val>
                                        </p:tav>
                                        <p:tav tm="100000">
                                          <p:val>
                                            <p:fltVal val="0"/>
                                          </p:val>
                                        </p:tav>
                                      </p:tavLst>
                                    </p:anim>
                                    <p:anim calcmode="lin" valueType="num">
                                      <p:cBhvr>
                                        <p:cTn id="23" dur="1000" fill="hold"/>
                                        <p:tgtEl>
                                          <p:spTgt spid="92164"/>
                                        </p:tgtEl>
                                        <p:attrNameLst>
                                          <p:attrName>ppt_h</p:attrName>
                                        </p:attrNameLst>
                                      </p:cBhvr>
                                      <p:tavLst>
                                        <p:tav tm="0">
                                          <p:val>
                                            <p:fltVal val="0"/>
                                          </p:val>
                                        </p:tav>
                                        <p:tav tm="100000">
                                          <p:val>
                                            <p:strVal val="#ppt_h"/>
                                          </p:val>
                                        </p:tav>
                                      </p:tavLst>
                                    </p:anim>
                                    <p:anim calcmode="lin" valueType="num">
                                      <p:cBhvr>
                                        <p:cTn id="24" dur="1000" fill="hold"/>
                                        <p:tgtEl>
                                          <p:spTgt spid="921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512"/>
            <a:ext cx="7318553" cy="3141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24465"/>
            <a:ext cx="7318554" cy="3933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553" y="-36512"/>
            <a:ext cx="4873447" cy="6894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56268" y="5473005"/>
            <a:ext cx="12023188" cy="1384995"/>
          </a:xfrm>
          <a:prstGeom prst="rect">
            <a:avLst/>
          </a:prstGeom>
          <a:noFill/>
          <a:ln>
            <a:noFill/>
          </a:ln>
          <a:effectLst/>
          <a:extLst/>
        </p:spPr>
        <p:txBody>
          <a:bodyPr wrap="square">
            <a:spAutoFit/>
          </a:bodyPr>
          <a:lstStyle/>
          <a:p>
            <a:pPr algn="just" rtl="1">
              <a:spcBef>
                <a:spcPct val="50000"/>
              </a:spcBef>
            </a:pPr>
            <a:r>
              <a:rPr lang="ar-EG" sz="2800" b="1" dirty="0">
                <a:solidFill>
                  <a:srgbClr val="FFFF00"/>
                </a:solidFill>
                <a:cs typeface="Simplified Arabic" pitchFamily="2" charset="-78"/>
              </a:rPr>
              <a:t>يجب ان يكون التيار الهوائي في القاعة مناسبا لبقاء القطيرات معلقة في الهواء (</a:t>
            </a:r>
            <a:r>
              <a:rPr lang="en-US" sz="2800" b="1" dirty="0">
                <a:solidFill>
                  <a:srgbClr val="FFFF00"/>
                </a:solidFill>
                <a:cs typeface="Simplified Arabic" pitchFamily="2" charset="-78"/>
              </a:rPr>
              <a:t>Suspend Time</a:t>
            </a:r>
            <a:r>
              <a:rPr lang="ar-EG" sz="2800" b="1" dirty="0">
                <a:solidFill>
                  <a:srgbClr val="FFFF00"/>
                </a:solidFill>
                <a:cs typeface="Simplified Arabic" pitchFamily="2" charset="-78"/>
              </a:rPr>
              <a:t>) اطول فترة ممكنة ، ويكون مصدر التيار الهوائي اما من فتحات التهوية او من خلال الساحبات        (</a:t>
            </a:r>
            <a:r>
              <a:rPr lang="en-US" sz="2800" b="1" dirty="0">
                <a:solidFill>
                  <a:srgbClr val="FFFF00"/>
                </a:solidFill>
                <a:cs typeface="Simplified Arabic" pitchFamily="2" charset="-78"/>
              </a:rPr>
              <a:t>Circulation Fan</a:t>
            </a:r>
            <a:r>
              <a:rPr lang="ar-EG" sz="2800" b="1" dirty="0">
                <a:solidFill>
                  <a:srgbClr val="FFFF00"/>
                </a:solidFill>
                <a:cs typeface="Simplified Arabic" pitchFamily="2" charset="-78"/>
              </a:rPr>
              <a:t>)</a:t>
            </a:r>
          </a:p>
        </p:txBody>
      </p:sp>
    </p:spTree>
    <p:extLst>
      <p:ext uri="{BB962C8B-B14F-4D97-AF65-F5344CB8AC3E}">
        <p14:creationId xmlns:p14="http://schemas.microsoft.com/office/powerpoint/2010/main" val="3738458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ثلث قائم الزاوية 3"/>
          <p:cNvSpPr/>
          <p:nvPr/>
        </p:nvSpPr>
        <p:spPr>
          <a:xfrm rot="16200000">
            <a:off x="3167044" y="428603"/>
            <a:ext cx="3643337" cy="5786479"/>
          </a:xfrm>
          <a:prstGeom prst="rtTriangl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سهم إلى اليمين 6"/>
          <p:cNvSpPr/>
          <p:nvPr/>
        </p:nvSpPr>
        <p:spPr>
          <a:xfrm rot="16200000">
            <a:off x="7472844" y="3305647"/>
            <a:ext cx="1610956" cy="350263"/>
          </a:xfrm>
          <a:prstGeom prst="right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مربع نص 8"/>
          <p:cNvSpPr txBox="1"/>
          <p:nvPr/>
        </p:nvSpPr>
        <p:spPr>
          <a:xfrm>
            <a:off x="1983092" y="5378579"/>
            <a:ext cx="6184610" cy="584775"/>
          </a:xfrm>
          <a:prstGeom prst="rect">
            <a:avLst/>
          </a:prstGeom>
          <a:noFill/>
        </p:spPr>
        <p:txBody>
          <a:bodyPr wrap="square" rtlCol="0">
            <a:spAutoFit/>
          </a:bodyPr>
          <a:lstStyle/>
          <a:p>
            <a:pPr algn="r" rtl="1"/>
            <a:r>
              <a:rPr lang="ar-IQ" sz="3200" dirty="0"/>
              <a:t>التعرض لدرجات الحرارية من 1- 2 ساعات</a:t>
            </a:r>
            <a:endParaRPr lang="en-US" sz="3200" dirty="0"/>
          </a:p>
        </p:txBody>
      </p:sp>
      <p:sp>
        <p:nvSpPr>
          <p:cNvPr id="10" name="مربع نص 9"/>
          <p:cNvSpPr txBox="1"/>
          <p:nvPr/>
        </p:nvSpPr>
        <p:spPr>
          <a:xfrm>
            <a:off x="8175814" y="2589993"/>
            <a:ext cx="1435686" cy="1569660"/>
          </a:xfrm>
          <a:prstGeom prst="rect">
            <a:avLst/>
          </a:prstGeom>
          <a:noFill/>
        </p:spPr>
        <p:txBody>
          <a:bodyPr wrap="square" rtlCol="0">
            <a:spAutoFit/>
          </a:bodyPr>
          <a:lstStyle/>
          <a:p>
            <a:pPr algn="just" rtl="1"/>
            <a:r>
              <a:rPr lang="ar-IQ" sz="3200" b="1" dirty="0"/>
              <a:t>درجة حرارة القاعة</a:t>
            </a:r>
            <a:endParaRPr lang="en-US" sz="3200" b="1" dirty="0"/>
          </a:p>
        </p:txBody>
      </p:sp>
      <p:sp>
        <p:nvSpPr>
          <p:cNvPr id="11" name="سهم إلى اليمين 10"/>
          <p:cNvSpPr/>
          <p:nvPr/>
        </p:nvSpPr>
        <p:spPr>
          <a:xfrm rot="19546187">
            <a:off x="3954546" y="2655976"/>
            <a:ext cx="1610956" cy="350263"/>
          </a:xfrm>
          <a:prstGeom prst="right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مربع نص 11"/>
          <p:cNvSpPr txBox="1"/>
          <p:nvPr/>
        </p:nvSpPr>
        <p:spPr>
          <a:xfrm rot="19569273">
            <a:off x="1927445" y="1890860"/>
            <a:ext cx="3905103" cy="584775"/>
          </a:xfrm>
          <a:prstGeom prst="rect">
            <a:avLst/>
          </a:prstGeom>
          <a:noFill/>
        </p:spPr>
        <p:txBody>
          <a:bodyPr wrap="square" rtlCol="0">
            <a:spAutoFit/>
          </a:bodyPr>
          <a:lstStyle/>
          <a:p>
            <a:pPr algn="just" rtl="1"/>
            <a:r>
              <a:rPr lang="ar-IQ" sz="3200" b="1" dirty="0"/>
              <a:t>درجة حرارة الجسم الداخلية</a:t>
            </a:r>
            <a:endParaRPr lang="en-US" sz="3200" b="1" dirty="0"/>
          </a:p>
        </p:txBody>
      </p:sp>
      <p:sp>
        <p:nvSpPr>
          <p:cNvPr id="13" name="مربع نص 12"/>
          <p:cNvSpPr txBox="1"/>
          <p:nvPr/>
        </p:nvSpPr>
        <p:spPr>
          <a:xfrm>
            <a:off x="7953388" y="1925414"/>
            <a:ext cx="2071702" cy="646331"/>
          </a:xfrm>
          <a:prstGeom prst="rect">
            <a:avLst/>
          </a:prstGeom>
          <a:noFill/>
        </p:spPr>
        <p:txBody>
          <a:bodyPr wrap="square" rtlCol="0">
            <a:spAutoFit/>
          </a:bodyPr>
          <a:lstStyle/>
          <a:p>
            <a:pPr algn="ctr"/>
            <a:r>
              <a:rPr lang="ar-IQ" sz="3600" dirty="0"/>
              <a:t>43.3 مئوي</a:t>
            </a:r>
            <a:endParaRPr lang="en-US" sz="3600" dirty="0"/>
          </a:p>
        </p:txBody>
      </p:sp>
      <p:sp>
        <p:nvSpPr>
          <p:cNvPr id="14" name="مربع نص 13"/>
          <p:cNvSpPr txBox="1"/>
          <p:nvPr/>
        </p:nvSpPr>
        <p:spPr>
          <a:xfrm>
            <a:off x="8096264" y="4211430"/>
            <a:ext cx="2071702" cy="646331"/>
          </a:xfrm>
          <a:prstGeom prst="rect">
            <a:avLst/>
          </a:prstGeom>
          <a:noFill/>
        </p:spPr>
        <p:txBody>
          <a:bodyPr wrap="square" rtlCol="0">
            <a:spAutoFit/>
          </a:bodyPr>
          <a:lstStyle/>
          <a:p>
            <a:pPr algn="ctr"/>
            <a:r>
              <a:rPr lang="ar-IQ" sz="3600" dirty="0"/>
              <a:t>40.6 مئوي</a:t>
            </a:r>
            <a:endParaRPr lang="en-US" sz="3600" dirty="0"/>
          </a:p>
        </p:txBody>
      </p:sp>
      <p:sp>
        <p:nvSpPr>
          <p:cNvPr id="15" name="مربع نص 14"/>
          <p:cNvSpPr txBox="1"/>
          <p:nvPr/>
        </p:nvSpPr>
        <p:spPr>
          <a:xfrm rot="19650277">
            <a:off x="1880906" y="3667155"/>
            <a:ext cx="2214578" cy="646331"/>
          </a:xfrm>
          <a:prstGeom prst="rect">
            <a:avLst/>
          </a:prstGeom>
          <a:noFill/>
        </p:spPr>
        <p:txBody>
          <a:bodyPr wrap="square" rtlCol="0">
            <a:spAutoFit/>
          </a:bodyPr>
          <a:lstStyle/>
          <a:p>
            <a:pPr algn="ctr"/>
            <a:r>
              <a:rPr lang="ar-IQ" sz="3600" dirty="0"/>
              <a:t>43.9 مئوي</a:t>
            </a:r>
            <a:endParaRPr lang="en-US" sz="3600" dirty="0"/>
          </a:p>
        </p:txBody>
      </p:sp>
      <p:sp>
        <p:nvSpPr>
          <p:cNvPr id="16" name="مربع نص 15"/>
          <p:cNvSpPr txBox="1"/>
          <p:nvPr/>
        </p:nvSpPr>
        <p:spPr>
          <a:xfrm rot="19624971">
            <a:off x="5240894" y="1407081"/>
            <a:ext cx="2214578" cy="646331"/>
          </a:xfrm>
          <a:prstGeom prst="rect">
            <a:avLst/>
          </a:prstGeom>
          <a:noFill/>
        </p:spPr>
        <p:txBody>
          <a:bodyPr wrap="square" rtlCol="0">
            <a:spAutoFit/>
          </a:bodyPr>
          <a:lstStyle/>
          <a:p>
            <a:pPr algn="ctr"/>
            <a:r>
              <a:rPr lang="ar-IQ" sz="3600" dirty="0"/>
              <a:t>44.6 مئوي</a:t>
            </a:r>
            <a:endParaRPr lang="en-US" sz="3600" dirty="0"/>
          </a:p>
        </p:txBody>
      </p:sp>
      <p:sp>
        <p:nvSpPr>
          <p:cNvPr id="18" name="سهم إلى اليمين 17"/>
          <p:cNvSpPr/>
          <p:nvPr/>
        </p:nvSpPr>
        <p:spPr>
          <a:xfrm>
            <a:off x="4488645" y="6003529"/>
            <a:ext cx="150019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مربع نص 21"/>
          <p:cNvSpPr txBox="1"/>
          <p:nvPr/>
        </p:nvSpPr>
        <p:spPr>
          <a:xfrm>
            <a:off x="5238744" y="3598136"/>
            <a:ext cx="2143140" cy="646331"/>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txBody>
          <a:bodyPr wrap="square" rtlCol="0">
            <a:spAutoFit/>
          </a:bodyPr>
          <a:lstStyle/>
          <a:p>
            <a:pPr algn="ctr"/>
            <a:r>
              <a:rPr lang="ar-IQ" sz="3600" dirty="0">
                <a:solidFill>
                  <a:schemeClr val="bg1"/>
                </a:solidFill>
              </a:rPr>
              <a:t>الموت</a:t>
            </a:r>
          </a:p>
        </p:txBody>
      </p:sp>
      <p:sp>
        <p:nvSpPr>
          <p:cNvPr id="17" name="شكل بيضاوي 16"/>
          <p:cNvSpPr/>
          <p:nvPr/>
        </p:nvSpPr>
        <p:spPr>
          <a:xfrm>
            <a:off x="8700814" y="203632"/>
            <a:ext cx="3443652" cy="1359229"/>
          </a:xfrm>
          <a:prstGeom prst="ellipse">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3600" b="1" dirty="0">
                <a:solidFill>
                  <a:srgbClr val="002060"/>
                </a:solidFill>
              </a:rPr>
              <a:t>المرحلة الثالثة</a:t>
            </a:r>
            <a:endParaRPr lang="en-US" sz="3600" b="1" dirty="0">
              <a:solidFill>
                <a:srgbClr val="002060"/>
              </a:solidFill>
            </a:endParaRPr>
          </a:p>
        </p:txBody>
      </p:sp>
    </p:spTree>
    <p:extLst>
      <p:ext uri="{BB962C8B-B14F-4D97-AF65-F5344CB8AC3E}">
        <p14:creationId xmlns:p14="http://schemas.microsoft.com/office/powerpoint/2010/main" val="193821130"/>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0" dur="1000" fill="hold"/>
                                        <p:tgtEl>
                                          <p:spTgt spid="1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par>
                          <p:cTn id="19" fill="hold">
                            <p:stCondLst>
                              <p:cond delay="1500"/>
                            </p:stCondLst>
                            <p:childTnLst>
                              <p:par>
                                <p:cTn id="20" presetID="3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3000"/>
                            </p:stCondLst>
                            <p:childTnLst>
                              <p:par>
                                <p:cTn id="33" presetID="22" presetClass="entr" presetSubtype="4"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par>
                          <p:cTn id="36" fill="hold">
                            <p:stCondLst>
                              <p:cond delay="3500"/>
                            </p:stCondLst>
                            <p:childTnLst>
                              <p:par>
                                <p:cTn id="37" presetID="34"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from="(-#ppt_w/2)" to="(#ppt_x)" calcmode="lin" valueType="num">
                                      <p:cBhvr>
                                        <p:cTn id="39" dur="600" fill="hold">
                                          <p:stCondLst>
                                            <p:cond delay="0"/>
                                          </p:stCondLst>
                                        </p:cTn>
                                        <p:tgtEl>
                                          <p:spTgt spid="13"/>
                                        </p:tgtEl>
                                        <p:attrNameLst>
                                          <p:attrName>ppt_x</p:attrName>
                                        </p:attrNameLst>
                                      </p:cBhvr>
                                    </p:anim>
                                    <p:anim from="0" to="-1.0" calcmode="lin" valueType="num">
                                      <p:cBhvr>
                                        <p:cTn id="40" dur="200" decel="50000" autoRev="1" fill="hold">
                                          <p:stCondLst>
                                            <p:cond delay="600"/>
                                          </p:stCondLst>
                                        </p:cTn>
                                        <p:tgtEl>
                                          <p:spTgt spid="13"/>
                                        </p:tgtEl>
                                        <p:attrNameLst>
                                          <p:attrName>xshear</p:attrName>
                                        </p:attrNameLst>
                                      </p:cBhvr>
                                    </p:anim>
                                    <p:animScale>
                                      <p:cBhvr>
                                        <p:cTn id="41" dur="200" decel="100000" autoRev="1" fill="hold">
                                          <p:stCondLst>
                                            <p:cond delay="600"/>
                                          </p:stCondLst>
                                        </p:cTn>
                                        <p:tgtEl>
                                          <p:spTgt spid="13"/>
                                        </p:tgtEl>
                                      </p:cBhvr>
                                      <p:from x="100000" y="100000"/>
                                      <p:to x="80000" y="100000"/>
                                    </p:animScale>
                                    <p:anim by="(#ppt_h/3+#ppt_w*0.1)" calcmode="lin" valueType="num">
                                      <p:cBhvr additive="sum">
                                        <p:cTn id="42" dur="200" decel="100000" autoRev="1" fill="hold">
                                          <p:stCondLst>
                                            <p:cond delay="600"/>
                                          </p:stCondLst>
                                        </p:cTn>
                                        <p:tgtEl>
                                          <p:spTgt spid="13"/>
                                        </p:tgtEl>
                                        <p:attrNameLst>
                                          <p:attrName>ppt_x</p:attrName>
                                        </p:attrNameLst>
                                      </p:cBhvr>
                                    </p:anim>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5500"/>
                            </p:stCondLst>
                            <p:childTnLst>
                              <p:par>
                                <p:cTn id="52" presetID="34"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from="(-#ppt_w/2)" to="(#ppt_x)" calcmode="lin" valueType="num">
                                      <p:cBhvr>
                                        <p:cTn id="54" dur="600" fill="hold">
                                          <p:stCondLst>
                                            <p:cond delay="0"/>
                                          </p:stCondLst>
                                        </p:cTn>
                                        <p:tgtEl>
                                          <p:spTgt spid="15"/>
                                        </p:tgtEl>
                                        <p:attrNameLst>
                                          <p:attrName>ppt_x</p:attrName>
                                        </p:attrNameLst>
                                      </p:cBhvr>
                                    </p:anim>
                                    <p:anim from="0" to="-1.0" calcmode="lin" valueType="num">
                                      <p:cBhvr>
                                        <p:cTn id="55" dur="200" decel="50000" autoRev="1" fill="hold">
                                          <p:stCondLst>
                                            <p:cond delay="600"/>
                                          </p:stCondLst>
                                        </p:cTn>
                                        <p:tgtEl>
                                          <p:spTgt spid="15"/>
                                        </p:tgtEl>
                                        <p:attrNameLst>
                                          <p:attrName>xshear</p:attrName>
                                        </p:attrNameLst>
                                      </p:cBhvr>
                                    </p:anim>
                                    <p:animScale>
                                      <p:cBhvr>
                                        <p:cTn id="56" dur="200" decel="100000" autoRev="1" fill="hold">
                                          <p:stCondLst>
                                            <p:cond delay="600"/>
                                          </p:stCondLst>
                                        </p:cTn>
                                        <p:tgtEl>
                                          <p:spTgt spid="15"/>
                                        </p:tgtEl>
                                      </p:cBhvr>
                                      <p:from x="100000" y="100000"/>
                                      <p:to x="80000" y="100000"/>
                                    </p:animScale>
                                    <p:anim by="(#ppt_h/3+#ppt_w*0.1)" calcmode="lin" valueType="num">
                                      <p:cBhvr additive="sum">
                                        <p:cTn id="57" dur="200" decel="100000" autoRev="1" fill="hold">
                                          <p:stCondLst>
                                            <p:cond delay="600"/>
                                          </p:stCondLst>
                                        </p:cTn>
                                        <p:tgtEl>
                                          <p:spTgt spid="15"/>
                                        </p:tgtEl>
                                        <p:attrNameLst>
                                          <p:attrName>ppt_x</p:attrName>
                                        </p:attrNameLst>
                                      </p:cBhvr>
                                    </p:anim>
                                  </p:childTnLst>
                                </p:cTn>
                              </p:par>
                            </p:childTnLst>
                          </p:cTn>
                        </p:par>
                        <p:par>
                          <p:cTn id="58" fill="hold">
                            <p:stCondLst>
                              <p:cond delay="6500"/>
                            </p:stCondLst>
                            <p:childTnLst>
                              <p:par>
                                <p:cTn id="59" presetID="22" presetClass="entr" presetSubtype="4"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par>
                          <p:cTn id="62" fill="hold">
                            <p:stCondLst>
                              <p:cond delay="7000"/>
                            </p:stCondLst>
                            <p:childTnLst>
                              <p:par>
                                <p:cTn id="63" presetID="22" presetClass="entr" presetSubtype="4"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00"/>
                                        <p:tgtEl>
                                          <p:spTgt spid="12"/>
                                        </p:tgtEl>
                                      </p:cBhvr>
                                    </p:animEffect>
                                  </p:childTnLst>
                                </p:cTn>
                              </p:par>
                            </p:childTnLst>
                          </p:cTn>
                        </p:par>
                        <p:par>
                          <p:cTn id="66" fill="hold">
                            <p:stCondLst>
                              <p:cond delay="7500"/>
                            </p:stCondLst>
                            <p:childTnLst>
                              <p:par>
                                <p:cTn id="67" presetID="26" presetClass="entr" presetSubtype="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290">
                                          <p:stCondLst>
                                            <p:cond delay="0"/>
                                          </p:stCondLst>
                                        </p:cTn>
                                        <p:tgtEl>
                                          <p:spTgt spid="16"/>
                                        </p:tgtEl>
                                      </p:cBhvr>
                                    </p:animEffect>
                                    <p:anim calcmode="lin" valueType="num">
                                      <p:cBhvr>
                                        <p:cTn id="70"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75" dur="13">
                                          <p:stCondLst>
                                            <p:cond delay="325"/>
                                          </p:stCondLst>
                                        </p:cTn>
                                        <p:tgtEl>
                                          <p:spTgt spid="16"/>
                                        </p:tgtEl>
                                      </p:cBhvr>
                                      <p:to x="100000" y="60000"/>
                                    </p:animScale>
                                    <p:animScale>
                                      <p:cBhvr>
                                        <p:cTn id="76" dur="83" decel="50000">
                                          <p:stCondLst>
                                            <p:cond delay="338"/>
                                          </p:stCondLst>
                                        </p:cTn>
                                        <p:tgtEl>
                                          <p:spTgt spid="16"/>
                                        </p:tgtEl>
                                      </p:cBhvr>
                                      <p:to x="100000" y="100000"/>
                                    </p:animScale>
                                    <p:animScale>
                                      <p:cBhvr>
                                        <p:cTn id="77" dur="13">
                                          <p:stCondLst>
                                            <p:cond delay="656"/>
                                          </p:stCondLst>
                                        </p:cTn>
                                        <p:tgtEl>
                                          <p:spTgt spid="16"/>
                                        </p:tgtEl>
                                      </p:cBhvr>
                                      <p:to x="100000" y="80000"/>
                                    </p:animScale>
                                    <p:animScale>
                                      <p:cBhvr>
                                        <p:cTn id="78" dur="83" decel="50000">
                                          <p:stCondLst>
                                            <p:cond delay="669"/>
                                          </p:stCondLst>
                                        </p:cTn>
                                        <p:tgtEl>
                                          <p:spTgt spid="16"/>
                                        </p:tgtEl>
                                      </p:cBhvr>
                                      <p:to x="100000" y="100000"/>
                                    </p:animScale>
                                    <p:animScale>
                                      <p:cBhvr>
                                        <p:cTn id="79" dur="13">
                                          <p:stCondLst>
                                            <p:cond delay="821"/>
                                          </p:stCondLst>
                                        </p:cTn>
                                        <p:tgtEl>
                                          <p:spTgt spid="16"/>
                                        </p:tgtEl>
                                      </p:cBhvr>
                                      <p:to x="100000" y="90000"/>
                                    </p:animScale>
                                    <p:animScale>
                                      <p:cBhvr>
                                        <p:cTn id="80" dur="83" decel="50000">
                                          <p:stCondLst>
                                            <p:cond delay="834"/>
                                          </p:stCondLst>
                                        </p:cTn>
                                        <p:tgtEl>
                                          <p:spTgt spid="16"/>
                                        </p:tgtEl>
                                      </p:cBhvr>
                                      <p:to x="100000" y="100000"/>
                                    </p:animScale>
                                    <p:animScale>
                                      <p:cBhvr>
                                        <p:cTn id="81" dur="13">
                                          <p:stCondLst>
                                            <p:cond delay="904"/>
                                          </p:stCondLst>
                                        </p:cTn>
                                        <p:tgtEl>
                                          <p:spTgt spid="16"/>
                                        </p:tgtEl>
                                      </p:cBhvr>
                                      <p:to x="100000" y="95000"/>
                                    </p:animScale>
                                    <p:animScale>
                                      <p:cBhvr>
                                        <p:cTn id="82" dur="83" decel="50000">
                                          <p:stCondLst>
                                            <p:cond delay="917"/>
                                          </p:stCondLst>
                                        </p:cTn>
                                        <p:tgtEl>
                                          <p:spTgt spid="16"/>
                                        </p:tgtEl>
                                      </p:cBhvr>
                                      <p:to x="100000" y="100000"/>
                                    </p:animScale>
                                  </p:childTnLst>
                                </p:cTn>
                              </p:par>
                            </p:childTnLst>
                          </p:cTn>
                        </p:par>
                        <p:par>
                          <p:cTn id="83" fill="hold">
                            <p:stCondLst>
                              <p:cond delay="8500"/>
                            </p:stCondLst>
                            <p:childTnLst>
                              <p:par>
                                <p:cTn id="84" presetID="35" presetClass="entr" presetSubtype="0"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2000"/>
                                        <p:tgtEl>
                                          <p:spTgt spid="22"/>
                                        </p:tgtEl>
                                      </p:cBhvr>
                                    </p:animEffect>
                                    <p:anim calcmode="lin" valueType="num">
                                      <p:cBhvr>
                                        <p:cTn id="87" dur="2000" fill="hold"/>
                                        <p:tgtEl>
                                          <p:spTgt spid="22"/>
                                        </p:tgtEl>
                                        <p:attrNameLst>
                                          <p:attrName>style.rotation</p:attrName>
                                        </p:attrNameLst>
                                      </p:cBhvr>
                                      <p:tavLst>
                                        <p:tav tm="0">
                                          <p:val>
                                            <p:fltVal val="720"/>
                                          </p:val>
                                        </p:tav>
                                        <p:tav tm="100000">
                                          <p:val>
                                            <p:fltVal val="0"/>
                                          </p:val>
                                        </p:tav>
                                      </p:tavLst>
                                    </p:anim>
                                    <p:anim calcmode="lin" valueType="num">
                                      <p:cBhvr>
                                        <p:cTn id="88" dur="2000" fill="hold"/>
                                        <p:tgtEl>
                                          <p:spTgt spid="22"/>
                                        </p:tgtEl>
                                        <p:attrNameLst>
                                          <p:attrName>ppt_h</p:attrName>
                                        </p:attrNameLst>
                                      </p:cBhvr>
                                      <p:tavLst>
                                        <p:tav tm="0">
                                          <p:val>
                                            <p:fltVal val="0"/>
                                          </p:val>
                                        </p:tav>
                                        <p:tav tm="100000">
                                          <p:val>
                                            <p:strVal val="#ppt_h"/>
                                          </p:val>
                                        </p:tav>
                                      </p:tavLst>
                                    </p:anim>
                                    <p:anim calcmode="lin" valueType="num">
                                      <p:cBhvr>
                                        <p:cTn id="89" dur="2000" fill="hold"/>
                                        <p:tgtEl>
                                          <p:spTgt spid="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P spid="10" grpId="0"/>
      <p:bldP spid="11" grpId="0" animBg="1"/>
      <p:bldP spid="12" grpId="0"/>
      <p:bldP spid="13" grpId="0"/>
      <p:bldP spid="14" grpId="0"/>
      <p:bldP spid="15" grpId="0"/>
      <p:bldP spid="16" grpId="0"/>
      <p:bldP spid="18" grpId="0" animBg="1"/>
      <p:bldP spid="22"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srcRect/>
          <a:stretch>
            <a:fillRect/>
          </a:stretch>
        </p:blipFill>
        <p:spPr bwMode="auto">
          <a:xfrm>
            <a:off x="0" y="0"/>
            <a:ext cx="12192000" cy="6858024"/>
          </a:xfrm>
          <a:prstGeom prst="rect">
            <a:avLst/>
          </a:prstGeom>
          <a:noFill/>
          <a:ln w="9525">
            <a:noFill/>
            <a:miter lim="800000"/>
            <a:headEnd/>
            <a:tailEnd/>
          </a:ln>
          <a:effectLst/>
        </p:spPr>
      </p:pic>
      <p:sp>
        <p:nvSpPr>
          <p:cNvPr id="3" name="مربع نص 2"/>
          <p:cNvSpPr txBox="1"/>
          <p:nvPr/>
        </p:nvSpPr>
        <p:spPr>
          <a:xfrm>
            <a:off x="1524000" y="5477548"/>
            <a:ext cx="9144000" cy="707886"/>
          </a:xfrm>
          <a:prstGeom prst="rect">
            <a:avLst/>
          </a:prstGeom>
          <a:solidFill>
            <a:srgbClr val="FF0000"/>
          </a:solidFill>
        </p:spPr>
        <p:txBody>
          <a:bodyPr wrap="square" rtlCol="0">
            <a:spAutoFit/>
          </a:bodyPr>
          <a:lstStyle/>
          <a:p>
            <a:pPr algn="ctr"/>
            <a:r>
              <a:rPr lang="ar-IQ" sz="4000" b="1" dirty="0">
                <a:solidFill>
                  <a:schemeClr val="bg1"/>
                </a:solidFill>
              </a:rPr>
              <a:t> المظهر الطبيعي للحم الصدر</a:t>
            </a:r>
            <a:endParaRPr lang="en-US" sz="4000" b="1" dirty="0">
              <a:solidFill>
                <a:schemeClr val="bg1"/>
              </a:solidFill>
            </a:endParaRPr>
          </a:p>
        </p:txBody>
      </p:sp>
    </p:spTree>
    <p:extLst>
      <p:ext uri="{BB962C8B-B14F-4D97-AF65-F5344CB8AC3E}">
        <p14:creationId xmlns:p14="http://schemas.microsoft.com/office/powerpoint/2010/main" val="2435801315"/>
      </p:ext>
    </p:extLst>
  </p:cSld>
  <p:clrMapOvr>
    <a:masterClrMapping/>
  </p:clrMapOvr>
  <p:transition>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28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3" name="مربع نص 2"/>
          <p:cNvSpPr txBox="1"/>
          <p:nvPr/>
        </p:nvSpPr>
        <p:spPr>
          <a:xfrm>
            <a:off x="1524000" y="4630176"/>
            <a:ext cx="9144000" cy="1323439"/>
          </a:xfrm>
          <a:prstGeom prst="rect">
            <a:avLst/>
          </a:prstGeom>
          <a:solidFill>
            <a:srgbClr val="FF0000"/>
          </a:solidFill>
        </p:spPr>
        <p:txBody>
          <a:bodyPr wrap="square" rtlCol="0">
            <a:spAutoFit/>
          </a:bodyPr>
          <a:lstStyle/>
          <a:p>
            <a:pPr algn="ctr" rtl="1"/>
            <a:r>
              <a:rPr lang="ar-IQ" sz="4000" b="1" dirty="0">
                <a:solidFill>
                  <a:schemeClr val="bg1"/>
                </a:solidFill>
              </a:rPr>
              <a:t>يظهر الصدر بشكل اللحم </a:t>
            </a:r>
            <a:r>
              <a:rPr lang="ar-IQ" sz="4000" b="1" dirty="0" smtClean="0">
                <a:solidFill>
                  <a:schemeClr val="bg1"/>
                </a:solidFill>
              </a:rPr>
              <a:t>المطبوخ</a:t>
            </a:r>
          </a:p>
          <a:p>
            <a:pPr algn="ctr" rtl="1"/>
            <a:r>
              <a:rPr lang="ar-IQ" sz="4000" b="1" dirty="0" smtClean="0">
                <a:solidFill>
                  <a:schemeClr val="bg1"/>
                </a:solidFill>
              </a:rPr>
              <a:t> </a:t>
            </a:r>
            <a:r>
              <a:rPr lang="ar-IQ" sz="4000" b="1" dirty="0">
                <a:solidFill>
                  <a:schemeClr val="bg1"/>
                </a:solidFill>
              </a:rPr>
              <a:t>(</a:t>
            </a:r>
            <a:r>
              <a:rPr lang="en-US" sz="4000" b="1" dirty="0">
                <a:solidFill>
                  <a:schemeClr val="bg1"/>
                </a:solidFill>
              </a:rPr>
              <a:t>Cocked Meat appearance</a:t>
            </a:r>
            <a:r>
              <a:rPr lang="ar-IQ" sz="4000" b="1" dirty="0">
                <a:solidFill>
                  <a:schemeClr val="bg1"/>
                </a:solidFill>
              </a:rPr>
              <a:t>)</a:t>
            </a:r>
            <a:endParaRPr lang="en-US" sz="4000" b="1" dirty="0">
              <a:solidFill>
                <a:schemeClr val="bg1"/>
              </a:solidFill>
            </a:endParaRPr>
          </a:p>
        </p:txBody>
      </p:sp>
    </p:spTree>
    <p:extLst>
      <p:ext uri="{BB962C8B-B14F-4D97-AF65-F5344CB8AC3E}">
        <p14:creationId xmlns:p14="http://schemas.microsoft.com/office/powerpoint/2010/main" val="915489008"/>
      </p:ext>
    </p:extLst>
  </p:cSld>
  <p:clrMapOvr>
    <a:masterClrMapping/>
  </p:clrMapOvr>
  <p:transition>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3" name="مربع نص 2"/>
          <p:cNvSpPr txBox="1"/>
          <p:nvPr/>
        </p:nvSpPr>
        <p:spPr>
          <a:xfrm>
            <a:off x="0" y="-24"/>
            <a:ext cx="12192000" cy="707886"/>
          </a:xfrm>
          <a:prstGeom prst="rect">
            <a:avLst/>
          </a:prstGeom>
          <a:solidFill>
            <a:srgbClr val="FF0000"/>
          </a:solidFill>
        </p:spPr>
        <p:txBody>
          <a:bodyPr wrap="square" rtlCol="0">
            <a:spAutoFit/>
          </a:bodyPr>
          <a:lstStyle/>
          <a:p>
            <a:pPr algn="ctr" rtl="1"/>
            <a:r>
              <a:rPr lang="ar-IQ" sz="4000" b="1" dirty="0">
                <a:solidFill>
                  <a:schemeClr val="bg1"/>
                </a:solidFill>
              </a:rPr>
              <a:t> الصدر يشبه مظهر اللحم المطبوخ (</a:t>
            </a:r>
            <a:r>
              <a:rPr lang="en-US" sz="4000" b="1" dirty="0">
                <a:solidFill>
                  <a:schemeClr val="bg1"/>
                </a:solidFill>
              </a:rPr>
              <a:t>Cocked Meat appearance</a:t>
            </a:r>
            <a:r>
              <a:rPr lang="ar-IQ" sz="4000" b="1" dirty="0">
                <a:solidFill>
                  <a:schemeClr val="bg1"/>
                </a:solidFill>
              </a:rPr>
              <a:t>)</a:t>
            </a:r>
            <a:endParaRPr lang="en-US" sz="4000" b="1" dirty="0">
              <a:solidFill>
                <a:schemeClr val="bg1"/>
              </a:solidFill>
            </a:endParaRPr>
          </a:p>
        </p:txBody>
      </p:sp>
    </p:spTree>
    <p:extLst>
      <p:ext uri="{BB962C8B-B14F-4D97-AF65-F5344CB8AC3E}">
        <p14:creationId xmlns:p14="http://schemas.microsoft.com/office/powerpoint/2010/main" val="293895127"/>
      </p:ext>
    </p:extLst>
  </p:cSld>
  <p:clrMapOvr>
    <a:masterClrMapping/>
  </p:clrMapOvr>
  <p:transition>
    <p:split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24"/>
            <a:ext cx="12192000" cy="6858024"/>
          </a:xfrm>
          <a:prstGeom prst="rect">
            <a:avLst/>
          </a:prstGeom>
          <a:noFill/>
          <a:ln w="9525">
            <a:noFill/>
            <a:miter lim="800000"/>
            <a:headEnd/>
            <a:tailEnd/>
          </a:ln>
          <a:effectLst/>
        </p:spPr>
      </p:pic>
      <p:sp>
        <p:nvSpPr>
          <p:cNvPr id="3" name="مربع نص 2"/>
          <p:cNvSpPr txBox="1"/>
          <p:nvPr/>
        </p:nvSpPr>
        <p:spPr>
          <a:xfrm>
            <a:off x="0" y="-24"/>
            <a:ext cx="12192000" cy="707886"/>
          </a:xfrm>
          <a:prstGeom prst="rect">
            <a:avLst/>
          </a:prstGeom>
          <a:solidFill>
            <a:schemeClr val="accent3">
              <a:lumMod val="50000"/>
            </a:schemeClr>
          </a:solidFill>
        </p:spPr>
        <p:txBody>
          <a:bodyPr wrap="square" rtlCol="0">
            <a:spAutoFit/>
          </a:bodyPr>
          <a:lstStyle/>
          <a:p>
            <a:pPr algn="ctr" rtl="1"/>
            <a:r>
              <a:rPr lang="ar-IQ" sz="4000" dirty="0">
                <a:solidFill>
                  <a:schemeClr val="bg1"/>
                </a:solidFill>
              </a:rPr>
              <a:t> الصدر يشبه مظهر اللحم المطبوخ (</a:t>
            </a:r>
            <a:r>
              <a:rPr lang="en-US" sz="4000" dirty="0">
                <a:solidFill>
                  <a:schemeClr val="bg1"/>
                </a:solidFill>
              </a:rPr>
              <a:t>Cocked Meat appearance</a:t>
            </a:r>
            <a:r>
              <a:rPr lang="ar-IQ" sz="4000"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1490002773"/>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3" name="مربع نص 2"/>
          <p:cNvSpPr txBox="1"/>
          <p:nvPr/>
        </p:nvSpPr>
        <p:spPr>
          <a:xfrm>
            <a:off x="0" y="-24"/>
            <a:ext cx="12192000" cy="707886"/>
          </a:xfrm>
          <a:prstGeom prst="rect">
            <a:avLst/>
          </a:prstGeom>
          <a:solidFill>
            <a:schemeClr val="tx2">
              <a:lumMod val="60000"/>
              <a:lumOff val="40000"/>
            </a:schemeClr>
          </a:solidFill>
        </p:spPr>
        <p:txBody>
          <a:bodyPr wrap="square" rtlCol="0">
            <a:spAutoFit/>
          </a:bodyPr>
          <a:lstStyle/>
          <a:p>
            <a:pPr algn="ctr" rtl="1"/>
            <a:r>
              <a:rPr lang="ar-IQ" sz="4000" dirty="0">
                <a:solidFill>
                  <a:schemeClr val="bg1"/>
                </a:solidFill>
              </a:rPr>
              <a:t> الصدر يشبه مظهر اللحم المطبوخ (</a:t>
            </a:r>
            <a:r>
              <a:rPr lang="en-US" sz="4000" dirty="0">
                <a:solidFill>
                  <a:schemeClr val="bg1"/>
                </a:solidFill>
              </a:rPr>
              <a:t>Cocked Meat appearance</a:t>
            </a:r>
            <a:r>
              <a:rPr lang="ar-IQ" sz="4000"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1921992464"/>
      </p:ext>
    </p:extLst>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
            <a:ext cx="12192000" cy="6857999"/>
          </a:xfrm>
          <a:prstGeom prst="rect">
            <a:avLst/>
          </a:prstGeom>
          <a:noFill/>
          <a:ln w="9525">
            <a:noFill/>
            <a:miter lim="800000"/>
            <a:headEnd/>
            <a:tailEnd/>
          </a:ln>
          <a:effectLst/>
        </p:spPr>
      </p:pic>
      <p:sp>
        <p:nvSpPr>
          <p:cNvPr id="3" name="مربع نص 2"/>
          <p:cNvSpPr txBox="1"/>
          <p:nvPr/>
        </p:nvSpPr>
        <p:spPr>
          <a:xfrm>
            <a:off x="0" y="-24"/>
            <a:ext cx="12192000" cy="707886"/>
          </a:xfrm>
          <a:prstGeom prst="rect">
            <a:avLst/>
          </a:prstGeom>
          <a:solidFill>
            <a:schemeClr val="bg2">
              <a:lumMod val="50000"/>
            </a:schemeClr>
          </a:solidFill>
        </p:spPr>
        <p:txBody>
          <a:bodyPr wrap="square" rtlCol="0">
            <a:spAutoFit/>
          </a:bodyPr>
          <a:lstStyle/>
          <a:p>
            <a:pPr algn="ctr" rtl="1"/>
            <a:r>
              <a:rPr lang="ar-IQ" sz="4000" b="1" dirty="0">
                <a:solidFill>
                  <a:schemeClr val="bg1"/>
                </a:solidFill>
              </a:rPr>
              <a:t> الصدر يشبه مظهر اللحم المطبوخ (</a:t>
            </a:r>
            <a:r>
              <a:rPr lang="en-US" sz="4000" b="1" dirty="0">
                <a:solidFill>
                  <a:schemeClr val="bg1"/>
                </a:solidFill>
              </a:rPr>
              <a:t>Cocked Meat appearance</a:t>
            </a:r>
            <a:r>
              <a:rPr lang="ar-IQ" sz="4000" b="1" dirty="0">
                <a:solidFill>
                  <a:schemeClr val="bg1"/>
                </a:solidFill>
              </a:rPr>
              <a:t>)</a:t>
            </a:r>
            <a:endParaRPr lang="en-US" sz="4000" b="1" dirty="0">
              <a:solidFill>
                <a:schemeClr val="bg1"/>
              </a:solidFill>
            </a:endParaRPr>
          </a:p>
        </p:txBody>
      </p:sp>
    </p:spTree>
    <p:extLst>
      <p:ext uri="{BB962C8B-B14F-4D97-AF65-F5344CB8AC3E}">
        <p14:creationId xmlns:p14="http://schemas.microsoft.com/office/powerpoint/2010/main" val="3771266059"/>
      </p:ext>
    </p:extLst>
  </p:cSld>
  <p:clrMapOvr>
    <a:masterClrMapping/>
  </p:clrMapOvr>
  <p:transition>
    <p:cover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e sprinkler system encourages birds to stand during periods of high temperature, releasing trapped heat underneath their bodies while promoting adequate feed and water consum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626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887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6609" y="5164699"/>
            <a:ext cx="1219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rtl="1">
              <a:spcBef>
                <a:spcPct val="50000"/>
              </a:spcBef>
            </a:pPr>
            <a:r>
              <a:rPr lang="ar-EG" sz="2800" b="1" dirty="0">
                <a:solidFill>
                  <a:srgbClr val="000000"/>
                </a:solidFill>
              </a:rPr>
              <a:t>شكل يوضح </a:t>
            </a:r>
            <a:r>
              <a:rPr lang="ar-IQ" sz="2800" b="1" dirty="0">
                <a:solidFill>
                  <a:srgbClr val="000000"/>
                </a:solidFill>
              </a:rPr>
              <a:t>التضبيب بواسطة البخاخات المثبتة على انبوب معلق باعلى القاعة وعلى ارتفاع 2 متر عن سطح الارض ،  البخاخات المثبتة بالانبوب ستقوم بتحويل الماء الذي يضخه ماطور الماء داخل الانبوب الى ضباب ناعم كالدخان يرتفع  للاعلى ويبرد هواء القاعة</a:t>
            </a:r>
            <a:endParaRPr lang="en-US" sz="2800" b="1" dirty="0">
              <a:solidFill>
                <a:srgbClr val="000000"/>
              </a:solidFill>
            </a:endParaRPr>
          </a:p>
        </p:txBody>
      </p:sp>
      <p:pic>
        <p:nvPicPr>
          <p:cNvPr id="3" name="Picture 2" descr="fog system farm equip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5744"/>
            <a:ext cx="12191999" cy="469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092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Innovations: The Weeden Sprinkler System - Canadian Poultry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85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prinkler drop assemblies operate under low-pressure and produce large water droplets that stimulate poultry to stand and release trapped heat underneath their bod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0" y="14068"/>
            <a:ext cx="5308600" cy="7047914"/>
          </a:xfrm>
          <a:prstGeom prst="rect">
            <a:avLst/>
          </a:prstGeom>
          <a:noFill/>
          <a:extLst>
            <a:ext uri="{909E8E84-426E-40DD-AFC4-6F175D3DCCD1}">
              <a14:hiddenFill xmlns:a14="http://schemas.microsoft.com/office/drawing/2010/main">
                <a:solidFill>
                  <a:srgbClr val="FFFFFF"/>
                </a:solidFill>
              </a14:hiddenFill>
            </a:ext>
          </a:extLst>
        </p:spPr>
      </p:pic>
      <p:sp>
        <p:nvSpPr>
          <p:cNvPr id="93186" name="Text Box 2"/>
          <p:cNvSpPr txBox="1">
            <a:spLocks noChangeArrowheads="1"/>
          </p:cNvSpPr>
          <p:nvPr/>
        </p:nvSpPr>
        <p:spPr bwMode="auto">
          <a:xfrm>
            <a:off x="7118252" y="140341"/>
            <a:ext cx="4416964" cy="461665"/>
          </a:xfrm>
          <a:prstGeom prst="rect">
            <a:avLst/>
          </a:prstGeom>
          <a:solidFill>
            <a:srgbClr val="FFFF00">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a:spcBef>
                <a:spcPct val="50000"/>
              </a:spcBef>
            </a:pPr>
            <a:r>
              <a:rPr lang="ar-IQ" sz="2400" b="1" dirty="0" smtClean="0">
                <a:solidFill>
                  <a:srgbClr val="006600"/>
                </a:solidFill>
                <a:cs typeface="Simplified Arabic" pitchFamily="2" charset="-78"/>
              </a:rPr>
              <a:t>نظام رش الماء (</a:t>
            </a:r>
            <a:r>
              <a:rPr lang="en-US" sz="2400" b="1" dirty="0" smtClean="0">
                <a:solidFill>
                  <a:srgbClr val="006600"/>
                </a:solidFill>
                <a:cs typeface="Simplified Arabic" pitchFamily="2" charset="-78"/>
              </a:rPr>
              <a:t>Sprinkling System</a:t>
            </a:r>
            <a:r>
              <a:rPr lang="ar-IQ" sz="2400" b="1" dirty="0" smtClean="0">
                <a:solidFill>
                  <a:srgbClr val="006600"/>
                </a:solidFill>
                <a:cs typeface="Simplified Arabic" pitchFamily="2" charset="-78"/>
              </a:rPr>
              <a:t>)</a:t>
            </a:r>
            <a:endParaRPr lang="ar-EG" sz="2400" b="1" dirty="0">
              <a:solidFill>
                <a:srgbClr val="808000"/>
              </a:solidFill>
              <a:cs typeface="Simplified Arabic" pitchFamily="2" charset="-78"/>
            </a:endParaRPr>
          </a:p>
        </p:txBody>
      </p:sp>
      <p:sp>
        <p:nvSpPr>
          <p:cNvPr id="11" name="Flowchart: Decision 10"/>
          <p:cNvSpPr/>
          <p:nvPr/>
        </p:nvSpPr>
        <p:spPr>
          <a:xfrm>
            <a:off x="11404209" y="0"/>
            <a:ext cx="787791" cy="854892"/>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800" b="1" dirty="0" smtClean="0"/>
              <a:t>2</a:t>
            </a:r>
            <a:endParaRPr lang="ar-IQ" sz="2800" b="1" dirty="0"/>
          </a:p>
        </p:txBody>
      </p:sp>
    </p:spTree>
    <p:extLst>
      <p:ext uri="{BB962C8B-B14F-4D97-AF65-F5344CB8AC3E}">
        <p14:creationId xmlns:p14="http://schemas.microsoft.com/office/powerpoint/2010/main" val="292983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ite.extension.uga.edu/poultrytips/files/2019/02/Sprinklers-300x2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0"/>
            <a:ext cx="123443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981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istcooling.com/blog/wp-content/uploads/2016/05/CoolRoofWhatstheFuss211664_7ea73a6b-1963-4f60-b09a-75280a114800-1024x576-1024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080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4-05-11 at 9.41.00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73240"/>
          </a:xfrm>
          <a:prstGeom prst="rect">
            <a:avLst/>
          </a:prstGeom>
        </p:spPr>
      </p:pic>
      <p:sp>
        <p:nvSpPr>
          <p:cNvPr id="5" name="Rectangle 4"/>
          <p:cNvSpPr/>
          <p:nvPr/>
        </p:nvSpPr>
        <p:spPr>
          <a:xfrm>
            <a:off x="2220580" y="0"/>
            <a:ext cx="7750840" cy="646331"/>
          </a:xfrm>
          <a:prstGeom prst="rect">
            <a:avLst/>
          </a:prstGeom>
        </p:spPr>
        <p:txBody>
          <a:bodyPr wrap="none">
            <a:spAutoFit/>
          </a:bodyPr>
          <a:lstStyle/>
          <a:p>
            <a:r>
              <a:rPr lang="en-US" sz="3600" dirty="0">
                <a:solidFill>
                  <a:schemeClr val="bg1"/>
                </a:solidFill>
                <a:latin typeface="Arial" panose="020B0604020202020204" pitchFamily="34" charset="0"/>
              </a:rPr>
              <a:t>The Late Show with David Letterman</a:t>
            </a:r>
            <a:endParaRPr lang="ar-IQ" sz="3600" dirty="0">
              <a:solidFill>
                <a:schemeClr val="bg1"/>
              </a:solidFill>
            </a:endParaRPr>
          </a:p>
        </p:txBody>
      </p:sp>
    </p:spTree>
    <p:extLst>
      <p:ext uri="{BB962C8B-B14F-4D97-AF65-F5344CB8AC3E}">
        <p14:creationId xmlns:p14="http://schemas.microsoft.com/office/powerpoint/2010/main" val="2206361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11208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882082" y="928670"/>
            <a:ext cx="1357322" cy="2000264"/>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المرحلة الأولى</a:t>
            </a:r>
          </a:p>
        </p:txBody>
      </p:sp>
      <p:sp>
        <p:nvSpPr>
          <p:cNvPr id="3" name="مستطيل 2"/>
          <p:cNvSpPr/>
          <p:nvPr/>
        </p:nvSpPr>
        <p:spPr>
          <a:xfrm>
            <a:off x="6810380" y="928670"/>
            <a:ext cx="1357322" cy="2000264"/>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FF0000"/>
                </a:solidFill>
              </a:rPr>
              <a:t>المرحلة الثانية</a:t>
            </a:r>
          </a:p>
        </p:txBody>
      </p:sp>
      <p:sp>
        <p:nvSpPr>
          <p:cNvPr id="8" name="مربع نص 7"/>
          <p:cNvSpPr txBox="1"/>
          <p:nvPr/>
        </p:nvSpPr>
        <p:spPr>
          <a:xfrm>
            <a:off x="9810776" y="2996984"/>
            <a:ext cx="714380" cy="646331"/>
          </a:xfrm>
          <a:prstGeom prst="rect">
            <a:avLst/>
          </a:prstGeom>
          <a:noFill/>
        </p:spPr>
        <p:txBody>
          <a:bodyPr wrap="square" rtlCol="1">
            <a:spAutoFit/>
          </a:bodyPr>
          <a:lstStyle/>
          <a:p>
            <a:r>
              <a:rPr lang="ar-SA" dirty="0" err="1"/>
              <a:t>الاول</a:t>
            </a:r>
            <a:endParaRPr lang="ar-SA" dirty="0"/>
          </a:p>
          <a:p>
            <a:r>
              <a:rPr lang="ar-SA" dirty="0"/>
              <a:t> </a:t>
            </a:r>
            <a:r>
              <a:rPr lang="ar-SA" dirty="0" err="1"/>
              <a:t>مايس</a:t>
            </a:r>
            <a:endParaRPr lang="ar-SA" dirty="0"/>
          </a:p>
        </p:txBody>
      </p:sp>
      <p:sp>
        <p:nvSpPr>
          <p:cNvPr id="9" name="مربع نص 8"/>
          <p:cNvSpPr txBox="1"/>
          <p:nvPr/>
        </p:nvSpPr>
        <p:spPr>
          <a:xfrm>
            <a:off x="8453454" y="3000373"/>
            <a:ext cx="857256" cy="646331"/>
          </a:xfrm>
          <a:prstGeom prst="rect">
            <a:avLst/>
          </a:prstGeom>
          <a:noFill/>
        </p:spPr>
        <p:txBody>
          <a:bodyPr wrap="square" rtlCol="1">
            <a:spAutoFit/>
          </a:bodyPr>
          <a:lstStyle/>
          <a:p>
            <a:pPr algn="ctr"/>
            <a:r>
              <a:rPr lang="ar-SA" dirty="0"/>
              <a:t>15 حزيران</a:t>
            </a:r>
          </a:p>
        </p:txBody>
      </p:sp>
      <p:sp>
        <p:nvSpPr>
          <p:cNvPr id="10" name="مربع نص 9"/>
          <p:cNvSpPr txBox="1"/>
          <p:nvPr/>
        </p:nvSpPr>
        <p:spPr>
          <a:xfrm>
            <a:off x="9882214" y="142853"/>
            <a:ext cx="714380" cy="646331"/>
          </a:xfrm>
          <a:prstGeom prst="rect">
            <a:avLst/>
          </a:prstGeom>
          <a:noFill/>
        </p:spPr>
        <p:txBody>
          <a:bodyPr wrap="square" rtlCol="1">
            <a:spAutoFit/>
          </a:bodyPr>
          <a:lstStyle/>
          <a:p>
            <a:pPr algn="ctr"/>
            <a:r>
              <a:rPr lang="ar-SA" dirty="0"/>
              <a:t>12 ظهرا</a:t>
            </a:r>
          </a:p>
        </p:txBody>
      </p:sp>
      <p:sp>
        <p:nvSpPr>
          <p:cNvPr id="11" name="مربع نص 10"/>
          <p:cNvSpPr txBox="1"/>
          <p:nvPr/>
        </p:nvSpPr>
        <p:spPr>
          <a:xfrm>
            <a:off x="8667768" y="142853"/>
            <a:ext cx="714380" cy="646331"/>
          </a:xfrm>
          <a:prstGeom prst="rect">
            <a:avLst/>
          </a:prstGeom>
          <a:noFill/>
        </p:spPr>
        <p:txBody>
          <a:bodyPr wrap="square" rtlCol="1">
            <a:spAutoFit/>
          </a:bodyPr>
          <a:lstStyle/>
          <a:p>
            <a:pPr algn="ctr"/>
            <a:r>
              <a:rPr lang="ar-SA" dirty="0"/>
              <a:t>5 عصرا</a:t>
            </a:r>
          </a:p>
        </p:txBody>
      </p:sp>
      <p:sp>
        <p:nvSpPr>
          <p:cNvPr id="12" name="مستطيل 11"/>
          <p:cNvSpPr/>
          <p:nvPr/>
        </p:nvSpPr>
        <p:spPr>
          <a:xfrm>
            <a:off x="2095472" y="928670"/>
            <a:ext cx="1357322" cy="2000264"/>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المرحلة الأولى</a:t>
            </a:r>
          </a:p>
        </p:txBody>
      </p:sp>
      <p:sp>
        <p:nvSpPr>
          <p:cNvPr id="13" name="مربع نص 12"/>
          <p:cNvSpPr txBox="1"/>
          <p:nvPr/>
        </p:nvSpPr>
        <p:spPr>
          <a:xfrm>
            <a:off x="3024166" y="2996984"/>
            <a:ext cx="714380" cy="646331"/>
          </a:xfrm>
          <a:prstGeom prst="rect">
            <a:avLst/>
          </a:prstGeom>
          <a:noFill/>
        </p:spPr>
        <p:txBody>
          <a:bodyPr wrap="square" rtlCol="1">
            <a:spAutoFit/>
          </a:bodyPr>
          <a:lstStyle/>
          <a:p>
            <a:r>
              <a:rPr lang="ar-SA" dirty="0" err="1"/>
              <a:t>الاول</a:t>
            </a:r>
            <a:endParaRPr lang="ar-SA" dirty="0"/>
          </a:p>
          <a:p>
            <a:r>
              <a:rPr lang="ar-SA" dirty="0"/>
              <a:t> </a:t>
            </a:r>
            <a:r>
              <a:rPr lang="ar-SA" dirty="0" err="1"/>
              <a:t>ايلول</a:t>
            </a:r>
            <a:endParaRPr lang="ar-SA" dirty="0"/>
          </a:p>
        </p:txBody>
      </p:sp>
      <p:sp>
        <p:nvSpPr>
          <p:cNvPr id="14" name="مربع نص 13"/>
          <p:cNvSpPr txBox="1"/>
          <p:nvPr/>
        </p:nvSpPr>
        <p:spPr>
          <a:xfrm>
            <a:off x="1666844" y="3000373"/>
            <a:ext cx="857256" cy="646331"/>
          </a:xfrm>
          <a:prstGeom prst="rect">
            <a:avLst/>
          </a:prstGeom>
          <a:noFill/>
        </p:spPr>
        <p:txBody>
          <a:bodyPr wrap="square" rtlCol="1">
            <a:spAutoFit/>
          </a:bodyPr>
          <a:lstStyle/>
          <a:p>
            <a:pPr algn="ctr"/>
            <a:r>
              <a:rPr lang="ar-SA" dirty="0"/>
              <a:t>15 </a:t>
            </a:r>
          </a:p>
          <a:p>
            <a:pPr algn="ctr"/>
            <a:r>
              <a:rPr lang="ar-SA" dirty="0"/>
              <a:t>ت </a:t>
            </a:r>
            <a:r>
              <a:rPr lang="ar-SA" dirty="0" err="1"/>
              <a:t>اول</a:t>
            </a:r>
            <a:endParaRPr lang="ar-SA" dirty="0"/>
          </a:p>
        </p:txBody>
      </p:sp>
      <p:sp>
        <p:nvSpPr>
          <p:cNvPr id="15" name="مربع نص 14"/>
          <p:cNvSpPr txBox="1"/>
          <p:nvPr/>
        </p:nvSpPr>
        <p:spPr>
          <a:xfrm>
            <a:off x="3095604" y="142853"/>
            <a:ext cx="714380" cy="646331"/>
          </a:xfrm>
          <a:prstGeom prst="rect">
            <a:avLst/>
          </a:prstGeom>
          <a:noFill/>
        </p:spPr>
        <p:txBody>
          <a:bodyPr wrap="square" rtlCol="1">
            <a:spAutoFit/>
          </a:bodyPr>
          <a:lstStyle/>
          <a:p>
            <a:pPr algn="ctr"/>
            <a:r>
              <a:rPr lang="ar-SA" dirty="0"/>
              <a:t>12 ظهرا</a:t>
            </a:r>
          </a:p>
        </p:txBody>
      </p:sp>
      <p:sp>
        <p:nvSpPr>
          <p:cNvPr id="16" name="مربع نص 15"/>
          <p:cNvSpPr txBox="1"/>
          <p:nvPr/>
        </p:nvSpPr>
        <p:spPr>
          <a:xfrm>
            <a:off x="1881158" y="142853"/>
            <a:ext cx="714380" cy="646331"/>
          </a:xfrm>
          <a:prstGeom prst="rect">
            <a:avLst/>
          </a:prstGeom>
          <a:noFill/>
        </p:spPr>
        <p:txBody>
          <a:bodyPr wrap="square" rtlCol="1">
            <a:spAutoFit/>
          </a:bodyPr>
          <a:lstStyle/>
          <a:p>
            <a:pPr algn="ctr"/>
            <a:r>
              <a:rPr lang="ar-SA" dirty="0"/>
              <a:t>5 عصرا</a:t>
            </a:r>
          </a:p>
        </p:txBody>
      </p:sp>
      <p:sp>
        <p:nvSpPr>
          <p:cNvPr id="19" name="مربع نص 18"/>
          <p:cNvSpPr txBox="1"/>
          <p:nvPr/>
        </p:nvSpPr>
        <p:spPr>
          <a:xfrm>
            <a:off x="7739074" y="3000373"/>
            <a:ext cx="857256" cy="646331"/>
          </a:xfrm>
          <a:prstGeom prst="rect">
            <a:avLst/>
          </a:prstGeom>
          <a:noFill/>
        </p:spPr>
        <p:txBody>
          <a:bodyPr wrap="square" rtlCol="1">
            <a:spAutoFit/>
          </a:bodyPr>
          <a:lstStyle/>
          <a:p>
            <a:pPr algn="ctr"/>
            <a:r>
              <a:rPr lang="ar-SA" dirty="0"/>
              <a:t>16 حزيران</a:t>
            </a:r>
          </a:p>
        </p:txBody>
      </p:sp>
      <p:sp>
        <p:nvSpPr>
          <p:cNvPr id="20" name="مربع نص 19"/>
          <p:cNvSpPr txBox="1"/>
          <p:nvPr/>
        </p:nvSpPr>
        <p:spPr>
          <a:xfrm>
            <a:off x="6524628" y="3000373"/>
            <a:ext cx="857256" cy="646331"/>
          </a:xfrm>
          <a:prstGeom prst="rect">
            <a:avLst/>
          </a:prstGeom>
          <a:noFill/>
        </p:spPr>
        <p:txBody>
          <a:bodyPr wrap="square" rtlCol="1">
            <a:spAutoFit/>
          </a:bodyPr>
          <a:lstStyle/>
          <a:p>
            <a:pPr algn="ctr"/>
            <a:r>
              <a:rPr lang="ar-SA" dirty="0"/>
              <a:t>1- 10 تموز</a:t>
            </a:r>
          </a:p>
        </p:txBody>
      </p:sp>
      <p:sp>
        <p:nvSpPr>
          <p:cNvPr id="21" name="مربع نص 20"/>
          <p:cNvSpPr txBox="1"/>
          <p:nvPr/>
        </p:nvSpPr>
        <p:spPr>
          <a:xfrm>
            <a:off x="7739074" y="210902"/>
            <a:ext cx="714380" cy="646331"/>
          </a:xfrm>
          <a:prstGeom prst="rect">
            <a:avLst/>
          </a:prstGeom>
          <a:noFill/>
        </p:spPr>
        <p:txBody>
          <a:bodyPr wrap="square" rtlCol="1">
            <a:spAutoFit/>
          </a:bodyPr>
          <a:lstStyle/>
          <a:p>
            <a:pPr algn="ctr"/>
            <a:r>
              <a:rPr lang="ar-SA" dirty="0"/>
              <a:t>10 صباحا</a:t>
            </a:r>
          </a:p>
        </p:txBody>
      </p:sp>
      <p:sp>
        <p:nvSpPr>
          <p:cNvPr id="22" name="مربع نص 21"/>
          <p:cNvSpPr txBox="1"/>
          <p:nvPr/>
        </p:nvSpPr>
        <p:spPr>
          <a:xfrm>
            <a:off x="6453190" y="210902"/>
            <a:ext cx="714380" cy="646331"/>
          </a:xfrm>
          <a:prstGeom prst="rect">
            <a:avLst/>
          </a:prstGeom>
          <a:noFill/>
        </p:spPr>
        <p:txBody>
          <a:bodyPr wrap="square" rtlCol="1">
            <a:spAutoFit/>
          </a:bodyPr>
          <a:lstStyle/>
          <a:p>
            <a:pPr algn="ctr"/>
            <a:r>
              <a:rPr lang="ar-SA" dirty="0"/>
              <a:t>6 </a:t>
            </a:r>
          </a:p>
          <a:p>
            <a:pPr algn="ctr"/>
            <a:r>
              <a:rPr lang="ar-SA" dirty="0"/>
              <a:t>مساءا</a:t>
            </a:r>
          </a:p>
        </p:txBody>
      </p:sp>
      <p:sp>
        <p:nvSpPr>
          <p:cNvPr id="23" name="مستطيل 22"/>
          <p:cNvSpPr/>
          <p:nvPr/>
        </p:nvSpPr>
        <p:spPr>
          <a:xfrm>
            <a:off x="4167174" y="932059"/>
            <a:ext cx="1357322" cy="2000264"/>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FF0000"/>
                </a:solidFill>
              </a:rPr>
              <a:t>المرحلة الثانية</a:t>
            </a:r>
          </a:p>
        </p:txBody>
      </p:sp>
      <p:sp>
        <p:nvSpPr>
          <p:cNvPr id="24" name="مربع نص 23"/>
          <p:cNvSpPr txBox="1"/>
          <p:nvPr/>
        </p:nvSpPr>
        <p:spPr>
          <a:xfrm>
            <a:off x="5095868" y="3003762"/>
            <a:ext cx="857256" cy="646331"/>
          </a:xfrm>
          <a:prstGeom prst="rect">
            <a:avLst/>
          </a:prstGeom>
          <a:noFill/>
        </p:spPr>
        <p:txBody>
          <a:bodyPr wrap="square" rtlCol="1">
            <a:spAutoFit/>
          </a:bodyPr>
          <a:lstStyle/>
          <a:p>
            <a:pPr algn="ctr"/>
            <a:r>
              <a:rPr lang="ar-SA" dirty="0"/>
              <a:t>20</a:t>
            </a:r>
          </a:p>
          <a:p>
            <a:pPr algn="ctr"/>
            <a:r>
              <a:rPr lang="ar-SA" dirty="0"/>
              <a:t>آب</a:t>
            </a:r>
          </a:p>
        </p:txBody>
      </p:sp>
      <p:sp>
        <p:nvSpPr>
          <p:cNvPr id="25" name="مربع نص 24"/>
          <p:cNvSpPr txBox="1"/>
          <p:nvPr/>
        </p:nvSpPr>
        <p:spPr>
          <a:xfrm>
            <a:off x="3881422" y="3003762"/>
            <a:ext cx="857256" cy="646331"/>
          </a:xfrm>
          <a:prstGeom prst="rect">
            <a:avLst/>
          </a:prstGeom>
          <a:noFill/>
        </p:spPr>
        <p:txBody>
          <a:bodyPr wrap="square" rtlCol="1">
            <a:spAutoFit/>
          </a:bodyPr>
          <a:lstStyle/>
          <a:p>
            <a:pPr algn="ctr"/>
            <a:r>
              <a:rPr lang="ar-SA" dirty="0" err="1"/>
              <a:t>الاول</a:t>
            </a:r>
            <a:r>
              <a:rPr lang="ar-SA" dirty="0"/>
              <a:t>  ت </a:t>
            </a:r>
            <a:r>
              <a:rPr lang="ar-SA" dirty="0" err="1"/>
              <a:t>الاول</a:t>
            </a:r>
            <a:endParaRPr lang="ar-SA" dirty="0"/>
          </a:p>
        </p:txBody>
      </p:sp>
      <p:sp>
        <p:nvSpPr>
          <p:cNvPr id="26" name="مربع نص 25"/>
          <p:cNvSpPr txBox="1"/>
          <p:nvPr/>
        </p:nvSpPr>
        <p:spPr>
          <a:xfrm>
            <a:off x="5095868" y="214291"/>
            <a:ext cx="714380" cy="646331"/>
          </a:xfrm>
          <a:prstGeom prst="rect">
            <a:avLst/>
          </a:prstGeom>
          <a:noFill/>
        </p:spPr>
        <p:txBody>
          <a:bodyPr wrap="square" rtlCol="1">
            <a:spAutoFit/>
          </a:bodyPr>
          <a:lstStyle/>
          <a:p>
            <a:pPr algn="ctr"/>
            <a:r>
              <a:rPr lang="ar-SA" dirty="0"/>
              <a:t>10 صباحا</a:t>
            </a:r>
          </a:p>
        </p:txBody>
      </p:sp>
      <p:sp>
        <p:nvSpPr>
          <p:cNvPr id="27" name="مربع نص 26"/>
          <p:cNvSpPr txBox="1"/>
          <p:nvPr/>
        </p:nvSpPr>
        <p:spPr>
          <a:xfrm>
            <a:off x="3809984" y="214291"/>
            <a:ext cx="714380" cy="646331"/>
          </a:xfrm>
          <a:prstGeom prst="rect">
            <a:avLst/>
          </a:prstGeom>
          <a:noFill/>
        </p:spPr>
        <p:txBody>
          <a:bodyPr wrap="square" rtlCol="1">
            <a:spAutoFit/>
          </a:bodyPr>
          <a:lstStyle/>
          <a:p>
            <a:pPr algn="ctr"/>
            <a:r>
              <a:rPr lang="ar-SA" dirty="0"/>
              <a:t>6 </a:t>
            </a:r>
          </a:p>
          <a:p>
            <a:pPr algn="ctr"/>
            <a:r>
              <a:rPr lang="ar-SA" dirty="0"/>
              <a:t>مساءا</a:t>
            </a:r>
          </a:p>
        </p:txBody>
      </p:sp>
      <p:sp>
        <p:nvSpPr>
          <p:cNvPr id="28" name="سهم للأسفل 27"/>
          <p:cNvSpPr/>
          <p:nvPr/>
        </p:nvSpPr>
        <p:spPr>
          <a:xfrm>
            <a:off x="5881686" y="2571744"/>
            <a:ext cx="785818" cy="2214578"/>
          </a:xfrm>
          <a:prstGeom prst="downArrow">
            <a:avLst>
              <a:gd name="adj1" fmla="val 31166"/>
              <a:gd name="adj2" fmla="val 112279"/>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ستطيل 28"/>
          <p:cNvSpPr/>
          <p:nvPr/>
        </p:nvSpPr>
        <p:spPr>
          <a:xfrm>
            <a:off x="5524496" y="5163832"/>
            <a:ext cx="1357322" cy="932083"/>
          </a:xfrm>
          <a:prstGeom prst="rect">
            <a:avLst/>
          </a:prstGeom>
          <a:solidFill>
            <a:srgbClr val="FF0000"/>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FF00"/>
                </a:solidFill>
              </a:rPr>
              <a:t>المرحلة الثالثة</a:t>
            </a:r>
          </a:p>
        </p:txBody>
      </p:sp>
      <p:sp>
        <p:nvSpPr>
          <p:cNvPr id="30" name="مربع نص 29"/>
          <p:cNvSpPr txBox="1"/>
          <p:nvPr/>
        </p:nvSpPr>
        <p:spPr>
          <a:xfrm>
            <a:off x="6453190" y="6147034"/>
            <a:ext cx="857256" cy="646331"/>
          </a:xfrm>
          <a:prstGeom prst="rect">
            <a:avLst/>
          </a:prstGeom>
          <a:noFill/>
        </p:spPr>
        <p:txBody>
          <a:bodyPr wrap="square" rtlCol="1">
            <a:spAutoFit/>
          </a:bodyPr>
          <a:lstStyle/>
          <a:p>
            <a:pPr algn="ctr"/>
            <a:r>
              <a:rPr lang="ar-SA" dirty="0"/>
              <a:t>16 </a:t>
            </a:r>
          </a:p>
          <a:p>
            <a:pPr algn="ctr"/>
            <a:r>
              <a:rPr lang="ar-SA" dirty="0"/>
              <a:t>تموز</a:t>
            </a:r>
          </a:p>
        </p:txBody>
      </p:sp>
      <p:sp>
        <p:nvSpPr>
          <p:cNvPr id="31" name="مربع نص 30"/>
          <p:cNvSpPr txBox="1"/>
          <p:nvPr/>
        </p:nvSpPr>
        <p:spPr>
          <a:xfrm>
            <a:off x="5238744" y="6147034"/>
            <a:ext cx="857256" cy="646331"/>
          </a:xfrm>
          <a:prstGeom prst="rect">
            <a:avLst/>
          </a:prstGeom>
          <a:noFill/>
        </p:spPr>
        <p:txBody>
          <a:bodyPr wrap="square" rtlCol="1">
            <a:spAutoFit/>
          </a:bodyPr>
          <a:lstStyle/>
          <a:p>
            <a:pPr algn="ctr"/>
            <a:r>
              <a:rPr lang="ar-SA" dirty="0"/>
              <a:t>16 </a:t>
            </a:r>
          </a:p>
          <a:p>
            <a:pPr algn="ctr"/>
            <a:r>
              <a:rPr lang="ar-SA" dirty="0"/>
              <a:t>آب</a:t>
            </a:r>
          </a:p>
        </p:txBody>
      </p:sp>
      <p:sp>
        <p:nvSpPr>
          <p:cNvPr id="32" name="مربع نص 31"/>
          <p:cNvSpPr txBox="1"/>
          <p:nvPr/>
        </p:nvSpPr>
        <p:spPr>
          <a:xfrm>
            <a:off x="6453190" y="4354306"/>
            <a:ext cx="714380" cy="646331"/>
          </a:xfrm>
          <a:prstGeom prst="rect">
            <a:avLst/>
          </a:prstGeom>
          <a:noFill/>
        </p:spPr>
        <p:txBody>
          <a:bodyPr wrap="square" rtlCol="1">
            <a:spAutoFit/>
          </a:bodyPr>
          <a:lstStyle/>
          <a:p>
            <a:pPr algn="ctr"/>
            <a:r>
              <a:rPr lang="ar-SA" dirty="0"/>
              <a:t>9 </a:t>
            </a:r>
          </a:p>
          <a:p>
            <a:pPr algn="ctr"/>
            <a:r>
              <a:rPr lang="ar-SA" dirty="0"/>
              <a:t>صباحا</a:t>
            </a:r>
          </a:p>
        </p:txBody>
      </p:sp>
      <p:sp>
        <p:nvSpPr>
          <p:cNvPr id="33" name="مربع نص 32"/>
          <p:cNvSpPr txBox="1"/>
          <p:nvPr/>
        </p:nvSpPr>
        <p:spPr>
          <a:xfrm>
            <a:off x="5167306" y="4354306"/>
            <a:ext cx="714380" cy="646331"/>
          </a:xfrm>
          <a:prstGeom prst="rect">
            <a:avLst/>
          </a:prstGeom>
          <a:noFill/>
        </p:spPr>
        <p:txBody>
          <a:bodyPr wrap="square" rtlCol="1">
            <a:spAutoFit/>
          </a:bodyPr>
          <a:lstStyle/>
          <a:p>
            <a:pPr algn="ctr"/>
            <a:r>
              <a:rPr lang="ar-SA" dirty="0"/>
              <a:t>7 </a:t>
            </a:r>
          </a:p>
          <a:p>
            <a:pPr algn="ctr"/>
            <a:r>
              <a:rPr lang="ar-SA" dirty="0"/>
              <a:t>مساءا</a:t>
            </a:r>
          </a:p>
        </p:txBody>
      </p:sp>
      <p:sp>
        <p:nvSpPr>
          <p:cNvPr id="34" name="شكل بيضاوي 33"/>
          <p:cNvSpPr/>
          <p:nvPr/>
        </p:nvSpPr>
        <p:spPr>
          <a:xfrm>
            <a:off x="4595802" y="4214818"/>
            <a:ext cx="3286148" cy="2643182"/>
          </a:xfrm>
          <a:prstGeom prst="ellipse">
            <a:avLst/>
          </a:prstGeom>
          <a:noFill/>
          <a:ln w="508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5" name="شكل بيضاوي 34"/>
          <p:cNvSpPr/>
          <p:nvPr/>
        </p:nvSpPr>
        <p:spPr>
          <a:xfrm>
            <a:off x="7462846" y="2714620"/>
            <a:ext cx="2133616" cy="1285884"/>
          </a:xfrm>
          <a:prstGeom prst="ellipse">
            <a:avLst/>
          </a:prstGeom>
          <a:solidFill>
            <a:srgbClr val="FFFF00">
              <a:alpha val="39000"/>
            </a:srgbClr>
          </a:solidFill>
          <a:ln w="508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شكل بيضاوي 35"/>
          <p:cNvSpPr/>
          <p:nvPr/>
        </p:nvSpPr>
        <p:spPr>
          <a:xfrm>
            <a:off x="2800328" y="2644877"/>
            <a:ext cx="2133616" cy="1285884"/>
          </a:xfrm>
          <a:prstGeom prst="ellipse">
            <a:avLst/>
          </a:prstGeom>
          <a:solidFill>
            <a:srgbClr val="FFFF00">
              <a:alpha val="39000"/>
            </a:srgbClr>
          </a:solidFill>
          <a:ln w="508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583207722"/>
      </p:ext>
    </p:extLst>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مستطيل 1"/>
          <p:cNvSpPr/>
          <p:nvPr/>
        </p:nvSpPr>
        <p:spPr>
          <a:xfrm>
            <a:off x="2524736" y="2548244"/>
            <a:ext cx="6786610" cy="3214710"/>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خطط انسيابي: دمج 3"/>
          <p:cNvSpPr/>
          <p:nvPr/>
        </p:nvSpPr>
        <p:spPr>
          <a:xfrm>
            <a:off x="8311214" y="2048178"/>
            <a:ext cx="142876" cy="857256"/>
          </a:xfrm>
          <a:prstGeom prst="flowChartCollate">
            <a:avLst/>
          </a:prstGeom>
          <a:solidFill>
            <a:srgbClr val="FF0000"/>
          </a:solidFill>
          <a:ln>
            <a:solidFill>
              <a:srgbClr val="FF0000"/>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مخطط انسيابي: دمج 4"/>
          <p:cNvSpPr/>
          <p:nvPr/>
        </p:nvSpPr>
        <p:spPr>
          <a:xfrm>
            <a:off x="3381992" y="2048178"/>
            <a:ext cx="142876" cy="857256"/>
          </a:xfrm>
          <a:prstGeom prst="flowChartCollate">
            <a:avLst/>
          </a:prstGeom>
          <a:solidFill>
            <a:srgbClr val="FF0000"/>
          </a:solidFill>
          <a:ln>
            <a:solidFill>
              <a:srgbClr val="FF0000"/>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مخطط انسيابي: دمج 5"/>
          <p:cNvSpPr/>
          <p:nvPr/>
        </p:nvSpPr>
        <p:spPr>
          <a:xfrm>
            <a:off x="4953628" y="2048178"/>
            <a:ext cx="142876" cy="857256"/>
          </a:xfrm>
          <a:prstGeom prst="flowChartCollate">
            <a:avLst/>
          </a:prstGeom>
          <a:solidFill>
            <a:srgbClr val="FF0000"/>
          </a:solidFill>
          <a:ln>
            <a:solidFill>
              <a:srgbClr val="FF0000"/>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مخطط انسيابي: دمج 6"/>
          <p:cNvSpPr/>
          <p:nvPr/>
        </p:nvSpPr>
        <p:spPr>
          <a:xfrm>
            <a:off x="6668140" y="2048178"/>
            <a:ext cx="142876" cy="857256"/>
          </a:xfrm>
          <a:prstGeom prst="flowChartCollate">
            <a:avLst/>
          </a:prstGeom>
          <a:solidFill>
            <a:srgbClr val="FF0000"/>
          </a:solidFill>
          <a:ln>
            <a:solidFill>
              <a:srgbClr val="FF0000"/>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شكل بيضاوي 7"/>
          <p:cNvSpPr/>
          <p:nvPr/>
        </p:nvSpPr>
        <p:spPr>
          <a:xfrm>
            <a:off x="7453958" y="4691384"/>
            <a:ext cx="1357322" cy="642942"/>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tx1"/>
                </a:solidFill>
              </a:rPr>
              <a:t>المرحلة </a:t>
            </a:r>
            <a:r>
              <a:rPr lang="ar-IQ" dirty="0" err="1">
                <a:solidFill>
                  <a:schemeClr val="tx1"/>
                </a:solidFill>
              </a:rPr>
              <a:t>الاولى</a:t>
            </a:r>
            <a:endParaRPr lang="en-US" dirty="0">
              <a:solidFill>
                <a:schemeClr val="tx1"/>
              </a:solidFill>
            </a:endParaRPr>
          </a:p>
        </p:txBody>
      </p:sp>
      <p:sp>
        <p:nvSpPr>
          <p:cNvPr id="9" name="شكل بيضاوي 8"/>
          <p:cNvSpPr/>
          <p:nvPr/>
        </p:nvSpPr>
        <p:spPr>
          <a:xfrm>
            <a:off x="3239116" y="4691384"/>
            <a:ext cx="1357322" cy="642942"/>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tx1"/>
                </a:solidFill>
              </a:rPr>
              <a:t>المرحلة </a:t>
            </a:r>
            <a:r>
              <a:rPr lang="ar-IQ" dirty="0" err="1">
                <a:solidFill>
                  <a:schemeClr val="tx1"/>
                </a:solidFill>
              </a:rPr>
              <a:t>الاولى</a:t>
            </a:r>
            <a:endParaRPr lang="en-US" dirty="0">
              <a:solidFill>
                <a:schemeClr val="tx1"/>
              </a:solidFill>
            </a:endParaRPr>
          </a:p>
        </p:txBody>
      </p:sp>
      <p:sp>
        <p:nvSpPr>
          <p:cNvPr id="10" name="شكل بيضاوي 9"/>
          <p:cNvSpPr/>
          <p:nvPr/>
        </p:nvSpPr>
        <p:spPr>
          <a:xfrm>
            <a:off x="5310818" y="4691384"/>
            <a:ext cx="1357322" cy="642942"/>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tx1"/>
                </a:solidFill>
              </a:rPr>
              <a:t>المرحلة </a:t>
            </a:r>
            <a:r>
              <a:rPr lang="ar-IQ" dirty="0" err="1">
                <a:solidFill>
                  <a:schemeClr val="tx1"/>
                </a:solidFill>
              </a:rPr>
              <a:t>الاولى</a:t>
            </a:r>
            <a:endParaRPr lang="en-US" dirty="0">
              <a:solidFill>
                <a:schemeClr val="tx1"/>
              </a:solidFill>
            </a:endParaRPr>
          </a:p>
        </p:txBody>
      </p:sp>
      <p:sp>
        <p:nvSpPr>
          <p:cNvPr id="11" name="شكل بيضاوي 10"/>
          <p:cNvSpPr/>
          <p:nvPr/>
        </p:nvSpPr>
        <p:spPr>
          <a:xfrm>
            <a:off x="5310818" y="3691252"/>
            <a:ext cx="1357322" cy="642942"/>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tx1"/>
                </a:solidFill>
              </a:rPr>
              <a:t>المرحلة الثانية</a:t>
            </a:r>
            <a:endParaRPr lang="en-US" dirty="0">
              <a:solidFill>
                <a:schemeClr val="tx1"/>
              </a:solidFill>
            </a:endParaRPr>
          </a:p>
        </p:txBody>
      </p:sp>
      <p:sp>
        <p:nvSpPr>
          <p:cNvPr id="12" name="شكل بيضاوي 11"/>
          <p:cNvSpPr/>
          <p:nvPr/>
        </p:nvSpPr>
        <p:spPr>
          <a:xfrm>
            <a:off x="3239116" y="3691252"/>
            <a:ext cx="1357322" cy="642942"/>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tx1"/>
                </a:solidFill>
              </a:rPr>
              <a:t>المرحلة الثانية</a:t>
            </a:r>
            <a:endParaRPr lang="en-US" dirty="0">
              <a:solidFill>
                <a:schemeClr val="tx1"/>
              </a:solidFill>
            </a:endParaRPr>
          </a:p>
        </p:txBody>
      </p:sp>
      <p:sp>
        <p:nvSpPr>
          <p:cNvPr id="13" name="شكل بيضاوي 12"/>
          <p:cNvSpPr/>
          <p:nvPr/>
        </p:nvSpPr>
        <p:spPr>
          <a:xfrm>
            <a:off x="7453958" y="3691252"/>
            <a:ext cx="1357322" cy="642942"/>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tx1"/>
                </a:solidFill>
              </a:rPr>
              <a:t>المرحلة الثانية</a:t>
            </a:r>
            <a:endParaRPr lang="en-US" dirty="0">
              <a:solidFill>
                <a:schemeClr val="tx1"/>
              </a:solidFill>
            </a:endParaRPr>
          </a:p>
        </p:txBody>
      </p:sp>
      <p:sp>
        <p:nvSpPr>
          <p:cNvPr id="14" name="شكل بيضاوي 13"/>
          <p:cNvSpPr/>
          <p:nvPr/>
        </p:nvSpPr>
        <p:spPr>
          <a:xfrm>
            <a:off x="3239116" y="2833996"/>
            <a:ext cx="1357322" cy="642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bg1"/>
                </a:solidFill>
              </a:rPr>
              <a:t>المرحلة الثالثة</a:t>
            </a:r>
            <a:endParaRPr lang="en-US" dirty="0">
              <a:solidFill>
                <a:schemeClr val="bg1"/>
              </a:solidFill>
            </a:endParaRPr>
          </a:p>
        </p:txBody>
      </p:sp>
      <p:sp>
        <p:nvSpPr>
          <p:cNvPr id="15" name="شكل بيضاوي 14"/>
          <p:cNvSpPr/>
          <p:nvPr/>
        </p:nvSpPr>
        <p:spPr>
          <a:xfrm>
            <a:off x="5310818" y="2833996"/>
            <a:ext cx="1357322" cy="642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bg1"/>
                </a:solidFill>
              </a:rPr>
              <a:t>المرحلة الثالثة</a:t>
            </a:r>
            <a:endParaRPr lang="en-US" dirty="0">
              <a:solidFill>
                <a:schemeClr val="bg1"/>
              </a:solidFill>
            </a:endParaRPr>
          </a:p>
        </p:txBody>
      </p:sp>
      <p:sp>
        <p:nvSpPr>
          <p:cNvPr id="16" name="شكل بيضاوي 15"/>
          <p:cNvSpPr/>
          <p:nvPr/>
        </p:nvSpPr>
        <p:spPr>
          <a:xfrm>
            <a:off x="7453958" y="2833996"/>
            <a:ext cx="1357322" cy="642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dirty="0">
                <a:solidFill>
                  <a:schemeClr val="bg1"/>
                </a:solidFill>
              </a:rPr>
              <a:t>المرحلة الثالثة</a:t>
            </a:r>
            <a:endParaRPr lang="en-US" dirty="0">
              <a:solidFill>
                <a:schemeClr val="bg1"/>
              </a:solidFill>
            </a:endParaRPr>
          </a:p>
        </p:txBody>
      </p:sp>
      <p:sp>
        <p:nvSpPr>
          <p:cNvPr id="17" name="مستطيل 16"/>
          <p:cNvSpPr/>
          <p:nvPr/>
        </p:nvSpPr>
        <p:spPr>
          <a:xfrm>
            <a:off x="4739314" y="5620078"/>
            <a:ext cx="857256" cy="35719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مستطيل 17"/>
          <p:cNvSpPr/>
          <p:nvPr/>
        </p:nvSpPr>
        <p:spPr>
          <a:xfrm>
            <a:off x="3024802" y="5620078"/>
            <a:ext cx="857256" cy="35719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مستطيل 18"/>
          <p:cNvSpPr/>
          <p:nvPr/>
        </p:nvSpPr>
        <p:spPr>
          <a:xfrm>
            <a:off x="6453826" y="5620078"/>
            <a:ext cx="857256" cy="35719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مستطيل 19"/>
          <p:cNvSpPr/>
          <p:nvPr/>
        </p:nvSpPr>
        <p:spPr>
          <a:xfrm>
            <a:off x="7954024" y="5620078"/>
            <a:ext cx="857256" cy="35719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مربع نص 20"/>
          <p:cNvSpPr txBox="1"/>
          <p:nvPr/>
        </p:nvSpPr>
        <p:spPr>
          <a:xfrm>
            <a:off x="0" y="285729"/>
            <a:ext cx="12192000" cy="1323439"/>
          </a:xfrm>
          <a:prstGeom prst="rect">
            <a:avLst/>
          </a:prstGeom>
          <a:noFill/>
        </p:spPr>
        <p:txBody>
          <a:bodyPr wrap="square" rtlCol="0">
            <a:spAutoFit/>
          </a:bodyPr>
          <a:lstStyle/>
          <a:p>
            <a:pPr algn="ctr" rtl="1"/>
            <a:r>
              <a:rPr lang="ar-IQ" sz="4000" b="1" dirty="0">
                <a:solidFill>
                  <a:schemeClr val="tx2">
                    <a:lumMod val="50000"/>
                  </a:schemeClr>
                </a:solidFill>
              </a:rPr>
              <a:t>هذه المراحل تلاحظ في مختلف </a:t>
            </a:r>
            <a:r>
              <a:rPr lang="ar-IQ" sz="4000" b="1" dirty="0" err="1">
                <a:solidFill>
                  <a:schemeClr val="tx2">
                    <a:lumMod val="50000"/>
                  </a:schemeClr>
                </a:solidFill>
              </a:rPr>
              <a:t>اوقات</a:t>
            </a:r>
            <a:r>
              <a:rPr lang="ar-IQ" sz="4000" b="1" dirty="0">
                <a:solidFill>
                  <a:schemeClr val="tx2">
                    <a:lumMod val="50000"/>
                  </a:schemeClr>
                </a:solidFill>
              </a:rPr>
              <a:t> السنة ، </a:t>
            </a:r>
            <a:r>
              <a:rPr lang="ar-IQ" sz="4000" b="1" dirty="0" err="1">
                <a:solidFill>
                  <a:schemeClr val="tx2">
                    <a:lumMod val="50000"/>
                  </a:schemeClr>
                </a:solidFill>
              </a:rPr>
              <a:t>او</a:t>
            </a:r>
            <a:r>
              <a:rPr lang="ar-IQ" sz="4000" b="1" dirty="0">
                <a:solidFill>
                  <a:schemeClr val="tx2">
                    <a:lumMod val="50000"/>
                  </a:schemeClr>
                </a:solidFill>
              </a:rPr>
              <a:t> قد تلاحظ في نفس القاعة وفي </a:t>
            </a:r>
            <a:r>
              <a:rPr lang="ar-IQ" sz="4000" b="1" dirty="0" err="1">
                <a:solidFill>
                  <a:schemeClr val="tx2">
                    <a:lumMod val="50000"/>
                  </a:schemeClr>
                </a:solidFill>
              </a:rPr>
              <a:t>اماكن</a:t>
            </a:r>
            <a:r>
              <a:rPr lang="ar-IQ" sz="4000" b="1" dirty="0">
                <a:solidFill>
                  <a:schemeClr val="tx2">
                    <a:lumMod val="50000"/>
                  </a:schemeClr>
                </a:solidFill>
              </a:rPr>
              <a:t> مختلفة </a:t>
            </a:r>
            <a:endParaRPr lang="en-US" sz="4000" b="1" dirty="0">
              <a:solidFill>
                <a:schemeClr val="tx2">
                  <a:lumMod val="50000"/>
                </a:schemeClr>
              </a:solidFill>
            </a:endParaRPr>
          </a:p>
        </p:txBody>
      </p:sp>
    </p:spTree>
    <p:extLst>
      <p:ext uri="{BB962C8B-B14F-4D97-AF65-F5344CB8AC3E}">
        <p14:creationId xmlns:p14="http://schemas.microsoft.com/office/powerpoint/2010/main" val="225031353"/>
      </p:ext>
    </p:extLst>
  </p:cSld>
  <p:clrMapOvr>
    <a:masterClrMapping/>
  </p:clrMapOvr>
  <p:transition>
    <p:cover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266091" y="2208627"/>
            <a:ext cx="9453490" cy="1754326"/>
          </a:xfrm>
          <a:prstGeom prst="rect">
            <a:avLst/>
          </a:prstGeom>
          <a:noFill/>
          <a:ln w="146050">
            <a:solidFill>
              <a:srgbClr val="FF0000"/>
            </a:solidFill>
          </a:ln>
        </p:spPr>
        <p:txBody>
          <a:bodyPr wrap="square" rtlCol="1">
            <a:spAutoFit/>
          </a:bodyPr>
          <a:lstStyle/>
          <a:p>
            <a:pPr algn="ctr" rtl="1"/>
            <a:r>
              <a:rPr lang="ar-IQ" sz="5400" b="1" dirty="0" smtClean="0"/>
              <a:t>اتخاذ اجراءات استباقية للتكيف واتباع استراتيجية </a:t>
            </a:r>
            <a:r>
              <a:rPr lang="en-US" sz="5400" b="1" dirty="0" smtClean="0"/>
              <a:t>No regret approach </a:t>
            </a:r>
            <a:r>
              <a:rPr lang="ar-IQ" sz="5400" b="1" dirty="0" smtClean="0"/>
              <a:t>. </a:t>
            </a:r>
            <a:endParaRPr lang="ar-IQ" sz="5400" b="1" dirty="0"/>
          </a:p>
        </p:txBody>
      </p:sp>
    </p:spTree>
    <p:extLst>
      <p:ext uri="{BB962C8B-B14F-4D97-AF65-F5344CB8AC3E}">
        <p14:creationId xmlns:p14="http://schemas.microsoft.com/office/powerpoint/2010/main" val="931032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33515" y="1"/>
            <a:ext cx="6072554"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4" name="Picture 3"/>
          <p:cNvPicPr>
            <a:picLocks noChangeAspect="1"/>
          </p:cNvPicPr>
          <p:nvPr/>
        </p:nvPicPr>
        <p:blipFill>
          <a:blip r:embed="rId3"/>
          <a:stretch>
            <a:fillRect/>
          </a:stretch>
        </p:blipFill>
        <p:spPr>
          <a:xfrm>
            <a:off x="-1" y="28136"/>
            <a:ext cx="6133515" cy="3165230"/>
          </a:xfrm>
          <a:prstGeom prst="rect">
            <a:avLst/>
          </a:prstGeom>
        </p:spPr>
      </p:pic>
      <p:sp>
        <p:nvSpPr>
          <p:cNvPr id="5" name="Rectangle 4"/>
          <p:cNvSpPr/>
          <p:nvPr/>
        </p:nvSpPr>
        <p:spPr>
          <a:xfrm>
            <a:off x="0" y="4451383"/>
            <a:ext cx="6096000" cy="769441"/>
          </a:xfrm>
          <a:prstGeom prst="rect">
            <a:avLst/>
          </a:prstGeom>
        </p:spPr>
        <p:txBody>
          <a:bodyPr>
            <a:spAutoFit/>
          </a:bodyPr>
          <a:lstStyle/>
          <a:p>
            <a:pPr algn="just" rtl="1"/>
            <a:r>
              <a:rPr lang="ar-IQ" sz="2200" b="1" dirty="0" smtClean="0">
                <a:solidFill>
                  <a:srgbClr val="0070C0"/>
                </a:solidFill>
              </a:rPr>
              <a:t>طول </a:t>
            </a:r>
            <a:r>
              <a:rPr lang="ar-IQ" sz="2200" b="1" dirty="0">
                <a:solidFill>
                  <a:srgbClr val="0070C0"/>
                </a:solidFill>
              </a:rPr>
              <a:t>الحزام الوطني الاخضر سيكون بحدود (1000) كم وبمعدل عرض (3) كم وعلى اساس </a:t>
            </a:r>
            <a:r>
              <a:rPr lang="ar-IQ" sz="2200" b="1" dirty="0" smtClean="0">
                <a:solidFill>
                  <a:srgbClr val="0070C0"/>
                </a:solidFill>
              </a:rPr>
              <a:t>20 م</a:t>
            </a:r>
            <a:r>
              <a:rPr lang="ar-IQ" sz="2200" b="1" baseline="30000" dirty="0" smtClean="0">
                <a:solidFill>
                  <a:srgbClr val="0070C0"/>
                </a:solidFill>
              </a:rPr>
              <a:t>2</a:t>
            </a:r>
            <a:r>
              <a:rPr lang="ar-IQ" sz="2200" b="1" dirty="0" smtClean="0">
                <a:solidFill>
                  <a:srgbClr val="0070C0"/>
                </a:solidFill>
              </a:rPr>
              <a:t> / شجرة</a:t>
            </a:r>
            <a:r>
              <a:rPr lang="ar-IQ" sz="2200" b="1" dirty="0" smtClean="0">
                <a:solidFill>
                  <a:srgbClr val="0070C0"/>
                </a:solidFill>
                <a:latin typeface="-apple-system"/>
              </a:rPr>
              <a:t>.</a:t>
            </a:r>
            <a:endParaRPr lang="ar-IQ" sz="2200" b="1" dirty="0">
              <a:solidFill>
                <a:srgbClr val="0070C0"/>
              </a:solidFill>
            </a:endParaRPr>
          </a:p>
        </p:txBody>
      </p:sp>
      <p:sp>
        <p:nvSpPr>
          <p:cNvPr id="6" name="Rectangle 5"/>
          <p:cNvSpPr/>
          <p:nvPr/>
        </p:nvSpPr>
        <p:spPr>
          <a:xfrm>
            <a:off x="-1" y="5284192"/>
            <a:ext cx="6096000" cy="769441"/>
          </a:xfrm>
          <a:prstGeom prst="rect">
            <a:avLst/>
          </a:prstGeom>
        </p:spPr>
        <p:txBody>
          <a:bodyPr>
            <a:spAutoFit/>
          </a:bodyPr>
          <a:lstStyle/>
          <a:p>
            <a:pPr algn="just" rtl="1"/>
            <a:r>
              <a:rPr lang="ar-IQ" sz="2200" b="1" dirty="0">
                <a:solidFill>
                  <a:srgbClr val="FF0000"/>
                </a:solidFill>
              </a:rPr>
              <a:t>ان المشروع بحاجة الى (220) مليون شجرة من مختلف الانواع مثمرة او غير مثمرة</a:t>
            </a:r>
          </a:p>
        </p:txBody>
      </p:sp>
      <p:sp>
        <p:nvSpPr>
          <p:cNvPr id="7" name="Rectangle 6"/>
          <p:cNvSpPr/>
          <p:nvPr/>
        </p:nvSpPr>
        <p:spPr>
          <a:xfrm>
            <a:off x="96128" y="6026253"/>
            <a:ext cx="6037385" cy="769441"/>
          </a:xfrm>
          <a:prstGeom prst="rect">
            <a:avLst/>
          </a:prstGeom>
        </p:spPr>
        <p:txBody>
          <a:bodyPr wrap="square">
            <a:spAutoFit/>
          </a:bodyPr>
          <a:lstStyle/>
          <a:p>
            <a:pPr algn="just" rtl="1"/>
            <a:r>
              <a:rPr lang="ar-IQ" sz="2200" b="1" dirty="0">
                <a:solidFill>
                  <a:srgbClr val="00B050"/>
                </a:solidFill>
              </a:rPr>
              <a:t>كلفة الاشجار تكون بين (220) مليون الى (1.1) مليار مليون دولارا.</a:t>
            </a:r>
          </a:p>
        </p:txBody>
      </p:sp>
      <p:sp>
        <p:nvSpPr>
          <p:cNvPr id="8" name="Rectangle 7"/>
          <p:cNvSpPr/>
          <p:nvPr/>
        </p:nvSpPr>
        <p:spPr>
          <a:xfrm>
            <a:off x="39855" y="3285506"/>
            <a:ext cx="6051451" cy="1107996"/>
          </a:xfrm>
          <a:prstGeom prst="rect">
            <a:avLst/>
          </a:prstGeom>
        </p:spPr>
        <p:txBody>
          <a:bodyPr wrap="square">
            <a:spAutoFit/>
          </a:bodyPr>
          <a:lstStyle/>
          <a:p>
            <a:pPr algn="just" rtl="1"/>
            <a:r>
              <a:rPr lang="ar-IQ" sz="2200" b="1" dirty="0" smtClean="0">
                <a:solidFill>
                  <a:srgbClr val="000000"/>
                </a:solidFill>
                <a:latin typeface="DroidKufi"/>
              </a:rPr>
              <a:t>تتراوح </a:t>
            </a:r>
            <a:r>
              <a:rPr lang="ar-IQ" sz="2200" b="1" dirty="0">
                <a:solidFill>
                  <a:srgbClr val="000000"/>
                </a:solidFill>
                <a:latin typeface="DroidKufi"/>
              </a:rPr>
              <a:t>المدة التي يستغرقها انجاز المشروع بين 5 الى 10 سنوات اعتمادا على حجم الموارد المالية البشرية المتاحة، وظروف العمل في مناطق غير مأهولة من العراق</a:t>
            </a:r>
            <a:endParaRPr lang="ar-IQ" sz="2200" b="1" dirty="0"/>
          </a:p>
        </p:txBody>
      </p:sp>
    </p:spTree>
    <p:extLst>
      <p:ext uri="{BB962C8B-B14F-4D97-AF65-F5344CB8AC3E}">
        <p14:creationId xmlns:p14="http://schemas.microsoft.com/office/powerpoint/2010/main" val="8806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51" y="2138289"/>
            <a:ext cx="11704320" cy="2585323"/>
          </a:xfrm>
          <a:prstGeom prst="rect">
            <a:avLst/>
          </a:prstGeom>
          <a:noFill/>
          <a:ln w="114300">
            <a:solidFill>
              <a:srgbClr val="FF0000"/>
            </a:solidFill>
          </a:ln>
        </p:spPr>
        <p:txBody>
          <a:bodyPr wrap="square" rtlCol="1">
            <a:spAutoFit/>
          </a:bodyPr>
          <a:lstStyle/>
          <a:p>
            <a:pPr algn="ctr" rtl="1"/>
            <a:r>
              <a:rPr lang="ar-IQ" sz="5400" b="1" dirty="0" smtClean="0"/>
              <a:t>تكييف انظمة تربية الحيوانات بما يناسب التغير في المناخ وعدم الاعتماد على الانظمة القديمة في عملية التربية والانتاج</a:t>
            </a:r>
            <a:endParaRPr lang="ar-IQ" sz="5400" b="1" dirty="0"/>
          </a:p>
        </p:txBody>
      </p:sp>
    </p:spTree>
    <p:extLst>
      <p:ext uri="{BB962C8B-B14F-4D97-AF65-F5344CB8AC3E}">
        <p14:creationId xmlns:p14="http://schemas.microsoft.com/office/powerpoint/2010/main" val="24720125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84480" y="554037"/>
            <a:ext cx="5564188" cy="5424488"/>
            <a:chOff x="1620" y="9000"/>
            <a:chExt cx="3960" cy="3777"/>
          </a:xfrm>
        </p:grpSpPr>
        <p:sp>
          <p:nvSpPr>
            <p:cNvPr id="101379" name="Rectangle 3"/>
            <p:cNvSpPr>
              <a:spLocks noChangeArrowheads="1"/>
            </p:cNvSpPr>
            <p:nvPr/>
          </p:nvSpPr>
          <p:spPr bwMode="auto">
            <a:xfrm>
              <a:off x="2500" y="9000"/>
              <a:ext cx="2200" cy="3777"/>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3" name="Group 4"/>
            <p:cNvGrpSpPr>
              <a:grpSpLocks/>
            </p:cNvGrpSpPr>
            <p:nvPr/>
          </p:nvGrpSpPr>
          <p:grpSpPr bwMode="auto">
            <a:xfrm>
              <a:off x="1620" y="9260"/>
              <a:ext cx="1430" cy="949"/>
              <a:chOff x="1827" y="8100"/>
              <a:chExt cx="3017" cy="1878"/>
            </a:xfrm>
          </p:grpSpPr>
          <p:sp>
            <p:nvSpPr>
              <p:cNvPr id="101381" name="AutoShape 5"/>
              <p:cNvSpPr>
                <a:spLocks noChangeArrowheads="1"/>
              </p:cNvSpPr>
              <p:nvPr/>
            </p:nvSpPr>
            <p:spPr bwMode="auto">
              <a:xfrm>
                <a:off x="3267" y="8487"/>
                <a:ext cx="1440" cy="900"/>
              </a:xfrm>
              <a:prstGeom prst="homePlate">
                <a:avLst>
                  <a:gd name="adj" fmla="val 40000"/>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2" name="Rectangle 6" descr="خطوط متعرجة"/>
              <p:cNvSpPr>
                <a:spLocks noChangeArrowheads="1"/>
              </p:cNvSpPr>
              <p:nvPr/>
            </p:nvSpPr>
            <p:spPr bwMode="auto">
              <a:xfrm>
                <a:off x="3087" y="8487"/>
                <a:ext cx="279" cy="900"/>
              </a:xfrm>
              <a:prstGeom prst="rect">
                <a:avLst/>
              </a:prstGeom>
              <a:pattFill prst="zigZag">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3" name="AutoShape 7"/>
              <p:cNvSpPr>
                <a:spLocks noChangeArrowheads="1"/>
              </p:cNvSpPr>
              <p:nvPr/>
            </p:nvSpPr>
            <p:spPr bwMode="auto">
              <a:xfrm rot="7627506">
                <a:off x="4437" y="8509"/>
                <a:ext cx="180" cy="360"/>
              </a:xfrm>
              <a:prstGeom prst="flowChartCollate">
                <a:avLst/>
              </a:prstGeom>
              <a:solidFill>
                <a:srgbClr val="008000"/>
              </a:solidFill>
              <a:ln w="19050">
                <a:solidFill>
                  <a:srgbClr val="0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4" name="AutoShape 8"/>
              <p:cNvSpPr>
                <a:spLocks noChangeArrowheads="1"/>
              </p:cNvSpPr>
              <p:nvPr/>
            </p:nvSpPr>
            <p:spPr bwMode="auto">
              <a:xfrm rot="3152836">
                <a:off x="4454" y="9005"/>
                <a:ext cx="180" cy="360"/>
              </a:xfrm>
              <a:prstGeom prst="flowChartCollate">
                <a:avLst/>
              </a:prstGeom>
              <a:solidFill>
                <a:srgbClr val="008000"/>
              </a:solidFill>
              <a:ln w="19050">
                <a:solidFill>
                  <a:srgbClr val="0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5" name="AutoShape 9"/>
              <p:cNvSpPr>
                <a:spLocks noChangeArrowheads="1"/>
              </p:cNvSpPr>
              <p:nvPr/>
            </p:nvSpPr>
            <p:spPr bwMode="auto">
              <a:xfrm rot="12469579">
                <a:off x="4664" y="8100"/>
                <a:ext cx="180" cy="524"/>
              </a:xfrm>
              <a:prstGeom prst="curvedRightArrow">
                <a:avLst>
                  <a:gd name="adj1" fmla="val 58222"/>
                  <a:gd name="adj2" fmla="val 116444"/>
                  <a:gd name="adj3" fmla="val 33333"/>
                </a:avLst>
              </a:prstGeom>
              <a:noFill/>
              <a:ln w="222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6" name="AutoShape 10"/>
              <p:cNvSpPr>
                <a:spLocks noChangeArrowheads="1"/>
              </p:cNvSpPr>
              <p:nvPr/>
            </p:nvSpPr>
            <p:spPr bwMode="auto">
              <a:xfrm>
                <a:off x="4622" y="9258"/>
                <a:ext cx="180" cy="720"/>
              </a:xfrm>
              <a:prstGeom prst="curvedLeftArrow">
                <a:avLst>
                  <a:gd name="adj1" fmla="val 80000"/>
                  <a:gd name="adj2" fmla="val 160000"/>
                  <a:gd name="adj3" fmla="val 33333"/>
                </a:avLst>
              </a:prstGeom>
              <a:noFill/>
              <a:ln w="222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87" name="AutoShape 11"/>
              <p:cNvSpPr>
                <a:spLocks noChangeArrowheads="1"/>
              </p:cNvSpPr>
              <p:nvPr/>
            </p:nvSpPr>
            <p:spPr bwMode="auto">
              <a:xfrm>
                <a:off x="1827" y="8667"/>
                <a:ext cx="1080" cy="360"/>
              </a:xfrm>
              <a:prstGeom prst="rightArrow">
                <a:avLst>
                  <a:gd name="adj1" fmla="val 50000"/>
                  <a:gd name="adj2" fmla="val 75000"/>
                </a:avLst>
              </a:prstGeom>
              <a:solidFill>
                <a:srgbClr val="FF0000">
                  <a:alpha val="58000"/>
                </a:srgbClr>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 name="Group 12"/>
            <p:cNvGrpSpPr>
              <a:grpSpLocks/>
            </p:cNvGrpSpPr>
            <p:nvPr/>
          </p:nvGrpSpPr>
          <p:grpSpPr bwMode="auto">
            <a:xfrm>
              <a:off x="1620" y="10433"/>
              <a:ext cx="1430" cy="948"/>
              <a:chOff x="1827" y="8100"/>
              <a:chExt cx="3017" cy="1878"/>
            </a:xfrm>
          </p:grpSpPr>
          <p:sp>
            <p:nvSpPr>
              <p:cNvPr id="101389" name="AutoShape 13"/>
              <p:cNvSpPr>
                <a:spLocks noChangeArrowheads="1"/>
              </p:cNvSpPr>
              <p:nvPr/>
            </p:nvSpPr>
            <p:spPr bwMode="auto">
              <a:xfrm>
                <a:off x="3267" y="8487"/>
                <a:ext cx="1440" cy="900"/>
              </a:xfrm>
              <a:prstGeom prst="homePlate">
                <a:avLst>
                  <a:gd name="adj" fmla="val 40000"/>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0" name="Rectangle 14" descr="خطوط متعرجة"/>
              <p:cNvSpPr>
                <a:spLocks noChangeArrowheads="1"/>
              </p:cNvSpPr>
              <p:nvPr/>
            </p:nvSpPr>
            <p:spPr bwMode="auto">
              <a:xfrm>
                <a:off x="3087" y="8487"/>
                <a:ext cx="279" cy="900"/>
              </a:xfrm>
              <a:prstGeom prst="rect">
                <a:avLst/>
              </a:prstGeom>
              <a:pattFill prst="zigZag">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1" name="AutoShape 15"/>
              <p:cNvSpPr>
                <a:spLocks noChangeArrowheads="1"/>
              </p:cNvSpPr>
              <p:nvPr/>
            </p:nvSpPr>
            <p:spPr bwMode="auto">
              <a:xfrm rot="7627506">
                <a:off x="4437" y="8509"/>
                <a:ext cx="180" cy="360"/>
              </a:xfrm>
              <a:prstGeom prst="flowChartCollate">
                <a:avLst/>
              </a:prstGeom>
              <a:solidFill>
                <a:srgbClr val="008000"/>
              </a:solidFill>
              <a:ln w="19050">
                <a:solidFill>
                  <a:srgbClr val="0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2" name="AutoShape 16"/>
              <p:cNvSpPr>
                <a:spLocks noChangeArrowheads="1"/>
              </p:cNvSpPr>
              <p:nvPr/>
            </p:nvSpPr>
            <p:spPr bwMode="auto">
              <a:xfrm rot="3152836">
                <a:off x="4454" y="9005"/>
                <a:ext cx="180" cy="360"/>
              </a:xfrm>
              <a:prstGeom prst="flowChartCollate">
                <a:avLst/>
              </a:prstGeom>
              <a:solidFill>
                <a:srgbClr val="008000"/>
              </a:solidFill>
              <a:ln w="19050">
                <a:solidFill>
                  <a:srgbClr val="0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3" name="AutoShape 17"/>
              <p:cNvSpPr>
                <a:spLocks noChangeArrowheads="1"/>
              </p:cNvSpPr>
              <p:nvPr/>
            </p:nvSpPr>
            <p:spPr bwMode="auto">
              <a:xfrm rot="12469579">
                <a:off x="4664" y="8100"/>
                <a:ext cx="180" cy="524"/>
              </a:xfrm>
              <a:prstGeom prst="curvedRightArrow">
                <a:avLst>
                  <a:gd name="adj1" fmla="val 58222"/>
                  <a:gd name="adj2" fmla="val 116444"/>
                  <a:gd name="adj3" fmla="val 33333"/>
                </a:avLst>
              </a:prstGeom>
              <a:noFill/>
              <a:ln w="222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4" name="AutoShape 18"/>
              <p:cNvSpPr>
                <a:spLocks noChangeArrowheads="1"/>
              </p:cNvSpPr>
              <p:nvPr/>
            </p:nvSpPr>
            <p:spPr bwMode="auto">
              <a:xfrm>
                <a:off x="4622" y="9258"/>
                <a:ext cx="180" cy="720"/>
              </a:xfrm>
              <a:prstGeom prst="curvedLeftArrow">
                <a:avLst>
                  <a:gd name="adj1" fmla="val 80000"/>
                  <a:gd name="adj2" fmla="val 160000"/>
                  <a:gd name="adj3" fmla="val 33333"/>
                </a:avLst>
              </a:prstGeom>
              <a:noFill/>
              <a:ln w="222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5" name="AutoShape 19"/>
              <p:cNvSpPr>
                <a:spLocks noChangeArrowheads="1"/>
              </p:cNvSpPr>
              <p:nvPr/>
            </p:nvSpPr>
            <p:spPr bwMode="auto">
              <a:xfrm>
                <a:off x="1827" y="8667"/>
                <a:ext cx="1080" cy="360"/>
              </a:xfrm>
              <a:prstGeom prst="rightArrow">
                <a:avLst>
                  <a:gd name="adj1" fmla="val 50000"/>
                  <a:gd name="adj2" fmla="val 75000"/>
                </a:avLst>
              </a:prstGeom>
              <a:solidFill>
                <a:srgbClr val="FF0000">
                  <a:alpha val="58000"/>
                </a:srgbClr>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 name="Group 20"/>
            <p:cNvGrpSpPr>
              <a:grpSpLocks/>
            </p:cNvGrpSpPr>
            <p:nvPr/>
          </p:nvGrpSpPr>
          <p:grpSpPr bwMode="auto">
            <a:xfrm>
              <a:off x="1620" y="11698"/>
              <a:ext cx="1430" cy="949"/>
              <a:chOff x="1827" y="8100"/>
              <a:chExt cx="3017" cy="1878"/>
            </a:xfrm>
          </p:grpSpPr>
          <p:sp>
            <p:nvSpPr>
              <p:cNvPr id="101397" name="AutoShape 21"/>
              <p:cNvSpPr>
                <a:spLocks noChangeArrowheads="1"/>
              </p:cNvSpPr>
              <p:nvPr/>
            </p:nvSpPr>
            <p:spPr bwMode="auto">
              <a:xfrm>
                <a:off x="3267" y="8487"/>
                <a:ext cx="1440" cy="900"/>
              </a:xfrm>
              <a:prstGeom prst="homePlate">
                <a:avLst>
                  <a:gd name="adj" fmla="val 40000"/>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8" name="Rectangle 22" descr="خطوط متعرجة"/>
              <p:cNvSpPr>
                <a:spLocks noChangeArrowheads="1"/>
              </p:cNvSpPr>
              <p:nvPr/>
            </p:nvSpPr>
            <p:spPr bwMode="auto">
              <a:xfrm>
                <a:off x="3087" y="8487"/>
                <a:ext cx="279" cy="900"/>
              </a:xfrm>
              <a:prstGeom prst="rect">
                <a:avLst/>
              </a:prstGeom>
              <a:pattFill prst="zigZag">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399" name="AutoShape 23"/>
              <p:cNvSpPr>
                <a:spLocks noChangeArrowheads="1"/>
              </p:cNvSpPr>
              <p:nvPr/>
            </p:nvSpPr>
            <p:spPr bwMode="auto">
              <a:xfrm rot="7627506">
                <a:off x="4437" y="8509"/>
                <a:ext cx="180" cy="360"/>
              </a:xfrm>
              <a:prstGeom prst="flowChartCollate">
                <a:avLst/>
              </a:prstGeom>
              <a:solidFill>
                <a:srgbClr val="008000"/>
              </a:solidFill>
              <a:ln w="19050">
                <a:solidFill>
                  <a:srgbClr val="0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0" name="AutoShape 24"/>
              <p:cNvSpPr>
                <a:spLocks noChangeArrowheads="1"/>
              </p:cNvSpPr>
              <p:nvPr/>
            </p:nvSpPr>
            <p:spPr bwMode="auto">
              <a:xfrm rot="3152836">
                <a:off x="4454" y="9005"/>
                <a:ext cx="180" cy="360"/>
              </a:xfrm>
              <a:prstGeom prst="flowChartCollate">
                <a:avLst/>
              </a:prstGeom>
              <a:solidFill>
                <a:srgbClr val="008000"/>
              </a:solidFill>
              <a:ln w="19050">
                <a:solidFill>
                  <a:srgbClr val="0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1" name="AutoShape 25"/>
              <p:cNvSpPr>
                <a:spLocks noChangeArrowheads="1"/>
              </p:cNvSpPr>
              <p:nvPr/>
            </p:nvSpPr>
            <p:spPr bwMode="auto">
              <a:xfrm rot="12469579">
                <a:off x="4664" y="8100"/>
                <a:ext cx="180" cy="524"/>
              </a:xfrm>
              <a:prstGeom prst="curvedRightArrow">
                <a:avLst>
                  <a:gd name="adj1" fmla="val 58222"/>
                  <a:gd name="adj2" fmla="val 116444"/>
                  <a:gd name="adj3" fmla="val 33333"/>
                </a:avLst>
              </a:prstGeom>
              <a:noFill/>
              <a:ln w="222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2" name="AutoShape 26"/>
              <p:cNvSpPr>
                <a:spLocks noChangeArrowheads="1"/>
              </p:cNvSpPr>
              <p:nvPr/>
            </p:nvSpPr>
            <p:spPr bwMode="auto">
              <a:xfrm>
                <a:off x="4622" y="9258"/>
                <a:ext cx="180" cy="720"/>
              </a:xfrm>
              <a:prstGeom prst="curvedLeftArrow">
                <a:avLst>
                  <a:gd name="adj1" fmla="val 80000"/>
                  <a:gd name="adj2" fmla="val 160000"/>
                  <a:gd name="adj3" fmla="val 33333"/>
                </a:avLst>
              </a:prstGeom>
              <a:noFill/>
              <a:ln w="222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3" name="AutoShape 27"/>
              <p:cNvSpPr>
                <a:spLocks noChangeArrowheads="1"/>
              </p:cNvSpPr>
              <p:nvPr/>
            </p:nvSpPr>
            <p:spPr bwMode="auto">
              <a:xfrm>
                <a:off x="1827" y="8667"/>
                <a:ext cx="1080" cy="360"/>
              </a:xfrm>
              <a:prstGeom prst="rightArrow">
                <a:avLst>
                  <a:gd name="adj1" fmla="val 50000"/>
                  <a:gd name="adj2" fmla="val 75000"/>
                </a:avLst>
              </a:prstGeom>
              <a:solidFill>
                <a:srgbClr val="FF0000">
                  <a:alpha val="58000"/>
                </a:srgbClr>
              </a:solidFill>
              <a:ln w="190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1404" name="AutoShape 28"/>
            <p:cNvSpPr>
              <a:spLocks noChangeArrowheads="1"/>
            </p:cNvSpPr>
            <p:nvPr/>
          </p:nvSpPr>
          <p:spPr bwMode="auto">
            <a:xfrm>
              <a:off x="4632" y="9391"/>
              <a:ext cx="128" cy="260"/>
            </a:xfrm>
            <a:prstGeom prst="flowChartCollate">
              <a:avLst/>
            </a:prstGeom>
            <a:solidFill>
              <a:srgbClr val="008080"/>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5" name="AutoShape 29"/>
            <p:cNvSpPr>
              <a:spLocks noChangeArrowheads="1"/>
            </p:cNvSpPr>
            <p:nvPr/>
          </p:nvSpPr>
          <p:spPr bwMode="auto">
            <a:xfrm>
              <a:off x="4643" y="10290"/>
              <a:ext cx="129" cy="261"/>
            </a:xfrm>
            <a:prstGeom prst="flowChartCollate">
              <a:avLst/>
            </a:prstGeom>
            <a:solidFill>
              <a:srgbClr val="008080"/>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6" name="AutoShape 30"/>
            <p:cNvSpPr>
              <a:spLocks noChangeArrowheads="1"/>
            </p:cNvSpPr>
            <p:nvPr/>
          </p:nvSpPr>
          <p:spPr bwMode="auto">
            <a:xfrm>
              <a:off x="4640" y="11239"/>
              <a:ext cx="128" cy="260"/>
            </a:xfrm>
            <a:prstGeom prst="flowChartCollate">
              <a:avLst/>
            </a:prstGeom>
            <a:solidFill>
              <a:srgbClr val="008080"/>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7" name="AutoShape 31"/>
            <p:cNvSpPr>
              <a:spLocks noChangeArrowheads="1"/>
            </p:cNvSpPr>
            <p:nvPr/>
          </p:nvSpPr>
          <p:spPr bwMode="auto">
            <a:xfrm>
              <a:off x="4638" y="12126"/>
              <a:ext cx="128" cy="260"/>
            </a:xfrm>
            <a:prstGeom prst="flowChartCollate">
              <a:avLst/>
            </a:prstGeom>
            <a:solidFill>
              <a:srgbClr val="008080"/>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8" name="Line 32"/>
            <p:cNvSpPr>
              <a:spLocks noChangeShapeType="1"/>
            </p:cNvSpPr>
            <p:nvPr/>
          </p:nvSpPr>
          <p:spPr bwMode="auto">
            <a:xfrm>
              <a:off x="3820" y="10433"/>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09" name="Line 33"/>
            <p:cNvSpPr>
              <a:spLocks noChangeShapeType="1"/>
            </p:cNvSpPr>
            <p:nvPr/>
          </p:nvSpPr>
          <p:spPr bwMode="auto">
            <a:xfrm>
              <a:off x="3930" y="11344"/>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0" name="Line 34"/>
            <p:cNvSpPr>
              <a:spLocks noChangeShapeType="1"/>
            </p:cNvSpPr>
            <p:nvPr/>
          </p:nvSpPr>
          <p:spPr bwMode="auto">
            <a:xfrm>
              <a:off x="3967" y="12256"/>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1" name="Line 35"/>
            <p:cNvSpPr>
              <a:spLocks noChangeShapeType="1"/>
            </p:cNvSpPr>
            <p:nvPr/>
          </p:nvSpPr>
          <p:spPr bwMode="auto">
            <a:xfrm>
              <a:off x="3820" y="9521"/>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2" name="Line 36"/>
            <p:cNvSpPr>
              <a:spLocks noChangeShapeType="1"/>
            </p:cNvSpPr>
            <p:nvPr/>
          </p:nvSpPr>
          <p:spPr bwMode="auto">
            <a:xfrm>
              <a:off x="4810" y="9521"/>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3" name="Line 37"/>
            <p:cNvSpPr>
              <a:spLocks noChangeShapeType="1"/>
            </p:cNvSpPr>
            <p:nvPr/>
          </p:nvSpPr>
          <p:spPr bwMode="auto">
            <a:xfrm>
              <a:off x="4920" y="12256"/>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4" name="Line 38"/>
            <p:cNvSpPr>
              <a:spLocks noChangeShapeType="1"/>
            </p:cNvSpPr>
            <p:nvPr/>
          </p:nvSpPr>
          <p:spPr bwMode="auto">
            <a:xfrm>
              <a:off x="4920" y="11344"/>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1415" name="Line 39"/>
            <p:cNvSpPr>
              <a:spLocks noChangeShapeType="1"/>
            </p:cNvSpPr>
            <p:nvPr/>
          </p:nvSpPr>
          <p:spPr bwMode="auto">
            <a:xfrm>
              <a:off x="4810" y="10433"/>
              <a:ext cx="660" cy="0"/>
            </a:xfrm>
            <a:prstGeom prst="line">
              <a:avLst/>
            </a:prstGeom>
            <a:noFill/>
            <a:ln w="19050">
              <a:solidFill>
                <a:srgbClr val="FF66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1416" name="Text Box 40"/>
          <p:cNvSpPr txBox="1">
            <a:spLocks noChangeArrowheads="1"/>
          </p:cNvSpPr>
          <p:nvPr/>
        </p:nvSpPr>
        <p:spPr bwMode="auto">
          <a:xfrm>
            <a:off x="5848668" y="1963678"/>
            <a:ext cx="6197599" cy="285147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r>
              <a:rPr lang="ar-IQ" sz="4400" b="1" dirty="0">
                <a:solidFill>
                  <a:srgbClr val="003366"/>
                </a:solidFill>
                <a:cs typeface="Simplified Arabic" pitchFamily="2" charset="-78"/>
              </a:rPr>
              <a:t>شك</a:t>
            </a:r>
            <a:r>
              <a:rPr lang="ar-EG" sz="4400" b="1" dirty="0">
                <a:solidFill>
                  <a:srgbClr val="003366"/>
                </a:solidFill>
                <a:cs typeface="Simplified Arabic" pitchFamily="2" charset="-78"/>
              </a:rPr>
              <a:t>ل</a:t>
            </a:r>
            <a:r>
              <a:rPr lang="ar-IQ" sz="4400" b="1" dirty="0">
                <a:solidFill>
                  <a:srgbClr val="003366"/>
                </a:solidFill>
                <a:cs typeface="Simplified Arabic" pitchFamily="2" charset="-78"/>
              </a:rPr>
              <a:t> نظام التبريد الموجب ، يتم فيه ضخ هواء بارد لداخل القاعة ليخرج من الجهة </a:t>
            </a:r>
            <a:r>
              <a:rPr lang="ar-IQ" sz="4400" b="1" dirty="0" err="1">
                <a:solidFill>
                  <a:srgbClr val="003366"/>
                </a:solidFill>
                <a:cs typeface="Simplified Arabic" pitchFamily="2" charset="-78"/>
              </a:rPr>
              <a:t>الاخرى</a:t>
            </a:r>
            <a:r>
              <a:rPr lang="ar-IQ" sz="4400" b="1" dirty="0">
                <a:solidFill>
                  <a:srgbClr val="003366"/>
                </a:solidFill>
                <a:cs typeface="Simplified Arabic" pitchFamily="2" charset="-78"/>
              </a:rPr>
              <a:t> من الشبابيك </a:t>
            </a:r>
            <a:r>
              <a:rPr lang="ar-IQ" sz="4400" b="1" dirty="0" err="1">
                <a:solidFill>
                  <a:srgbClr val="003366"/>
                </a:solidFill>
                <a:cs typeface="Simplified Arabic" pitchFamily="2" charset="-78"/>
              </a:rPr>
              <a:t>او</a:t>
            </a:r>
            <a:r>
              <a:rPr lang="ar-IQ" sz="4400" b="1" dirty="0">
                <a:solidFill>
                  <a:srgbClr val="003366"/>
                </a:solidFill>
                <a:cs typeface="Simplified Arabic" pitchFamily="2" charset="-78"/>
              </a:rPr>
              <a:t> الساحبات</a:t>
            </a:r>
            <a:endParaRPr lang="en-US" sz="4400" dirty="0">
              <a:solidFill>
                <a:srgbClr val="003366"/>
              </a:solidFill>
            </a:endParaRPr>
          </a:p>
        </p:txBody>
      </p:sp>
    </p:spTree>
    <p:extLst>
      <p:ext uri="{BB962C8B-B14F-4D97-AF65-F5344CB8AC3E}">
        <p14:creationId xmlns:p14="http://schemas.microsoft.com/office/powerpoint/2010/main" val="386886519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01416"/>
                                        </p:tgtEl>
                                        <p:attrNameLst>
                                          <p:attrName>style.visibility</p:attrName>
                                        </p:attrNameLst>
                                      </p:cBhvr>
                                      <p:to>
                                        <p:strVal val="visible"/>
                                      </p:to>
                                    </p:set>
                                    <p:animEffect transition="in" filter="wipe(right)">
                                      <p:cBhvr>
                                        <p:cTn id="14" dur="500"/>
                                        <p:tgtEl>
                                          <p:spTgt spid="101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PICT0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5295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886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97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Hexagon 3"/>
          <p:cNvSpPr/>
          <p:nvPr/>
        </p:nvSpPr>
        <p:spPr>
          <a:xfrm>
            <a:off x="7568419" y="323557"/>
            <a:ext cx="3812344" cy="30386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t>التشخيص</a:t>
            </a:r>
            <a:endParaRPr lang="ar-IQ" sz="4400" b="1" dirty="0"/>
          </a:p>
        </p:txBody>
      </p:sp>
      <p:sp>
        <p:nvSpPr>
          <p:cNvPr id="5" name="Hexagon 4"/>
          <p:cNvSpPr/>
          <p:nvPr/>
        </p:nvSpPr>
        <p:spPr>
          <a:xfrm>
            <a:off x="4515730" y="1842868"/>
            <a:ext cx="3812344" cy="303862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rgbClr val="FFFF00"/>
                </a:solidFill>
              </a:rPr>
              <a:t>التاثير</a:t>
            </a:r>
            <a:endParaRPr lang="ar-IQ" sz="4400" b="1" dirty="0">
              <a:solidFill>
                <a:srgbClr val="FFFF00"/>
              </a:solidFill>
            </a:endParaRPr>
          </a:p>
        </p:txBody>
      </p:sp>
      <p:sp>
        <p:nvSpPr>
          <p:cNvPr id="6" name="Hexagon 5"/>
          <p:cNvSpPr/>
          <p:nvPr/>
        </p:nvSpPr>
        <p:spPr>
          <a:xfrm>
            <a:off x="1463041" y="3362179"/>
            <a:ext cx="3812344" cy="3038622"/>
          </a:xfrm>
          <a:prstGeom prst="hex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solidFill>
                  <a:schemeClr val="bg1"/>
                </a:solidFill>
              </a:rPr>
              <a:t>الحل الاستراتيجي</a:t>
            </a:r>
            <a:endParaRPr lang="ar-IQ" sz="4400" b="1" dirty="0">
              <a:solidFill>
                <a:schemeClr val="bg1"/>
              </a:solidFill>
            </a:endParaRPr>
          </a:p>
        </p:txBody>
      </p:sp>
    </p:spTree>
    <p:extLst>
      <p:ext uri="{BB962C8B-B14F-4D97-AF65-F5344CB8AC3E}">
        <p14:creationId xmlns:p14="http://schemas.microsoft.com/office/powerpoint/2010/main" val="19855886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3" name="Group 3"/>
          <p:cNvGrpSpPr>
            <a:grpSpLocks/>
          </p:cNvGrpSpPr>
          <p:nvPr/>
        </p:nvGrpSpPr>
        <p:grpSpPr bwMode="auto">
          <a:xfrm>
            <a:off x="711200" y="260351"/>
            <a:ext cx="9977120" cy="6140449"/>
            <a:chOff x="1152" y="288"/>
            <a:chExt cx="2736" cy="2160"/>
          </a:xfrm>
        </p:grpSpPr>
        <p:sp>
          <p:nvSpPr>
            <p:cNvPr id="107524" name="Text Box 4"/>
            <p:cNvSpPr txBox="1">
              <a:spLocks noChangeArrowheads="1"/>
            </p:cNvSpPr>
            <p:nvPr/>
          </p:nvSpPr>
          <p:spPr bwMode="auto">
            <a:xfrm>
              <a:off x="1278" y="546"/>
              <a:ext cx="504"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ar-IQ" sz="1600">
                  <a:solidFill>
                    <a:srgbClr val="000000"/>
                  </a:solidFill>
                  <a:cs typeface="Simplified Arabic" pitchFamily="2" charset="-78"/>
                </a:rPr>
                <a:t>ساحبات هوائية</a:t>
              </a:r>
              <a:endParaRPr lang="en-US" sz="1600"/>
            </a:p>
          </p:txBody>
        </p:sp>
        <p:sp>
          <p:nvSpPr>
            <p:cNvPr id="107525" name="Text Box 5"/>
            <p:cNvSpPr txBox="1">
              <a:spLocks noChangeArrowheads="1"/>
            </p:cNvSpPr>
            <p:nvPr/>
          </p:nvSpPr>
          <p:spPr bwMode="auto">
            <a:xfrm>
              <a:off x="1368" y="1830"/>
              <a:ext cx="504"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ar-IQ" sz="1600">
                  <a:solidFill>
                    <a:srgbClr val="000000"/>
                  </a:solidFill>
                  <a:cs typeface="Simplified Arabic" pitchFamily="2" charset="-78"/>
                </a:rPr>
                <a:t>غرفة التبريد</a:t>
              </a:r>
              <a:endParaRPr lang="en-US" sz="1600"/>
            </a:p>
          </p:txBody>
        </p:sp>
        <p:sp>
          <p:nvSpPr>
            <p:cNvPr id="107526" name="Rectangle 6"/>
            <p:cNvSpPr>
              <a:spLocks noChangeArrowheads="1"/>
            </p:cNvSpPr>
            <p:nvPr/>
          </p:nvSpPr>
          <p:spPr bwMode="auto">
            <a:xfrm>
              <a:off x="2016" y="508"/>
              <a:ext cx="1008" cy="1940"/>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27" name="Rectangle 7"/>
            <p:cNvSpPr>
              <a:spLocks noChangeArrowheads="1"/>
            </p:cNvSpPr>
            <p:nvPr/>
          </p:nvSpPr>
          <p:spPr bwMode="auto">
            <a:xfrm>
              <a:off x="3024" y="1023"/>
              <a:ext cx="704" cy="764"/>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28" name="Rectangle 8"/>
            <p:cNvSpPr>
              <a:spLocks noChangeArrowheads="1"/>
            </p:cNvSpPr>
            <p:nvPr/>
          </p:nvSpPr>
          <p:spPr bwMode="auto">
            <a:xfrm>
              <a:off x="1309" y="1023"/>
              <a:ext cx="704" cy="764"/>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29" name="Rectangle 9" descr="رقعة الداما الكبيرة"/>
            <p:cNvSpPr>
              <a:spLocks noChangeArrowheads="1"/>
            </p:cNvSpPr>
            <p:nvPr/>
          </p:nvSpPr>
          <p:spPr bwMode="auto">
            <a:xfrm>
              <a:off x="3250" y="1025"/>
              <a:ext cx="47" cy="749"/>
            </a:xfrm>
            <a:prstGeom prst="rect">
              <a:avLst/>
            </a:prstGeom>
            <a:pattFill prst="lgCheck">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0" name="Rectangle 10" descr="رقعة الداما الكبيرة"/>
            <p:cNvSpPr>
              <a:spLocks noChangeArrowheads="1"/>
            </p:cNvSpPr>
            <p:nvPr/>
          </p:nvSpPr>
          <p:spPr bwMode="auto">
            <a:xfrm>
              <a:off x="1776" y="1031"/>
              <a:ext cx="48" cy="750"/>
            </a:xfrm>
            <a:prstGeom prst="rect">
              <a:avLst/>
            </a:prstGeom>
            <a:pattFill prst="lgCheck">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1" name="Line 11"/>
            <p:cNvSpPr>
              <a:spLocks noChangeShapeType="1"/>
            </p:cNvSpPr>
            <p:nvPr/>
          </p:nvSpPr>
          <p:spPr bwMode="auto">
            <a:xfrm>
              <a:off x="3408" y="1170"/>
              <a:ext cx="0" cy="617"/>
            </a:xfrm>
            <a:prstGeom prst="line">
              <a:avLst/>
            </a:prstGeom>
            <a:noFill/>
            <a:ln w="76200" cmpd="tri">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2" name="Line 12"/>
            <p:cNvSpPr>
              <a:spLocks noChangeShapeType="1"/>
            </p:cNvSpPr>
            <p:nvPr/>
          </p:nvSpPr>
          <p:spPr bwMode="auto">
            <a:xfrm>
              <a:off x="3612" y="1170"/>
              <a:ext cx="0" cy="617"/>
            </a:xfrm>
            <a:prstGeom prst="line">
              <a:avLst/>
            </a:prstGeom>
            <a:noFill/>
            <a:ln w="76200" cmpd="tri">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3" name="Line 13"/>
            <p:cNvSpPr>
              <a:spLocks noChangeShapeType="1"/>
            </p:cNvSpPr>
            <p:nvPr/>
          </p:nvSpPr>
          <p:spPr bwMode="auto">
            <a:xfrm>
              <a:off x="3504" y="1026"/>
              <a:ext cx="0" cy="618"/>
            </a:xfrm>
            <a:prstGeom prst="line">
              <a:avLst/>
            </a:prstGeom>
            <a:noFill/>
            <a:ln w="76200" cmpd="tri">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4" name="Line 14"/>
            <p:cNvSpPr>
              <a:spLocks noChangeShapeType="1"/>
            </p:cNvSpPr>
            <p:nvPr/>
          </p:nvSpPr>
          <p:spPr bwMode="auto">
            <a:xfrm>
              <a:off x="1672" y="1030"/>
              <a:ext cx="0" cy="617"/>
            </a:xfrm>
            <a:prstGeom prst="line">
              <a:avLst/>
            </a:prstGeom>
            <a:noFill/>
            <a:ln w="76200" cmpd="tri">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5" name="Line 15"/>
            <p:cNvSpPr>
              <a:spLocks noChangeShapeType="1"/>
            </p:cNvSpPr>
            <p:nvPr/>
          </p:nvSpPr>
          <p:spPr bwMode="auto">
            <a:xfrm>
              <a:off x="1440" y="1026"/>
              <a:ext cx="0" cy="618"/>
            </a:xfrm>
            <a:prstGeom prst="line">
              <a:avLst/>
            </a:prstGeom>
            <a:noFill/>
            <a:ln w="76200" cmpd="tri">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6" name="Line 16"/>
            <p:cNvSpPr>
              <a:spLocks noChangeShapeType="1"/>
            </p:cNvSpPr>
            <p:nvPr/>
          </p:nvSpPr>
          <p:spPr bwMode="auto">
            <a:xfrm>
              <a:off x="1556" y="1166"/>
              <a:ext cx="0" cy="617"/>
            </a:xfrm>
            <a:prstGeom prst="line">
              <a:avLst/>
            </a:prstGeom>
            <a:noFill/>
            <a:ln w="76200" cmpd="tri">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7" name="Rectangle 17" descr="قطيرات ماء"/>
            <p:cNvSpPr>
              <a:spLocks noChangeArrowheads="1"/>
            </p:cNvSpPr>
            <p:nvPr/>
          </p:nvSpPr>
          <p:spPr bwMode="auto">
            <a:xfrm>
              <a:off x="1864" y="1265"/>
              <a:ext cx="96" cy="221"/>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8" name="Rectangle 18" descr="قطيرات ماء"/>
            <p:cNvSpPr>
              <a:spLocks noChangeArrowheads="1"/>
            </p:cNvSpPr>
            <p:nvPr/>
          </p:nvSpPr>
          <p:spPr bwMode="auto">
            <a:xfrm>
              <a:off x="3088" y="1258"/>
              <a:ext cx="96" cy="22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39" name="Rectangle 19" descr="شبكة كبيرة"/>
            <p:cNvSpPr>
              <a:spLocks noChangeArrowheads="1"/>
            </p:cNvSpPr>
            <p:nvPr/>
          </p:nvSpPr>
          <p:spPr bwMode="auto">
            <a:xfrm>
              <a:off x="1980" y="1034"/>
              <a:ext cx="64" cy="749"/>
            </a:xfrm>
            <a:prstGeom prst="rect">
              <a:avLst/>
            </a:prstGeom>
            <a:pattFill prst="lgGrid">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0" name="Rectangle 20" descr="شبكة كبيرة"/>
            <p:cNvSpPr>
              <a:spLocks noChangeArrowheads="1"/>
            </p:cNvSpPr>
            <p:nvPr/>
          </p:nvSpPr>
          <p:spPr bwMode="auto">
            <a:xfrm>
              <a:off x="2992" y="1034"/>
              <a:ext cx="64" cy="749"/>
            </a:xfrm>
            <a:prstGeom prst="rect">
              <a:avLst/>
            </a:prstGeom>
            <a:pattFill prst="lgGrid">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1" name="AutoShape 21"/>
            <p:cNvSpPr>
              <a:spLocks noChangeArrowheads="1"/>
            </p:cNvSpPr>
            <p:nvPr/>
          </p:nvSpPr>
          <p:spPr bwMode="auto">
            <a:xfrm>
              <a:off x="1440" y="1566"/>
              <a:ext cx="63" cy="177"/>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0000">
                <a:alpha val="49001"/>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2" name="Rectangle 22"/>
            <p:cNvSpPr>
              <a:spLocks noChangeArrowheads="1"/>
            </p:cNvSpPr>
            <p:nvPr/>
          </p:nvSpPr>
          <p:spPr bwMode="auto">
            <a:xfrm>
              <a:off x="1248" y="1037"/>
              <a:ext cx="144" cy="88"/>
            </a:xfrm>
            <a:prstGeom prst="rect">
              <a:avLst/>
            </a:prstGeom>
            <a:solidFill>
              <a:srgbClr val="99CC00"/>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3" name="AutoShape 23"/>
            <p:cNvSpPr>
              <a:spLocks noChangeArrowheads="1"/>
            </p:cNvSpPr>
            <p:nvPr/>
          </p:nvSpPr>
          <p:spPr bwMode="auto">
            <a:xfrm>
              <a:off x="1152" y="1060"/>
              <a:ext cx="192" cy="44"/>
            </a:xfrm>
            <a:prstGeom prst="rightArrow">
              <a:avLst>
                <a:gd name="adj1" fmla="val 50000"/>
                <a:gd name="adj2" fmla="val 109091"/>
              </a:avLst>
            </a:prstGeom>
            <a:solidFill>
              <a:srgbClr val="FF0000"/>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4" name="AutoShape 24"/>
            <p:cNvSpPr>
              <a:spLocks noChangeArrowheads="1"/>
            </p:cNvSpPr>
            <p:nvPr/>
          </p:nvSpPr>
          <p:spPr bwMode="auto">
            <a:xfrm rot="5400000">
              <a:off x="1280" y="1322"/>
              <a:ext cx="176" cy="48"/>
            </a:xfrm>
            <a:prstGeom prst="rightArrow">
              <a:avLst>
                <a:gd name="adj1" fmla="val 50000"/>
                <a:gd name="adj2" fmla="val 91667"/>
              </a:avLst>
            </a:prstGeom>
            <a:solidFill>
              <a:srgbClr val="FF0000">
                <a:alpha val="73000"/>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5" name="AutoShape 25"/>
            <p:cNvSpPr>
              <a:spLocks noChangeArrowheads="1"/>
            </p:cNvSpPr>
            <p:nvPr/>
          </p:nvSpPr>
          <p:spPr bwMode="auto">
            <a:xfrm rot="16200000">
              <a:off x="1409" y="1380"/>
              <a:ext cx="176" cy="48"/>
            </a:xfrm>
            <a:prstGeom prst="rightArrow">
              <a:avLst>
                <a:gd name="adj1" fmla="val 50000"/>
                <a:gd name="adj2" fmla="val 91667"/>
              </a:avLst>
            </a:prstGeom>
            <a:solidFill>
              <a:srgbClr val="CC99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6" name="AutoShape 26"/>
            <p:cNvSpPr>
              <a:spLocks noChangeArrowheads="1"/>
            </p:cNvSpPr>
            <p:nvPr/>
          </p:nvSpPr>
          <p:spPr bwMode="auto">
            <a:xfrm flipV="1">
              <a:off x="1570" y="1070"/>
              <a:ext cx="63" cy="177"/>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9CCFF">
                <a:alpha val="64999"/>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7" name="AutoShape 27"/>
            <p:cNvSpPr>
              <a:spLocks noChangeArrowheads="1"/>
            </p:cNvSpPr>
            <p:nvPr/>
          </p:nvSpPr>
          <p:spPr bwMode="auto">
            <a:xfrm>
              <a:off x="1680" y="1566"/>
              <a:ext cx="63" cy="177"/>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8" name="AutoShape 28"/>
            <p:cNvSpPr>
              <a:spLocks noChangeArrowheads="1"/>
            </p:cNvSpPr>
            <p:nvPr/>
          </p:nvSpPr>
          <p:spPr bwMode="auto">
            <a:xfrm rot="5400000">
              <a:off x="1520" y="1455"/>
              <a:ext cx="176" cy="48"/>
            </a:xfrm>
            <a:prstGeom prst="rightArrow">
              <a:avLst>
                <a:gd name="adj1" fmla="val 50000"/>
                <a:gd name="adj2" fmla="val 91667"/>
              </a:avLst>
            </a:prstGeom>
            <a:solidFill>
              <a:srgbClr val="00CCFF">
                <a:alpha val="85001"/>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49" name="AutoShape 29"/>
            <p:cNvSpPr>
              <a:spLocks noChangeArrowheads="1"/>
            </p:cNvSpPr>
            <p:nvPr/>
          </p:nvSpPr>
          <p:spPr bwMode="auto">
            <a:xfrm>
              <a:off x="2064" y="1478"/>
              <a:ext cx="159" cy="17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0" name="AutoShape 30"/>
            <p:cNvSpPr>
              <a:spLocks noChangeArrowheads="1"/>
            </p:cNvSpPr>
            <p:nvPr/>
          </p:nvSpPr>
          <p:spPr bwMode="auto">
            <a:xfrm rot="10800000" flipH="1">
              <a:off x="2064" y="1699"/>
              <a:ext cx="159" cy="17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1" name="Rectangle 31"/>
            <p:cNvSpPr>
              <a:spLocks noChangeArrowheads="1"/>
            </p:cNvSpPr>
            <p:nvPr/>
          </p:nvSpPr>
          <p:spPr bwMode="auto">
            <a:xfrm>
              <a:off x="3648" y="1699"/>
              <a:ext cx="144" cy="88"/>
            </a:xfrm>
            <a:prstGeom prst="rect">
              <a:avLst/>
            </a:prstGeom>
            <a:solidFill>
              <a:srgbClr val="99CC00"/>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2" name="AutoShape 32"/>
            <p:cNvSpPr>
              <a:spLocks noChangeArrowheads="1"/>
            </p:cNvSpPr>
            <p:nvPr/>
          </p:nvSpPr>
          <p:spPr bwMode="auto">
            <a:xfrm rot="10800000">
              <a:off x="3696" y="1721"/>
              <a:ext cx="192" cy="45"/>
            </a:xfrm>
            <a:prstGeom prst="rightArrow">
              <a:avLst>
                <a:gd name="adj1" fmla="val 50000"/>
                <a:gd name="adj2" fmla="val 106667"/>
              </a:avLst>
            </a:prstGeom>
            <a:solidFill>
              <a:srgbClr val="FF0000"/>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3" name="AutoShape 33"/>
            <p:cNvSpPr>
              <a:spLocks noChangeArrowheads="1"/>
            </p:cNvSpPr>
            <p:nvPr/>
          </p:nvSpPr>
          <p:spPr bwMode="auto">
            <a:xfrm rot="16200000">
              <a:off x="3584" y="1366"/>
              <a:ext cx="176" cy="48"/>
            </a:xfrm>
            <a:prstGeom prst="rightArrow">
              <a:avLst>
                <a:gd name="adj1" fmla="val 50000"/>
                <a:gd name="adj2" fmla="val 91667"/>
              </a:avLst>
            </a:prstGeom>
            <a:solidFill>
              <a:srgbClr val="FF0000">
                <a:alpha val="73000"/>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4" name="AutoShape 34"/>
            <p:cNvSpPr>
              <a:spLocks noChangeArrowheads="1"/>
            </p:cNvSpPr>
            <p:nvPr/>
          </p:nvSpPr>
          <p:spPr bwMode="auto">
            <a:xfrm flipH="1" flipV="1">
              <a:off x="3552" y="1082"/>
              <a:ext cx="63" cy="17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0000">
                <a:alpha val="49001"/>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5" name="AutoShape 35"/>
            <p:cNvSpPr>
              <a:spLocks noChangeArrowheads="1"/>
            </p:cNvSpPr>
            <p:nvPr/>
          </p:nvSpPr>
          <p:spPr bwMode="auto">
            <a:xfrm rot="5400000">
              <a:off x="3472" y="1366"/>
              <a:ext cx="176" cy="48"/>
            </a:xfrm>
            <a:prstGeom prst="rightArrow">
              <a:avLst>
                <a:gd name="adj1" fmla="val 50000"/>
                <a:gd name="adj2" fmla="val 91667"/>
              </a:avLst>
            </a:prstGeom>
            <a:solidFill>
              <a:srgbClr val="CC99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6" name="AutoShape 36"/>
            <p:cNvSpPr>
              <a:spLocks noChangeArrowheads="1"/>
            </p:cNvSpPr>
            <p:nvPr/>
          </p:nvSpPr>
          <p:spPr bwMode="auto">
            <a:xfrm flipH="1">
              <a:off x="3440" y="1566"/>
              <a:ext cx="63" cy="177"/>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9CCFF">
                <a:alpha val="64999"/>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7" name="AutoShape 37"/>
            <p:cNvSpPr>
              <a:spLocks noChangeArrowheads="1"/>
            </p:cNvSpPr>
            <p:nvPr/>
          </p:nvSpPr>
          <p:spPr bwMode="auto">
            <a:xfrm rot="16200000">
              <a:off x="3368" y="1366"/>
              <a:ext cx="176" cy="48"/>
            </a:xfrm>
            <a:prstGeom prst="rightArrow">
              <a:avLst>
                <a:gd name="adj1" fmla="val 50000"/>
                <a:gd name="adj2" fmla="val 91667"/>
              </a:avLst>
            </a:prstGeom>
            <a:solidFill>
              <a:srgbClr val="00CCFF">
                <a:alpha val="85001"/>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8" name="AutoShape 38"/>
            <p:cNvSpPr>
              <a:spLocks noChangeArrowheads="1"/>
            </p:cNvSpPr>
            <p:nvPr/>
          </p:nvSpPr>
          <p:spPr bwMode="auto">
            <a:xfrm flipH="1" flipV="1">
              <a:off x="3340" y="1082"/>
              <a:ext cx="63" cy="17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59" name="AutoShape 39"/>
            <p:cNvSpPr>
              <a:spLocks noChangeArrowheads="1"/>
            </p:cNvSpPr>
            <p:nvPr/>
          </p:nvSpPr>
          <p:spPr bwMode="auto">
            <a:xfrm flipH="1">
              <a:off x="2817" y="949"/>
              <a:ext cx="159" cy="177"/>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0" name="AutoShape 40"/>
            <p:cNvSpPr>
              <a:spLocks noChangeArrowheads="1"/>
            </p:cNvSpPr>
            <p:nvPr/>
          </p:nvSpPr>
          <p:spPr bwMode="auto">
            <a:xfrm rot="10800000">
              <a:off x="2817" y="1170"/>
              <a:ext cx="159" cy="17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3366FF"/>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1" name="AutoShape 41"/>
            <p:cNvSpPr>
              <a:spLocks noChangeArrowheads="1"/>
            </p:cNvSpPr>
            <p:nvPr/>
          </p:nvSpPr>
          <p:spPr bwMode="auto">
            <a:xfrm>
              <a:off x="1990" y="2316"/>
              <a:ext cx="48" cy="97"/>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2" name="AutoShape 42"/>
            <p:cNvSpPr>
              <a:spLocks noChangeArrowheads="1"/>
            </p:cNvSpPr>
            <p:nvPr/>
          </p:nvSpPr>
          <p:spPr bwMode="auto">
            <a:xfrm>
              <a:off x="1990" y="2173"/>
              <a:ext cx="48" cy="97"/>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3" name="AutoShape 43"/>
            <p:cNvSpPr>
              <a:spLocks noChangeArrowheads="1"/>
            </p:cNvSpPr>
            <p:nvPr/>
          </p:nvSpPr>
          <p:spPr bwMode="auto">
            <a:xfrm>
              <a:off x="2999" y="2313"/>
              <a:ext cx="47" cy="97"/>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4" name="AutoShape 44"/>
            <p:cNvSpPr>
              <a:spLocks noChangeArrowheads="1"/>
            </p:cNvSpPr>
            <p:nvPr/>
          </p:nvSpPr>
          <p:spPr bwMode="auto">
            <a:xfrm>
              <a:off x="2999" y="2170"/>
              <a:ext cx="47" cy="98"/>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5" name="AutoShape 45"/>
            <p:cNvSpPr>
              <a:spLocks noChangeArrowheads="1"/>
            </p:cNvSpPr>
            <p:nvPr/>
          </p:nvSpPr>
          <p:spPr bwMode="auto">
            <a:xfrm>
              <a:off x="1990" y="693"/>
              <a:ext cx="48" cy="97"/>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6" name="AutoShape 46"/>
            <p:cNvSpPr>
              <a:spLocks noChangeArrowheads="1"/>
            </p:cNvSpPr>
            <p:nvPr/>
          </p:nvSpPr>
          <p:spPr bwMode="auto">
            <a:xfrm>
              <a:off x="1990" y="550"/>
              <a:ext cx="48" cy="98"/>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7" name="AutoShape 47"/>
            <p:cNvSpPr>
              <a:spLocks noChangeArrowheads="1"/>
            </p:cNvSpPr>
            <p:nvPr/>
          </p:nvSpPr>
          <p:spPr bwMode="auto">
            <a:xfrm>
              <a:off x="2999" y="690"/>
              <a:ext cx="47" cy="97"/>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8" name="AutoShape 48"/>
            <p:cNvSpPr>
              <a:spLocks noChangeArrowheads="1"/>
            </p:cNvSpPr>
            <p:nvPr/>
          </p:nvSpPr>
          <p:spPr bwMode="auto">
            <a:xfrm>
              <a:off x="2999" y="547"/>
              <a:ext cx="47" cy="97"/>
            </a:xfrm>
            <a:prstGeom prst="flowChartCollate">
              <a:avLst/>
            </a:prstGeom>
            <a:noFill/>
            <a:ln w="28575">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69" name="Rectangle 49"/>
            <p:cNvSpPr>
              <a:spLocks noChangeArrowheads="1"/>
            </p:cNvSpPr>
            <p:nvPr/>
          </p:nvSpPr>
          <p:spPr bwMode="auto">
            <a:xfrm>
              <a:off x="2001" y="288"/>
              <a:ext cx="1023" cy="220"/>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ar-IQ" sz="1600" b="1">
                  <a:solidFill>
                    <a:srgbClr val="0000FF"/>
                  </a:solidFill>
                  <a:cs typeface="Times New Roman" pitchFamily="18" charset="0"/>
                </a:rPr>
                <a:t>غرفة السيطرة</a:t>
              </a:r>
              <a:endParaRPr lang="en-US" sz="1600"/>
            </a:p>
          </p:txBody>
        </p:sp>
        <p:sp>
          <p:nvSpPr>
            <p:cNvPr id="107570" name="Line 50"/>
            <p:cNvSpPr>
              <a:spLocks noChangeShapeType="1"/>
            </p:cNvSpPr>
            <p:nvPr/>
          </p:nvSpPr>
          <p:spPr bwMode="auto">
            <a:xfrm>
              <a:off x="1728" y="641"/>
              <a:ext cx="192"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71" name="Text Box 51"/>
            <p:cNvSpPr txBox="1">
              <a:spLocks noChangeArrowheads="1"/>
            </p:cNvSpPr>
            <p:nvPr/>
          </p:nvSpPr>
          <p:spPr bwMode="auto">
            <a:xfrm>
              <a:off x="3168" y="1800"/>
              <a:ext cx="504"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ar-IQ" sz="1600">
                  <a:solidFill>
                    <a:srgbClr val="000000"/>
                  </a:solidFill>
                  <a:cs typeface="Simplified Arabic" pitchFamily="2" charset="-78"/>
                </a:rPr>
                <a:t>غرفة التبريد</a:t>
              </a:r>
              <a:endParaRPr lang="en-US" sz="1600"/>
            </a:p>
          </p:txBody>
        </p:sp>
      </p:grpSp>
    </p:spTree>
    <p:extLst>
      <p:ext uri="{BB962C8B-B14F-4D97-AF65-F5344CB8AC3E}">
        <p14:creationId xmlns:p14="http://schemas.microsoft.com/office/powerpoint/2010/main" val="318582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wheel(1)">
                                      <p:cBhvr>
                                        <p:cTn id="7" dur="30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1463040" y="476250"/>
            <a:ext cx="10383520" cy="5965190"/>
            <a:chOff x="1440" y="1440"/>
            <a:chExt cx="5165" cy="4712"/>
          </a:xfrm>
        </p:grpSpPr>
        <p:grpSp>
          <p:nvGrpSpPr>
            <p:cNvPr id="106499" name="Group 3"/>
            <p:cNvGrpSpPr>
              <a:grpSpLocks/>
            </p:cNvGrpSpPr>
            <p:nvPr/>
          </p:nvGrpSpPr>
          <p:grpSpPr bwMode="auto">
            <a:xfrm>
              <a:off x="2340" y="1800"/>
              <a:ext cx="3420" cy="3420"/>
              <a:chOff x="2259" y="817"/>
              <a:chExt cx="7830" cy="7020"/>
            </a:xfrm>
          </p:grpSpPr>
          <p:sp>
            <p:nvSpPr>
              <p:cNvPr id="106500" name="Rectangle 4"/>
              <p:cNvSpPr>
                <a:spLocks noChangeArrowheads="1"/>
              </p:cNvSpPr>
              <p:nvPr/>
            </p:nvSpPr>
            <p:spPr bwMode="auto">
              <a:xfrm>
                <a:off x="3267" y="1647"/>
                <a:ext cx="5760" cy="5040"/>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1" name="Rectangle 5" descr="رقعة الداما الكبيرة"/>
              <p:cNvSpPr>
                <a:spLocks noChangeArrowheads="1"/>
              </p:cNvSpPr>
              <p:nvPr/>
            </p:nvSpPr>
            <p:spPr bwMode="auto">
              <a:xfrm>
                <a:off x="4707" y="1647"/>
                <a:ext cx="360" cy="5040"/>
              </a:xfrm>
              <a:prstGeom prst="rect">
                <a:avLst/>
              </a:prstGeom>
              <a:pattFill prst="lgCheck">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2" name="Rectangle 6" descr="قطيرات ماء"/>
              <p:cNvSpPr>
                <a:spLocks noChangeArrowheads="1"/>
              </p:cNvSpPr>
              <p:nvPr/>
            </p:nvSpPr>
            <p:spPr bwMode="auto">
              <a:xfrm>
                <a:off x="3627" y="3447"/>
                <a:ext cx="720" cy="144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3" name="Rectangle 7" descr="قرميد أفقي"/>
              <p:cNvSpPr>
                <a:spLocks noChangeArrowheads="1"/>
              </p:cNvSpPr>
              <p:nvPr/>
            </p:nvSpPr>
            <p:spPr bwMode="auto">
              <a:xfrm>
                <a:off x="5787" y="2367"/>
                <a:ext cx="360" cy="4320"/>
              </a:xfrm>
              <a:prstGeom prst="rect">
                <a:avLst/>
              </a:prstGeom>
              <a:pattFill prst="horzBrick">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4" name="Rectangle 8" descr="قرميد أفقي"/>
              <p:cNvSpPr>
                <a:spLocks noChangeArrowheads="1"/>
              </p:cNvSpPr>
              <p:nvPr/>
            </p:nvSpPr>
            <p:spPr bwMode="auto">
              <a:xfrm>
                <a:off x="6837" y="1647"/>
                <a:ext cx="360" cy="4320"/>
              </a:xfrm>
              <a:prstGeom prst="rect">
                <a:avLst/>
              </a:prstGeom>
              <a:pattFill prst="horzBrick">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5" name="Rectangle 9" descr="قرميد أفقي"/>
              <p:cNvSpPr>
                <a:spLocks noChangeArrowheads="1"/>
              </p:cNvSpPr>
              <p:nvPr/>
            </p:nvSpPr>
            <p:spPr bwMode="auto">
              <a:xfrm>
                <a:off x="7767" y="2367"/>
                <a:ext cx="360" cy="4320"/>
              </a:xfrm>
              <a:prstGeom prst="rect">
                <a:avLst/>
              </a:prstGeom>
              <a:pattFill prst="horzBrick">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6" name="Rectangle 10"/>
              <p:cNvSpPr>
                <a:spLocks noChangeArrowheads="1"/>
              </p:cNvSpPr>
              <p:nvPr/>
            </p:nvSpPr>
            <p:spPr bwMode="auto">
              <a:xfrm>
                <a:off x="8667" y="6147"/>
                <a:ext cx="720" cy="513"/>
              </a:xfrm>
              <a:prstGeom prst="rect">
                <a:avLst/>
              </a:prstGeom>
              <a:solidFill>
                <a:srgbClr val="99CC00"/>
              </a:solidFill>
              <a:ln>
                <a:noFill/>
              </a:ln>
              <a:effectLst/>
              <a:extLst>
                <a:ext uri="{91240B29-F687-4F45-9708-019B960494DF}">
                  <a14:hiddenLine xmlns:a14="http://schemas.microsoft.com/office/drawing/2010/main" w="12700" algn="ctr">
                    <a:solidFill>
                      <a:srgbClr val="0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7" name="AutoShape 11"/>
              <p:cNvSpPr>
                <a:spLocks noChangeArrowheads="1"/>
              </p:cNvSpPr>
              <p:nvPr/>
            </p:nvSpPr>
            <p:spPr bwMode="auto">
              <a:xfrm flipH="1" flipV="1">
                <a:off x="6147" y="5967"/>
                <a:ext cx="1440" cy="358"/>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99CCFF">
                  <a:alpha val="61000"/>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8" name="AutoShape 12"/>
              <p:cNvSpPr>
                <a:spLocks noChangeArrowheads="1"/>
              </p:cNvSpPr>
              <p:nvPr/>
            </p:nvSpPr>
            <p:spPr bwMode="auto">
              <a:xfrm flipH="1">
                <a:off x="7355" y="1941"/>
                <a:ext cx="1260" cy="542"/>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FF0000">
                  <a:alpha val="39000"/>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09" name="AutoShape 13"/>
              <p:cNvSpPr>
                <a:spLocks noChangeArrowheads="1"/>
              </p:cNvSpPr>
              <p:nvPr/>
            </p:nvSpPr>
            <p:spPr bwMode="auto">
              <a:xfrm flipH="1">
                <a:off x="5247" y="1830"/>
                <a:ext cx="1260" cy="542"/>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0000FF">
                  <a:alpha val="39000"/>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0" name="AutoShape 14"/>
              <p:cNvSpPr>
                <a:spLocks noChangeArrowheads="1"/>
              </p:cNvSpPr>
              <p:nvPr/>
            </p:nvSpPr>
            <p:spPr bwMode="auto">
              <a:xfrm>
                <a:off x="6222" y="2547"/>
                <a:ext cx="540" cy="540"/>
              </a:xfrm>
              <a:prstGeom prst="star24">
                <a:avLst>
                  <a:gd name="adj" fmla="val 0"/>
                </a:avLst>
              </a:prstGeom>
              <a:noFill/>
              <a:ln w="12700" algn="ctr">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1" name="AutoShape 15"/>
              <p:cNvSpPr>
                <a:spLocks noChangeArrowheads="1"/>
              </p:cNvSpPr>
              <p:nvPr/>
            </p:nvSpPr>
            <p:spPr bwMode="auto">
              <a:xfrm>
                <a:off x="9009" y="6201"/>
                <a:ext cx="1080" cy="360"/>
              </a:xfrm>
              <a:prstGeom prst="leftArrow">
                <a:avLst>
                  <a:gd name="adj1" fmla="val 50000"/>
                  <a:gd name="adj2" fmla="val 75000"/>
                </a:avLst>
              </a:prstGeom>
              <a:solidFill>
                <a:srgbClr val="FF0000"/>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2" name="AutoShape 16"/>
              <p:cNvSpPr>
                <a:spLocks noChangeArrowheads="1"/>
              </p:cNvSpPr>
              <p:nvPr/>
            </p:nvSpPr>
            <p:spPr bwMode="auto">
              <a:xfrm rot="5400000">
                <a:off x="8211" y="3627"/>
                <a:ext cx="720" cy="360"/>
              </a:xfrm>
              <a:prstGeom prst="leftArrow">
                <a:avLst>
                  <a:gd name="adj1" fmla="val 50000"/>
                  <a:gd name="adj2" fmla="val 50000"/>
                </a:avLst>
              </a:prstGeom>
              <a:solidFill>
                <a:srgbClr val="FF0000">
                  <a:alpha val="69000"/>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3" name="AutoShape 17"/>
              <p:cNvSpPr>
                <a:spLocks noChangeArrowheads="1"/>
              </p:cNvSpPr>
              <p:nvPr/>
            </p:nvSpPr>
            <p:spPr bwMode="auto">
              <a:xfrm rot="16200000">
                <a:off x="7207" y="3717"/>
                <a:ext cx="540" cy="360"/>
              </a:xfrm>
              <a:prstGeom prst="leftArrow">
                <a:avLst>
                  <a:gd name="adj1" fmla="val 50000"/>
                  <a:gd name="adj2" fmla="val 37500"/>
                </a:avLst>
              </a:prstGeom>
              <a:solidFill>
                <a:srgbClr val="CC99FF">
                  <a:alpha val="62000"/>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4" name="AutoShape 18"/>
              <p:cNvSpPr>
                <a:spLocks noChangeArrowheads="1"/>
              </p:cNvSpPr>
              <p:nvPr/>
            </p:nvSpPr>
            <p:spPr bwMode="auto">
              <a:xfrm rot="5400000">
                <a:off x="6147" y="3627"/>
                <a:ext cx="720" cy="360"/>
              </a:xfrm>
              <a:prstGeom prst="leftArrow">
                <a:avLst>
                  <a:gd name="adj1" fmla="val 50000"/>
                  <a:gd name="adj2" fmla="val 50000"/>
                </a:avLst>
              </a:prstGeom>
              <a:solidFill>
                <a:srgbClr val="3366FF">
                  <a:alpha val="39999"/>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5" name="AutoShape 19"/>
              <p:cNvSpPr>
                <a:spLocks noChangeArrowheads="1"/>
              </p:cNvSpPr>
              <p:nvPr/>
            </p:nvSpPr>
            <p:spPr bwMode="auto">
              <a:xfrm>
                <a:off x="6222" y="4887"/>
                <a:ext cx="540" cy="540"/>
              </a:xfrm>
              <a:prstGeom prst="star24">
                <a:avLst>
                  <a:gd name="adj" fmla="val 0"/>
                </a:avLst>
              </a:prstGeom>
              <a:noFill/>
              <a:ln w="12700" algn="ctr">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6" name="AutoShape 20"/>
              <p:cNvSpPr>
                <a:spLocks noChangeArrowheads="1"/>
              </p:cNvSpPr>
              <p:nvPr/>
            </p:nvSpPr>
            <p:spPr bwMode="auto">
              <a:xfrm>
                <a:off x="7212" y="2547"/>
                <a:ext cx="540" cy="540"/>
              </a:xfrm>
              <a:prstGeom prst="star24">
                <a:avLst>
                  <a:gd name="adj" fmla="val 0"/>
                </a:avLst>
              </a:prstGeom>
              <a:noFill/>
              <a:ln w="12700" algn="ctr">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7" name="AutoShape 21"/>
              <p:cNvSpPr>
                <a:spLocks noChangeArrowheads="1"/>
              </p:cNvSpPr>
              <p:nvPr/>
            </p:nvSpPr>
            <p:spPr bwMode="auto">
              <a:xfrm>
                <a:off x="7227" y="4887"/>
                <a:ext cx="540" cy="540"/>
              </a:xfrm>
              <a:prstGeom prst="star24">
                <a:avLst>
                  <a:gd name="adj" fmla="val 0"/>
                </a:avLst>
              </a:prstGeom>
              <a:noFill/>
              <a:ln w="12700" algn="ctr">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8" name="AutoShape 22"/>
              <p:cNvSpPr>
                <a:spLocks noChangeArrowheads="1"/>
              </p:cNvSpPr>
              <p:nvPr/>
            </p:nvSpPr>
            <p:spPr bwMode="auto">
              <a:xfrm>
                <a:off x="8202" y="2547"/>
                <a:ext cx="540" cy="540"/>
              </a:xfrm>
              <a:prstGeom prst="star24">
                <a:avLst>
                  <a:gd name="adj" fmla="val 0"/>
                </a:avLst>
              </a:prstGeom>
              <a:noFill/>
              <a:ln w="12700" algn="ctr">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19" name="AutoShape 23"/>
              <p:cNvSpPr>
                <a:spLocks noChangeArrowheads="1"/>
              </p:cNvSpPr>
              <p:nvPr/>
            </p:nvSpPr>
            <p:spPr bwMode="auto">
              <a:xfrm>
                <a:off x="8202" y="4887"/>
                <a:ext cx="540" cy="540"/>
              </a:xfrm>
              <a:prstGeom prst="star24">
                <a:avLst>
                  <a:gd name="adj" fmla="val 0"/>
                </a:avLst>
              </a:prstGeom>
              <a:noFill/>
              <a:ln w="12700" algn="ctr">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0" name="Line 24"/>
              <p:cNvSpPr>
                <a:spLocks noChangeShapeType="1"/>
              </p:cNvSpPr>
              <p:nvPr/>
            </p:nvSpPr>
            <p:spPr bwMode="auto">
              <a:xfrm>
                <a:off x="3182" y="817"/>
                <a:ext cx="0" cy="70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1" name="Rectangle 25" descr="شبكة كبيرة"/>
              <p:cNvSpPr>
                <a:spLocks noChangeArrowheads="1"/>
              </p:cNvSpPr>
              <p:nvPr/>
            </p:nvSpPr>
            <p:spPr bwMode="auto">
              <a:xfrm>
                <a:off x="3032" y="1579"/>
                <a:ext cx="360" cy="5220"/>
              </a:xfrm>
              <a:prstGeom prst="rect">
                <a:avLst/>
              </a:prstGeom>
              <a:pattFill prst="lgGrid">
                <a:fgClr>
                  <a:srgbClr val="000000"/>
                </a:fgClr>
                <a:bgClr>
                  <a:srgbClr val="FFFFFF"/>
                </a:bgClr>
              </a:patt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2" name="AutoShape 26"/>
              <p:cNvSpPr>
                <a:spLocks noChangeArrowheads="1"/>
              </p:cNvSpPr>
              <p:nvPr/>
            </p:nvSpPr>
            <p:spPr bwMode="auto">
              <a:xfrm>
                <a:off x="2259" y="2004"/>
                <a:ext cx="1980" cy="361"/>
              </a:xfrm>
              <a:prstGeom prst="leftArrow">
                <a:avLst>
                  <a:gd name="adj1" fmla="val 50000"/>
                  <a:gd name="adj2" fmla="val 137119"/>
                </a:avLst>
              </a:prstGeom>
              <a:solidFill>
                <a:srgbClr val="0000FF">
                  <a:alpha val="50999"/>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3" name="AutoShape 27"/>
              <p:cNvSpPr>
                <a:spLocks noChangeArrowheads="1"/>
              </p:cNvSpPr>
              <p:nvPr/>
            </p:nvSpPr>
            <p:spPr bwMode="auto">
              <a:xfrm>
                <a:off x="2283" y="2907"/>
                <a:ext cx="1980" cy="361"/>
              </a:xfrm>
              <a:prstGeom prst="leftArrow">
                <a:avLst>
                  <a:gd name="adj1" fmla="val 50000"/>
                  <a:gd name="adj2" fmla="val 137119"/>
                </a:avLst>
              </a:prstGeom>
              <a:solidFill>
                <a:srgbClr val="0000FF">
                  <a:alpha val="50999"/>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4" name="AutoShape 28"/>
              <p:cNvSpPr>
                <a:spLocks noChangeArrowheads="1"/>
              </p:cNvSpPr>
              <p:nvPr/>
            </p:nvSpPr>
            <p:spPr bwMode="auto">
              <a:xfrm>
                <a:off x="2367" y="5067"/>
                <a:ext cx="1980" cy="361"/>
              </a:xfrm>
              <a:prstGeom prst="leftArrow">
                <a:avLst>
                  <a:gd name="adj1" fmla="val 50000"/>
                  <a:gd name="adj2" fmla="val 137119"/>
                </a:avLst>
              </a:prstGeom>
              <a:solidFill>
                <a:srgbClr val="0000FF">
                  <a:alpha val="50999"/>
                </a:srgbClr>
              </a:solidFill>
              <a:ln>
                <a:noFill/>
              </a:ln>
              <a:effectLst/>
              <a:extLs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grpSp>
        <p:sp>
          <p:nvSpPr>
            <p:cNvPr id="106525" name="Line 29"/>
            <p:cNvSpPr>
              <a:spLocks noChangeShapeType="1"/>
            </p:cNvSpPr>
            <p:nvPr/>
          </p:nvSpPr>
          <p:spPr bwMode="auto">
            <a:xfrm>
              <a:off x="2160" y="3420"/>
              <a:ext cx="540" cy="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6" name="Line 30"/>
            <p:cNvSpPr>
              <a:spLocks noChangeShapeType="1"/>
            </p:cNvSpPr>
            <p:nvPr/>
          </p:nvSpPr>
          <p:spPr bwMode="auto">
            <a:xfrm flipV="1">
              <a:off x="4320" y="4680"/>
              <a:ext cx="540" cy="72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7" name="Line 31"/>
            <p:cNvSpPr>
              <a:spLocks noChangeShapeType="1"/>
            </p:cNvSpPr>
            <p:nvPr/>
          </p:nvSpPr>
          <p:spPr bwMode="auto">
            <a:xfrm>
              <a:off x="2160" y="1980"/>
              <a:ext cx="540" cy="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8" name="Line 32"/>
            <p:cNvSpPr>
              <a:spLocks noChangeShapeType="1"/>
            </p:cNvSpPr>
            <p:nvPr/>
          </p:nvSpPr>
          <p:spPr bwMode="auto">
            <a:xfrm flipH="1" flipV="1">
              <a:off x="5136" y="2844"/>
              <a:ext cx="624" cy="216"/>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29" name="Line 33"/>
            <p:cNvSpPr>
              <a:spLocks noChangeShapeType="1"/>
            </p:cNvSpPr>
            <p:nvPr/>
          </p:nvSpPr>
          <p:spPr bwMode="auto">
            <a:xfrm flipV="1">
              <a:off x="4320" y="4320"/>
              <a:ext cx="80" cy="108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30" name="Line 34"/>
            <p:cNvSpPr>
              <a:spLocks noChangeShapeType="1"/>
            </p:cNvSpPr>
            <p:nvPr/>
          </p:nvSpPr>
          <p:spPr bwMode="auto">
            <a:xfrm flipH="1" flipV="1">
              <a:off x="3960" y="4680"/>
              <a:ext cx="360" cy="72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31" name="Line 35"/>
            <p:cNvSpPr>
              <a:spLocks noChangeShapeType="1"/>
            </p:cNvSpPr>
            <p:nvPr/>
          </p:nvSpPr>
          <p:spPr bwMode="auto">
            <a:xfrm flipH="1">
              <a:off x="3584" y="1816"/>
              <a:ext cx="540" cy="54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32" name="Text Box 36"/>
            <p:cNvSpPr txBox="1">
              <a:spLocks noChangeArrowheads="1"/>
            </p:cNvSpPr>
            <p:nvPr/>
          </p:nvSpPr>
          <p:spPr bwMode="auto">
            <a:xfrm>
              <a:off x="1440" y="3060"/>
              <a:ext cx="845" cy="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rtl="1"/>
              <a:r>
                <a:rPr lang="ar-IQ" sz="2800" b="1">
                  <a:solidFill>
                    <a:srgbClr val="000000"/>
                  </a:solidFill>
                  <a:cs typeface="Simplified Arabic" pitchFamily="2" charset="-78"/>
                </a:rPr>
                <a:t>مشبك </a:t>
              </a:r>
              <a:r>
                <a:rPr lang="en-US" sz="2800" b="1">
                  <a:solidFill>
                    <a:srgbClr val="000000"/>
                  </a:solidFill>
                  <a:cs typeface="Simplified Arabic" pitchFamily="2" charset="-78"/>
                </a:rPr>
                <a:t>BRC</a:t>
              </a:r>
              <a:endParaRPr lang="en-US" sz="2800"/>
            </a:p>
          </p:txBody>
        </p:sp>
        <p:sp>
          <p:nvSpPr>
            <p:cNvPr id="106533" name="Text Box 37"/>
            <p:cNvSpPr txBox="1">
              <a:spLocks noChangeArrowheads="1"/>
            </p:cNvSpPr>
            <p:nvPr/>
          </p:nvSpPr>
          <p:spPr bwMode="auto">
            <a:xfrm>
              <a:off x="1440" y="1440"/>
              <a:ext cx="900" cy="1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rtl="1"/>
              <a:r>
                <a:rPr lang="ar-IQ" sz="2800" b="1">
                  <a:solidFill>
                    <a:srgbClr val="000000"/>
                  </a:solidFill>
                  <a:cs typeface="Simplified Arabic" pitchFamily="2" charset="-78"/>
                </a:rPr>
                <a:t>الجدار الايمن للقاعة</a:t>
              </a:r>
              <a:endParaRPr lang="en-US" sz="2800"/>
            </a:p>
          </p:txBody>
        </p:sp>
        <p:sp>
          <p:nvSpPr>
            <p:cNvPr id="106534" name="Text Box 38"/>
            <p:cNvSpPr txBox="1">
              <a:spLocks noChangeArrowheads="1"/>
            </p:cNvSpPr>
            <p:nvPr/>
          </p:nvSpPr>
          <p:spPr bwMode="auto">
            <a:xfrm>
              <a:off x="3416" y="5432"/>
              <a:ext cx="1800" cy="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rtl="1"/>
              <a:r>
                <a:rPr lang="ar-IQ" sz="2800" b="1">
                  <a:solidFill>
                    <a:srgbClr val="000000"/>
                  </a:solidFill>
                  <a:cs typeface="Simplified Arabic" pitchFamily="2" charset="-78"/>
                </a:rPr>
                <a:t>جدران يضخ عليها الماء من بخاخات للرذاذ</a:t>
              </a:r>
              <a:endParaRPr lang="en-US" sz="2800"/>
            </a:p>
          </p:txBody>
        </p:sp>
        <p:sp>
          <p:nvSpPr>
            <p:cNvPr id="106535" name="Text Box 39"/>
            <p:cNvSpPr txBox="1">
              <a:spLocks noChangeArrowheads="1"/>
            </p:cNvSpPr>
            <p:nvPr/>
          </p:nvSpPr>
          <p:spPr bwMode="auto">
            <a:xfrm>
              <a:off x="3780" y="1440"/>
              <a:ext cx="1260" cy="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rtl="1"/>
              <a:r>
                <a:rPr lang="ar-IQ" sz="2800" b="1">
                  <a:solidFill>
                    <a:srgbClr val="000000"/>
                  </a:solidFill>
                  <a:cs typeface="Simplified Arabic" pitchFamily="2" charset="-78"/>
                </a:rPr>
                <a:t>منطقة اخاديد التبريد</a:t>
              </a:r>
              <a:endParaRPr lang="en-US" sz="2800"/>
            </a:p>
          </p:txBody>
        </p:sp>
        <p:sp>
          <p:nvSpPr>
            <p:cNvPr id="106536" name="Text Box 40"/>
            <p:cNvSpPr txBox="1">
              <a:spLocks noChangeArrowheads="1"/>
            </p:cNvSpPr>
            <p:nvPr/>
          </p:nvSpPr>
          <p:spPr bwMode="auto">
            <a:xfrm>
              <a:off x="5580" y="2700"/>
              <a:ext cx="1025" cy="1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rtl="1"/>
              <a:r>
                <a:rPr lang="ar-IQ" sz="2800" b="1" dirty="0">
                  <a:solidFill>
                    <a:srgbClr val="000000"/>
                  </a:solidFill>
                  <a:cs typeface="Simplified Arabic" pitchFamily="2" charset="-78"/>
                </a:rPr>
                <a:t>بخاخات (</a:t>
              </a:r>
              <a:r>
                <a:rPr lang="en-US" sz="2800" b="1" dirty="0" err="1">
                  <a:solidFill>
                    <a:srgbClr val="000000"/>
                  </a:solidFill>
                  <a:cs typeface="Simplified Arabic" pitchFamily="2" charset="-78"/>
                </a:rPr>
                <a:t>Nozzels</a:t>
              </a:r>
              <a:r>
                <a:rPr lang="ar-IQ" sz="2800" b="1" dirty="0">
                  <a:solidFill>
                    <a:srgbClr val="000000"/>
                  </a:solidFill>
                  <a:cs typeface="Simplified Arabic" pitchFamily="2" charset="-78"/>
                </a:rPr>
                <a:t>) لرذاذ الماء</a:t>
              </a:r>
              <a:endParaRPr lang="en-US" sz="2800" dirty="0"/>
            </a:p>
          </p:txBody>
        </p:sp>
        <p:sp>
          <p:nvSpPr>
            <p:cNvPr id="106537" name="Line 41"/>
            <p:cNvSpPr>
              <a:spLocks noChangeShapeType="1"/>
            </p:cNvSpPr>
            <p:nvPr/>
          </p:nvSpPr>
          <p:spPr bwMode="auto">
            <a:xfrm flipH="1">
              <a:off x="5040" y="3060"/>
              <a:ext cx="720" cy="72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38" name="Line 42"/>
            <p:cNvSpPr>
              <a:spLocks noChangeShapeType="1"/>
            </p:cNvSpPr>
            <p:nvPr/>
          </p:nvSpPr>
          <p:spPr bwMode="auto">
            <a:xfrm flipV="1">
              <a:off x="2272" y="3700"/>
              <a:ext cx="720" cy="540"/>
            </a:xfrm>
            <a:prstGeom prst="line">
              <a:avLst/>
            </a:prstGeom>
            <a:noFill/>
            <a:ln w="952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a:endParaRPr lang="en-US"/>
            </a:p>
          </p:txBody>
        </p:sp>
        <p:sp>
          <p:nvSpPr>
            <p:cNvPr id="106539" name="Text Box 43"/>
            <p:cNvSpPr txBox="1">
              <a:spLocks noChangeArrowheads="1"/>
            </p:cNvSpPr>
            <p:nvPr/>
          </p:nvSpPr>
          <p:spPr bwMode="auto">
            <a:xfrm>
              <a:off x="1620" y="4140"/>
              <a:ext cx="900" cy="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rtl="1"/>
              <a:r>
                <a:rPr lang="ar-IQ" sz="2800" b="1">
                  <a:solidFill>
                    <a:srgbClr val="000000"/>
                  </a:solidFill>
                  <a:cs typeface="Simplified Arabic" pitchFamily="2" charset="-78"/>
                </a:rPr>
                <a:t>حوض ماء التبريد</a:t>
              </a:r>
              <a:endParaRPr lang="en-US" sz="2800"/>
            </a:p>
          </p:txBody>
        </p:sp>
      </p:grpSp>
    </p:spTree>
    <p:extLst>
      <p:ext uri="{BB962C8B-B14F-4D97-AF65-F5344CB8AC3E}">
        <p14:creationId xmlns:p14="http://schemas.microsoft.com/office/powerpoint/2010/main" val="4633589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wipe(up)">
                                      <p:cBhvr>
                                        <p:cTn id="7" dur="20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PICT00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0969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PICT00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97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PICT0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34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ICT00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0108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PICT00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1564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PICT0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1225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772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 poultrykeeper's guide to ground-source heat pumps - Farmers Week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51261"/>
            <a:ext cx="3810000" cy="390673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Ground source heat pumps - The Energy Centre North W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10000" cy="2951261"/>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www.carolinacountry.com/images/more-power/2016-09/GSHPdiagr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668" y="2951"/>
            <a:ext cx="8651629" cy="685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12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exagon 1"/>
          <p:cNvSpPr/>
          <p:nvPr/>
        </p:nvSpPr>
        <p:spPr>
          <a:xfrm>
            <a:off x="8942364" y="309488"/>
            <a:ext cx="2888566" cy="2124221"/>
          </a:xfrm>
          <a:prstGeom prst="hexagon">
            <a:avLst/>
          </a:prstGeom>
          <a:noFill/>
          <a:ln w="146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4400" b="1" dirty="0" smtClean="0"/>
              <a:t>التشخيص</a:t>
            </a:r>
            <a:endParaRPr lang="ar-IQ" sz="4400" b="1" dirty="0"/>
          </a:p>
        </p:txBody>
      </p:sp>
    </p:spTree>
    <p:extLst>
      <p:ext uri="{BB962C8B-B14F-4D97-AF65-F5344CB8AC3E}">
        <p14:creationId xmlns:p14="http://schemas.microsoft.com/office/powerpoint/2010/main" val="6192769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668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0087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985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8-04-24INTEK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031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llustration of a solar ventilation preheat system. The image shows ambient air going through a perforated absorber and through the plenum. The air then goes through a fan and comes out through small holes as heated 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4" y="320038"/>
            <a:ext cx="11689423" cy="640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957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8-04-23Transpiredwa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729" y="0"/>
            <a:ext cx="8576604" cy="79201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08-04-23Transpiredwa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5729" cy="722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952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1862543" cy="830997"/>
          </a:xfrm>
          <a:prstGeom prst="rect">
            <a:avLst/>
          </a:prstGeom>
          <a:solidFill>
            <a:schemeClr val="accent6">
              <a:lumMod val="75000"/>
            </a:schemeClr>
          </a:solidFill>
        </p:spPr>
        <p:txBody>
          <a:bodyPr wrap="none">
            <a:spAutoFit/>
          </a:bodyPr>
          <a:lstStyle/>
          <a:p>
            <a:pPr algn="r" rtl="1"/>
            <a:r>
              <a:rPr lang="ar-IQ" sz="4800" b="1" dirty="0" smtClean="0">
                <a:solidFill>
                  <a:srgbClr val="FFFF00"/>
                </a:solidFill>
                <a:latin typeface="eurostile"/>
              </a:rPr>
              <a:t>اجهزة </a:t>
            </a:r>
            <a:r>
              <a:rPr lang="ar-IQ" sz="4800" b="1" dirty="0" smtClean="0">
                <a:solidFill>
                  <a:srgbClr val="FFFF00"/>
                </a:solidFill>
                <a:latin typeface="eurostile"/>
              </a:rPr>
              <a:t>تنقية الهواء الحمضية (</a:t>
            </a:r>
            <a:r>
              <a:rPr lang="en-US" sz="4800" b="1" dirty="0">
                <a:solidFill>
                  <a:srgbClr val="FFFF00"/>
                </a:solidFill>
                <a:latin typeface="eurostile"/>
              </a:rPr>
              <a:t>Acid air scrubbers</a:t>
            </a:r>
            <a:r>
              <a:rPr lang="ar-IQ" sz="4800" b="1" dirty="0" smtClean="0">
                <a:solidFill>
                  <a:srgbClr val="FFFF00"/>
                </a:solidFill>
                <a:latin typeface="eurostile"/>
              </a:rPr>
              <a:t>)</a:t>
            </a:r>
            <a:endParaRPr lang="en-US" sz="4800" b="1" i="0" dirty="0">
              <a:solidFill>
                <a:srgbClr val="FFFF00"/>
              </a:solidFill>
              <a:effectLst/>
              <a:latin typeface="eurostile"/>
            </a:endParaRPr>
          </a:p>
        </p:txBody>
      </p:sp>
    </p:spTree>
    <p:extLst>
      <p:ext uri="{BB962C8B-B14F-4D97-AF65-F5344CB8AC3E}">
        <p14:creationId xmlns:p14="http://schemas.microsoft.com/office/powerpoint/2010/main" val="14935135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9864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entMax - More than just poultry house ventilation | IPT Techn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939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1569660"/>
          </a:xfrm>
          <a:prstGeom prst="rect">
            <a:avLst/>
          </a:prstGeom>
          <a:solidFill>
            <a:schemeClr val="accent6">
              <a:lumMod val="60000"/>
              <a:lumOff val="40000"/>
            </a:schemeClr>
          </a:solidFill>
        </p:spPr>
        <p:txBody>
          <a:bodyPr wrap="square">
            <a:spAutoFit/>
          </a:bodyPr>
          <a:lstStyle/>
          <a:p>
            <a:pPr algn="ctr"/>
            <a:r>
              <a:rPr lang="en-US" sz="4800" b="1" dirty="0">
                <a:solidFill>
                  <a:srgbClr val="002060"/>
                </a:solidFill>
                <a:latin typeface="Arial" panose="020B0604020202020204" pitchFamily="34" charset="0"/>
              </a:rPr>
              <a:t>Information Processes and Technology (</a:t>
            </a:r>
            <a:r>
              <a:rPr lang="en-US" sz="4800" b="1" dirty="0" smtClean="0">
                <a:solidFill>
                  <a:srgbClr val="002060"/>
                </a:solidFill>
                <a:latin typeface="Arial" panose="020B0604020202020204" pitchFamily="34" charset="0"/>
              </a:rPr>
              <a:t>IPT)</a:t>
            </a:r>
            <a:endParaRPr lang="ar-IQ" sz="4800" b="1" dirty="0">
              <a:solidFill>
                <a:srgbClr val="002060"/>
              </a:solidFill>
            </a:endParaRPr>
          </a:p>
        </p:txBody>
      </p:sp>
    </p:spTree>
    <p:extLst>
      <p:ext uri="{BB962C8B-B14F-4D97-AF65-F5344CB8AC3E}">
        <p14:creationId xmlns:p14="http://schemas.microsoft.com/office/powerpoint/2010/main" val="99964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85863" cy="6858000"/>
          </a:xfrm>
          <a:prstGeom prst="rect">
            <a:avLst/>
          </a:prstGeom>
        </p:spPr>
      </p:pic>
      <p:sp>
        <p:nvSpPr>
          <p:cNvPr id="3" name="TextBox 2"/>
          <p:cNvSpPr txBox="1"/>
          <p:nvPr/>
        </p:nvSpPr>
        <p:spPr>
          <a:xfrm>
            <a:off x="2110154" y="5739618"/>
            <a:ext cx="3446585" cy="830997"/>
          </a:xfrm>
          <a:prstGeom prst="rect">
            <a:avLst/>
          </a:prstGeom>
          <a:noFill/>
        </p:spPr>
        <p:txBody>
          <a:bodyPr wrap="square" rtlCol="1">
            <a:spAutoFit/>
          </a:bodyPr>
          <a:lstStyle/>
          <a:p>
            <a:pPr algn="r" rtl="1"/>
            <a:r>
              <a:rPr lang="ar-IQ" sz="4800" b="1" dirty="0" smtClean="0">
                <a:solidFill>
                  <a:srgbClr val="002060"/>
                </a:solidFill>
              </a:rPr>
              <a:t>ارتور شوبنهاور</a:t>
            </a:r>
            <a:endParaRPr lang="ar-IQ" sz="4800" b="1" dirty="0">
              <a:solidFill>
                <a:srgbClr val="002060"/>
              </a:solidFill>
            </a:endParaRPr>
          </a:p>
        </p:txBody>
      </p:sp>
    </p:spTree>
    <p:extLst>
      <p:ext uri="{BB962C8B-B14F-4D97-AF65-F5344CB8AC3E}">
        <p14:creationId xmlns:p14="http://schemas.microsoft.com/office/powerpoint/2010/main" val="13564069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164" y="1209823"/>
            <a:ext cx="11817916" cy="5648178"/>
          </a:xfrm>
          <a:prstGeom prst="rect">
            <a:avLst/>
          </a:prstGeom>
        </p:spPr>
      </p:pic>
      <p:sp>
        <p:nvSpPr>
          <p:cNvPr id="3" name="TextBox 2"/>
          <p:cNvSpPr txBox="1"/>
          <p:nvPr/>
        </p:nvSpPr>
        <p:spPr>
          <a:xfrm>
            <a:off x="301401" y="225083"/>
            <a:ext cx="11719442" cy="1384995"/>
          </a:xfrm>
          <a:prstGeom prst="rect">
            <a:avLst/>
          </a:prstGeom>
          <a:noFill/>
        </p:spPr>
        <p:txBody>
          <a:bodyPr wrap="square" rtlCol="1">
            <a:spAutoFit/>
          </a:bodyPr>
          <a:lstStyle/>
          <a:p>
            <a:pPr algn="just" rtl="1"/>
            <a:r>
              <a:rPr lang="ar-IQ" sz="2800" b="1" dirty="0" smtClean="0">
                <a:solidFill>
                  <a:srgbClr val="FF0000"/>
                </a:solidFill>
              </a:rPr>
              <a:t>يقوم الجزء الداخلي من اجهزة تنقية الهواء الحمضية بتوزيع الهواء (الحار او البارد) على جميع اجزاء القاعة من خلال التحكم الذاتي باستعمال نظام </a:t>
            </a:r>
            <a:r>
              <a:rPr lang="en-US" sz="2800" b="1" dirty="0" smtClean="0">
                <a:solidFill>
                  <a:srgbClr val="FF0000"/>
                </a:solidFill>
              </a:rPr>
              <a:t>IPT</a:t>
            </a:r>
            <a:r>
              <a:rPr lang="ar-IQ" sz="2800" b="1" dirty="0" smtClean="0">
                <a:solidFill>
                  <a:srgbClr val="FF0000"/>
                </a:solidFill>
              </a:rPr>
              <a:t>  وكذلك تبادل الهواء ما بين خارج وداخل قاعة الدواجن</a:t>
            </a:r>
            <a:endParaRPr lang="ar-IQ" sz="2800" b="1" dirty="0">
              <a:solidFill>
                <a:srgbClr val="FF0000"/>
              </a:solidFill>
            </a:endParaRPr>
          </a:p>
        </p:txBody>
      </p:sp>
    </p:spTree>
    <p:extLst>
      <p:ext uri="{BB962C8B-B14F-4D97-AF65-F5344CB8AC3E}">
        <p14:creationId xmlns:p14="http://schemas.microsoft.com/office/powerpoint/2010/main" val="30640303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0722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nhabitat.com/wp-content/blogs.dir/1/files/2010/04/Prefab-Sustainable-Chicken-Co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1668"/>
            <a:ext cx="12192000" cy="318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inhabitat.com/wp-content/blogs.dir/1/files/2010/04/Prefab-Sustainable-Chicken-Co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83" y="-14068"/>
            <a:ext cx="12417083" cy="4060605"/>
          </a:xfrm>
          <a:prstGeom prst="rect">
            <a:avLst/>
          </a:prstGeom>
          <a:noFill/>
          <a:extLst>
            <a:ext uri="{909E8E84-426E-40DD-AFC4-6F175D3DCCD1}">
              <a14:hiddenFill xmlns:a14="http://schemas.microsoft.com/office/drawing/2010/main">
                <a:solidFill>
                  <a:srgbClr val="FFFFFF"/>
                </a:solidFill>
              </a14:hiddenFill>
            </a:ext>
          </a:extLst>
        </p:spPr>
      </p:pic>
      <p:sp>
        <p:nvSpPr>
          <p:cNvPr id="4" name="Hexagon 3"/>
          <p:cNvSpPr/>
          <p:nvPr/>
        </p:nvSpPr>
        <p:spPr>
          <a:xfrm>
            <a:off x="8859520" y="-14068"/>
            <a:ext cx="3154289" cy="1253588"/>
          </a:xfrm>
          <a:prstGeom prst="hexagon">
            <a:avLst>
              <a:gd name="adj" fmla="val 41250"/>
              <a:gd name="vf" fmla="val 11547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5400" b="1" dirty="0" smtClean="0">
                <a:solidFill>
                  <a:srgbClr val="FFFF00"/>
                </a:solidFill>
              </a:rPr>
              <a:t>المستقبل</a:t>
            </a:r>
            <a:endParaRPr lang="ar-IQ" sz="5400" b="1" dirty="0">
              <a:solidFill>
                <a:srgbClr val="FFFF00"/>
              </a:solidFill>
            </a:endParaRPr>
          </a:p>
        </p:txBody>
      </p:sp>
    </p:spTree>
    <p:extLst>
      <p:ext uri="{BB962C8B-B14F-4D97-AF65-F5344CB8AC3E}">
        <p14:creationId xmlns:p14="http://schemas.microsoft.com/office/powerpoint/2010/main" val="2178315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44000" r="-13000" b="-2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0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379826" y="2585331"/>
            <a:ext cx="11296357" cy="1446550"/>
          </a:xfrm>
          <a:prstGeom prst="rect">
            <a:avLst/>
          </a:prstGeom>
          <a:noFill/>
          <a:ln w="165100">
            <a:solidFill>
              <a:srgbClr val="FF0000"/>
            </a:solidFill>
          </a:ln>
        </p:spPr>
        <p:txBody>
          <a:bodyPr wrap="square">
            <a:spAutoFit/>
          </a:bodyPr>
          <a:lstStyle/>
          <a:p>
            <a:pPr algn="just" rtl="1"/>
            <a:r>
              <a:rPr lang="ar-IQ" sz="4400" b="1" dirty="0">
                <a:solidFill>
                  <a:srgbClr val="002060"/>
                </a:solidFill>
                <a:latin typeface="Droid-Arabic-Naskh"/>
              </a:rPr>
              <a:t>ضرورة </a:t>
            </a:r>
            <a:r>
              <a:rPr lang="ar-IQ" sz="4400" b="1" dirty="0" smtClean="0">
                <a:solidFill>
                  <a:srgbClr val="002060"/>
                </a:solidFill>
                <a:latin typeface="Droid-Arabic-Naskh"/>
              </a:rPr>
              <a:t>اجراء تغييرات في القوانين للتكيف </a:t>
            </a:r>
            <a:r>
              <a:rPr lang="ar-IQ" sz="4400" b="1" dirty="0">
                <a:solidFill>
                  <a:srgbClr val="002060"/>
                </a:solidFill>
                <a:latin typeface="Droid-Arabic-Naskh"/>
              </a:rPr>
              <a:t>مع التغيرات المناخية من أجل تطبيق نظام مرن لإنتاج الغذاء في </a:t>
            </a:r>
            <a:r>
              <a:rPr lang="ar-IQ" sz="4400" b="1" dirty="0" smtClean="0">
                <a:solidFill>
                  <a:srgbClr val="002060"/>
                </a:solidFill>
                <a:latin typeface="Droid-Arabic-Naskh"/>
              </a:rPr>
              <a:t>العراق </a:t>
            </a:r>
            <a:endParaRPr lang="ar-IQ" sz="4400" b="1" dirty="0">
              <a:solidFill>
                <a:srgbClr val="002060"/>
              </a:solidFill>
            </a:endParaRPr>
          </a:p>
        </p:txBody>
      </p:sp>
    </p:spTree>
    <p:extLst>
      <p:ext uri="{BB962C8B-B14F-4D97-AF65-F5344CB8AC3E}">
        <p14:creationId xmlns:p14="http://schemas.microsoft.com/office/powerpoint/2010/main" val="7258974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829" y="928467"/>
            <a:ext cx="11338560" cy="5016758"/>
          </a:xfrm>
          <a:prstGeom prst="rect">
            <a:avLst/>
          </a:prstGeom>
        </p:spPr>
        <p:txBody>
          <a:bodyPr wrap="square">
            <a:spAutoFit/>
          </a:bodyPr>
          <a:lstStyle/>
          <a:p>
            <a:pPr algn="just" rtl="1"/>
            <a:r>
              <a:rPr lang="ar-IQ" sz="4000" dirty="0">
                <a:solidFill>
                  <a:srgbClr val="000000"/>
                </a:solidFill>
                <a:latin typeface="Droid Arabic Naskh"/>
              </a:rPr>
              <a:t>إذا علمنا بأن منظمة الأغذية والزراعة الدولية (فاو) ترجح ان الدول الأعضاء التي تخصص عشرة بالمئة (10%) من ميزانيتها السنوية للإنتاج الزراعي، فإنها ستكون قادرة على تحقيق أمنها الغذائي، وهذا يوضح حجم الفجوة الهائلة في المقاربة المتبعة في العراق لقضية الأمن الغذائي مقارنة بالمقاييس الدولية. وللمقارنة فقط فإن تخصيصات ميزانية عام 2011 لقطاعي الزراعة والموارد المائية في العراق هي أقل من إثنين بالمئة (2%) وهذا اقل من المعدل العالمي في الدول النامية والبالغ خمسة بالمئة (5%)</a:t>
            </a:r>
            <a:endParaRPr lang="ar-IQ" sz="4000" dirty="0"/>
          </a:p>
        </p:txBody>
      </p:sp>
    </p:spTree>
    <p:extLst>
      <p:ext uri="{BB962C8B-B14F-4D97-AF65-F5344CB8AC3E}">
        <p14:creationId xmlns:p14="http://schemas.microsoft.com/office/powerpoint/2010/main" val="6469015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725550" cy="6858000"/>
          </a:xfrm>
          <a:prstGeom prst="rect">
            <a:avLst/>
          </a:prstGeom>
          <a:blipFill dpi="0" rotWithShape="1">
            <a:blip r:embed="rId2"/>
            <a:srcRect/>
            <a:stretch>
              <a:fillRect t="-2000" r="-10000" b="-12000"/>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 name="Rectangle 2"/>
          <p:cNvSpPr/>
          <p:nvPr/>
        </p:nvSpPr>
        <p:spPr>
          <a:xfrm>
            <a:off x="6466450" y="0"/>
            <a:ext cx="5725550" cy="6858000"/>
          </a:xfrm>
          <a:prstGeom prst="rect">
            <a:avLst/>
          </a:prstGeom>
          <a:blipFill dpi="0" rotWithShape="1">
            <a:blip r:embed="rId3"/>
            <a:srcRect/>
            <a:stretch>
              <a:fillRect l="-4000" t="-1000" r="-5000" b="-7000"/>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39692441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711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675" y="73742"/>
            <a:ext cx="11966917" cy="1938992"/>
          </a:xfrm>
          <a:prstGeom prst="rect">
            <a:avLst/>
          </a:prstGeom>
        </p:spPr>
        <p:txBody>
          <a:bodyPr wrap="square">
            <a:spAutoFit/>
          </a:bodyPr>
          <a:lstStyle/>
          <a:p>
            <a:pPr algn="just" rtl="1"/>
            <a:r>
              <a:rPr lang="ar-IQ" sz="3000" b="1" dirty="0" smtClean="0">
                <a:solidFill>
                  <a:srgbClr val="FF0000"/>
                </a:solidFill>
                <a:latin typeface="Noto Naskh Arabic"/>
              </a:rPr>
              <a:t>يقصد </a:t>
            </a:r>
            <a:r>
              <a:rPr lang="ar-IQ" sz="3000" b="1" dirty="0">
                <a:solidFill>
                  <a:schemeClr val="accent6">
                    <a:lumMod val="50000"/>
                  </a:schemeClr>
                </a:solidFill>
                <a:latin typeface="Noto Naskh Arabic"/>
              </a:rPr>
              <a:t>بتغير المناخ التحولات طويلة الأجل في درجات الحرارة وأنماط </a:t>
            </a:r>
            <a:r>
              <a:rPr lang="ar-IQ" sz="3000" b="1" dirty="0" smtClean="0">
                <a:solidFill>
                  <a:schemeClr val="accent6">
                    <a:lumMod val="50000"/>
                  </a:schemeClr>
                </a:solidFill>
                <a:latin typeface="Noto Naskh Arabic"/>
              </a:rPr>
              <a:t>الطقس </a:t>
            </a:r>
            <a:r>
              <a:rPr lang="ar-IQ" sz="3000" b="1" dirty="0" smtClean="0">
                <a:solidFill>
                  <a:srgbClr val="FF0000"/>
                </a:solidFill>
                <a:latin typeface="Noto Naskh Arabic"/>
              </a:rPr>
              <a:t>، ويؤدي ذلك الى حدوث </a:t>
            </a:r>
            <a:r>
              <a:rPr lang="ar-IQ" sz="3000" b="1" dirty="0" smtClean="0">
                <a:solidFill>
                  <a:srgbClr val="FF0000"/>
                </a:solidFill>
                <a:latin typeface="Helvetica" panose="020B0604020202020204" pitchFamily="34" charset="0"/>
              </a:rPr>
              <a:t>ما </a:t>
            </a:r>
            <a:r>
              <a:rPr lang="ar-IQ" sz="3000" b="1" dirty="0">
                <a:solidFill>
                  <a:srgbClr val="FF0000"/>
                </a:solidFill>
                <a:latin typeface="Helvetica" panose="020B0604020202020204" pitchFamily="34" charset="0"/>
              </a:rPr>
              <a:t>يسمى </a:t>
            </a:r>
            <a:r>
              <a:rPr lang="ar-IQ" sz="3000" b="1" dirty="0">
                <a:solidFill>
                  <a:srgbClr val="0070C0"/>
                </a:solidFill>
                <a:latin typeface="Helvetica" panose="020B0604020202020204" pitchFamily="34" charset="0"/>
              </a:rPr>
              <a:t>بالتطرف المناخي </a:t>
            </a:r>
            <a:r>
              <a:rPr lang="ar-IQ" sz="3000" b="1" dirty="0" smtClean="0">
                <a:solidFill>
                  <a:srgbClr val="FF0000"/>
                </a:solidFill>
                <a:latin typeface="Helvetica" panose="020B0604020202020204" pitchFamily="34" charset="0"/>
              </a:rPr>
              <a:t>وبالتالي حدوث ظواهر في </a:t>
            </a:r>
            <a:r>
              <a:rPr lang="ar-IQ" sz="3000" b="1" dirty="0">
                <a:solidFill>
                  <a:srgbClr val="FF0000"/>
                </a:solidFill>
                <a:latin typeface="Helvetica" panose="020B0604020202020204" pitchFamily="34" charset="0"/>
              </a:rPr>
              <a:t>غير اوانها وتأثيرها واضح في البيئة العراقية وتأتي في بعض المناطق على شكل سيول وفيضانات وفي مناطق أخرى على شكل جفاف وتصحر</a:t>
            </a:r>
            <a:endParaRPr lang="ar-IQ" sz="3000" b="1" dirty="0">
              <a:solidFill>
                <a:srgbClr val="FF0000"/>
              </a:solidFill>
            </a:endParaRPr>
          </a:p>
        </p:txBody>
      </p:sp>
      <p:sp>
        <p:nvSpPr>
          <p:cNvPr id="3" name="Rectangle 2"/>
          <p:cNvSpPr/>
          <p:nvPr/>
        </p:nvSpPr>
        <p:spPr>
          <a:xfrm>
            <a:off x="0" y="2012734"/>
            <a:ext cx="12192000" cy="4845265"/>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extLst>
      <p:ext uri="{BB962C8B-B14F-4D97-AF65-F5344CB8AC3E}">
        <p14:creationId xmlns:p14="http://schemas.microsoft.com/office/powerpoint/2010/main" val="3940537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73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smtClean="0"/>
              <a:t>Irreversible climate change tipping point</a:t>
            </a:r>
            <a:endParaRPr lang="ar-IQ" sz="3600" b="1" dirty="0"/>
          </a:p>
        </p:txBody>
      </p:sp>
      <p:sp>
        <p:nvSpPr>
          <p:cNvPr id="3" name="Rectangle 2"/>
          <p:cNvSpPr/>
          <p:nvPr/>
        </p:nvSpPr>
        <p:spPr>
          <a:xfrm>
            <a:off x="0" y="773724"/>
            <a:ext cx="12192000" cy="6084276"/>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 name="TextBox 3"/>
          <p:cNvSpPr txBox="1"/>
          <p:nvPr/>
        </p:nvSpPr>
        <p:spPr>
          <a:xfrm>
            <a:off x="393896" y="2897945"/>
            <a:ext cx="3179298" cy="584775"/>
          </a:xfrm>
          <a:prstGeom prst="rect">
            <a:avLst/>
          </a:prstGeom>
          <a:noFill/>
        </p:spPr>
        <p:txBody>
          <a:bodyPr wrap="square" rtlCol="1">
            <a:spAutoFit/>
          </a:bodyPr>
          <a:lstStyle/>
          <a:p>
            <a:pPr algn="r" rtl="1"/>
            <a:r>
              <a:rPr lang="ar-IQ" sz="3200" b="1" dirty="0" smtClean="0">
                <a:solidFill>
                  <a:schemeClr val="accent4">
                    <a:lumMod val="20000"/>
                    <a:lumOff val="80000"/>
                  </a:schemeClr>
                </a:solidFill>
              </a:rPr>
              <a:t>2 شهر معدل الجفاف</a:t>
            </a:r>
            <a:endParaRPr lang="ar-IQ" sz="3200" b="1" dirty="0">
              <a:solidFill>
                <a:schemeClr val="accent4">
                  <a:lumMod val="20000"/>
                  <a:lumOff val="80000"/>
                </a:schemeClr>
              </a:solidFill>
            </a:endParaRPr>
          </a:p>
        </p:txBody>
      </p:sp>
      <p:sp>
        <p:nvSpPr>
          <p:cNvPr id="5" name="TextBox 4"/>
          <p:cNvSpPr txBox="1"/>
          <p:nvPr/>
        </p:nvSpPr>
        <p:spPr>
          <a:xfrm>
            <a:off x="4358640" y="2897945"/>
            <a:ext cx="3179298" cy="584775"/>
          </a:xfrm>
          <a:prstGeom prst="rect">
            <a:avLst/>
          </a:prstGeom>
          <a:noFill/>
        </p:spPr>
        <p:txBody>
          <a:bodyPr wrap="square" rtlCol="1">
            <a:spAutoFit/>
          </a:bodyPr>
          <a:lstStyle/>
          <a:p>
            <a:pPr algn="r" rtl="1"/>
            <a:r>
              <a:rPr lang="ar-IQ" sz="3200" b="1" dirty="0" smtClean="0">
                <a:solidFill>
                  <a:schemeClr val="accent4">
                    <a:lumMod val="20000"/>
                    <a:lumOff val="80000"/>
                  </a:schemeClr>
                </a:solidFill>
              </a:rPr>
              <a:t>4 أشهر معدل الجفاف</a:t>
            </a:r>
            <a:endParaRPr lang="ar-IQ" sz="3200" b="1" dirty="0">
              <a:solidFill>
                <a:schemeClr val="accent4">
                  <a:lumMod val="20000"/>
                  <a:lumOff val="80000"/>
                </a:schemeClr>
              </a:solidFill>
            </a:endParaRPr>
          </a:p>
        </p:txBody>
      </p:sp>
      <p:sp>
        <p:nvSpPr>
          <p:cNvPr id="6" name="TextBox 5"/>
          <p:cNvSpPr txBox="1"/>
          <p:nvPr/>
        </p:nvSpPr>
        <p:spPr>
          <a:xfrm>
            <a:off x="8564881" y="2897945"/>
            <a:ext cx="3350454" cy="584775"/>
          </a:xfrm>
          <a:prstGeom prst="rect">
            <a:avLst/>
          </a:prstGeom>
          <a:noFill/>
        </p:spPr>
        <p:txBody>
          <a:bodyPr wrap="square" rtlCol="1">
            <a:spAutoFit/>
          </a:bodyPr>
          <a:lstStyle/>
          <a:p>
            <a:pPr algn="r" rtl="1"/>
            <a:r>
              <a:rPr lang="ar-IQ" sz="3200" b="1" dirty="0" smtClean="0">
                <a:solidFill>
                  <a:schemeClr val="accent4">
                    <a:lumMod val="20000"/>
                    <a:lumOff val="80000"/>
                  </a:schemeClr>
                </a:solidFill>
              </a:rPr>
              <a:t>10 أشهر معدل الجفاف</a:t>
            </a:r>
            <a:endParaRPr lang="ar-IQ" sz="3200" b="1" dirty="0">
              <a:solidFill>
                <a:schemeClr val="accent4">
                  <a:lumMod val="20000"/>
                  <a:lumOff val="80000"/>
                </a:schemeClr>
              </a:solidFill>
            </a:endParaRPr>
          </a:p>
        </p:txBody>
      </p:sp>
      <p:sp>
        <p:nvSpPr>
          <p:cNvPr id="7" name="TextBox 6"/>
          <p:cNvSpPr txBox="1"/>
          <p:nvPr/>
        </p:nvSpPr>
        <p:spPr>
          <a:xfrm>
            <a:off x="393896" y="3554533"/>
            <a:ext cx="3179298" cy="1077218"/>
          </a:xfrm>
          <a:prstGeom prst="rect">
            <a:avLst/>
          </a:prstGeom>
          <a:noFill/>
        </p:spPr>
        <p:txBody>
          <a:bodyPr wrap="square" rtlCol="1">
            <a:spAutoFit/>
          </a:bodyPr>
          <a:lstStyle/>
          <a:p>
            <a:pPr algn="r" rtl="1"/>
            <a:r>
              <a:rPr lang="ar-IQ" sz="3200" b="1" dirty="0" smtClean="0"/>
              <a:t>4% </a:t>
            </a:r>
            <a:r>
              <a:rPr lang="ar-IQ" sz="3200" b="1" dirty="0" smtClean="0">
                <a:solidFill>
                  <a:schemeClr val="accent4">
                    <a:lumMod val="20000"/>
                    <a:lumOff val="80000"/>
                  </a:schemeClr>
                </a:solidFill>
              </a:rPr>
              <a:t>من الثدييات تفقد بيئتها الطبيعية</a:t>
            </a:r>
            <a:endParaRPr lang="ar-IQ" sz="3200" b="1" dirty="0">
              <a:solidFill>
                <a:schemeClr val="accent4">
                  <a:lumMod val="20000"/>
                  <a:lumOff val="80000"/>
                </a:schemeClr>
              </a:solidFill>
            </a:endParaRPr>
          </a:p>
        </p:txBody>
      </p:sp>
      <p:sp>
        <p:nvSpPr>
          <p:cNvPr id="8" name="TextBox 7"/>
          <p:cNvSpPr txBox="1"/>
          <p:nvPr/>
        </p:nvSpPr>
        <p:spPr>
          <a:xfrm>
            <a:off x="4358640" y="3554533"/>
            <a:ext cx="3179298" cy="1077218"/>
          </a:xfrm>
          <a:prstGeom prst="rect">
            <a:avLst/>
          </a:prstGeom>
          <a:noFill/>
        </p:spPr>
        <p:txBody>
          <a:bodyPr wrap="square" rtlCol="1">
            <a:spAutoFit/>
          </a:bodyPr>
          <a:lstStyle/>
          <a:p>
            <a:pPr algn="r" rtl="1"/>
            <a:r>
              <a:rPr lang="ar-IQ" sz="3200" b="1" dirty="0" smtClean="0">
                <a:solidFill>
                  <a:srgbClr val="FFFF00"/>
                </a:solidFill>
              </a:rPr>
              <a:t>8% من الثدييات تفقد بيئتها الطبيعية</a:t>
            </a:r>
            <a:endParaRPr lang="ar-IQ" sz="3200" b="1" dirty="0">
              <a:solidFill>
                <a:srgbClr val="FFFF00"/>
              </a:solidFill>
            </a:endParaRPr>
          </a:p>
        </p:txBody>
      </p:sp>
      <p:sp>
        <p:nvSpPr>
          <p:cNvPr id="9" name="TextBox 8"/>
          <p:cNvSpPr txBox="1"/>
          <p:nvPr/>
        </p:nvSpPr>
        <p:spPr>
          <a:xfrm>
            <a:off x="8564881" y="3554533"/>
            <a:ext cx="3179298" cy="1077218"/>
          </a:xfrm>
          <a:prstGeom prst="rect">
            <a:avLst/>
          </a:prstGeom>
          <a:noFill/>
        </p:spPr>
        <p:txBody>
          <a:bodyPr wrap="square" rtlCol="1">
            <a:spAutoFit/>
          </a:bodyPr>
          <a:lstStyle/>
          <a:p>
            <a:pPr algn="r" rtl="1"/>
            <a:r>
              <a:rPr lang="ar-IQ" sz="3200" b="1" dirty="0">
                <a:solidFill>
                  <a:schemeClr val="accent4">
                    <a:lumMod val="20000"/>
                    <a:lumOff val="80000"/>
                  </a:schemeClr>
                </a:solidFill>
              </a:rPr>
              <a:t>41% </a:t>
            </a:r>
            <a:r>
              <a:rPr lang="ar-IQ" sz="3200" b="1" dirty="0" smtClean="0">
                <a:solidFill>
                  <a:schemeClr val="accent4">
                    <a:lumMod val="20000"/>
                    <a:lumOff val="80000"/>
                  </a:schemeClr>
                </a:solidFill>
              </a:rPr>
              <a:t>من الثدييات تفقد بيئتها الطبيعية</a:t>
            </a:r>
            <a:endParaRPr lang="ar-IQ" sz="3200" b="1" dirty="0">
              <a:solidFill>
                <a:schemeClr val="accent4">
                  <a:lumMod val="20000"/>
                  <a:lumOff val="80000"/>
                </a:schemeClr>
              </a:solidFill>
            </a:endParaRPr>
          </a:p>
        </p:txBody>
      </p:sp>
      <p:sp>
        <p:nvSpPr>
          <p:cNvPr id="10" name="TextBox 9"/>
          <p:cNvSpPr txBox="1"/>
          <p:nvPr/>
        </p:nvSpPr>
        <p:spPr>
          <a:xfrm>
            <a:off x="393896" y="4610045"/>
            <a:ext cx="3179298" cy="1077218"/>
          </a:xfrm>
          <a:prstGeom prst="rect">
            <a:avLst/>
          </a:prstGeom>
          <a:noFill/>
        </p:spPr>
        <p:txBody>
          <a:bodyPr wrap="square" rtlCol="1">
            <a:spAutoFit/>
          </a:bodyPr>
          <a:lstStyle/>
          <a:p>
            <a:pPr algn="r" rtl="1"/>
            <a:r>
              <a:rPr lang="ar-IQ" sz="3200" b="1" dirty="0" smtClean="0">
                <a:solidFill>
                  <a:schemeClr val="accent4">
                    <a:lumMod val="20000"/>
                    <a:lumOff val="80000"/>
                  </a:schemeClr>
                </a:solidFill>
              </a:rPr>
              <a:t>41% احتمال حدوث حرائق الغابات</a:t>
            </a:r>
            <a:endParaRPr lang="ar-IQ" sz="3200" b="1" dirty="0">
              <a:solidFill>
                <a:schemeClr val="accent4">
                  <a:lumMod val="20000"/>
                  <a:lumOff val="80000"/>
                </a:schemeClr>
              </a:solidFill>
            </a:endParaRPr>
          </a:p>
        </p:txBody>
      </p:sp>
      <p:sp>
        <p:nvSpPr>
          <p:cNvPr id="11" name="TextBox 10"/>
          <p:cNvSpPr txBox="1"/>
          <p:nvPr/>
        </p:nvSpPr>
        <p:spPr>
          <a:xfrm>
            <a:off x="4246099" y="4610045"/>
            <a:ext cx="3179298" cy="1077218"/>
          </a:xfrm>
          <a:prstGeom prst="rect">
            <a:avLst/>
          </a:prstGeom>
          <a:noFill/>
        </p:spPr>
        <p:txBody>
          <a:bodyPr wrap="square" rtlCol="1">
            <a:spAutoFit/>
          </a:bodyPr>
          <a:lstStyle/>
          <a:p>
            <a:pPr algn="r" rtl="1"/>
            <a:r>
              <a:rPr lang="ar-IQ" sz="3200" b="1" dirty="0" smtClean="0">
                <a:solidFill>
                  <a:schemeClr val="accent4">
                    <a:lumMod val="20000"/>
                    <a:lumOff val="80000"/>
                  </a:schemeClr>
                </a:solidFill>
              </a:rPr>
              <a:t>62% احتمال حدوث حرائق الغابات</a:t>
            </a:r>
            <a:endParaRPr lang="ar-IQ" sz="3200" b="1" dirty="0">
              <a:solidFill>
                <a:schemeClr val="accent4">
                  <a:lumMod val="20000"/>
                  <a:lumOff val="80000"/>
                </a:schemeClr>
              </a:solidFill>
            </a:endParaRPr>
          </a:p>
        </p:txBody>
      </p:sp>
      <p:sp>
        <p:nvSpPr>
          <p:cNvPr id="12" name="TextBox 11"/>
          <p:cNvSpPr txBox="1"/>
          <p:nvPr/>
        </p:nvSpPr>
        <p:spPr>
          <a:xfrm>
            <a:off x="8650459" y="4529723"/>
            <a:ext cx="3179298" cy="1077218"/>
          </a:xfrm>
          <a:prstGeom prst="rect">
            <a:avLst/>
          </a:prstGeom>
          <a:noFill/>
        </p:spPr>
        <p:txBody>
          <a:bodyPr wrap="square" rtlCol="1">
            <a:spAutoFit/>
          </a:bodyPr>
          <a:lstStyle/>
          <a:p>
            <a:pPr algn="r" rtl="1"/>
            <a:r>
              <a:rPr lang="ar-IQ" sz="3200" b="1" dirty="0" smtClean="0">
                <a:solidFill>
                  <a:schemeClr val="accent4">
                    <a:lumMod val="20000"/>
                    <a:lumOff val="80000"/>
                  </a:schemeClr>
                </a:solidFill>
              </a:rPr>
              <a:t>97% احتمال حدوث حرائق الغابات</a:t>
            </a:r>
            <a:endParaRPr lang="ar-IQ" sz="3200" b="1" dirty="0">
              <a:solidFill>
                <a:schemeClr val="accent4">
                  <a:lumMod val="20000"/>
                  <a:lumOff val="80000"/>
                </a:schemeClr>
              </a:solidFill>
            </a:endParaRPr>
          </a:p>
        </p:txBody>
      </p:sp>
    </p:spTree>
    <p:extLst>
      <p:ext uri="{BB962C8B-B14F-4D97-AF65-F5344CB8AC3E}">
        <p14:creationId xmlns:p14="http://schemas.microsoft.com/office/powerpoint/2010/main" val="4265514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