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1" r:id="rId4"/>
    <p:sldId id="272" r:id="rId5"/>
    <p:sldId id="273" r:id="rId6"/>
    <p:sldId id="259" r:id="rId7"/>
    <p:sldId id="274" r:id="rId8"/>
    <p:sldId id="275" r:id="rId9"/>
    <p:sldId id="276" r:id="rId10"/>
    <p:sldId id="277" r:id="rId11"/>
    <p:sldId id="278" r:id="rId12"/>
    <p:sldId id="279" r:id="rId13"/>
    <p:sldId id="280" r:id="rId14"/>
    <p:sldId id="265" r:id="rId15"/>
    <p:sldId id="281" r:id="rId16"/>
    <p:sldId id="282" r:id="rId17"/>
    <p:sldId id="283" r:id="rId18"/>
    <p:sldId id="270" r:id="rId19"/>
    <p:sldId id="284" r:id="rId20"/>
    <p:sldId id="286"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0T12:22:03.866"/>
    </inkml:context>
    <inkml:brush xml:id="br0">
      <inkml:brushProperty name="width" value="0.035" units="cm"/>
      <inkml:brushProperty name="height" value="0.035" units="cm"/>
      <inkml:brushProperty name="color" value="#E71224"/>
    </inkml:brush>
  </inkml:definitions>
  <inkml:trace contextRef="#ctx0" brushRef="#br0">2950 1 24575,'0'6'0,"-1"0"0,0 0 0,0 0 0,0 0 0,-1 0 0,0 0 0,0 0 0,-1 0 0,1-1 0,-1 1 0,0-1 0,-1 0 0,1 0 0,-9 9 0,-6 4 0,0-1 0,-31 21 0,6-4 0,-365 354 57,28 29-1123,77-53 143,-275 435 0,472-638 923,-174 257 0,-2-55 2855,6-11-2855,264-338 0,-8 11 0,0 0 0,-25 46 0,38-58-273,-1-1 0,-1 1 0,0-1 0,-15 15 0,9-13-6553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0T12:22:05.590"/>
    </inkml:context>
    <inkml:brush xml:id="br0">
      <inkml:brushProperty name="width" value="0.035" units="cm"/>
      <inkml:brushProperty name="height" value="0.035" units="cm"/>
      <inkml:brushProperty name="color" value="#E71224"/>
    </inkml:brush>
  </inkml:definitions>
  <inkml:trace contextRef="#ctx0" brushRef="#br0">10 11 24575,'-9'-4'0,"9"4"0,0 0 0,0 0 0,0 0 0,0 0 0,0-1 0,0 1 0,0 0 0,0 0 0,0 0 0,0 0 0,0-1 0,0 1 0,0 0 0,0 0 0,0 0 0,0-1 0,0 1 0,0 0 0,0 0 0,0 0 0,0 0 0,0-1 0,0 1 0,0 0 0,0 0 0,1 0 0,-1 0 0,0 0 0,0-1 0,0 1 0,0 0 0,0 0 0,0 0 0,1 0 0,-1 0 0,0 0 0,0 0 0,0-1 0,0 1 0,1 0 0,-1 0 0,0 0 0,0 0 0,0 0 0,0 0 0,1 0 0,-1 0 0,0 0 0,0 0 0,0 0 0,0 0 0,1 0 0,-1 0 0,0 0 0,0 0 0,6 0 0,0-1 0,-1 1 0,1 0 0,0 1 0,-1-1 0,1 1 0,-1 0 0,1 0 0,-1 1 0,11 4 0,1 0 0,89 32-46,163 84 0,-199-88-120,310 159-551,535 364 1,-308-84-8,-528-398 1961,125 154 0,-151-166-1300,-4-6 67,58 74-4,-101-123-195,1 0 0,1 0 0,0-1 0,0 1 0,0-2 0,15 10 0,-8-7-6631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418022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412124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430A59-1266-4308-A304-EEC18E5B72E2}"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290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17356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430A59-1266-4308-A304-EEC18E5B72E2}"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732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230843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1065736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323534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125264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BE7C4-9B13-49D0-96D7-DD5FFA27D0C3}" type="datetimeFigureOut">
              <a:rPr lang="ar-IQ" smtClean="0"/>
              <a:t>21/10/1445</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398959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392639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BE7C4-9B13-49D0-96D7-DD5FFA27D0C3}" type="datetimeFigureOut">
              <a:rPr lang="ar-IQ" smtClean="0"/>
              <a:t>21/10/1445</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117569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BE7C4-9B13-49D0-96D7-DD5FFA27D0C3}" type="datetimeFigureOut">
              <a:rPr lang="ar-IQ" smtClean="0"/>
              <a:t>21/10/1445</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250823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BE7C4-9B13-49D0-96D7-DD5FFA27D0C3}" type="datetimeFigureOut">
              <a:rPr lang="ar-IQ" smtClean="0"/>
              <a:t>21/10/1445</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172153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72326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BE7C4-9B13-49D0-96D7-DD5FFA27D0C3}" type="datetimeFigureOut">
              <a:rPr lang="ar-IQ" smtClean="0"/>
              <a:t>21/10/1445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430A59-1266-4308-A304-EEC18E5B72E2}" type="slidenum">
              <a:rPr lang="ar-IQ" smtClean="0"/>
              <a:t>‹#›</a:t>
            </a:fld>
            <a:endParaRPr lang="ar-IQ"/>
          </a:p>
        </p:txBody>
      </p:sp>
    </p:spTree>
    <p:extLst>
      <p:ext uri="{BB962C8B-B14F-4D97-AF65-F5344CB8AC3E}">
        <p14:creationId xmlns:p14="http://schemas.microsoft.com/office/powerpoint/2010/main" val="55822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26BE7C4-9B13-49D0-96D7-DD5FFA27D0C3}" type="datetimeFigureOut">
              <a:rPr lang="ar-IQ" smtClean="0"/>
              <a:t>21/10/1445</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430A59-1266-4308-A304-EEC18E5B72E2}" type="slidenum">
              <a:rPr lang="ar-IQ" smtClean="0"/>
              <a:t>‹#›</a:t>
            </a:fld>
            <a:endParaRPr lang="ar-IQ"/>
          </a:p>
        </p:txBody>
      </p:sp>
    </p:spTree>
    <p:extLst>
      <p:ext uri="{BB962C8B-B14F-4D97-AF65-F5344CB8AC3E}">
        <p14:creationId xmlns:p14="http://schemas.microsoft.com/office/powerpoint/2010/main" val="245994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40.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13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EF24-7576-6662-79CE-6BA51683627A}"/>
              </a:ext>
            </a:extLst>
          </p:cNvPr>
          <p:cNvSpPr>
            <a:spLocks noGrp="1"/>
          </p:cNvSpPr>
          <p:nvPr>
            <p:ph type="ctrTitle"/>
          </p:nvPr>
        </p:nvSpPr>
        <p:spPr>
          <a:xfrm>
            <a:off x="2720686" y="258618"/>
            <a:ext cx="6912656" cy="5344514"/>
          </a:xfrm>
        </p:spPr>
        <p:txBody>
          <a:bodyPr>
            <a:normAutofit fontScale="90000"/>
          </a:bodyPr>
          <a:lstStyle/>
          <a:p>
            <a:pPr algn="ctr" rtl="1">
              <a:lnSpc>
                <a:spcPct val="107000"/>
              </a:lnSpc>
              <a:spcAft>
                <a:spcPts val="800"/>
              </a:spcAft>
            </a:pPr>
            <a:br>
              <a:rPr lang="ar-IQ" sz="36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برعاية عميد كلية علوم الهندسة الزراعية</a:t>
            </a:r>
            <a:br>
              <a:rPr lang="ar-IQ" sz="40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الأستاذ الدكتورة اميرة محمد صالح المحترمة</a:t>
            </a:r>
            <a:br>
              <a:rPr lang="ar-IQ" sz="40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وبأشراف رئيس قسم الإنتاج الحيواني</a:t>
            </a:r>
            <a:br>
              <a:rPr lang="ar-IQ" sz="40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الأستاذ الدكتور حسام جاسم حسين المحترم</a:t>
            </a:r>
            <a:br>
              <a:rPr lang="ar-IQ" sz="40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يقيم قسم الإنتاج الحيواني </a:t>
            </a:r>
            <a:br>
              <a:rPr lang="ar-IQ" sz="4000" kern="100" dirty="0">
                <a:effectLst/>
                <a:latin typeface="Calibri" panose="020F0502020204030204" pitchFamily="34" charset="0"/>
                <a:ea typeface="Calibri" panose="020F0502020204030204" pitchFamily="34" charset="0"/>
                <a:cs typeface="Times New Roman" panose="02020603050405020304" pitchFamily="18" charset="0"/>
              </a:rPr>
            </a:br>
            <a:r>
              <a:rPr lang="ar-IQ" sz="4000" kern="100" dirty="0">
                <a:effectLst/>
                <a:latin typeface="Calibri" panose="020F0502020204030204" pitchFamily="34" charset="0"/>
                <a:ea typeface="Calibri" panose="020F0502020204030204" pitchFamily="34" charset="0"/>
                <a:cs typeface="Times New Roman" panose="02020603050405020304" pitchFamily="18" charset="0"/>
              </a:rPr>
              <a:t>ورشة عمل بعنوان</a:t>
            </a:r>
            <a:br>
              <a:rPr lang="ar-IQ" sz="3600" kern="100" dirty="0">
                <a:effectLst/>
                <a:latin typeface="Calibri" panose="020F0502020204030204" pitchFamily="34" charset="0"/>
                <a:ea typeface="Calibri" panose="020F0502020204030204" pitchFamily="34" charset="0"/>
                <a:cs typeface="Times New Roman" panose="02020603050405020304" pitchFamily="18" charset="0"/>
              </a:rPr>
            </a:br>
            <a:r>
              <a:rPr lang="ar-IQ" sz="3600" kern="100" dirty="0">
                <a:effectLst/>
                <a:latin typeface="Calibri" panose="020F0502020204030204" pitchFamily="34" charset="0"/>
                <a:ea typeface="Calibri" panose="020F0502020204030204" pitchFamily="34" charset="0"/>
                <a:cs typeface="Times New Roman" panose="02020603050405020304" pitchFamily="18" charset="0"/>
              </a:rPr>
              <a:t>تطوير الذات والثقة بالنفس </a:t>
            </a:r>
            <a:br>
              <a:rPr lang="en-US" sz="4400" kern="100" dirty="0">
                <a:effectLst/>
                <a:latin typeface="Calibri" panose="020F0502020204030204" pitchFamily="34" charset="0"/>
                <a:ea typeface="Calibri" panose="020F0502020204030204" pitchFamily="34" charset="0"/>
                <a:cs typeface="Arial" panose="020B0604020202020204" pitchFamily="34" charset="0"/>
              </a:rPr>
            </a:br>
            <a:r>
              <a:rPr lang="ar-IQ" sz="4400" kern="100" dirty="0">
                <a:effectLst/>
                <a:latin typeface="Calibri" panose="020F0502020204030204" pitchFamily="34" charset="0"/>
                <a:ea typeface="Calibri" panose="020F0502020204030204" pitchFamily="34" charset="0"/>
                <a:cs typeface="Arial" panose="020B0604020202020204" pitchFamily="34" charset="0"/>
              </a:rPr>
              <a:t>المحاضر</a:t>
            </a:r>
            <a:br>
              <a:rPr lang="ar-IQ" sz="4400" kern="100" dirty="0">
                <a:effectLst/>
                <a:latin typeface="Calibri" panose="020F0502020204030204" pitchFamily="34" charset="0"/>
                <a:ea typeface="Calibri" panose="020F0502020204030204" pitchFamily="34" charset="0"/>
                <a:cs typeface="Arial" panose="020B0604020202020204" pitchFamily="34" charset="0"/>
              </a:rPr>
            </a:br>
            <a:r>
              <a:rPr lang="ar-IQ" sz="4400" kern="100" dirty="0">
                <a:effectLst/>
                <a:latin typeface="Calibri" panose="020F0502020204030204" pitchFamily="34" charset="0"/>
                <a:ea typeface="Calibri" panose="020F0502020204030204" pitchFamily="34" charset="0"/>
                <a:cs typeface="Arial" panose="020B0604020202020204" pitchFamily="34" charset="0"/>
              </a:rPr>
              <a:t>ا.م. د. معد حساني محمود </a:t>
            </a:r>
            <a:endParaRPr lang="ar-IQ" dirty="0"/>
          </a:p>
        </p:txBody>
      </p:sp>
      <p:sp>
        <p:nvSpPr>
          <p:cNvPr id="3" name="Subtitle 2">
            <a:extLst>
              <a:ext uri="{FF2B5EF4-FFF2-40B4-BE49-F238E27FC236}">
                <a16:creationId xmlns:a16="http://schemas.microsoft.com/office/drawing/2014/main" id="{C7C51AFB-753B-3732-979D-CFA5E1DB4824}"/>
              </a:ext>
            </a:extLst>
          </p:cNvPr>
          <p:cNvSpPr>
            <a:spLocks noGrp="1"/>
          </p:cNvSpPr>
          <p:nvPr>
            <p:ph type="subTitle" idx="1"/>
          </p:nvPr>
        </p:nvSpPr>
        <p:spPr>
          <a:xfrm>
            <a:off x="1947187" y="5700409"/>
            <a:ext cx="8915399" cy="524266"/>
          </a:xfrm>
        </p:spPr>
        <p:txBody>
          <a:bodyPr>
            <a:normAutofit fontScale="85000" lnSpcReduction="10000"/>
          </a:bodyPr>
          <a:lstStyle/>
          <a:p>
            <a:pPr algn="ctr"/>
            <a:r>
              <a:rPr lang="en-US" sz="3200" b="1" dirty="0">
                <a:latin typeface="Times New Roman" panose="02020603050405020304" pitchFamily="18" charset="0"/>
                <a:cs typeface="Times New Roman" panose="02020603050405020304" pitchFamily="18" charset="0"/>
              </a:rPr>
              <a:t>2024/4/29 </a:t>
            </a:r>
            <a:r>
              <a:rPr lang="ar-IQ" sz="3200" b="1" dirty="0">
                <a:latin typeface="Times New Roman" panose="02020603050405020304" pitchFamily="18" charset="0"/>
                <a:cs typeface="Times New Roman" panose="02020603050405020304" pitchFamily="18" charset="0"/>
              </a:rPr>
              <a:t> في تمام الساعة </a:t>
            </a:r>
            <a:r>
              <a:rPr lang="en-US" sz="3200" b="1" dirty="0">
                <a:latin typeface="Times New Roman" panose="02020603050405020304" pitchFamily="18" charset="0"/>
                <a:cs typeface="Times New Roman" panose="02020603050405020304" pitchFamily="18" charset="0"/>
              </a:rPr>
              <a:t>12.00</a:t>
            </a:r>
            <a:r>
              <a:rPr lang="ar-IQ" sz="3200" b="1" dirty="0">
                <a:latin typeface="Times New Roman" panose="02020603050405020304" pitchFamily="18" charset="0"/>
                <a:cs typeface="Times New Roman" panose="02020603050405020304" pitchFamily="18" charset="0"/>
              </a:rPr>
              <a:t> ظهرا في قاعة قسم الإنتاج الحيواني</a:t>
            </a:r>
          </a:p>
        </p:txBody>
      </p:sp>
      <p:pic>
        <p:nvPicPr>
          <p:cNvPr id="4" name="Picture 3">
            <a:extLst>
              <a:ext uri="{FF2B5EF4-FFF2-40B4-BE49-F238E27FC236}">
                <a16:creationId xmlns:a16="http://schemas.microsoft.com/office/drawing/2014/main" id="{D9E1EAA1-97DC-74AB-8E8D-042337BB1E72}"/>
              </a:ext>
            </a:extLst>
          </p:cNvPr>
          <p:cNvPicPr>
            <a:picLocks noChangeAspect="1"/>
          </p:cNvPicPr>
          <p:nvPr/>
        </p:nvPicPr>
        <p:blipFill>
          <a:blip r:embed="rId2"/>
          <a:stretch>
            <a:fillRect/>
          </a:stretch>
        </p:blipFill>
        <p:spPr>
          <a:xfrm>
            <a:off x="9633342" y="258618"/>
            <a:ext cx="2133785" cy="2145978"/>
          </a:xfrm>
          <a:prstGeom prst="rect">
            <a:avLst/>
          </a:prstGeom>
        </p:spPr>
      </p:pic>
      <p:pic>
        <p:nvPicPr>
          <p:cNvPr id="5" name="Picture 4">
            <a:extLst>
              <a:ext uri="{FF2B5EF4-FFF2-40B4-BE49-F238E27FC236}">
                <a16:creationId xmlns:a16="http://schemas.microsoft.com/office/drawing/2014/main" id="{73047E42-5BC8-1057-F9F6-EAEA0758E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3" y="233072"/>
            <a:ext cx="2393373" cy="2143125"/>
          </a:xfrm>
          <a:prstGeom prst="rect">
            <a:avLst/>
          </a:prstGeom>
        </p:spPr>
      </p:pic>
    </p:spTree>
    <p:extLst>
      <p:ext uri="{BB962C8B-B14F-4D97-AF65-F5344CB8AC3E}">
        <p14:creationId xmlns:p14="http://schemas.microsoft.com/office/powerpoint/2010/main" val="3916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105-1541-B594-0F03-B3BE75FC4069}"/>
              </a:ext>
            </a:extLst>
          </p:cNvPr>
          <p:cNvSpPr>
            <a:spLocks noGrp="1"/>
          </p:cNvSpPr>
          <p:nvPr>
            <p:ph type="title"/>
          </p:nvPr>
        </p:nvSpPr>
        <p:spPr>
          <a:xfrm>
            <a:off x="2592924" y="1468877"/>
            <a:ext cx="8911687" cy="3540867"/>
          </a:xfrm>
        </p:spPr>
        <p:txBody>
          <a:bodyPr>
            <a:normAutofit/>
          </a:bodyPr>
          <a:lstStyle/>
          <a:p>
            <a:pPr algn="ctr"/>
            <a:r>
              <a:rPr lang="ar-IQ" sz="5400" dirty="0">
                <a:latin typeface="Times New Roman" panose="02020603050405020304" pitchFamily="18" charset="0"/>
                <a:cs typeface="Times New Roman" panose="02020603050405020304" pitchFamily="18" charset="0"/>
              </a:rPr>
              <a:t>كيف نتعامل مع الشخصية الخجولة والوسائل المتاحة للتخلّص من خجله؟</a:t>
            </a:r>
            <a:br>
              <a:rPr lang="ar-IQ" sz="5400" dirty="0">
                <a:latin typeface="Times New Roman" panose="02020603050405020304" pitchFamily="18" charset="0"/>
                <a:cs typeface="Times New Roman" panose="02020603050405020304" pitchFamily="18" charset="0"/>
              </a:rPr>
            </a:br>
            <a:br>
              <a:rPr lang="ar-IQ" sz="5400" dirty="0">
                <a:latin typeface="Times New Roman" panose="02020603050405020304" pitchFamily="18" charset="0"/>
                <a:cs typeface="Times New Roman" panose="02020603050405020304" pitchFamily="18" charset="0"/>
              </a:rPr>
            </a:br>
            <a:r>
              <a:rPr lang="ar-IQ" sz="5400" dirty="0">
                <a:latin typeface="Times New Roman" panose="02020603050405020304" pitchFamily="18" charset="0"/>
                <a:cs typeface="Times New Roman" panose="02020603050405020304" pitchFamily="18" charset="0"/>
              </a:rPr>
              <a:t>(</a:t>
            </a:r>
            <a:r>
              <a:rPr lang="ar-IQ" sz="5400" dirty="0">
                <a:solidFill>
                  <a:srgbClr val="0070C0"/>
                </a:solidFill>
                <a:latin typeface="Times New Roman" panose="02020603050405020304" pitchFamily="18" charset="0"/>
                <a:cs typeface="Times New Roman" panose="02020603050405020304" pitchFamily="18" charset="0"/>
              </a:rPr>
              <a:t>القدرة على تطوير الذات والثقة بالنفس</a:t>
            </a:r>
            <a:r>
              <a:rPr lang="ar-IQ"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822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FE65-1F75-3F31-5A93-8231A8846DCF}"/>
              </a:ext>
            </a:extLst>
          </p:cNvPr>
          <p:cNvSpPr>
            <a:spLocks noGrp="1"/>
          </p:cNvSpPr>
          <p:nvPr>
            <p:ph type="title"/>
          </p:nvPr>
        </p:nvSpPr>
        <p:spPr/>
        <p:txBody>
          <a:bodyPr>
            <a:normAutofit/>
          </a:bodyPr>
          <a:lstStyle/>
          <a:p>
            <a:pPr algn="ctr"/>
            <a:r>
              <a:rPr lang="ar-IQ" sz="4000" dirty="0">
                <a:latin typeface="Times New Roman" panose="02020603050405020304" pitchFamily="18" charset="0"/>
                <a:cs typeface="Times New Roman" panose="02020603050405020304" pitchFamily="18" charset="0"/>
              </a:rPr>
              <a:t>تبادل الأفكار والآراء  وتشجيعه على تخطي الخجل</a:t>
            </a:r>
          </a:p>
        </p:txBody>
      </p:sp>
      <p:pic>
        <p:nvPicPr>
          <p:cNvPr id="6" name="Content Placeholder 5">
            <a:extLst>
              <a:ext uri="{FF2B5EF4-FFF2-40B4-BE49-F238E27FC236}">
                <a16:creationId xmlns:a16="http://schemas.microsoft.com/office/drawing/2014/main" id="{A9076DFE-DA28-946A-2EFA-8EC319010542}"/>
              </a:ext>
            </a:extLst>
          </p:cNvPr>
          <p:cNvPicPr>
            <a:picLocks noGrp="1" noChangeAspect="1"/>
          </p:cNvPicPr>
          <p:nvPr>
            <p:ph sz="half" idx="1"/>
          </p:nvPr>
        </p:nvPicPr>
        <p:blipFill>
          <a:blip r:embed="rId2"/>
          <a:stretch>
            <a:fillRect/>
          </a:stretch>
        </p:blipFill>
        <p:spPr>
          <a:xfrm>
            <a:off x="2589213" y="2262396"/>
            <a:ext cx="4313237" cy="3520658"/>
          </a:xfrm>
          <a:prstGeom prst="rect">
            <a:avLst/>
          </a:prstGeom>
        </p:spPr>
      </p:pic>
      <p:pic>
        <p:nvPicPr>
          <p:cNvPr id="5" name="Content Placeholder 4">
            <a:extLst>
              <a:ext uri="{FF2B5EF4-FFF2-40B4-BE49-F238E27FC236}">
                <a16:creationId xmlns:a16="http://schemas.microsoft.com/office/drawing/2014/main" id="{92246936-7BD4-F510-BA81-A99F56803B18}"/>
              </a:ext>
            </a:extLst>
          </p:cNvPr>
          <p:cNvPicPr>
            <a:picLocks noGrp="1" noChangeAspect="1"/>
          </p:cNvPicPr>
          <p:nvPr>
            <p:ph sz="half" idx="2"/>
          </p:nvPr>
        </p:nvPicPr>
        <p:blipFill>
          <a:blip r:embed="rId3"/>
          <a:stretch>
            <a:fillRect/>
          </a:stretch>
        </p:blipFill>
        <p:spPr>
          <a:xfrm>
            <a:off x="7273836" y="2125663"/>
            <a:ext cx="4148315" cy="3778250"/>
          </a:xfrm>
          <a:prstGeom prst="rect">
            <a:avLst/>
          </a:prstGeom>
        </p:spPr>
      </p:pic>
    </p:spTree>
    <p:extLst>
      <p:ext uri="{BB962C8B-B14F-4D97-AF65-F5344CB8AC3E}">
        <p14:creationId xmlns:p14="http://schemas.microsoft.com/office/powerpoint/2010/main" val="292623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F856-2705-859A-971F-E9B0D345196D}"/>
              </a:ext>
            </a:extLst>
          </p:cNvPr>
          <p:cNvSpPr>
            <a:spLocks noGrp="1"/>
          </p:cNvSpPr>
          <p:nvPr>
            <p:ph type="title"/>
          </p:nvPr>
        </p:nvSpPr>
        <p:spPr>
          <a:xfrm>
            <a:off x="2592924" y="624110"/>
            <a:ext cx="8911687" cy="1671618"/>
          </a:xfrm>
        </p:spPr>
        <p:txBody>
          <a:bodyPr>
            <a:normAutofit/>
          </a:bodyPr>
          <a:lstStyle/>
          <a:p>
            <a:pPr algn="ctr"/>
            <a:r>
              <a:rPr lang="ar-IQ" sz="4000" dirty="0">
                <a:latin typeface="Times New Roman" panose="02020603050405020304" pitchFamily="18" charset="0"/>
                <a:cs typeface="Times New Roman" panose="02020603050405020304" pitchFamily="18" charset="0"/>
              </a:rPr>
              <a:t>تجنب قول أشياء سيئة عن شخصية صديقك الخجول أو الاستهزاء به أو إهانته.</a:t>
            </a:r>
          </a:p>
        </p:txBody>
      </p:sp>
      <p:pic>
        <p:nvPicPr>
          <p:cNvPr id="3" name="Picture 2">
            <a:extLst>
              <a:ext uri="{FF2B5EF4-FFF2-40B4-BE49-F238E27FC236}">
                <a16:creationId xmlns:a16="http://schemas.microsoft.com/office/drawing/2014/main" id="{6A0C874F-9741-979C-1278-C2750A25A0B8}"/>
              </a:ext>
            </a:extLst>
          </p:cNvPr>
          <p:cNvPicPr>
            <a:picLocks noChangeAspect="1"/>
          </p:cNvPicPr>
          <p:nvPr/>
        </p:nvPicPr>
        <p:blipFill>
          <a:blip r:embed="rId2"/>
          <a:stretch>
            <a:fillRect/>
          </a:stretch>
        </p:blipFill>
        <p:spPr>
          <a:xfrm>
            <a:off x="5457217" y="2135732"/>
            <a:ext cx="5906709" cy="3657633"/>
          </a:xfrm>
          <a:prstGeom prst="rect">
            <a:avLst/>
          </a:prstGeom>
        </p:spPr>
      </p:pic>
      <p:pic>
        <p:nvPicPr>
          <p:cNvPr id="4" name="Picture 3">
            <a:extLst>
              <a:ext uri="{FF2B5EF4-FFF2-40B4-BE49-F238E27FC236}">
                <a16:creationId xmlns:a16="http://schemas.microsoft.com/office/drawing/2014/main" id="{446DEDDF-25B7-5187-70E6-3FFC687CBE33}"/>
              </a:ext>
            </a:extLst>
          </p:cNvPr>
          <p:cNvPicPr>
            <a:picLocks noChangeAspect="1"/>
          </p:cNvPicPr>
          <p:nvPr/>
        </p:nvPicPr>
        <p:blipFill>
          <a:blip r:embed="rId3"/>
          <a:stretch>
            <a:fillRect/>
          </a:stretch>
        </p:blipFill>
        <p:spPr>
          <a:xfrm>
            <a:off x="900460" y="3903725"/>
            <a:ext cx="2920237" cy="2804403"/>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AE01DDB-8D72-F7C0-BFF1-6C4DAD7E93EE}"/>
                  </a:ext>
                </a:extLst>
              </p14:cNvPr>
              <p14:cNvContentPartPr/>
              <p14:nvPr/>
            </p14:nvContentPartPr>
            <p14:xfrm>
              <a:off x="2556444" y="5485925"/>
              <a:ext cx="1062360" cy="1328760"/>
            </p14:xfrm>
          </p:contentPart>
        </mc:Choice>
        <mc:Fallback xmlns="">
          <p:pic>
            <p:nvPicPr>
              <p:cNvPr id="7" name="Ink 6">
                <a:extLst>
                  <a:ext uri="{FF2B5EF4-FFF2-40B4-BE49-F238E27FC236}">
                    <a16:creationId xmlns:a16="http://schemas.microsoft.com/office/drawing/2014/main" id="{5AE01DDB-8D72-F7C0-BFF1-6C4DAD7E93EE}"/>
                  </a:ext>
                </a:extLst>
              </p:cNvPr>
              <p:cNvPicPr/>
              <p:nvPr/>
            </p:nvPicPr>
            <p:blipFill>
              <a:blip r:embed="rId5"/>
              <a:stretch>
                <a:fillRect/>
              </a:stretch>
            </p:blipFill>
            <p:spPr>
              <a:xfrm>
                <a:off x="2550324" y="5479805"/>
                <a:ext cx="107460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E5A1313-4ACC-07DB-DA0D-2641ED96B62F}"/>
                  </a:ext>
                </a:extLst>
              </p14:cNvPr>
              <p14:cNvContentPartPr/>
              <p14:nvPr/>
            </p14:nvContentPartPr>
            <p14:xfrm>
              <a:off x="2758764" y="5793365"/>
              <a:ext cx="1086120" cy="741960"/>
            </p14:xfrm>
          </p:contentPart>
        </mc:Choice>
        <mc:Fallback xmlns="">
          <p:pic>
            <p:nvPicPr>
              <p:cNvPr id="8" name="Ink 7">
                <a:extLst>
                  <a:ext uri="{FF2B5EF4-FFF2-40B4-BE49-F238E27FC236}">
                    <a16:creationId xmlns:a16="http://schemas.microsoft.com/office/drawing/2014/main" id="{4E5A1313-4ACC-07DB-DA0D-2641ED96B62F}"/>
                  </a:ext>
                </a:extLst>
              </p:cNvPr>
              <p:cNvPicPr/>
              <p:nvPr/>
            </p:nvPicPr>
            <p:blipFill>
              <a:blip r:embed="rId7"/>
              <a:stretch>
                <a:fillRect/>
              </a:stretch>
            </p:blipFill>
            <p:spPr>
              <a:xfrm>
                <a:off x="2752644" y="5787245"/>
                <a:ext cx="1098360" cy="754200"/>
              </a:xfrm>
              <a:prstGeom prst="rect">
                <a:avLst/>
              </a:prstGeom>
            </p:spPr>
          </p:pic>
        </mc:Fallback>
      </mc:AlternateContent>
    </p:spTree>
    <p:extLst>
      <p:ext uri="{BB962C8B-B14F-4D97-AF65-F5344CB8AC3E}">
        <p14:creationId xmlns:p14="http://schemas.microsoft.com/office/powerpoint/2010/main" val="291040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4B6B-D41B-A846-0BBD-EDA236D4BE0D}"/>
              </a:ext>
            </a:extLst>
          </p:cNvPr>
          <p:cNvSpPr>
            <a:spLocks noGrp="1"/>
          </p:cNvSpPr>
          <p:nvPr>
            <p:ph type="title"/>
          </p:nvPr>
        </p:nvSpPr>
        <p:spPr/>
        <p:txBody>
          <a:bodyPr>
            <a:normAutofit/>
          </a:bodyPr>
          <a:lstStyle/>
          <a:p>
            <a:pPr algn="r"/>
            <a:r>
              <a:rPr lang="ar-IQ" sz="5400" dirty="0">
                <a:latin typeface="Times New Roman" panose="02020603050405020304" pitchFamily="18" charset="0"/>
                <a:cs typeface="Times New Roman" panose="02020603050405020304" pitchFamily="18" charset="0"/>
              </a:rPr>
              <a:t>حاول أن تقدّمه للآخرين بطريقة جيّدة.</a:t>
            </a:r>
          </a:p>
        </p:txBody>
      </p:sp>
      <p:pic>
        <p:nvPicPr>
          <p:cNvPr id="5" name="Content Placeholder 4">
            <a:extLst>
              <a:ext uri="{FF2B5EF4-FFF2-40B4-BE49-F238E27FC236}">
                <a16:creationId xmlns:a16="http://schemas.microsoft.com/office/drawing/2014/main" id="{3680C2C3-52D6-EC48-829D-9143303796FB}"/>
              </a:ext>
            </a:extLst>
          </p:cNvPr>
          <p:cNvPicPr>
            <a:picLocks noGrp="1" noChangeAspect="1"/>
          </p:cNvPicPr>
          <p:nvPr>
            <p:ph idx="1"/>
          </p:nvPr>
        </p:nvPicPr>
        <p:blipFill>
          <a:blip r:embed="rId2"/>
          <a:stretch>
            <a:fillRect/>
          </a:stretch>
        </p:blipFill>
        <p:spPr>
          <a:xfrm>
            <a:off x="5729591" y="2184030"/>
            <a:ext cx="5420576" cy="3428829"/>
          </a:xfrm>
          <a:prstGeom prst="rect">
            <a:avLst/>
          </a:prstGeom>
        </p:spPr>
      </p:pic>
      <p:pic>
        <p:nvPicPr>
          <p:cNvPr id="6" name="Picture 5">
            <a:extLst>
              <a:ext uri="{FF2B5EF4-FFF2-40B4-BE49-F238E27FC236}">
                <a16:creationId xmlns:a16="http://schemas.microsoft.com/office/drawing/2014/main" id="{67B92D9F-D0E5-9E24-5DB3-02E55FD8BF50}"/>
              </a:ext>
            </a:extLst>
          </p:cNvPr>
          <p:cNvPicPr>
            <a:picLocks noChangeAspect="1"/>
          </p:cNvPicPr>
          <p:nvPr/>
        </p:nvPicPr>
        <p:blipFill>
          <a:blip r:embed="rId3"/>
          <a:stretch>
            <a:fillRect/>
          </a:stretch>
        </p:blipFill>
        <p:spPr>
          <a:xfrm>
            <a:off x="409535" y="1563474"/>
            <a:ext cx="4182218" cy="2334970"/>
          </a:xfrm>
          <a:prstGeom prst="rect">
            <a:avLst/>
          </a:prstGeom>
        </p:spPr>
      </p:pic>
    </p:spTree>
    <p:extLst>
      <p:ext uri="{BB962C8B-B14F-4D97-AF65-F5344CB8AC3E}">
        <p14:creationId xmlns:p14="http://schemas.microsoft.com/office/powerpoint/2010/main" val="28409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35908DB-BC52-CE09-52A8-5CB4AA1210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9611" y="496533"/>
            <a:ext cx="4637360" cy="3559477"/>
          </a:xfrm>
        </p:spPr>
      </p:pic>
      <p:pic>
        <p:nvPicPr>
          <p:cNvPr id="8" name="Content Placeholder 7">
            <a:extLst>
              <a:ext uri="{FF2B5EF4-FFF2-40B4-BE49-F238E27FC236}">
                <a16:creationId xmlns:a16="http://schemas.microsoft.com/office/drawing/2014/main" id="{A4388693-E22B-F5CA-4E3E-EF590B9522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66562" y="496534"/>
            <a:ext cx="4455268" cy="3559477"/>
          </a:xfrm>
        </p:spPr>
      </p:pic>
    </p:spTree>
    <p:extLst>
      <p:ext uri="{BB962C8B-B14F-4D97-AF65-F5344CB8AC3E}">
        <p14:creationId xmlns:p14="http://schemas.microsoft.com/office/powerpoint/2010/main" val="13240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5F94F9-CC1F-468B-C8E0-EE383724CFFB}"/>
              </a:ext>
            </a:extLst>
          </p:cNvPr>
          <p:cNvPicPr>
            <a:picLocks noChangeAspect="1"/>
          </p:cNvPicPr>
          <p:nvPr/>
        </p:nvPicPr>
        <p:blipFill>
          <a:blip r:embed="rId2"/>
          <a:stretch>
            <a:fillRect/>
          </a:stretch>
        </p:blipFill>
        <p:spPr>
          <a:xfrm>
            <a:off x="6096000" y="651753"/>
            <a:ext cx="5102785" cy="3414409"/>
          </a:xfrm>
          <a:prstGeom prst="rect">
            <a:avLst/>
          </a:prstGeom>
        </p:spPr>
      </p:pic>
      <p:pic>
        <p:nvPicPr>
          <p:cNvPr id="3" name="Picture 2">
            <a:extLst>
              <a:ext uri="{FF2B5EF4-FFF2-40B4-BE49-F238E27FC236}">
                <a16:creationId xmlns:a16="http://schemas.microsoft.com/office/drawing/2014/main" id="{9E5531D0-19E2-587B-7E61-E4CF5B4B5D91}"/>
              </a:ext>
            </a:extLst>
          </p:cNvPr>
          <p:cNvPicPr>
            <a:picLocks noChangeAspect="1"/>
          </p:cNvPicPr>
          <p:nvPr/>
        </p:nvPicPr>
        <p:blipFill>
          <a:blip r:embed="rId3"/>
          <a:stretch>
            <a:fillRect/>
          </a:stretch>
        </p:blipFill>
        <p:spPr>
          <a:xfrm>
            <a:off x="729574" y="3015574"/>
            <a:ext cx="5204297" cy="3570052"/>
          </a:xfrm>
          <a:prstGeom prst="rect">
            <a:avLst/>
          </a:prstGeom>
        </p:spPr>
      </p:pic>
    </p:spTree>
    <p:extLst>
      <p:ext uri="{BB962C8B-B14F-4D97-AF65-F5344CB8AC3E}">
        <p14:creationId xmlns:p14="http://schemas.microsoft.com/office/powerpoint/2010/main" val="144219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5ECC6-421B-F42C-1865-56C02180E4A4}"/>
              </a:ext>
            </a:extLst>
          </p:cNvPr>
          <p:cNvPicPr>
            <a:picLocks noChangeAspect="1"/>
          </p:cNvPicPr>
          <p:nvPr/>
        </p:nvPicPr>
        <p:blipFill>
          <a:blip r:embed="rId2"/>
          <a:stretch>
            <a:fillRect/>
          </a:stretch>
        </p:blipFill>
        <p:spPr>
          <a:xfrm>
            <a:off x="6643991" y="637310"/>
            <a:ext cx="4739438" cy="3127294"/>
          </a:xfrm>
          <a:prstGeom prst="rect">
            <a:avLst/>
          </a:prstGeom>
        </p:spPr>
      </p:pic>
      <p:pic>
        <p:nvPicPr>
          <p:cNvPr id="3" name="Picture 2">
            <a:extLst>
              <a:ext uri="{FF2B5EF4-FFF2-40B4-BE49-F238E27FC236}">
                <a16:creationId xmlns:a16="http://schemas.microsoft.com/office/drawing/2014/main" id="{2F5558E4-EC60-300E-28BD-AA193BAE0569}"/>
              </a:ext>
            </a:extLst>
          </p:cNvPr>
          <p:cNvPicPr>
            <a:picLocks noChangeAspect="1"/>
          </p:cNvPicPr>
          <p:nvPr/>
        </p:nvPicPr>
        <p:blipFill>
          <a:blip r:embed="rId3"/>
          <a:stretch>
            <a:fillRect/>
          </a:stretch>
        </p:blipFill>
        <p:spPr>
          <a:xfrm>
            <a:off x="661481" y="3108136"/>
            <a:ext cx="5642042" cy="3477490"/>
          </a:xfrm>
          <a:prstGeom prst="rect">
            <a:avLst/>
          </a:prstGeom>
        </p:spPr>
      </p:pic>
    </p:spTree>
    <p:extLst>
      <p:ext uri="{BB962C8B-B14F-4D97-AF65-F5344CB8AC3E}">
        <p14:creationId xmlns:p14="http://schemas.microsoft.com/office/powerpoint/2010/main" val="213765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F730DD-E094-FF8B-FB22-FE8377FC9BE7}"/>
              </a:ext>
            </a:extLst>
          </p:cNvPr>
          <p:cNvPicPr>
            <a:picLocks noChangeAspect="1"/>
          </p:cNvPicPr>
          <p:nvPr/>
        </p:nvPicPr>
        <p:blipFill>
          <a:blip r:embed="rId2"/>
          <a:stretch>
            <a:fillRect/>
          </a:stretch>
        </p:blipFill>
        <p:spPr>
          <a:xfrm>
            <a:off x="6428338" y="880651"/>
            <a:ext cx="5035732" cy="2548349"/>
          </a:xfrm>
          <a:prstGeom prst="rect">
            <a:avLst/>
          </a:prstGeom>
        </p:spPr>
      </p:pic>
      <p:pic>
        <p:nvPicPr>
          <p:cNvPr id="3" name="Picture 2">
            <a:extLst>
              <a:ext uri="{FF2B5EF4-FFF2-40B4-BE49-F238E27FC236}">
                <a16:creationId xmlns:a16="http://schemas.microsoft.com/office/drawing/2014/main" id="{EFDD7DD2-09A7-A2F6-C0E1-D74FBAE20516}"/>
              </a:ext>
            </a:extLst>
          </p:cNvPr>
          <p:cNvPicPr>
            <a:picLocks noChangeAspect="1"/>
          </p:cNvPicPr>
          <p:nvPr/>
        </p:nvPicPr>
        <p:blipFill>
          <a:blip r:embed="rId3"/>
          <a:stretch>
            <a:fillRect/>
          </a:stretch>
        </p:blipFill>
        <p:spPr>
          <a:xfrm>
            <a:off x="3298476" y="3652736"/>
            <a:ext cx="5595048" cy="3039894"/>
          </a:xfrm>
          <a:prstGeom prst="rect">
            <a:avLst/>
          </a:prstGeom>
        </p:spPr>
      </p:pic>
      <p:pic>
        <p:nvPicPr>
          <p:cNvPr id="4" name="Picture 3">
            <a:extLst>
              <a:ext uri="{FF2B5EF4-FFF2-40B4-BE49-F238E27FC236}">
                <a16:creationId xmlns:a16="http://schemas.microsoft.com/office/drawing/2014/main" id="{57D92D7B-40DB-3DE5-F21A-FCA35E68A118}"/>
              </a:ext>
            </a:extLst>
          </p:cNvPr>
          <p:cNvPicPr>
            <a:picLocks noChangeAspect="1"/>
          </p:cNvPicPr>
          <p:nvPr/>
        </p:nvPicPr>
        <p:blipFill>
          <a:blip r:embed="rId4"/>
          <a:stretch>
            <a:fillRect/>
          </a:stretch>
        </p:blipFill>
        <p:spPr>
          <a:xfrm>
            <a:off x="826851" y="880651"/>
            <a:ext cx="4864377" cy="2548349"/>
          </a:xfrm>
          <a:prstGeom prst="rect">
            <a:avLst/>
          </a:prstGeom>
        </p:spPr>
      </p:pic>
    </p:spTree>
    <p:extLst>
      <p:ext uri="{BB962C8B-B14F-4D97-AF65-F5344CB8AC3E}">
        <p14:creationId xmlns:p14="http://schemas.microsoft.com/office/powerpoint/2010/main" val="335034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0E2F-AC61-A6B3-1752-35022B25BE2F}"/>
              </a:ext>
            </a:extLst>
          </p:cNvPr>
          <p:cNvSpPr>
            <a:spLocks noGrp="1"/>
          </p:cNvSpPr>
          <p:nvPr>
            <p:ph type="title"/>
          </p:nvPr>
        </p:nvSpPr>
        <p:spPr/>
        <p:txBody>
          <a:bodyPr/>
          <a:lstStyle/>
          <a:p>
            <a:pPr algn="r"/>
            <a:r>
              <a:rPr lang="ar-IQ" dirty="0"/>
              <a:t>الطفولة بين تطوير الذات والثقة بالنفس</a:t>
            </a:r>
          </a:p>
        </p:txBody>
      </p:sp>
      <p:pic>
        <p:nvPicPr>
          <p:cNvPr id="4" name="Picture 3">
            <a:extLst>
              <a:ext uri="{FF2B5EF4-FFF2-40B4-BE49-F238E27FC236}">
                <a16:creationId xmlns:a16="http://schemas.microsoft.com/office/drawing/2014/main" id="{C04E7856-6055-0838-A5BA-E46839B8E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783" y="2401820"/>
            <a:ext cx="6050604" cy="3676428"/>
          </a:xfrm>
          <a:prstGeom prst="rect">
            <a:avLst/>
          </a:prstGeom>
        </p:spPr>
      </p:pic>
    </p:spTree>
    <p:extLst>
      <p:ext uri="{BB962C8B-B14F-4D97-AF65-F5344CB8AC3E}">
        <p14:creationId xmlns:p14="http://schemas.microsoft.com/office/powerpoint/2010/main" val="390179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6D85-ECD7-17E6-62B9-C3BF00B52AB2}"/>
              </a:ext>
            </a:extLst>
          </p:cNvPr>
          <p:cNvSpPr>
            <a:spLocks noGrp="1"/>
          </p:cNvSpPr>
          <p:nvPr>
            <p:ph type="title"/>
          </p:nvPr>
        </p:nvSpPr>
        <p:spPr/>
        <p:txBody>
          <a:bodyPr>
            <a:normAutofit/>
          </a:bodyPr>
          <a:lstStyle/>
          <a:p>
            <a:pPr algn="ctr"/>
            <a:r>
              <a:rPr lang="ar-IQ" sz="4800" dirty="0">
                <a:latin typeface="Times New Roman" panose="02020603050405020304" pitchFamily="18" charset="0"/>
                <a:cs typeface="Times New Roman" panose="02020603050405020304" pitchFamily="18" charset="0"/>
              </a:rPr>
              <a:t>توماس اديسون </a:t>
            </a:r>
          </a:p>
        </p:txBody>
      </p:sp>
      <p:pic>
        <p:nvPicPr>
          <p:cNvPr id="6" name="Content Placeholder 5">
            <a:extLst>
              <a:ext uri="{FF2B5EF4-FFF2-40B4-BE49-F238E27FC236}">
                <a16:creationId xmlns:a16="http://schemas.microsoft.com/office/drawing/2014/main" id="{B2B21602-DF4A-A9EE-B62A-8D0C2720B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5899" y="1099227"/>
            <a:ext cx="4708186" cy="4416356"/>
          </a:xfrm>
        </p:spPr>
      </p:pic>
      <p:sp>
        <p:nvSpPr>
          <p:cNvPr id="4" name="Text Placeholder 3">
            <a:extLst>
              <a:ext uri="{FF2B5EF4-FFF2-40B4-BE49-F238E27FC236}">
                <a16:creationId xmlns:a16="http://schemas.microsoft.com/office/drawing/2014/main" id="{733C3879-0572-51E9-DB3F-86D596336CAA}"/>
              </a:ext>
            </a:extLst>
          </p:cNvPr>
          <p:cNvSpPr>
            <a:spLocks noGrp="1"/>
          </p:cNvSpPr>
          <p:nvPr>
            <p:ph type="body" sz="half" idx="2"/>
          </p:nvPr>
        </p:nvSpPr>
        <p:spPr/>
        <p:txBody>
          <a:bodyPr>
            <a:normAutofit/>
          </a:bodyPr>
          <a:lstStyle/>
          <a:p>
            <a:endParaRPr lang="ar-IQ" sz="5400" dirty="0">
              <a:latin typeface="Times New Roman" panose="02020603050405020304" pitchFamily="18" charset="0"/>
              <a:cs typeface="Times New Roman" panose="02020603050405020304" pitchFamily="18" charset="0"/>
            </a:endParaRPr>
          </a:p>
          <a:p>
            <a:r>
              <a:rPr lang="ar-IQ" sz="5400" dirty="0">
                <a:latin typeface="Times New Roman" panose="02020603050405020304" pitchFamily="18" charset="0"/>
                <a:cs typeface="Times New Roman" panose="02020603050405020304" pitchFamily="18" charset="0"/>
              </a:rPr>
              <a:t>اديسون وتطوير الذات</a:t>
            </a:r>
          </a:p>
        </p:txBody>
      </p:sp>
    </p:spTree>
    <p:extLst>
      <p:ext uri="{BB962C8B-B14F-4D97-AF65-F5344CB8AC3E}">
        <p14:creationId xmlns:p14="http://schemas.microsoft.com/office/powerpoint/2010/main" val="18799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1B6B7E-C95C-0B8A-D1C7-D4A95AB91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1618" y="1196503"/>
            <a:ext cx="5408578" cy="4922196"/>
          </a:xfrm>
        </p:spPr>
      </p:pic>
      <p:sp>
        <p:nvSpPr>
          <p:cNvPr id="4" name="Text Placeholder 3">
            <a:extLst>
              <a:ext uri="{FF2B5EF4-FFF2-40B4-BE49-F238E27FC236}">
                <a16:creationId xmlns:a16="http://schemas.microsoft.com/office/drawing/2014/main" id="{8C1A3F2A-E79C-A4E9-EE6B-CDD619074BAB}"/>
              </a:ext>
            </a:extLst>
          </p:cNvPr>
          <p:cNvSpPr>
            <a:spLocks noGrp="1"/>
          </p:cNvSpPr>
          <p:nvPr>
            <p:ph type="body" sz="half" idx="2"/>
          </p:nvPr>
        </p:nvSpPr>
        <p:spPr>
          <a:xfrm>
            <a:off x="535021" y="446086"/>
            <a:ext cx="5559391" cy="5414963"/>
          </a:xfrm>
        </p:spPr>
        <p:txBody>
          <a:bodyPr>
            <a:normAutofit/>
          </a:bodyPr>
          <a:lstStyle/>
          <a:p>
            <a:pPr marL="342900" marR="0" lvl="0" indent="-342900" algn="r" defTabSz="914400" rtl="1" eaLnBrk="1" fontAlgn="base" latinLnBrk="0" hangingPunct="1">
              <a:lnSpc>
                <a:spcPct val="100000"/>
              </a:lnSpc>
              <a:spcBef>
                <a:spcPct val="20000"/>
              </a:spcBef>
              <a:spcAft>
                <a:spcPct val="0"/>
              </a:spcAft>
              <a:buClrTx/>
              <a:buSzTx/>
              <a:buFontTx/>
              <a:buBlip>
                <a:blip r:embed="rId3"/>
              </a:buBlip>
              <a:tabLst/>
              <a:defRPr/>
            </a:pPr>
            <a:r>
              <a:rPr lang="ar-IQ" sz="2000" dirty="0"/>
              <a:t>-</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هل الثقة بالنفس شيء مهم </a:t>
            </a:r>
            <a:endParaRPr kumimoji="0" lang="ar-IQ" altLang="ar-IQ" sz="4000" b="0" i="0" u="none" strike="noStrike" kern="1200" cap="none" spc="0" normalizeH="0" baseline="0" noProof="0" dirty="0">
              <a:ln>
                <a:noFill/>
              </a:ln>
              <a:solidFill>
                <a:srgbClr val="2F1311"/>
              </a:solidFill>
              <a:effectLst/>
              <a:uLnTx/>
              <a:uFillTx/>
              <a:latin typeface="Arial"/>
              <a:ea typeface="+mn-ea"/>
              <a:cs typeface="Arial"/>
            </a:endParaRPr>
          </a:p>
          <a:p>
            <a:pPr marR="0" lvl="0" algn="r" defTabSz="914400" rtl="1" eaLnBrk="1" fontAlgn="base" latinLnBrk="0" hangingPunct="1">
              <a:lnSpc>
                <a:spcPct val="100000"/>
              </a:lnSpc>
              <a:spcBef>
                <a:spcPct val="20000"/>
              </a:spcBef>
              <a:spcAft>
                <a:spcPct val="0"/>
              </a:spcAft>
              <a:buClrTx/>
              <a:buSzTx/>
              <a:tabLst/>
              <a:defRPr/>
            </a:pP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ف</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ي</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 حياتنا؟</a:t>
            </a:r>
          </a:p>
          <a:p>
            <a:pPr marL="342900" marR="0" lvl="0" indent="-342900" algn="r" defTabSz="914400" rtl="1" eaLnBrk="1" fontAlgn="base" latinLnBrk="0" hangingPunct="1">
              <a:lnSpc>
                <a:spcPct val="100000"/>
              </a:lnSpc>
              <a:spcBef>
                <a:spcPct val="20000"/>
              </a:spcBef>
              <a:spcAft>
                <a:spcPct val="0"/>
              </a:spcAft>
              <a:buClrTx/>
              <a:buSzTx/>
              <a:buFontTx/>
              <a:buBlip>
                <a:blip r:embed="rId3"/>
              </a:buBlip>
              <a:tabLst/>
              <a:defRPr/>
            </a:pP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هل تؤثر الثقة بالنفس على أوجه الحياة</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 </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المختلفة؟</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 </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(اجتماعية</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 </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 </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وظيفية)؟</a:t>
            </a:r>
          </a:p>
          <a:p>
            <a:pPr marL="342900" marR="0" lvl="0" indent="-342900" algn="r" defTabSz="914400" rtl="1" eaLnBrk="1" fontAlgn="base" latinLnBrk="0" hangingPunct="1">
              <a:lnSpc>
                <a:spcPct val="100000"/>
              </a:lnSpc>
              <a:spcBef>
                <a:spcPct val="20000"/>
              </a:spcBef>
              <a:spcAft>
                <a:spcPct val="0"/>
              </a:spcAft>
              <a:buClrTx/>
              <a:buSzTx/>
              <a:buFontTx/>
              <a:buBlip>
                <a:blip r:embed="rId3"/>
              </a:buBlip>
              <a:tabLst/>
              <a:defRPr/>
            </a:pP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هل يجب علينا أن نساعد </a:t>
            </a:r>
            <a:r>
              <a:rPr kumimoji="0" lang="ar-IQ" altLang="ar-IQ" sz="4000" b="0" i="0" u="none" strike="noStrike" kern="1200" cap="none" spc="0" normalizeH="0" baseline="0" noProof="0" dirty="0">
                <a:ln>
                  <a:noFill/>
                </a:ln>
                <a:solidFill>
                  <a:srgbClr val="2F1311"/>
                </a:solidFill>
                <a:effectLst/>
                <a:uLnTx/>
                <a:uFillTx/>
                <a:latin typeface="Arial"/>
                <a:ea typeface="+mn-ea"/>
                <a:cs typeface="Arial"/>
              </a:rPr>
              <a:t>الاشخاص</a:t>
            </a:r>
            <a:r>
              <a:rPr kumimoji="0" lang="ar-SA" altLang="ar-IQ" sz="4000" b="0" i="0" u="none" strike="noStrike" kern="1200" cap="none" spc="0" normalizeH="0" baseline="0" noProof="0" dirty="0">
                <a:ln>
                  <a:noFill/>
                </a:ln>
                <a:solidFill>
                  <a:srgbClr val="2F1311"/>
                </a:solidFill>
                <a:effectLst/>
                <a:uLnTx/>
                <a:uFillTx/>
                <a:latin typeface="Arial"/>
                <a:ea typeface="+mn-ea"/>
                <a:cs typeface="Arial"/>
              </a:rPr>
              <a:t> على تنمية الثقة بالنفس؟</a:t>
            </a:r>
          </a:p>
          <a:p>
            <a:endParaRPr lang="ar-IQ" dirty="0"/>
          </a:p>
        </p:txBody>
      </p:sp>
    </p:spTree>
    <p:extLst>
      <p:ext uri="{BB962C8B-B14F-4D97-AF65-F5344CB8AC3E}">
        <p14:creationId xmlns:p14="http://schemas.microsoft.com/office/powerpoint/2010/main" val="238590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4DC12-60CF-5A20-C3AE-793B06758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621" y="0"/>
            <a:ext cx="8939719" cy="6858000"/>
          </a:xfrm>
          <a:prstGeom prst="rect">
            <a:avLst/>
          </a:prstGeom>
        </p:spPr>
      </p:pic>
    </p:spTree>
    <p:extLst>
      <p:ext uri="{BB962C8B-B14F-4D97-AF65-F5344CB8AC3E}">
        <p14:creationId xmlns:p14="http://schemas.microsoft.com/office/powerpoint/2010/main" val="96197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D57D2-3BC7-270F-C9A4-742A544FB0DD}"/>
              </a:ext>
            </a:extLst>
          </p:cNvPr>
          <p:cNvPicPr>
            <a:picLocks noChangeAspect="1"/>
          </p:cNvPicPr>
          <p:nvPr/>
        </p:nvPicPr>
        <p:blipFill>
          <a:blip r:embed="rId2"/>
          <a:stretch>
            <a:fillRect/>
          </a:stretch>
        </p:blipFill>
        <p:spPr>
          <a:xfrm>
            <a:off x="2727668" y="1023919"/>
            <a:ext cx="6736664" cy="4810161"/>
          </a:xfrm>
          <a:prstGeom prst="rect">
            <a:avLst/>
          </a:prstGeom>
        </p:spPr>
      </p:pic>
    </p:spTree>
    <p:extLst>
      <p:ext uri="{BB962C8B-B14F-4D97-AF65-F5344CB8AC3E}">
        <p14:creationId xmlns:p14="http://schemas.microsoft.com/office/powerpoint/2010/main" val="341727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F97B-7844-A5F1-176C-805CFBAC229E}"/>
              </a:ext>
            </a:extLst>
          </p:cNvPr>
          <p:cNvSpPr>
            <a:spLocks noGrp="1"/>
          </p:cNvSpPr>
          <p:nvPr>
            <p:ph type="title"/>
          </p:nvPr>
        </p:nvSpPr>
        <p:spPr>
          <a:xfrm>
            <a:off x="4019971" y="497443"/>
            <a:ext cx="3505199" cy="976312"/>
          </a:xfrm>
        </p:spPr>
        <p:txBody>
          <a:bodyPr>
            <a:normAutofit/>
          </a:bodyPr>
          <a:lstStyle/>
          <a:p>
            <a:pPr algn="ctr"/>
            <a:r>
              <a:rPr lang="ar-IQ" sz="5400" dirty="0">
                <a:latin typeface="Times New Roman" panose="02020603050405020304" pitchFamily="18" charset="0"/>
                <a:cs typeface="Times New Roman" panose="02020603050405020304" pitchFamily="18" charset="0"/>
              </a:rPr>
              <a:t>تطوير الذات </a:t>
            </a:r>
          </a:p>
        </p:txBody>
      </p:sp>
      <p:pic>
        <p:nvPicPr>
          <p:cNvPr id="5" name="Content Placeholder 4">
            <a:extLst>
              <a:ext uri="{FF2B5EF4-FFF2-40B4-BE49-F238E27FC236}">
                <a16:creationId xmlns:a16="http://schemas.microsoft.com/office/drawing/2014/main" id="{A4483EB1-74D7-214A-2FE7-35D818A3D60C}"/>
              </a:ext>
            </a:extLst>
          </p:cNvPr>
          <p:cNvPicPr>
            <a:picLocks noGrp="1" noChangeAspect="1"/>
          </p:cNvPicPr>
          <p:nvPr>
            <p:ph idx="1"/>
          </p:nvPr>
        </p:nvPicPr>
        <p:blipFill>
          <a:blip r:embed="rId2"/>
          <a:stretch>
            <a:fillRect/>
          </a:stretch>
        </p:blipFill>
        <p:spPr>
          <a:xfrm>
            <a:off x="6323013" y="1473755"/>
            <a:ext cx="5181600" cy="3925095"/>
          </a:xfrm>
          <a:prstGeom prst="rect">
            <a:avLst/>
          </a:prstGeom>
        </p:spPr>
      </p:pic>
      <p:sp>
        <p:nvSpPr>
          <p:cNvPr id="4" name="Text Placeholder 3">
            <a:extLst>
              <a:ext uri="{FF2B5EF4-FFF2-40B4-BE49-F238E27FC236}">
                <a16:creationId xmlns:a16="http://schemas.microsoft.com/office/drawing/2014/main" id="{C3628641-E450-6291-C2ED-A24AB704F9AC}"/>
              </a:ext>
            </a:extLst>
          </p:cNvPr>
          <p:cNvSpPr>
            <a:spLocks noGrp="1"/>
          </p:cNvSpPr>
          <p:nvPr>
            <p:ph type="body" sz="half" idx="2"/>
          </p:nvPr>
        </p:nvSpPr>
        <p:spPr>
          <a:xfrm>
            <a:off x="1945532" y="1598613"/>
            <a:ext cx="4148879" cy="4262436"/>
          </a:xfrm>
        </p:spPr>
        <p:txBody>
          <a:bodyPr>
            <a:normAutofit/>
          </a:bodyPr>
          <a:lstStyle/>
          <a:p>
            <a:pPr algn="ctr"/>
            <a:r>
              <a:rPr lang="ar-IQ" sz="4400" dirty="0">
                <a:latin typeface="Times New Roman" panose="02020603050405020304" pitchFamily="18" charset="0"/>
                <a:cs typeface="Times New Roman" panose="02020603050405020304" pitchFamily="18" charset="0"/>
              </a:rPr>
              <a:t>عملية مستمرة ومنهجيّة يقوم بها الفرد من أجل تحسين نفسه في مُختلف جوانب الحياة، سواءً الشخصيّة منها أو المهنيّة.</a:t>
            </a:r>
          </a:p>
        </p:txBody>
      </p:sp>
    </p:spTree>
    <p:extLst>
      <p:ext uri="{BB962C8B-B14F-4D97-AF65-F5344CB8AC3E}">
        <p14:creationId xmlns:p14="http://schemas.microsoft.com/office/powerpoint/2010/main" val="108774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5EA8-BFF9-DC8E-00F2-197A73BCEF38}"/>
              </a:ext>
            </a:extLst>
          </p:cNvPr>
          <p:cNvSpPr>
            <a:spLocks noGrp="1"/>
          </p:cNvSpPr>
          <p:nvPr>
            <p:ph type="title"/>
          </p:nvPr>
        </p:nvSpPr>
        <p:spPr>
          <a:xfrm>
            <a:off x="4690387" y="426632"/>
            <a:ext cx="3505199" cy="976312"/>
          </a:xfrm>
        </p:spPr>
        <p:txBody>
          <a:bodyPr>
            <a:normAutofit/>
          </a:bodyPr>
          <a:lstStyle/>
          <a:p>
            <a:pPr algn="ctr"/>
            <a:r>
              <a:rPr lang="ar-IQ" sz="5400" dirty="0">
                <a:latin typeface="Times New Roman" panose="02020603050405020304" pitchFamily="18" charset="0"/>
                <a:cs typeface="Times New Roman" panose="02020603050405020304" pitchFamily="18" charset="0"/>
              </a:rPr>
              <a:t>الثقة بالنفس </a:t>
            </a:r>
          </a:p>
        </p:txBody>
      </p:sp>
      <p:pic>
        <p:nvPicPr>
          <p:cNvPr id="5" name="Content Placeholder 4">
            <a:extLst>
              <a:ext uri="{FF2B5EF4-FFF2-40B4-BE49-F238E27FC236}">
                <a16:creationId xmlns:a16="http://schemas.microsoft.com/office/drawing/2014/main" id="{1C317AA7-5F41-3CE0-8ABB-A9F1E1B6294E}"/>
              </a:ext>
            </a:extLst>
          </p:cNvPr>
          <p:cNvPicPr>
            <a:picLocks noGrp="1" noChangeAspect="1"/>
          </p:cNvPicPr>
          <p:nvPr>
            <p:ph idx="1"/>
          </p:nvPr>
        </p:nvPicPr>
        <p:blipFill>
          <a:blip r:embed="rId2"/>
          <a:stretch>
            <a:fillRect/>
          </a:stretch>
        </p:blipFill>
        <p:spPr>
          <a:xfrm>
            <a:off x="6323013" y="1598613"/>
            <a:ext cx="5535004" cy="4262436"/>
          </a:xfrm>
          <a:prstGeom prst="rect">
            <a:avLst/>
          </a:prstGeom>
        </p:spPr>
      </p:pic>
      <p:sp>
        <p:nvSpPr>
          <p:cNvPr id="4" name="Text Placeholder 3">
            <a:extLst>
              <a:ext uri="{FF2B5EF4-FFF2-40B4-BE49-F238E27FC236}">
                <a16:creationId xmlns:a16="http://schemas.microsoft.com/office/drawing/2014/main" id="{F3C8FA21-DF0D-9D83-0B59-F785C18B4338}"/>
              </a:ext>
            </a:extLst>
          </p:cNvPr>
          <p:cNvSpPr>
            <a:spLocks noGrp="1"/>
          </p:cNvSpPr>
          <p:nvPr>
            <p:ph type="body" sz="half" idx="2"/>
          </p:nvPr>
        </p:nvSpPr>
        <p:spPr/>
        <p:txBody>
          <a:bodyPr>
            <a:normAutofit/>
          </a:bodyPr>
          <a:lstStyle/>
          <a:p>
            <a:pPr algn="ctr"/>
            <a:r>
              <a:rPr lang="ar-IQ" sz="4800" dirty="0">
                <a:latin typeface="Times New Roman" panose="02020603050405020304" pitchFamily="18" charset="0"/>
                <a:cs typeface="Times New Roman" panose="02020603050405020304" pitchFamily="18" charset="0"/>
              </a:rPr>
              <a:t>سمة شخصية يشعر معها الفرد بالقدرة على مواجهة الصعاب وتحقيق الأهداف.</a:t>
            </a:r>
          </a:p>
        </p:txBody>
      </p:sp>
    </p:spTree>
    <p:extLst>
      <p:ext uri="{BB962C8B-B14F-4D97-AF65-F5344CB8AC3E}">
        <p14:creationId xmlns:p14="http://schemas.microsoft.com/office/powerpoint/2010/main" val="177595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D5CC-5727-C4B0-7060-6C23D333625D}"/>
              </a:ext>
            </a:extLst>
          </p:cNvPr>
          <p:cNvSpPr>
            <a:spLocks noGrp="1"/>
          </p:cNvSpPr>
          <p:nvPr>
            <p:ph type="title"/>
          </p:nvPr>
        </p:nvSpPr>
        <p:spPr>
          <a:xfrm>
            <a:off x="1994170" y="446088"/>
            <a:ext cx="4100241" cy="976312"/>
          </a:xfrm>
        </p:spPr>
        <p:txBody>
          <a:bodyPr>
            <a:normAutofit/>
          </a:bodyPr>
          <a:lstStyle/>
          <a:p>
            <a:r>
              <a:rPr lang="ar-IQ" sz="3600" dirty="0">
                <a:solidFill>
                  <a:srgbClr val="FF0000"/>
                </a:solidFill>
                <a:latin typeface="Times New Roman" panose="02020603050405020304" pitchFamily="18" charset="0"/>
                <a:cs typeface="Times New Roman" panose="02020603050405020304" pitchFamily="18" charset="0"/>
              </a:rPr>
              <a:t>تشتمل عمليّة تطوير الذات </a:t>
            </a:r>
          </a:p>
        </p:txBody>
      </p:sp>
      <p:pic>
        <p:nvPicPr>
          <p:cNvPr id="6" name="Content Placeholder 5">
            <a:extLst>
              <a:ext uri="{FF2B5EF4-FFF2-40B4-BE49-F238E27FC236}">
                <a16:creationId xmlns:a16="http://schemas.microsoft.com/office/drawing/2014/main" id="{CD5B9A72-7DD0-FEB7-A8FF-6D5591A75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6715" y="564203"/>
            <a:ext cx="5038928" cy="5296845"/>
          </a:xfrm>
        </p:spPr>
      </p:pic>
      <p:sp>
        <p:nvSpPr>
          <p:cNvPr id="4" name="Text Placeholder 3">
            <a:extLst>
              <a:ext uri="{FF2B5EF4-FFF2-40B4-BE49-F238E27FC236}">
                <a16:creationId xmlns:a16="http://schemas.microsoft.com/office/drawing/2014/main" id="{D89D4ADA-87F7-A5CB-083F-28B37D958370}"/>
              </a:ext>
            </a:extLst>
          </p:cNvPr>
          <p:cNvSpPr>
            <a:spLocks noGrp="1"/>
          </p:cNvSpPr>
          <p:nvPr>
            <p:ph type="body" sz="half" idx="2"/>
          </p:nvPr>
        </p:nvSpPr>
        <p:spPr>
          <a:xfrm>
            <a:off x="768486" y="1598613"/>
            <a:ext cx="5325926" cy="4262436"/>
          </a:xfrm>
        </p:spPr>
        <p:txBody>
          <a:bodyPr>
            <a:normAutofit/>
          </a:bodyPr>
          <a:lstStyle/>
          <a:p>
            <a:r>
              <a:rPr lang="ar-IQ" sz="4400" dirty="0">
                <a:latin typeface="Times New Roman" panose="02020603050405020304" pitchFamily="18" charset="0"/>
                <a:cs typeface="Times New Roman" panose="02020603050405020304" pitchFamily="18" charset="0"/>
              </a:rPr>
              <a:t>على مجموعة من الأنشطة والمُمارسات التي تهدف إلى تحقيق الأهداف التي حدّدها الفرد مُسبقًا.</a:t>
            </a:r>
          </a:p>
        </p:txBody>
      </p:sp>
      <p:pic>
        <p:nvPicPr>
          <p:cNvPr id="8" name="Picture 7">
            <a:extLst>
              <a:ext uri="{FF2B5EF4-FFF2-40B4-BE49-F238E27FC236}">
                <a16:creationId xmlns:a16="http://schemas.microsoft.com/office/drawing/2014/main" id="{A18ACFD9-BDCD-4DEC-E0CD-931518837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03" y="3808269"/>
            <a:ext cx="3616988" cy="2942726"/>
          </a:xfrm>
          <a:prstGeom prst="rect">
            <a:avLst/>
          </a:prstGeom>
        </p:spPr>
      </p:pic>
    </p:spTree>
    <p:extLst>
      <p:ext uri="{BB962C8B-B14F-4D97-AF65-F5344CB8AC3E}">
        <p14:creationId xmlns:p14="http://schemas.microsoft.com/office/powerpoint/2010/main" val="279302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9A694D-5CE7-B588-21C0-DD59CA407B8A}"/>
              </a:ext>
            </a:extLst>
          </p:cNvPr>
          <p:cNvSpPr/>
          <p:nvPr/>
        </p:nvSpPr>
        <p:spPr>
          <a:xfrm>
            <a:off x="9226687" y="612842"/>
            <a:ext cx="2315183" cy="1089497"/>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effectLst/>
                <a:ea typeface="Calibri" panose="020F0502020204030204" pitchFamily="34" charset="0"/>
                <a:cs typeface="Times New Roman" panose="02020603050405020304" pitchFamily="18" charset="0"/>
              </a:rPr>
              <a:t>تطوير المهارات </a:t>
            </a:r>
            <a:endParaRPr lang="ar-IQ" sz="2800" dirty="0"/>
          </a:p>
        </p:txBody>
      </p:sp>
      <p:sp>
        <p:nvSpPr>
          <p:cNvPr id="3" name="Rectangle: Rounded Corners 2">
            <a:extLst>
              <a:ext uri="{FF2B5EF4-FFF2-40B4-BE49-F238E27FC236}">
                <a16:creationId xmlns:a16="http://schemas.microsoft.com/office/drawing/2014/main" id="{8FDFA46E-D98A-898C-EB50-CF14D8EA05ED}"/>
              </a:ext>
            </a:extLst>
          </p:cNvPr>
          <p:cNvSpPr/>
          <p:nvPr/>
        </p:nvSpPr>
        <p:spPr>
          <a:xfrm>
            <a:off x="5278877" y="612842"/>
            <a:ext cx="2315183" cy="12645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3200" dirty="0">
                <a:solidFill>
                  <a:srgbClr val="FF0000"/>
                </a:solidFill>
                <a:effectLst/>
                <a:ea typeface="Calibri" panose="020F0502020204030204" pitchFamily="34" charset="0"/>
                <a:cs typeface="Times New Roman" panose="02020603050405020304" pitchFamily="18" charset="0"/>
              </a:rPr>
              <a:t>التعلّم المستمر </a:t>
            </a:r>
            <a:endParaRPr lang="ar-IQ" sz="3200" dirty="0"/>
          </a:p>
        </p:txBody>
      </p:sp>
      <p:sp>
        <p:nvSpPr>
          <p:cNvPr id="4" name="Rectangle: Rounded Corners 3">
            <a:extLst>
              <a:ext uri="{FF2B5EF4-FFF2-40B4-BE49-F238E27FC236}">
                <a16:creationId xmlns:a16="http://schemas.microsoft.com/office/drawing/2014/main" id="{BE5F5355-7A39-AB4C-0776-E99CD41BB12B}"/>
              </a:ext>
            </a:extLst>
          </p:cNvPr>
          <p:cNvSpPr/>
          <p:nvPr/>
        </p:nvSpPr>
        <p:spPr>
          <a:xfrm>
            <a:off x="1783403" y="554477"/>
            <a:ext cx="2315183" cy="139105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effectLst/>
                <a:ea typeface="Calibri" panose="020F0502020204030204" pitchFamily="34" charset="0"/>
                <a:cs typeface="Times New Roman" panose="02020603050405020304" pitchFamily="18" charset="0"/>
              </a:rPr>
              <a:t>العناية بالصحة النفسيّة والجسديّة </a:t>
            </a:r>
            <a:endParaRPr lang="ar-IQ" sz="2800" dirty="0"/>
          </a:p>
        </p:txBody>
      </p:sp>
      <p:sp>
        <p:nvSpPr>
          <p:cNvPr id="5" name="Rectangle: Rounded Corners 4">
            <a:extLst>
              <a:ext uri="{FF2B5EF4-FFF2-40B4-BE49-F238E27FC236}">
                <a16:creationId xmlns:a16="http://schemas.microsoft.com/office/drawing/2014/main" id="{EE16C983-9F59-B421-16DA-269F5771F9BD}"/>
              </a:ext>
            </a:extLst>
          </p:cNvPr>
          <p:cNvSpPr/>
          <p:nvPr/>
        </p:nvSpPr>
        <p:spPr>
          <a:xfrm>
            <a:off x="9688749" y="2908570"/>
            <a:ext cx="2033081" cy="133269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effectLst/>
                <a:ea typeface="Calibri" panose="020F0502020204030204" pitchFamily="34" charset="0"/>
                <a:cs typeface="Times New Roman" panose="02020603050405020304" pitchFamily="18" charset="0"/>
              </a:rPr>
              <a:t>التحفيز الذاتي </a:t>
            </a:r>
            <a:endParaRPr lang="ar-IQ" sz="2800" dirty="0"/>
          </a:p>
        </p:txBody>
      </p:sp>
      <p:sp>
        <p:nvSpPr>
          <p:cNvPr id="6" name="Rectangle: Rounded Corners 5">
            <a:extLst>
              <a:ext uri="{FF2B5EF4-FFF2-40B4-BE49-F238E27FC236}">
                <a16:creationId xmlns:a16="http://schemas.microsoft.com/office/drawing/2014/main" id="{6122174B-56C4-49EC-A224-E345FC60AE48}"/>
              </a:ext>
            </a:extLst>
          </p:cNvPr>
          <p:cNvSpPr/>
          <p:nvPr/>
        </p:nvSpPr>
        <p:spPr>
          <a:xfrm>
            <a:off x="8555480" y="5087565"/>
            <a:ext cx="2804809" cy="1332690"/>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400" dirty="0">
                <a:solidFill>
                  <a:srgbClr val="FF0000"/>
                </a:solidFill>
                <a:effectLst/>
                <a:ea typeface="Calibri" panose="020F0502020204030204" pitchFamily="34" charset="0"/>
                <a:cs typeface="Times New Roman" panose="02020603050405020304" pitchFamily="18" charset="0"/>
              </a:rPr>
              <a:t>تحقيق التوازن بين الحياة الشخصيّة والمهنيّة</a:t>
            </a:r>
            <a:endParaRPr lang="ar-IQ" sz="2400" dirty="0"/>
          </a:p>
        </p:txBody>
      </p:sp>
      <p:sp>
        <p:nvSpPr>
          <p:cNvPr id="7" name="Rectangle: Rounded Corners 6">
            <a:extLst>
              <a:ext uri="{FF2B5EF4-FFF2-40B4-BE49-F238E27FC236}">
                <a16:creationId xmlns:a16="http://schemas.microsoft.com/office/drawing/2014/main" id="{C066989B-5FB2-AF48-D661-259A4B7592F4}"/>
              </a:ext>
            </a:extLst>
          </p:cNvPr>
          <p:cNvSpPr/>
          <p:nvPr/>
        </p:nvSpPr>
        <p:spPr>
          <a:xfrm>
            <a:off x="1188395" y="5160522"/>
            <a:ext cx="1952017" cy="109922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effectLst/>
                <a:ea typeface="Calibri" panose="020F0502020204030204" pitchFamily="34" charset="0"/>
                <a:cs typeface="Times New Roman" panose="02020603050405020304" pitchFamily="18" charset="0"/>
              </a:rPr>
              <a:t>التحديّات والصعاب </a:t>
            </a:r>
            <a:endParaRPr lang="ar-IQ" sz="2800" dirty="0"/>
          </a:p>
        </p:txBody>
      </p:sp>
      <p:sp>
        <p:nvSpPr>
          <p:cNvPr id="8" name="Rectangle: Rounded Corners 7">
            <a:extLst>
              <a:ext uri="{FF2B5EF4-FFF2-40B4-BE49-F238E27FC236}">
                <a16:creationId xmlns:a16="http://schemas.microsoft.com/office/drawing/2014/main" id="{E994C93E-1275-D32A-CF3E-B0227FC761AB}"/>
              </a:ext>
            </a:extLst>
          </p:cNvPr>
          <p:cNvSpPr/>
          <p:nvPr/>
        </p:nvSpPr>
        <p:spPr>
          <a:xfrm>
            <a:off x="807394" y="2908570"/>
            <a:ext cx="1952017" cy="1332690"/>
          </a:xfrm>
          <a:prstGeom prst="roundRect">
            <a:avLst/>
          </a:prstGeom>
          <a:solidFill>
            <a:schemeClr val="bg1">
              <a:lumMod val="85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rgbClr val="FF0000"/>
                </a:solidFill>
                <a:effectLst/>
                <a:ea typeface="Calibri" panose="020F0502020204030204" pitchFamily="34" charset="0"/>
                <a:cs typeface="Times New Roman" panose="02020603050405020304" pitchFamily="18" charset="0"/>
              </a:rPr>
              <a:t>التغلّب على المخاوف </a:t>
            </a:r>
            <a:endParaRPr lang="ar-IQ" sz="2800" dirty="0"/>
          </a:p>
        </p:txBody>
      </p:sp>
      <p:sp>
        <p:nvSpPr>
          <p:cNvPr id="9" name="Rectangle: Rounded Corners 8">
            <a:extLst>
              <a:ext uri="{FF2B5EF4-FFF2-40B4-BE49-F238E27FC236}">
                <a16:creationId xmlns:a16="http://schemas.microsoft.com/office/drawing/2014/main" id="{ECA1553F-C0ED-1DF9-8F3F-D4967E9B3FD2}"/>
              </a:ext>
            </a:extLst>
          </p:cNvPr>
          <p:cNvSpPr/>
          <p:nvPr/>
        </p:nvSpPr>
        <p:spPr>
          <a:xfrm>
            <a:off x="5205920" y="5136201"/>
            <a:ext cx="2305456" cy="1332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400" dirty="0">
                <a:solidFill>
                  <a:srgbClr val="FF0000"/>
                </a:solidFill>
                <a:effectLst/>
                <a:ea typeface="Calibri" panose="020F0502020204030204" pitchFamily="34" charset="0"/>
                <a:cs typeface="Times New Roman" panose="02020603050405020304" pitchFamily="18" charset="0"/>
              </a:rPr>
              <a:t>التعلّم من الأخطاء والفشل </a:t>
            </a:r>
            <a:endParaRPr lang="ar-IQ" sz="2400" dirty="0"/>
          </a:p>
        </p:txBody>
      </p:sp>
      <p:sp>
        <p:nvSpPr>
          <p:cNvPr id="10" name="Rectangle: Rounded Corners 9">
            <a:extLst>
              <a:ext uri="{FF2B5EF4-FFF2-40B4-BE49-F238E27FC236}">
                <a16:creationId xmlns:a16="http://schemas.microsoft.com/office/drawing/2014/main" id="{829F7B04-E746-04AF-DA48-F4F7822909A7}"/>
              </a:ext>
            </a:extLst>
          </p:cNvPr>
          <p:cNvSpPr/>
          <p:nvPr/>
        </p:nvSpPr>
        <p:spPr>
          <a:xfrm>
            <a:off x="4345021" y="3142033"/>
            <a:ext cx="3501957" cy="1099227"/>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IQ" sz="2800" dirty="0">
                <a:solidFill>
                  <a:schemeClr val="tx1"/>
                </a:solidFill>
                <a:effectLst/>
                <a:ea typeface="Calibri" panose="020F0502020204030204" pitchFamily="34" charset="0"/>
                <a:cs typeface="Times New Roman" panose="02020603050405020304" pitchFamily="18" charset="0"/>
              </a:rPr>
              <a:t>تعزيز الثقة بالنفس والمثابرة</a:t>
            </a:r>
            <a:endParaRPr lang="ar-IQ" sz="2800" dirty="0">
              <a:solidFill>
                <a:schemeClr val="tx1"/>
              </a:solidFill>
            </a:endParaRPr>
          </a:p>
        </p:txBody>
      </p:sp>
      <p:cxnSp>
        <p:nvCxnSpPr>
          <p:cNvPr id="12" name="Straight Arrow Connector 11">
            <a:extLst>
              <a:ext uri="{FF2B5EF4-FFF2-40B4-BE49-F238E27FC236}">
                <a16:creationId xmlns:a16="http://schemas.microsoft.com/office/drawing/2014/main" id="{EA4E6E07-A56F-B9D2-07FB-BB0327E718AD}"/>
              </a:ext>
            </a:extLst>
          </p:cNvPr>
          <p:cNvCxnSpPr/>
          <p:nvPr/>
        </p:nvCxnSpPr>
        <p:spPr>
          <a:xfrm flipH="1">
            <a:off x="7928043" y="1702339"/>
            <a:ext cx="1371600" cy="1284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B4E7C8-122F-2607-916D-2DDCB2BD0E9E}"/>
              </a:ext>
            </a:extLst>
          </p:cNvPr>
          <p:cNvCxnSpPr/>
          <p:nvPr/>
        </p:nvCxnSpPr>
        <p:spPr>
          <a:xfrm>
            <a:off x="6436468" y="1945532"/>
            <a:ext cx="0" cy="950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20FA307-3094-CEC5-5CBA-EC3EE767D2AF}"/>
              </a:ext>
            </a:extLst>
          </p:cNvPr>
          <p:cNvCxnSpPr/>
          <p:nvPr/>
        </p:nvCxnSpPr>
        <p:spPr>
          <a:xfrm>
            <a:off x="3959157" y="1945532"/>
            <a:ext cx="1050588" cy="963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21105C-F332-19B4-88CE-E691CD06DFDB}"/>
              </a:ext>
            </a:extLst>
          </p:cNvPr>
          <p:cNvCxnSpPr>
            <a:cxnSpLocks/>
          </p:cNvCxnSpPr>
          <p:nvPr/>
        </p:nvCxnSpPr>
        <p:spPr>
          <a:xfrm>
            <a:off x="3035030" y="3574915"/>
            <a:ext cx="11284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21C121-2DC6-0102-8F71-2E93C064BCF3}"/>
              </a:ext>
            </a:extLst>
          </p:cNvPr>
          <p:cNvCxnSpPr/>
          <p:nvPr/>
        </p:nvCxnSpPr>
        <p:spPr>
          <a:xfrm flipH="1">
            <a:off x="8326877" y="3691646"/>
            <a:ext cx="1215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23CBAD1-71B2-37AE-0A0A-78EE5AE54C6F}"/>
              </a:ext>
            </a:extLst>
          </p:cNvPr>
          <p:cNvCxnSpPr/>
          <p:nvPr/>
        </p:nvCxnSpPr>
        <p:spPr>
          <a:xfrm flipH="1" flipV="1">
            <a:off x="7928043" y="4377447"/>
            <a:ext cx="685800" cy="71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7C3A36-39BB-02CA-8EDF-224F2337F48A}"/>
              </a:ext>
            </a:extLst>
          </p:cNvPr>
          <p:cNvCxnSpPr/>
          <p:nvPr/>
        </p:nvCxnSpPr>
        <p:spPr>
          <a:xfrm flipV="1">
            <a:off x="6358648" y="4396902"/>
            <a:ext cx="0" cy="690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FE855BB-055D-CD5C-08BE-BF4D87C689E3}"/>
              </a:ext>
            </a:extLst>
          </p:cNvPr>
          <p:cNvCxnSpPr/>
          <p:nvPr/>
        </p:nvCxnSpPr>
        <p:spPr>
          <a:xfrm flipV="1">
            <a:off x="3140412" y="4377447"/>
            <a:ext cx="958174" cy="758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12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79AB-D71C-B064-8199-E958C644D606}"/>
              </a:ext>
            </a:extLst>
          </p:cNvPr>
          <p:cNvSpPr>
            <a:spLocks noGrp="1"/>
          </p:cNvSpPr>
          <p:nvPr>
            <p:ph type="title"/>
          </p:nvPr>
        </p:nvSpPr>
        <p:spPr>
          <a:xfrm>
            <a:off x="2592924" y="624110"/>
            <a:ext cx="8911687" cy="4064622"/>
          </a:xfrm>
        </p:spPr>
        <p:txBody>
          <a:bodyPr>
            <a:normAutofit/>
          </a:bodyPr>
          <a:lstStyle/>
          <a:p>
            <a:pPr algn="ctr"/>
            <a:r>
              <a:rPr lang="ar-IQ" sz="5400" dirty="0">
                <a:latin typeface="Times New Roman" panose="02020603050405020304" pitchFamily="18" charset="0"/>
                <a:cs typeface="Times New Roman" panose="02020603050405020304" pitchFamily="18" charset="0"/>
              </a:rPr>
              <a:t>تأثير شخصية الانسان على تطوير الذات والثقة بالنفس؟</a:t>
            </a:r>
          </a:p>
        </p:txBody>
      </p:sp>
      <p:pic>
        <p:nvPicPr>
          <p:cNvPr id="4" name="Picture 3">
            <a:extLst>
              <a:ext uri="{FF2B5EF4-FFF2-40B4-BE49-F238E27FC236}">
                <a16:creationId xmlns:a16="http://schemas.microsoft.com/office/drawing/2014/main" id="{B1A1B79C-666D-85D7-05B2-F095EC0FC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184" y="2257586"/>
            <a:ext cx="7966954" cy="4308583"/>
          </a:xfrm>
          <a:prstGeom prst="rect">
            <a:avLst/>
          </a:prstGeom>
        </p:spPr>
      </p:pic>
    </p:spTree>
    <p:extLst>
      <p:ext uri="{BB962C8B-B14F-4D97-AF65-F5344CB8AC3E}">
        <p14:creationId xmlns:p14="http://schemas.microsoft.com/office/powerpoint/2010/main" val="181816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CA3B-E292-1A59-8B89-89FA7E26E7E3}"/>
              </a:ext>
            </a:extLst>
          </p:cNvPr>
          <p:cNvSpPr>
            <a:spLocks noGrp="1"/>
          </p:cNvSpPr>
          <p:nvPr>
            <p:ph type="title"/>
          </p:nvPr>
        </p:nvSpPr>
        <p:spPr>
          <a:xfrm>
            <a:off x="4962761" y="508795"/>
            <a:ext cx="3505199" cy="976312"/>
          </a:xfrm>
        </p:spPr>
        <p:txBody>
          <a:bodyPr>
            <a:normAutofit/>
          </a:bodyPr>
          <a:lstStyle/>
          <a:p>
            <a:pPr algn="ctr"/>
            <a:r>
              <a:rPr lang="ar-IQ" sz="4000" dirty="0">
                <a:solidFill>
                  <a:srgbClr val="FF0000"/>
                </a:solidFill>
                <a:latin typeface="Times New Roman" panose="02020603050405020304" pitchFamily="18" charset="0"/>
                <a:cs typeface="Times New Roman" panose="02020603050405020304" pitchFamily="18" charset="0"/>
              </a:rPr>
              <a:t>الشخصية الخجولة</a:t>
            </a:r>
          </a:p>
        </p:txBody>
      </p:sp>
      <p:pic>
        <p:nvPicPr>
          <p:cNvPr id="6" name="Content Placeholder 5">
            <a:extLst>
              <a:ext uri="{FF2B5EF4-FFF2-40B4-BE49-F238E27FC236}">
                <a16:creationId xmlns:a16="http://schemas.microsoft.com/office/drawing/2014/main" id="{4DC8352D-26C4-446E-C476-44B50BB012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4263" y="1598613"/>
            <a:ext cx="5048655" cy="4335259"/>
          </a:xfrm>
        </p:spPr>
      </p:pic>
      <p:sp>
        <p:nvSpPr>
          <p:cNvPr id="4" name="Text Placeholder 3">
            <a:extLst>
              <a:ext uri="{FF2B5EF4-FFF2-40B4-BE49-F238E27FC236}">
                <a16:creationId xmlns:a16="http://schemas.microsoft.com/office/drawing/2014/main" id="{A42FB3F2-A9BB-C180-0BBD-4E1B08DBC223}"/>
              </a:ext>
            </a:extLst>
          </p:cNvPr>
          <p:cNvSpPr>
            <a:spLocks noGrp="1"/>
          </p:cNvSpPr>
          <p:nvPr>
            <p:ph type="body" sz="half" idx="2"/>
          </p:nvPr>
        </p:nvSpPr>
        <p:spPr>
          <a:xfrm>
            <a:off x="1770434" y="1598613"/>
            <a:ext cx="4323977" cy="4539540"/>
          </a:xfrm>
        </p:spPr>
        <p:txBody>
          <a:bodyPr>
            <a:normAutofit/>
          </a:bodyPr>
          <a:lstStyle/>
          <a:p>
            <a:r>
              <a:rPr lang="ar-IQ" sz="1800" dirty="0">
                <a:latin typeface="Times New Roman" panose="02020603050405020304" pitchFamily="18" charset="0"/>
                <a:cs typeface="Times New Roman" panose="02020603050405020304" pitchFamily="18" charset="0"/>
              </a:rPr>
              <a:t>  </a:t>
            </a:r>
            <a:r>
              <a:rPr lang="ar-IQ" sz="3600" dirty="0">
                <a:latin typeface="Times New Roman" panose="02020603050405020304" pitchFamily="18" charset="0"/>
                <a:cs typeface="Times New Roman" panose="02020603050405020304" pitchFamily="18" charset="0"/>
              </a:rPr>
              <a:t>الخجل امر طبيعي ويمكن التخلّص منه بطُرقٍ بسيطة.</a:t>
            </a:r>
          </a:p>
          <a:p>
            <a:r>
              <a:rPr lang="ar-IQ" sz="3600" dirty="0">
                <a:latin typeface="Times New Roman" panose="02020603050405020304" pitchFamily="18" charset="0"/>
                <a:cs typeface="Times New Roman" panose="02020603050405020304" pitchFamily="18" charset="0"/>
              </a:rPr>
              <a:t>ولكن يواجه بعضُ الأشخاص خجلًا شديدًا يودي الى: </a:t>
            </a:r>
          </a:p>
          <a:p>
            <a:pPr marL="571500" indent="-571500">
              <a:buFontTx/>
              <a:buChar char="-"/>
            </a:pPr>
            <a:r>
              <a:rPr lang="ar-IQ" sz="3600" dirty="0">
                <a:latin typeface="Times New Roman" panose="02020603050405020304" pitchFamily="18" charset="0"/>
                <a:cs typeface="Times New Roman" panose="02020603050405020304" pitchFamily="18" charset="0"/>
              </a:rPr>
              <a:t>صعوبة التواصل مع الآخرين .</a:t>
            </a:r>
          </a:p>
          <a:p>
            <a:pPr marL="571500" indent="-571500">
              <a:buFontTx/>
              <a:buChar char="-"/>
            </a:pPr>
            <a:r>
              <a:rPr lang="ar-IQ" sz="3600" dirty="0">
                <a:latin typeface="Times New Roman" panose="02020603050405020304" pitchFamily="18" charset="0"/>
                <a:cs typeface="Times New Roman" panose="02020603050405020304" pitchFamily="18" charset="0"/>
              </a:rPr>
              <a:t>العزلة والاكتئاب.</a:t>
            </a:r>
          </a:p>
          <a:p>
            <a:endParaRPr lang="ar-IQ"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87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2A72-4C9B-9BF7-0C3E-D2544ECAD21F}"/>
              </a:ext>
            </a:extLst>
          </p:cNvPr>
          <p:cNvSpPr>
            <a:spLocks noGrp="1"/>
          </p:cNvSpPr>
          <p:nvPr>
            <p:ph type="title"/>
          </p:nvPr>
        </p:nvSpPr>
        <p:spPr>
          <a:xfrm>
            <a:off x="2038447" y="696297"/>
            <a:ext cx="8911687" cy="5465405"/>
          </a:xfrm>
        </p:spPr>
        <p:txBody>
          <a:bodyPr>
            <a:normAutofit/>
          </a:bodyPr>
          <a:lstStyle/>
          <a:p>
            <a:pPr algn="r"/>
            <a:r>
              <a:rPr lang="ar-IQ" sz="4000" dirty="0">
                <a:solidFill>
                  <a:srgbClr val="FF0000"/>
                </a:solidFill>
                <a:latin typeface="Times New Roman" panose="02020603050405020304" pitchFamily="18" charset="0"/>
                <a:cs typeface="Times New Roman" panose="02020603050405020304" pitchFamily="18" charset="0"/>
              </a:rPr>
              <a:t>ابرز الاسباب التي تودي الى الخجل:</a:t>
            </a:r>
            <a:br>
              <a:rPr lang="ar-IQ" dirty="0">
                <a:latin typeface="Times New Roman" panose="02020603050405020304" pitchFamily="18" charset="0"/>
                <a:cs typeface="Times New Roman" panose="02020603050405020304" pitchFamily="18" charset="0"/>
              </a:rPr>
            </a:b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التنشئة الأسرية.</a:t>
            </a: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البيئة المحيطة بالشخص.</a:t>
            </a: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أسباب جينية ووراثية.</a:t>
            </a: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التجارب الحياتيّة التي مرّ بها الشخص.</a:t>
            </a:r>
            <a:br>
              <a:rPr lang="ar-IQ" dirty="0">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التنمّر والاستهزاء من قبل الأشخاص الآخرين أو المُقَرَّبين.</a:t>
            </a:r>
            <a:br>
              <a:rPr lang="ar-IQ"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9182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526</TotalTime>
  <Words>328</Words>
  <Application>Microsoft Office PowerPoint</Application>
  <PresentationFormat>Widescreen</PresentationFormat>
  <Paragraphs>36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 3</vt:lpstr>
      <vt:lpstr>Wisp</vt:lpstr>
      <vt:lpstr> برعاية عميد كلية علوم الهندسة الزراعية الأستاذ الدكتورة اميرة محمد صالح المحترمة وبأشراف رئيس قسم الإنتاج الحيواني الأستاذ الدكتور حسام جاسم حسين المحترم يقيم قسم الإنتاج الحيواني  ورشة عمل بعنوان تطوير الذات والثقة بالنفس  المحاضر ا.م. د. معد حساني محمود </vt:lpstr>
      <vt:lpstr>PowerPoint Presentation</vt:lpstr>
      <vt:lpstr>تطوير الذات </vt:lpstr>
      <vt:lpstr>الثقة بالنفس </vt:lpstr>
      <vt:lpstr>تشتمل عمليّة تطوير الذات </vt:lpstr>
      <vt:lpstr>PowerPoint Presentation</vt:lpstr>
      <vt:lpstr>تأثير شخصية الانسان على تطوير الذات والثقة بالنفس؟</vt:lpstr>
      <vt:lpstr>الشخصية الخجولة</vt:lpstr>
      <vt:lpstr>ابرز الاسباب التي تودي الى الخجل:  - التنشئة الأسرية. - البيئة المحيطة بالشخص. - أسباب جينية ووراثية. - التجارب الحياتيّة التي مرّ بها الشخص. - التنمّر والاستهزاء من قبل الأشخاص الآخرين أو المُقَرَّبين. </vt:lpstr>
      <vt:lpstr>كيف نتعامل مع الشخصية الخجولة والوسائل المتاحة للتخلّص من خجله؟  (القدرة على تطوير الذات والثقة بالنفس)</vt:lpstr>
      <vt:lpstr>تبادل الأفكار والآراء  وتشجيعه على تخطي الخجل</vt:lpstr>
      <vt:lpstr>تجنب قول أشياء سيئة عن شخصية صديقك الخجول أو الاستهزاء به أو إهانته.</vt:lpstr>
      <vt:lpstr>حاول أن تقدّمه للآخرين بطريقة جيّدة.</vt:lpstr>
      <vt:lpstr>PowerPoint Presentation</vt:lpstr>
      <vt:lpstr>PowerPoint Presentation</vt:lpstr>
      <vt:lpstr>PowerPoint Presentation</vt:lpstr>
      <vt:lpstr>PowerPoint Presentation</vt:lpstr>
      <vt:lpstr>الطفولة بين تطوير الذات والثقة بالنفس</vt:lpstr>
      <vt:lpstr>توماس اديسون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تطوير الذات والثقة بالنفس  </dc:title>
  <dc:creator>user</dc:creator>
  <cp:lastModifiedBy>user</cp:lastModifiedBy>
  <cp:revision>5</cp:revision>
  <dcterms:created xsi:type="dcterms:W3CDTF">2024-04-16T20:20:15Z</dcterms:created>
  <dcterms:modified xsi:type="dcterms:W3CDTF">2024-04-28T22:34:02Z</dcterms:modified>
</cp:coreProperties>
</file>