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 id="2147483702" r:id="rId2"/>
  </p:sldMasterIdLst>
  <p:notesMasterIdLst>
    <p:notesMasterId r:id="rId37"/>
  </p:notesMasterIdLst>
  <p:sldIdLst>
    <p:sldId id="256" r:id="rId3"/>
    <p:sldId id="258" r:id="rId4"/>
    <p:sldId id="351" r:id="rId5"/>
    <p:sldId id="317" r:id="rId6"/>
    <p:sldId id="301" r:id="rId7"/>
    <p:sldId id="302" r:id="rId8"/>
    <p:sldId id="303" r:id="rId9"/>
    <p:sldId id="333" r:id="rId10"/>
    <p:sldId id="334" r:id="rId11"/>
    <p:sldId id="338" r:id="rId12"/>
    <p:sldId id="339" r:id="rId13"/>
    <p:sldId id="340" r:id="rId14"/>
    <p:sldId id="341" r:id="rId15"/>
    <p:sldId id="342" r:id="rId16"/>
    <p:sldId id="344" r:id="rId17"/>
    <p:sldId id="345" r:id="rId18"/>
    <p:sldId id="346" r:id="rId19"/>
    <p:sldId id="347" r:id="rId20"/>
    <p:sldId id="348" r:id="rId21"/>
    <p:sldId id="349"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66FF"/>
    <a:srgbClr val="4D79CA"/>
    <a:srgbClr val="3381C7"/>
    <a:srgbClr val="FF6600"/>
    <a:srgbClr val="00FF00"/>
    <a:srgbClr val="70AD47"/>
    <a:srgbClr val="66CCFF"/>
    <a:srgbClr val="6699FF"/>
    <a:srgbClr val="079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78676" autoAdjust="0"/>
    <p:restoredTop sz="94660" autoAdjust="0"/>
  </p:normalViewPr>
  <p:slideViewPr>
    <p:cSldViewPr snapToGrid="0">
      <p:cViewPr>
        <p:scale>
          <a:sx n="75" d="100"/>
          <a:sy n="75" d="100"/>
        </p:scale>
        <p:origin x="-72" y="-60"/>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F3BDA-C572-4FB2-A3E4-DC00EA5196AB}" type="doc">
      <dgm:prSet loTypeId="urn:microsoft.com/office/officeart/2005/8/layout/default#2" loCatId="list" qsTypeId="urn:microsoft.com/office/officeart/2005/8/quickstyle/simple5" qsCatId="simple" csTypeId="urn:microsoft.com/office/officeart/2005/8/colors/colorful1#2" csCatId="colorful" phldr="1"/>
      <dgm:spPr/>
      <dgm:t>
        <a:bodyPr/>
        <a:lstStyle/>
        <a:p>
          <a:pPr rtl="1"/>
          <a:endParaRPr lang="ar-SA"/>
        </a:p>
      </dgm:t>
    </dgm:pt>
    <dgm:pt modelId="{24DB7D59-7A89-4EB9-A564-E38EB48986CE}">
      <dgm:prSet phldrT="[نص]" custT="1"/>
      <dgm:spPr/>
      <dgm:t>
        <a:bodyPr/>
        <a:lstStyle/>
        <a:p>
          <a:pPr rtl="1"/>
          <a:r>
            <a:rPr lang="ar-AE" sz="1600" b="1" dirty="0" smtClean="0">
              <a:effectLst>
                <a:outerShdw blurRad="38100" dist="38100" dir="2700000" algn="tl">
                  <a:srgbClr val="000000">
                    <a:alpha val="43137"/>
                  </a:srgbClr>
                </a:outerShdw>
              </a:effectLst>
            </a:rPr>
            <a:t>الاتفاقية</a:t>
          </a:r>
          <a:endParaRPr lang="ar-SA" sz="1600" b="1" dirty="0">
            <a:effectLst>
              <a:outerShdw blurRad="38100" dist="38100" dir="2700000" algn="tl">
                <a:srgbClr val="000000">
                  <a:alpha val="43137"/>
                </a:srgbClr>
              </a:outerShdw>
            </a:effectLst>
          </a:endParaRPr>
        </a:p>
      </dgm:t>
    </dgm:pt>
    <dgm:pt modelId="{6A0EDBDC-22BC-4148-8C04-C477EC2BF478}" type="parTrans" cxnId="{9B513FDD-79BC-4EFC-9277-E98BE32480ED}">
      <dgm:prSet/>
      <dgm:spPr/>
      <dgm:t>
        <a:bodyPr/>
        <a:lstStyle/>
        <a:p>
          <a:pPr rtl="1"/>
          <a:endParaRPr lang="ar-SA" sz="1600" b="1">
            <a:effectLst>
              <a:outerShdw blurRad="38100" dist="38100" dir="2700000" algn="tl">
                <a:srgbClr val="000000">
                  <a:alpha val="43137"/>
                </a:srgbClr>
              </a:outerShdw>
            </a:effectLst>
          </a:endParaRPr>
        </a:p>
      </dgm:t>
    </dgm:pt>
    <dgm:pt modelId="{B061800C-CBEA-4BBC-88F8-05778E0172D4}" type="sibTrans" cxnId="{9B513FDD-79BC-4EFC-9277-E98BE32480ED}">
      <dgm:prSet/>
      <dgm:spPr/>
      <dgm:t>
        <a:bodyPr/>
        <a:lstStyle/>
        <a:p>
          <a:pPr rtl="1"/>
          <a:endParaRPr lang="ar-SA" sz="1600" b="1">
            <a:effectLst>
              <a:outerShdw blurRad="38100" dist="38100" dir="2700000" algn="tl">
                <a:srgbClr val="000000">
                  <a:alpha val="43137"/>
                </a:srgbClr>
              </a:outerShdw>
            </a:effectLst>
          </a:endParaRPr>
        </a:p>
      </dgm:t>
    </dgm:pt>
    <dgm:pt modelId="{465E3CC7-E7D5-4BD5-A03D-3A1FDD70F5EF}">
      <dgm:prSet phldrT="[نص]" custT="1"/>
      <dgm:spPr>
        <a:solidFill>
          <a:schemeClr val="bg1"/>
        </a:solidFill>
      </dgm:spPr>
      <dgm:t>
        <a:bodyPr/>
        <a:lstStyle/>
        <a:p>
          <a:pPr rtl="1"/>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أمثلة</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4542E59D-44A9-497F-B9C7-2D7957C43CA5}" type="parTrans" cxnId="{553EB4F0-1EAE-4FD1-A3CF-722410A9062C}">
      <dgm:prSet/>
      <dgm:spPr/>
      <dgm:t>
        <a:bodyPr/>
        <a:lstStyle/>
        <a:p>
          <a:pPr rtl="1"/>
          <a:endParaRPr lang="ar-SA" sz="1600" b="1">
            <a:effectLst>
              <a:outerShdw blurRad="38100" dist="38100" dir="2700000" algn="tl">
                <a:srgbClr val="000000">
                  <a:alpha val="43137"/>
                </a:srgbClr>
              </a:outerShdw>
            </a:effectLst>
          </a:endParaRPr>
        </a:p>
      </dgm:t>
    </dgm:pt>
    <dgm:pt modelId="{65D7B770-D4F9-4507-B56C-5BAD1A3E228B}" type="sibTrans" cxnId="{553EB4F0-1EAE-4FD1-A3CF-722410A9062C}">
      <dgm:prSet/>
      <dgm:spPr/>
      <dgm:t>
        <a:bodyPr/>
        <a:lstStyle/>
        <a:p>
          <a:pPr rtl="1"/>
          <a:endParaRPr lang="ar-SA" sz="1600" b="1">
            <a:effectLst>
              <a:outerShdw blurRad="38100" dist="38100" dir="2700000" algn="tl">
                <a:srgbClr val="000000">
                  <a:alpha val="43137"/>
                </a:srgbClr>
              </a:outerShdw>
            </a:effectLst>
          </a:endParaRPr>
        </a:p>
      </dgm:t>
    </dgm:pt>
    <dgm:pt modelId="{A51DC00A-948F-42C4-92E0-E790DA13AD4A}">
      <dgm:prSet phldrT="[نص]" custT="1"/>
      <dgm:spPr>
        <a:solidFill>
          <a:schemeClr val="bg1"/>
        </a:solidFill>
      </dgm:spPr>
      <dgm:t>
        <a:bodyPr/>
        <a:lstStyle/>
        <a:p>
          <a:pPr rtl="1"/>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خارطة </a:t>
          </a:r>
          <a:r>
            <a:rPr lang="ar-AE" sz="1600" b="0" cap="none" spc="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سايتس</a:t>
          </a:r>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5DF3EC9D-868B-419E-A341-E0BC87668DC9}" type="parTrans" cxnId="{E610B83C-3C84-4B8A-A182-F910290D42BF}">
      <dgm:prSet/>
      <dgm:spPr/>
      <dgm:t>
        <a:bodyPr/>
        <a:lstStyle/>
        <a:p>
          <a:pPr rtl="1"/>
          <a:endParaRPr lang="ar-SA" sz="1600" b="1">
            <a:effectLst>
              <a:outerShdw blurRad="38100" dist="38100" dir="2700000" algn="tl">
                <a:srgbClr val="000000">
                  <a:alpha val="43137"/>
                </a:srgbClr>
              </a:outerShdw>
            </a:effectLst>
          </a:endParaRPr>
        </a:p>
      </dgm:t>
    </dgm:pt>
    <dgm:pt modelId="{CA1F0BA4-6B79-49A1-B47B-4A8789E0F524}" type="sibTrans" cxnId="{E610B83C-3C84-4B8A-A182-F910290D42BF}">
      <dgm:prSet/>
      <dgm:spPr/>
      <dgm:t>
        <a:bodyPr/>
        <a:lstStyle/>
        <a:p>
          <a:pPr rtl="1"/>
          <a:endParaRPr lang="ar-SA" sz="1600" b="1">
            <a:effectLst>
              <a:outerShdw blurRad="38100" dist="38100" dir="2700000" algn="tl">
                <a:srgbClr val="000000">
                  <a:alpha val="43137"/>
                </a:srgbClr>
              </a:outerShdw>
            </a:effectLst>
          </a:endParaRPr>
        </a:p>
      </dgm:t>
    </dgm:pt>
    <dgm:pt modelId="{9A03E80B-4730-4369-A098-8937EA5F514B}">
      <dgm:prSet phldrT="[نص]" custT="1"/>
      <dgm:spPr>
        <a:solidFill>
          <a:schemeClr val="bg1"/>
        </a:solidFill>
      </dgm:spPr>
      <dgm:t>
        <a:bodyPr/>
        <a:lstStyle/>
        <a:p>
          <a:pPr rtl="1"/>
          <a:r>
            <a:rPr lang="ar-AE" sz="1600" b="0" cap="none" spc="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سايتس</a:t>
          </a:r>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في المنطقة</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A6CFB47D-8E24-4726-8BFC-A6AF7ED575CD}" type="parTrans" cxnId="{10323491-8026-4DB4-A32C-A44F2421C426}">
      <dgm:prSet/>
      <dgm:spPr/>
      <dgm:t>
        <a:bodyPr/>
        <a:lstStyle/>
        <a:p>
          <a:pPr rtl="1"/>
          <a:endParaRPr lang="ar-SA" sz="1600" b="1">
            <a:effectLst>
              <a:outerShdw blurRad="38100" dist="38100" dir="2700000" algn="tl">
                <a:srgbClr val="000000">
                  <a:alpha val="43137"/>
                </a:srgbClr>
              </a:outerShdw>
            </a:effectLst>
          </a:endParaRPr>
        </a:p>
      </dgm:t>
    </dgm:pt>
    <dgm:pt modelId="{1147303C-4F21-49B7-A176-7FCE5C449B19}" type="sibTrans" cxnId="{10323491-8026-4DB4-A32C-A44F2421C426}">
      <dgm:prSet/>
      <dgm:spPr/>
      <dgm:t>
        <a:bodyPr/>
        <a:lstStyle/>
        <a:p>
          <a:pPr rtl="1"/>
          <a:endParaRPr lang="ar-SA" sz="1600" b="1">
            <a:effectLst>
              <a:outerShdw blurRad="38100" dist="38100" dir="2700000" algn="tl">
                <a:srgbClr val="000000">
                  <a:alpha val="43137"/>
                </a:srgbClr>
              </a:outerShdw>
            </a:effectLst>
          </a:endParaRPr>
        </a:p>
      </dgm:t>
    </dgm:pt>
    <dgm:pt modelId="{769CAFD6-0CFF-426F-B272-2A785B286873}">
      <dgm:prSet phldrT="[نص]" custT="1"/>
      <dgm:spPr>
        <a:solidFill>
          <a:schemeClr val="bg1"/>
        </a:solidFill>
      </dgm:spPr>
      <dgm:t>
        <a:bodyPr/>
        <a:lstStyle/>
        <a:p>
          <a:pPr rtl="1"/>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مفاهيم خاطئة</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F961F1DF-6AA4-4039-97A3-049523D925E7}" type="parTrans" cxnId="{DF7E7A15-C433-4D17-A963-7C1F14B0EC4B}">
      <dgm:prSet/>
      <dgm:spPr/>
      <dgm:t>
        <a:bodyPr/>
        <a:lstStyle/>
        <a:p>
          <a:pPr rtl="1"/>
          <a:endParaRPr lang="ar-AE" sz="1600" b="1">
            <a:effectLst>
              <a:outerShdw blurRad="38100" dist="38100" dir="2700000" algn="tl">
                <a:srgbClr val="000000">
                  <a:alpha val="43137"/>
                </a:srgbClr>
              </a:outerShdw>
            </a:effectLst>
          </a:endParaRPr>
        </a:p>
      </dgm:t>
    </dgm:pt>
    <dgm:pt modelId="{05DFDDA8-7033-4126-AAFC-8CD317BBE299}" type="sibTrans" cxnId="{DF7E7A15-C433-4D17-A963-7C1F14B0EC4B}">
      <dgm:prSet/>
      <dgm:spPr/>
      <dgm:t>
        <a:bodyPr/>
        <a:lstStyle/>
        <a:p>
          <a:pPr rtl="1"/>
          <a:endParaRPr lang="ar-AE" sz="1600" b="1">
            <a:effectLst>
              <a:outerShdw blurRad="38100" dist="38100" dir="2700000" algn="tl">
                <a:srgbClr val="000000">
                  <a:alpha val="43137"/>
                </a:srgbClr>
              </a:outerShdw>
            </a:effectLst>
          </a:endParaRPr>
        </a:p>
      </dgm:t>
    </dgm:pt>
    <dgm:pt modelId="{501B551D-9CB4-485D-8F7D-1F3FA2CCBFCA}">
      <dgm:prSet phldrT="[نص]" custT="1"/>
      <dgm:spPr>
        <a:solidFill>
          <a:schemeClr val="bg1"/>
        </a:solidFill>
      </dgm:spPr>
      <dgm:t>
        <a:bodyPr/>
        <a:lstStyle/>
        <a:p>
          <a:pPr rtl="1"/>
          <a:r>
            <a:rPr lang="ar-SA"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ال</a:t>
          </a:r>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فوائد</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135A4A50-C92D-4A0C-B8AE-458AF69A6543}" type="sibTrans" cxnId="{74432DE2-4EFC-407E-9B6A-A0F427EC78E9}">
      <dgm:prSet/>
      <dgm:spPr/>
      <dgm:t>
        <a:bodyPr/>
        <a:lstStyle/>
        <a:p>
          <a:pPr rtl="1"/>
          <a:endParaRPr lang="ar-SA" sz="1600" b="1">
            <a:effectLst>
              <a:outerShdw blurRad="38100" dist="38100" dir="2700000" algn="tl">
                <a:srgbClr val="000000">
                  <a:alpha val="43137"/>
                </a:srgbClr>
              </a:outerShdw>
            </a:effectLst>
          </a:endParaRPr>
        </a:p>
      </dgm:t>
    </dgm:pt>
    <dgm:pt modelId="{82FF9BF1-A7E9-4926-89B8-3351F0D3C22E}" type="parTrans" cxnId="{74432DE2-4EFC-407E-9B6A-A0F427EC78E9}">
      <dgm:prSet/>
      <dgm:spPr/>
      <dgm:t>
        <a:bodyPr/>
        <a:lstStyle/>
        <a:p>
          <a:pPr rtl="1"/>
          <a:endParaRPr lang="ar-SA" sz="1600" b="1">
            <a:effectLst>
              <a:outerShdw blurRad="38100" dist="38100" dir="2700000" algn="tl">
                <a:srgbClr val="000000">
                  <a:alpha val="43137"/>
                </a:srgbClr>
              </a:outerShdw>
            </a:effectLst>
          </a:endParaRPr>
        </a:p>
      </dgm:t>
    </dgm:pt>
    <dgm:pt modelId="{FD1C7ACA-FC31-4EE8-902C-F0F32D35D807}">
      <dgm:prSet phldrT="[نص]" custT="1"/>
      <dgm:spPr>
        <a:solidFill>
          <a:schemeClr val="bg1"/>
        </a:solidFill>
      </dgm:spPr>
      <dgm:t>
        <a:bodyPr/>
        <a:lstStyle/>
        <a:p>
          <a:pPr rtl="1"/>
          <a:r>
            <a:rPr lang="ar-AE" sz="1600" b="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الشراكة</a:t>
          </a:r>
          <a:endParaRPr lang="ar-SA" sz="16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gm:t>
    </dgm:pt>
    <dgm:pt modelId="{5C5F6288-5255-4C33-8154-98DC9B7BF556}" type="parTrans" cxnId="{D89DEA83-E9BE-4D6F-8E83-819DAA2D91E4}">
      <dgm:prSet/>
      <dgm:spPr/>
      <dgm:t>
        <a:bodyPr/>
        <a:lstStyle/>
        <a:p>
          <a:pPr rtl="1"/>
          <a:endParaRPr lang="ar-AE" sz="1600" b="1">
            <a:effectLst>
              <a:outerShdw blurRad="38100" dist="38100" dir="2700000" algn="tl">
                <a:srgbClr val="000000">
                  <a:alpha val="43137"/>
                </a:srgbClr>
              </a:outerShdw>
            </a:effectLst>
          </a:endParaRPr>
        </a:p>
      </dgm:t>
    </dgm:pt>
    <dgm:pt modelId="{C7160118-0A97-4DE0-A386-41710B2ADF21}" type="sibTrans" cxnId="{D89DEA83-E9BE-4D6F-8E83-819DAA2D91E4}">
      <dgm:prSet/>
      <dgm:spPr/>
      <dgm:t>
        <a:bodyPr/>
        <a:lstStyle/>
        <a:p>
          <a:pPr rtl="1"/>
          <a:endParaRPr lang="ar-AE" sz="1600" b="1">
            <a:effectLst>
              <a:outerShdw blurRad="38100" dist="38100" dir="2700000" algn="tl">
                <a:srgbClr val="000000">
                  <a:alpha val="43137"/>
                </a:srgbClr>
              </a:outerShdw>
            </a:effectLst>
          </a:endParaRPr>
        </a:p>
      </dgm:t>
    </dgm:pt>
    <dgm:pt modelId="{91522AB1-9317-4540-8F77-1845536096E7}" type="pres">
      <dgm:prSet presAssocID="{2FBF3BDA-C572-4FB2-A3E4-DC00EA5196AB}" presName="diagram" presStyleCnt="0">
        <dgm:presLayoutVars>
          <dgm:dir/>
          <dgm:resizeHandles val="exact"/>
        </dgm:presLayoutVars>
      </dgm:prSet>
      <dgm:spPr/>
      <dgm:t>
        <a:bodyPr/>
        <a:lstStyle/>
        <a:p>
          <a:pPr rtl="1"/>
          <a:endParaRPr lang="ar-AE"/>
        </a:p>
      </dgm:t>
    </dgm:pt>
    <dgm:pt modelId="{D44A2791-8CFB-4213-9F41-9E3BEC07C429}" type="pres">
      <dgm:prSet presAssocID="{24DB7D59-7A89-4EB9-A564-E38EB48986CE}" presName="node" presStyleLbl="node1" presStyleIdx="0" presStyleCnt="7">
        <dgm:presLayoutVars>
          <dgm:bulletEnabled val="1"/>
        </dgm:presLayoutVars>
      </dgm:prSet>
      <dgm:spPr/>
      <dgm:t>
        <a:bodyPr/>
        <a:lstStyle/>
        <a:p>
          <a:pPr rtl="1"/>
          <a:endParaRPr lang="ar-SA"/>
        </a:p>
      </dgm:t>
    </dgm:pt>
    <dgm:pt modelId="{3599C8FB-DA48-42F2-B097-9920642F74CC}" type="pres">
      <dgm:prSet presAssocID="{B061800C-CBEA-4BBC-88F8-05778E0172D4}" presName="sibTrans" presStyleCnt="0"/>
      <dgm:spPr/>
      <dgm:t>
        <a:bodyPr/>
        <a:lstStyle/>
        <a:p>
          <a:pPr rtl="1"/>
          <a:endParaRPr lang="ar-AE"/>
        </a:p>
      </dgm:t>
    </dgm:pt>
    <dgm:pt modelId="{CD04E8B3-AC1E-4AD9-BCC5-853C086A3DE5}" type="pres">
      <dgm:prSet presAssocID="{465E3CC7-E7D5-4BD5-A03D-3A1FDD70F5EF}" presName="node" presStyleLbl="node1" presStyleIdx="1" presStyleCnt="7">
        <dgm:presLayoutVars>
          <dgm:bulletEnabled val="1"/>
        </dgm:presLayoutVars>
      </dgm:prSet>
      <dgm:spPr/>
      <dgm:t>
        <a:bodyPr/>
        <a:lstStyle/>
        <a:p>
          <a:pPr rtl="1"/>
          <a:endParaRPr lang="ar-AE"/>
        </a:p>
      </dgm:t>
    </dgm:pt>
    <dgm:pt modelId="{C7578D0D-A330-47A9-84BD-E859BC30309B}" type="pres">
      <dgm:prSet presAssocID="{65D7B770-D4F9-4507-B56C-5BAD1A3E228B}" presName="sibTrans" presStyleCnt="0"/>
      <dgm:spPr/>
      <dgm:t>
        <a:bodyPr/>
        <a:lstStyle/>
        <a:p>
          <a:pPr rtl="1"/>
          <a:endParaRPr lang="ar-AE"/>
        </a:p>
      </dgm:t>
    </dgm:pt>
    <dgm:pt modelId="{B9113E6E-BE9C-4949-A91B-91908870AC81}" type="pres">
      <dgm:prSet presAssocID="{A51DC00A-948F-42C4-92E0-E790DA13AD4A}" presName="node" presStyleLbl="node1" presStyleIdx="2" presStyleCnt="7">
        <dgm:presLayoutVars>
          <dgm:bulletEnabled val="1"/>
        </dgm:presLayoutVars>
      </dgm:prSet>
      <dgm:spPr/>
      <dgm:t>
        <a:bodyPr/>
        <a:lstStyle/>
        <a:p>
          <a:pPr rtl="1"/>
          <a:endParaRPr lang="ar-AE"/>
        </a:p>
      </dgm:t>
    </dgm:pt>
    <dgm:pt modelId="{2FF9271F-01D6-4D39-9C7F-165C02B5F5D6}" type="pres">
      <dgm:prSet presAssocID="{CA1F0BA4-6B79-49A1-B47B-4A8789E0F524}" presName="sibTrans" presStyleCnt="0"/>
      <dgm:spPr/>
      <dgm:t>
        <a:bodyPr/>
        <a:lstStyle/>
        <a:p>
          <a:pPr rtl="1"/>
          <a:endParaRPr lang="ar-AE"/>
        </a:p>
      </dgm:t>
    </dgm:pt>
    <dgm:pt modelId="{49FC07ED-8FF9-454B-924F-286E13DEDF9A}" type="pres">
      <dgm:prSet presAssocID="{769CAFD6-0CFF-426F-B272-2A785B286873}" presName="node" presStyleLbl="node1" presStyleIdx="3" presStyleCnt="7">
        <dgm:presLayoutVars>
          <dgm:bulletEnabled val="1"/>
        </dgm:presLayoutVars>
      </dgm:prSet>
      <dgm:spPr/>
      <dgm:t>
        <a:bodyPr/>
        <a:lstStyle/>
        <a:p>
          <a:pPr rtl="1"/>
          <a:endParaRPr lang="ar-AE"/>
        </a:p>
      </dgm:t>
    </dgm:pt>
    <dgm:pt modelId="{012578AF-14AC-48CF-BCED-EB43C3191000}" type="pres">
      <dgm:prSet presAssocID="{05DFDDA8-7033-4126-AAFC-8CD317BBE299}" presName="sibTrans" presStyleCnt="0"/>
      <dgm:spPr/>
      <dgm:t>
        <a:bodyPr/>
        <a:lstStyle/>
        <a:p>
          <a:pPr rtl="1"/>
          <a:endParaRPr lang="ar-AE"/>
        </a:p>
      </dgm:t>
    </dgm:pt>
    <dgm:pt modelId="{15C984FA-0F2E-4195-8C56-184798879ABD}" type="pres">
      <dgm:prSet presAssocID="{501B551D-9CB4-485D-8F7D-1F3FA2CCBFCA}" presName="node" presStyleLbl="node1" presStyleIdx="4" presStyleCnt="7">
        <dgm:presLayoutVars>
          <dgm:bulletEnabled val="1"/>
        </dgm:presLayoutVars>
      </dgm:prSet>
      <dgm:spPr/>
      <dgm:t>
        <a:bodyPr/>
        <a:lstStyle/>
        <a:p>
          <a:pPr rtl="1"/>
          <a:endParaRPr lang="ar-AE"/>
        </a:p>
      </dgm:t>
    </dgm:pt>
    <dgm:pt modelId="{3BC5E0BC-F9AC-4DDA-BF02-50A9A97087BA}" type="pres">
      <dgm:prSet presAssocID="{135A4A50-C92D-4A0C-B8AE-458AF69A6543}" presName="sibTrans" presStyleCnt="0"/>
      <dgm:spPr/>
      <dgm:t>
        <a:bodyPr/>
        <a:lstStyle/>
        <a:p>
          <a:pPr rtl="1"/>
          <a:endParaRPr lang="ar-AE"/>
        </a:p>
      </dgm:t>
    </dgm:pt>
    <dgm:pt modelId="{47E8C228-7E1E-466C-8AE2-661303B6D030}" type="pres">
      <dgm:prSet presAssocID="{FD1C7ACA-FC31-4EE8-902C-F0F32D35D807}" presName="node" presStyleLbl="node1" presStyleIdx="5" presStyleCnt="7">
        <dgm:presLayoutVars>
          <dgm:bulletEnabled val="1"/>
        </dgm:presLayoutVars>
      </dgm:prSet>
      <dgm:spPr/>
      <dgm:t>
        <a:bodyPr/>
        <a:lstStyle/>
        <a:p>
          <a:pPr rtl="1"/>
          <a:endParaRPr lang="ar-AE"/>
        </a:p>
      </dgm:t>
    </dgm:pt>
    <dgm:pt modelId="{1BFA6D98-1C10-4A9D-A502-0B42BF3D8D9A}" type="pres">
      <dgm:prSet presAssocID="{C7160118-0A97-4DE0-A386-41710B2ADF21}" presName="sibTrans" presStyleCnt="0"/>
      <dgm:spPr/>
      <dgm:t>
        <a:bodyPr/>
        <a:lstStyle/>
        <a:p>
          <a:pPr rtl="1"/>
          <a:endParaRPr lang="ar-AE"/>
        </a:p>
      </dgm:t>
    </dgm:pt>
    <dgm:pt modelId="{54CFAB32-74ED-4AA4-988A-67E8867C26F1}" type="pres">
      <dgm:prSet presAssocID="{9A03E80B-4730-4369-A098-8937EA5F514B}" presName="node" presStyleLbl="node1" presStyleIdx="6" presStyleCnt="7">
        <dgm:presLayoutVars>
          <dgm:bulletEnabled val="1"/>
        </dgm:presLayoutVars>
      </dgm:prSet>
      <dgm:spPr/>
      <dgm:t>
        <a:bodyPr/>
        <a:lstStyle/>
        <a:p>
          <a:pPr rtl="1"/>
          <a:endParaRPr lang="ar-AE"/>
        </a:p>
      </dgm:t>
    </dgm:pt>
  </dgm:ptLst>
  <dgm:cxnLst>
    <dgm:cxn modelId="{C731B8C3-4AA6-4FD6-90BE-2B62B869041E}" type="presOf" srcId="{A51DC00A-948F-42C4-92E0-E790DA13AD4A}" destId="{B9113E6E-BE9C-4949-A91B-91908870AC81}" srcOrd="0" destOrd="0" presId="urn:microsoft.com/office/officeart/2005/8/layout/default#2"/>
    <dgm:cxn modelId="{E46C10D2-EB28-48E5-BCCC-ADDB56433CC0}" type="presOf" srcId="{24DB7D59-7A89-4EB9-A564-E38EB48986CE}" destId="{D44A2791-8CFB-4213-9F41-9E3BEC07C429}" srcOrd="0" destOrd="0" presId="urn:microsoft.com/office/officeart/2005/8/layout/default#2"/>
    <dgm:cxn modelId="{10323491-8026-4DB4-A32C-A44F2421C426}" srcId="{2FBF3BDA-C572-4FB2-A3E4-DC00EA5196AB}" destId="{9A03E80B-4730-4369-A098-8937EA5F514B}" srcOrd="6" destOrd="0" parTransId="{A6CFB47D-8E24-4726-8BFC-A6AF7ED575CD}" sibTransId="{1147303C-4F21-49B7-A176-7FCE5C449B19}"/>
    <dgm:cxn modelId="{9B513FDD-79BC-4EFC-9277-E98BE32480ED}" srcId="{2FBF3BDA-C572-4FB2-A3E4-DC00EA5196AB}" destId="{24DB7D59-7A89-4EB9-A564-E38EB48986CE}" srcOrd="0" destOrd="0" parTransId="{6A0EDBDC-22BC-4148-8C04-C477EC2BF478}" sibTransId="{B061800C-CBEA-4BBC-88F8-05778E0172D4}"/>
    <dgm:cxn modelId="{686F41E0-3049-43AE-86F8-07D77E079093}" type="presOf" srcId="{9A03E80B-4730-4369-A098-8937EA5F514B}" destId="{54CFAB32-74ED-4AA4-988A-67E8867C26F1}" srcOrd="0" destOrd="0" presId="urn:microsoft.com/office/officeart/2005/8/layout/default#2"/>
    <dgm:cxn modelId="{74432DE2-4EFC-407E-9B6A-A0F427EC78E9}" srcId="{2FBF3BDA-C572-4FB2-A3E4-DC00EA5196AB}" destId="{501B551D-9CB4-485D-8F7D-1F3FA2CCBFCA}" srcOrd="4" destOrd="0" parTransId="{82FF9BF1-A7E9-4926-89B8-3351F0D3C22E}" sibTransId="{135A4A50-C92D-4A0C-B8AE-458AF69A6543}"/>
    <dgm:cxn modelId="{553EB4F0-1EAE-4FD1-A3CF-722410A9062C}" srcId="{2FBF3BDA-C572-4FB2-A3E4-DC00EA5196AB}" destId="{465E3CC7-E7D5-4BD5-A03D-3A1FDD70F5EF}" srcOrd="1" destOrd="0" parTransId="{4542E59D-44A9-497F-B9C7-2D7957C43CA5}" sibTransId="{65D7B770-D4F9-4507-B56C-5BAD1A3E228B}"/>
    <dgm:cxn modelId="{1321B755-79E3-4D73-8B08-2425AAC918AB}" type="presOf" srcId="{FD1C7ACA-FC31-4EE8-902C-F0F32D35D807}" destId="{47E8C228-7E1E-466C-8AE2-661303B6D030}" srcOrd="0" destOrd="0" presId="urn:microsoft.com/office/officeart/2005/8/layout/default#2"/>
    <dgm:cxn modelId="{D89DEA83-E9BE-4D6F-8E83-819DAA2D91E4}" srcId="{2FBF3BDA-C572-4FB2-A3E4-DC00EA5196AB}" destId="{FD1C7ACA-FC31-4EE8-902C-F0F32D35D807}" srcOrd="5" destOrd="0" parTransId="{5C5F6288-5255-4C33-8154-98DC9B7BF556}" sibTransId="{C7160118-0A97-4DE0-A386-41710B2ADF21}"/>
    <dgm:cxn modelId="{80396BE5-2253-49F1-B793-1BE6342CEE7B}" type="presOf" srcId="{465E3CC7-E7D5-4BD5-A03D-3A1FDD70F5EF}" destId="{CD04E8B3-AC1E-4AD9-BCC5-853C086A3DE5}" srcOrd="0" destOrd="0" presId="urn:microsoft.com/office/officeart/2005/8/layout/default#2"/>
    <dgm:cxn modelId="{E610B83C-3C84-4B8A-A182-F910290D42BF}" srcId="{2FBF3BDA-C572-4FB2-A3E4-DC00EA5196AB}" destId="{A51DC00A-948F-42C4-92E0-E790DA13AD4A}" srcOrd="2" destOrd="0" parTransId="{5DF3EC9D-868B-419E-A341-E0BC87668DC9}" sibTransId="{CA1F0BA4-6B79-49A1-B47B-4A8789E0F524}"/>
    <dgm:cxn modelId="{C1D02425-BFE7-4A0D-A4A3-A11E747B0FF8}" type="presOf" srcId="{501B551D-9CB4-485D-8F7D-1F3FA2CCBFCA}" destId="{15C984FA-0F2E-4195-8C56-184798879ABD}" srcOrd="0" destOrd="0" presId="urn:microsoft.com/office/officeart/2005/8/layout/default#2"/>
    <dgm:cxn modelId="{8F15CC10-423F-472D-A15D-858853B0BC7C}" type="presOf" srcId="{2FBF3BDA-C572-4FB2-A3E4-DC00EA5196AB}" destId="{91522AB1-9317-4540-8F77-1845536096E7}" srcOrd="0" destOrd="0" presId="urn:microsoft.com/office/officeart/2005/8/layout/default#2"/>
    <dgm:cxn modelId="{DF7E7A15-C433-4D17-A963-7C1F14B0EC4B}" srcId="{2FBF3BDA-C572-4FB2-A3E4-DC00EA5196AB}" destId="{769CAFD6-0CFF-426F-B272-2A785B286873}" srcOrd="3" destOrd="0" parTransId="{F961F1DF-6AA4-4039-97A3-049523D925E7}" sibTransId="{05DFDDA8-7033-4126-AAFC-8CD317BBE299}"/>
    <dgm:cxn modelId="{A74ECAA5-11EB-4396-ACD3-6BA0341C7FA8}" type="presOf" srcId="{769CAFD6-0CFF-426F-B272-2A785B286873}" destId="{49FC07ED-8FF9-454B-924F-286E13DEDF9A}" srcOrd="0" destOrd="0" presId="urn:microsoft.com/office/officeart/2005/8/layout/default#2"/>
    <dgm:cxn modelId="{3158BB06-6D59-4476-A802-7ABE798D83EB}" type="presParOf" srcId="{91522AB1-9317-4540-8F77-1845536096E7}" destId="{D44A2791-8CFB-4213-9F41-9E3BEC07C429}" srcOrd="0" destOrd="0" presId="urn:microsoft.com/office/officeart/2005/8/layout/default#2"/>
    <dgm:cxn modelId="{484913CF-4E52-4636-9EE1-4A38E9916516}" type="presParOf" srcId="{91522AB1-9317-4540-8F77-1845536096E7}" destId="{3599C8FB-DA48-42F2-B097-9920642F74CC}" srcOrd="1" destOrd="0" presId="urn:microsoft.com/office/officeart/2005/8/layout/default#2"/>
    <dgm:cxn modelId="{1AB2755B-4A7D-4315-9467-374FC2DAA7F8}" type="presParOf" srcId="{91522AB1-9317-4540-8F77-1845536096E7}" destId="{CD04E8B3-AC1E-4AD9-BCC5-853C086A3DE5}" srcOrd="2" destOrd="0" presId="urn:microsoft.com/office/officeart/2005/8/layout/default#2"/>
    <dgm:cxn modelId="{4FE12921-4F13-4E9A-98A6-765B92FA1C8B}" type="presParOf" srcId="{91522AB1-9317-4540-8F77-1845536096E7}" destId="{C7578D0D-A330-47A9-84BD-E859BC30309B}" srcOrd="3" destOrd="0" presId="urn:microsoft.com/office/officeart/2005/8/layout/default#2"/>
    <dgm:cxn modelId="{5330B1E4-132C-4E92-A299-B39BFE4B1A3A}" type="presParOf" srcId="{91522AB1-9317-4540-8F77-1845536096E7}" destId="{B9113E6E-BE9C-4949-A91B-91908870AC81}" srcOrd="4" destOrd="0" presId="urn:microsoft.com/office/officeart/2005/8/layout/default#2"/>
    <dgm:cxn modelId="{016F4966-93EA-42D1-8D7F-048E8FB93F4C}" type="presParOf" srcId="{91522AB1-9317-4540-8F77-1845536096E7}" destId="{2FF9271F-01D6-4D39-9C7F-165C02B5F5D6}" srcOrd="5" destOrd="0" presId="urn:microsoft.com/office/officeart/2005/8/layout/default#2"/>
    <dgm:cxn modelId="{BE56BE7F-F830-466D-9EB3-1B428396D15A}" type="presParOf" srcId="{91522AB1-9317-4540-8F77-1845536096E7}" destId="{49FC07ED-8FF9-454B-924F-286E13DEDF9A}" srcOrd="6" destOrd="0" presId="urn:microsoft.com/office/officeart/2005/8/layout/default#2"/>
    <dgm:cxn modelId="{9FB2E6C9-73FE-452D-B641-7D3DEE2FA869}" type="presParOf" srcId="{91522AB1-9317-4540-8F77-1845536096E7}" destId="{012578AF-14AC-48CF-BCED-EB43C3191000}" srcOrd="7" destOrd="0" presId="urn:microsoft.com/office/officeart/2005/8/layout/default#2"/>
    <dgm:cxn modelId="{67508C53-061F-428B-A60A-AE3ABCA41E63}" type="presParOf" srcId="{91522AB1-9317-4540-8F77-1845536096E7}" destId="{15C984FA-0F2E-4195-8C56-184798879ABD}" srcOrd="8" destOrd="0" presId="urn:microsoft.com/office/officeart/2005/8/layout/default#2"/>
    <dgm:cxn modelId="{393FC845-8363-41CE-A38E-EE92025F3212}" type="presParOf" srcId="{91522AB1-9317-4540-8F77-1845536096E7}" destId="{3BC5E0BC-F9AC-4DDA-BF02-50A9A97087BA}" srcOrd="9" destOrd="0" presId="urn:microsoft.com/office/officeart/2005/8/layout/default#2"/>
    <dgm:cxn modelId="{6DB5F5B7-1908-478B-AF50-D1491DC3D1C2}" type="presParOf" srcId="{91522AB1-9317-4540-8F77-1845536096E7}" destId="{47E8C228-7E1E-466C-8AE2-661303B6D030}" srcOrd="10" destOrd="0" presId="urn:microsoft.com/office/officeart/2005/8/layout/default#2"/>
    <dgm:cxn modelId="{1F48269E-FD2A-4CD0-B299-2A2D889AEB30}" type="presParOf" srcId="{91522AB1-9317-4540-8F77-1845536096E7}" destId="{1BFA6D98-1C10-4A9D-A502-0B42BF3D8D9A}" srcOrd="11" destOrd="0" presId="urn:microsoft.com/office/officeart/2005/8/layout/default#2"/>
    <dgm:cxn modelId="{42B58F45-3145-4564-A37F-368F8DBBCA38}" type="presParOf" srcId="{91522AB1-9317-4540-8F77-1845536096E7}" destId="{54CFAB32-74ED-4AA4-988A-67E8867C26F1}"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A2791-8CFB-4213-9F41-9E3BEC07C429}">
      <dsp:nvSpPr>
        <dsp:cNvPr id="0" name=""/>
        <dsp:cNvSpPr/>
      </dsp:nvSpPr>
      <dsp:spPr>
        <a:xfrm>
          <a:off x="42662" y="536"/>
          <a:ext cx="844176" cy="506505"/>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1" kern="1200" dirty="0" smtClean="0">
              <a:effectLst>
                <a:outerShdw blurRad="38100" dist="38100" dir="2700000" algn="tl">
                  <a:srgbClr val="000000">
                    <a:alpha val="43137"/>
                  </a:srgbClr>
                </a:outerShdw>
              </a:effectLst>
            </a:rPr>
            <a:t>الاتفاقية</a:t>
          </a:r>
          <a:endParaRPr lang="ar-SA" sz="1600" b="1" kern="1200" dirty="0">
            <a:effectLst>
              <a:outerShdw blurRad="38100" dist="38100" dir="2700000" algn="tl">
                <a:srgbClr val="000000">
                  <a:alpha val="43137"/>
                </a:srgbClr>
              </a:outerShdw>
            </a:effectLst>
          </a:endParaRPr>
        </a:p>
      </dsp:txBody>
      <dsp:txXfrm>
        <a:off x="42662" y="536"/>
        <a:ext cx="844176" cy="506505"/>
      </dsp:txXfrm>
    </dsp:sp>
    <dsp:sp modelId="{CD04E8B3-AC1E-4AD9-BCC5-853C086A3DE5}">
      <dsp:nvSpPr>
        <dsp:cNvPr id="0" name=""/>
        <dsp:cNvSpPr/>
      </dsp:nvSpPr>
      <dsp:spPr>
        <a:xfrm>
          <a:off x="42662" y="591460"/>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أمثلة</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591460"/>
        <a:ext cx="844176" cy="506505"/>
      </dsp:txXfrm>
    </dsp:sp>
    <dsp:sp modelId="{B9113E6E-BE9C-4949-A91B-91908870AC81}">
      <dsp:nvSpPr>
        <dsp:cNvPr id="0" name=""/>
        <dsp:cNvSpPr/>
      </dsp:nvSpPr>
      <dsp:spPr>
        <a:xfrm>
          <a:off x="42662" y="1182383"/>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خارطة </a:t>
          </a:r>
          <a:r>
            <a:rPr lang="ar-AE" sz="1600" b="0" kern="1200" cap="none" spc="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سايتس</a:t>
          </a: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1182383"/>
        <a:ext cx="844176" cy="506505"/>
      </dsp:txXfrm>
    </dsp:sp>
    <dsp:sp modelId="{49FC07ED-8FF9-454B-924F-286E13DEDF9A}">
      <dsp:nvSpPr>
        <dsp:cNvPr id="0" name=""/>
        <dsp:cNvSpPr/>
      </dsp:nvSpPr>
      <dsp:spPr>
        <a:xfrm>
          <a:off x="42662" y="1773307"/>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مفاهيم خاطئة</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1773307"/>
        <a:ext cx="844176" cy="506505"/>
      </dsp:txXfrm>
    </dsp:sp>
    <dsp:sp modelId="{15C984FA-0F2E-4195-8C56-184798879ABD}">
      <dsp:nvSpPr>
        <dsp:cNvPr id="0" name=""/>
        <dsp:cNvSpPr/>
      </dsp:nvSpPr>
      <dsp:spPr>
        <a:xfrm>
          <a:off x="42662" y="2364231"/>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ال</a:t>
          </a: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فوائد</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2364231"/>
        <a:ext cx="844176" cy="506505"/>
      </dsp:txXfrm>
    </dsp:sp>
    <dsp:sp modelId="{47E8C228-7E1E-466C-8AE2-661303B6D030}">
      <dsp:nvSpPr>
        <dsp:cNvPr id="0" name=""/>
        <dsp:cNvSpPr/>
      </dsp:nvSpPr>
      <dsp:spPr>
        <a:xfrm>
          <a:off x="42662" y="2955154"/>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الشراكة</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2955154"/>
        <a:ext cx="844176" cy="506505"/>
      </dsp:txXfrm>
    </dsp:sp>
    <dsp:sp modelId="{54CFAB32-74ED-4AA4-988A-67E8867C26F1}">
      <dsp:nvSpPr>
        <dsp:cNvPr id="0" name=""/>
        <dsp:cNvSpPr/>
      </dsp:nvSpPr>
      <dsp:spPr>
        <a:xfrm>
          <a:off x="42662" y="3546078"/>
          <a:ext cx="844176" cy="506505"/>
        </a:xfrm>
        <a:prstGeom prst="rect">
          <a:avLst/>
        </a:prstGeom>
        <a:solidFill>
          <a:schemeClr val="bg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AE" sz="1600" b="0" kern="1200" cap="none" spc="0" dirty="0" err="1" smtClean="0">
              <a:ln w="18415" cmpd="sng">
                <a:solidFill>
                  <a:srgbClr val="FFFFFF"/>
                </a:solidFill>
                <a:prstDash val="solid"/>
              </a:ln>
              <a:solidFill>
                <a:srgbClr val="FFFFFF"/>
              </a:solidFill>
              <a:effectLst>
                <a:outerShdw blurRad="38100" dist="38100" dir="2700000" algn="tl">
                  <a:srgbClr val="000000">
                    <a:alpha val="43137"/>
                  </a:srgbClr>
                </a:outerShdw>
              </a:effectLst>
            </a:rPr>
            <a:t>سايتس</a:t>
          </a:r>
          <a:r>
            <a:rPr lang="ar-AE" sz="1600" b="0" kern="1200" cap="none" spc="0" dirty="0" smtClean="0">
              <a:ln w="18415" cmpd="sng">
                <a:solidFill>
                  <a:srgbClr val="FFFFFF"/>
                </a:solidFill>
                <a:prstDash val="solid"/>
              </a:ln>
              <a:solidFill>
                <a:srgbClr val="FFFFFF"/>
              </a:solidFill>
              <a:effectLst>
                <a:outerShdw blurRad="38100" dist="38100" dir="2700000" algn="tl">
                  <a:srgbClr val="000000">
                    <a:alpha val="43137"/>
                  </a:srgbClr>
                </a:outerShdw>
              </a:effectLst>
            </a:rPr>
            <a:t> في المنطقة</a:t>
          </a:r>
          <a:endParaRPr lang="ar-SA" sz="1600" b="0" kern="120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dsp:txBody>
      <dsp:txXfrm>
        <a:off x="42662" y="3546078"/>
        <a:ext cx="844176" cy="506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39642-E343-462F-BD2F-877AD39D2262}" type="datetimeFigureOut">
              <a:rPr lang="en-US" smtClean="0"/>
              <a:pPr/>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4478A-7FD1-4A64-B13A-F2454991F606}" type="slidenum">
              <a:rPr lang="en-US" smtClean="0"/>
              <a:pPr/>
              <a:t>‹#›</a:t>
            </a:fld>
            <a:endParaRPr lang="en-US"/>
          </a:p>
        </p:txBody>
      </p:sp>
    </p:spTree>
    <p:extLst>
      <p:ext uri="{BB962C8B-B14F-4D97-AF65-F5344CB8AC3E}">
        <p14:creationId xmlns:p14="http://schemas.microsoft.com/office/powerpoint/2010/main" val="27872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sdoj.gov/usao/fls/"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pacer.flsd.uscourts.gov/" TargetMode="External"/><Relationship Id="rId4" Type="http://schemas.openxmlformats.org/officeDocument/2006/relationships/hyperlink" Target="http://www.flsd.uscourts.go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3567B7-0895-4408-9371-08A2B6055187}" type="slidenum">
              <a:rPr kumimoji="0" lang="ar-SA"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90114" name="Rectangle 2"/>
          <p:cNvSpPr>
            <a:spLocks noGrp="1" noRot="1" noChangeAspect="1" noChangeArrowheads="1" noTextEdit="1"/>
          </p:cNvSpPr>
          <p:nvPr>
            <p:ph type="sldImg"/>
          </p:nvPr>
        </p:nvSpPr>
        <p:spPr>
          <a:xfrm>
            <a:off x="382588" y="685800"/>
            <a:ext cx="6096000" cy="3429000"/>
          </a:xfrm>
          <a:ln/>
        </p:spPr>
      </p:sp>
      <p:sp>
        <p:nvSpPr>
          <p:cNvPr id="90115" name="Rectangle 3"/>
          <p:cNvSpPr>
            <a:spLocks noGrp="1" noChangeArrowheads="1"/>
          </p:cNvSpPr>
          <p:nvPr>
            <p:ph type="body" idx="1"/>
          </p:nvPr>
        </p:nvSpPr>
        <p:spPr>
          <a:xfrm>
            <a:off x="915988" y="4341813"/>
            <a:ext cx="5026025" cy="4116387"/>
          </a:xfrm>
          <a:noFill/>
        </p:spPr>
        <p:txBody>
          <a:bodyPr/>
          <a:lstStyle/>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134714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13" indent="-285736" eaLnBrk="0" hangingPunct="0">
              <a:defRPr>
                <a:solidFill>
                  <a:schemeClr val="tx1"/>
                </a:solidFill>
                <a:latin typeface="Arial" charset="0"/>
                <a:cs typeface="Arial" charset="0"/>
              </a:defRPr>
            </a:lvl2pPr>
            <a:lvl3pPr marL="1142943" indent="-228589" eaLnBrk="0" hangingPunct="0">
              <a:defRPr>
                <a:solidFill>
                  <a:schemeClr val="tx1"/>
                </a:solidFill>
                <a:latin typeface="Arial" charset="0"/>
                <a:cs typeface="Arial" charset="0"/>
              </a:defRPr>
            </a:lvl3pPr>
            <a:lvl4pPr marL="1600121" indent="-228589" eaLnBrk="0" hangingPunct="0">
              <a:defRPr>
                <a:solidFill>
                  <a:schemeClr val="tx1"/>
                </a:solidFill>
                <a:latin typeface="Arial" charset="0"/>
                <a:cs typeface="Arial" charset="0"/>
              </a:defRPr>
            </a:lvl4pPr>
            <a:lvl5pPr marL="2057298" indent="-228589" eaLnBrk="0" hangingPunct="0">
              <a:defRPr>
                <a:solidFill>
                  <a:schemeClr val="tx1"/>
                </a:solidFill>
                <a:latin typeface="Arial" charset="0"/>
                <a:cs typeface="Arial" charset="0"/>
              </a:defRPr>
            </a:lvl5pPr>
            <a:lvl6pPr marL="2514475" indent="-228589" eaLnBrk="0" fontAlgn="base" hangingPunct="0">
              <a:spcBef>
                <a:spcPct val="0"/>
              </a:spcBef>
              <a:spcAft>
                <a:spcPct val="0"/>
              </a:spcAft>
              <a:defRPr>
                <a:solidFill>
                  <a:schemeClr val="tx1"/>
                </a:solidFill>
                <a:latin typeface="Arial" charset="0"/>
                <a:cs typeface="Arial" charset="0"/>
              </a:defRPr>
            </a:lvl6pPr>
            <a:lvl7pPr marL="2971654" indent="-228589" eaLnBrk="0" fontAlgn="base" hangingPunct="0">
              <a:spcBef>
                <a:spcPct val="0"/>
              </a:spcBef>
              <a:spcAft>
                <a:spcPct val="0"/>
              </a:spcAft>
              <a:defRPr>
                <a:solidFill>
                  <a:schemeClr val="tx1"/>
                </a:solidFill>
                <a:latin typeface="Arial" charset="0"/>
                <a:cs typeface="Arial" charset="0"/>
              </a:defRPr>
            </a:lvl7pPr>
            <a:lvl8pPr marL="3428831" indent="-228589" eaLnBrk="0" fontAlgn="base" hangingPunct="0">
              <a:spcBef>
                <a:spcPct val="0"/>
              </a:spcBef>
              <a:spcAft>
                <a:spcPct val="0"/>
              </a:spcAft>
              <a:defRPr>
                <a:solidFill>
                  <a:schemeClr val="tx1"/>
                </a:solidFill>
                <a:latin typeface="Arial" charset="0"/>
                <a:cs typeface="Arial" charset="0"/>
              </a:defRPr>
            </a:lvl8pPr>
            <a:lvl9pPr marL="3886008" indent="-228589" eaLnBrk="0" fontAlgn="base" hangingPunct="0">
              <a:spcBef>
                <a:spcPct val="0"/>
              </a:spcBef>
              <a:spcAft>
                <a:spcPct val="0"/>
              </a:spcAft>
              <a:defRPr>
                <a:solidFill>
                  <a:schemeClr val="tx1"/>
                </a:solidFill>
                <a:latin typeface="Arial" charset="0"/>
                <a:cs typeface="Arial" charset="0"/>
              </a:defRPr>
            </a:lvl9pPr>
          </a:lstStyle>
          <a:p>
            <a:pPr eaLnBrk="1" hangingPunct="1"/>
            <a:fld id="{78CF2805-815E-4C65-9247-5F98A72045C2}" type="slidenum">
              <a:rPr lang="en-US" altLang="en-US" smtClean="0"/>
              <a:pPr eaLnBrk="1" hangingPunct="1"/>
              <a:t>31</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800" b="1"/>
              <a:t>http://www.fws.gov/southeast/news/2005/r05-073.html</a:t>
            </a:r>
          </a:p>
          <a:p>
            <a:pPr eaLnBrk="1" hangingPunct="1">
              <a:lnSpc>
                <a:spcPct val="80000"/>
              </a:lnSpc>
            </a:pPr>
            <a:r>
              <a:rPr lang="en-US" altLang="en-US" sz="800" b="1"/>
              <a:t>Wildlife Smuggler Convicted on Charges of Importing Birds from Cuba</a:t>
            </a:r>
          </a:p>
          <a:p>
            <a:pPr eaLnBrk="1" hangingPunct="1">
              <a:lnSpc>
                <a:spcPct val="80000"/>
              </a:lnSpc>
            </a:pPr>
            <a:r>
              <a:rPr lang="en-US" altLang="en-US" sz="800" b="1"/>
              <a:t> </a:t>
            </a:r>
          </a:p>
          <a:p>
            <a:pPr eaLnBrk="1" hangingPunct="1">
              <a:lnSpc>
                <a:spcPct val="80000"/>
              </a:lnSpc>
            </a:pPr>
            <a:r>
              <a:rPr lang="en-US" altLang="en-US" sz="800" b="1"/>
              <a:t>FOR IMMEDIATE RELEASE </a:t>
            </a:r>
            <a:br>
              <a:rPr lang="en-US" altLang="en-US" sz="800" b="1"/>
            </a:br>
            <a:r>
              <a:rPr lang="en-US" altLang="en-US" sz="800" b="1"/>
              <a:t>August 5, 2005</a:t>
            </a:r>
            <a:br>
              <a:rPr lang="en-US" altLang="en-US" sz="800" b="1"/>
            </a:br>
            <a:endParaRPr lang="en-US" altLang="en-US" sz="800" b="1"/>
          </a:p>
          <a:p>
            <a:pPr eaLnBrk="1" hangingPunct="1">
              <a:lnSpc>
                <a:spcPct val="80000"/>
              </a:lnSpc>
            </a:pPr>
            <a:r>
              <a:rPr lang="en-US" altLang="en-US" sz="800" b="1"/>
              <a:t>Contacts: Tom MacKenzie, 404/679-7291</a:t>
            </a:r>
            <a:br>
              <a:rPr lang="en-US" altLang="en-US" sz="800" b="1"/>
            </a:br>
            <a:r>
              <a:rPr lang="en-US" altLang="en-US" sz="800" b="1"/>
              <a:t/>
            </a:r>
            <a:br>
              <a:rPr lang="en-US" altLang="en-US" sz="800" b="1"/>
            </a:br>
            <a:endParaRPr lang="en-US" altLang="en-US" sz="800" b="1"/>
          </a:p>
          <a:p>
            <a:pPr eaLnBrk="1" hangingPunct="1">
              <a:lnSpc>
                <a:spcPct val="80000"/>
              </a:lnSpc>
            </a:pPr>
            <a:r>
              <a:rPr lang="en-US" altLang="en-US" sz="800" b="1"/>
              <a:t>R. Alexander Acosta, United States Attorney for the Southern District of Florida,  Resident Agent in Charge Eddie McKissick, United States Fish &amp; Wildlife Service, Alan Christian, Director of Investigative &amp; Enforcement Service, United States Department of Agriculture, and Jeffrey Baldwin, Port Director, Department of Homeland Security, Customs And Border Protection, announced today that defendant, Mercedes Ruiz, 54, of Miami, was convicted yesterday on her plea of guilty before United States District Court Judge Alan S. Gold, in Miami, for her attempted importation of undeclared wildlife and for making false statements on a Customs Service Declaration, in violation of the Lacey Act, Title 16, United States Code, Section 3373 and the false statement statute, Title 18, United States Code, Section 1001.</a:t>
            </a:r>
            <a:br>
              <a:rPr lang="en-US" altLang="en-US" sz="800" b="1"/>
            </a:br>
            <a:r>
              <a:rPr lang="en-US" altLang="en-US" sz="800" b="1"/>
              <a:t/>
            </a:r>
            <a:br>
              <a:rPr lang="en-US" altLang="en-US" sz="800" b="1"/>
            </a:br>
            <a:r>
              <a:rPr lang="en-US" altLang="en-US" sz="800" b="1"/>
              <a:t>According to the criminal charges and statements in Court, Ruiz departed for Cuba from Miami on June 26, 2004. She returned to Miami on June 28, aboard a flight connecting through the Commonwealth of the Bahamas. After landing, Ruiz, who was using a motorized wheelchair, was encountered on the baggage floor of Concourse E at Miami International Airport by a U.S. Department of Agriculture Officer and his partner “QT”, a member of Miami’s “Beagle Brigade”. The Beagle Brigade is a team of trained canines, who along with their handlers, are charged with inspecting passengers and luggage entering the United States to prevent the possible introduction of destructive pests in food and fruit items carried by passengers. In this instance, QT alerted to the area around the base of Ruiz’ wheelchair. Inspection revealed the presence of several cloth pouches, bungee-corded to the underside of the chair, which were found to contain a total of 39 birds, some of which had already died from being confined in small plastic tubes inside the pouches.</a:t>
            </a:r>
            <a:br>
              <a:rPr lang="en-US" altLang="en-US" sz="800" b="1"/>
            </a:br>
            <a:r>
              <a:rPr lang="en-US" altLang="en-US" sz="800" b="1"/>
              <a:t/>
            </a:r>
            <a:br>
              <a:rPr lang="en-US" altLang="en-US" sz="800" b="1"/>
            </a:br>
            <a:r>
              <a:rPr lang="en-US" altLang="en-US" sz="800" b="1"/>
              <a:t>According to records filed in the case, Ruiz had been intercepted on three prior occasions in the Bahamas, attempting to smuggle wildlife into the United States aboard planes to Miami.</a:t>
            </a:r>
            <a:br>
              <a:rPr lang="en-US" altLang="en-US" sz="800" b="1"/>
            </a:br>
            <a:r>
              <a:rPr lang="en-US" altLang="en-US" sz="800" b="1"/>
              <a:t/>
            </a:r>
            <a:br>
              <a:rPr lang="en-US" altLang="en-US" sz="800" b="1"/>
            </a:br>
            <a:r>
              <a:rPr lang="en-US" altLang="en-US" sz="800" b="1"/>
              <a:t>According to statements made in court and the Indictment, Ruiz also completed a Customs Service Declaration Form on which she falsely claimed, in response to a specific question thereon, that she was not carrying any animals or wildlife into the United States.</a:t>
            </a:r>
            <a:br>
              <a:rPr lang="en-US" altLang="en-US" sz="800" b="1"/>
            </a:br>
            <a:r>
              <a:rPr lang="en-US" altLang="en-US" sz="800" b="1"/>
              <a:t/>
            </a:r>
            <a:br>
              <a:rPr lang="en-US" altLang="en-US" sz="800" b="1"/>
            </a:br>
            <a:r>
              <a:rPr lang="en-US" altLang="en-US" sz="800" b="1"/>
              <a:t>Under federal law, birds being imported to the United States must be placed in a licensed quarantine facility before they can be released into the country. The purpose of the quarantine regulations is, in part, to protect both commercial and wild species of avians in the United States from possible exposure to diseases such as Newcastle’s and other maladies against which they would have no natural immunity.</a:t>
            </a:r>
            <a:br>
              <a:rPr lang="en-US" altLang="en-US" sz="800" b="1"/>
            </a:br>
            <a:r>
              <a:rPr lang="en-US" altLang="en-US" sz="800" b="1"/>
              <a:t/>
            </a:r>
            <a:br>
              <a:rPr lang="en-US" altLang="en-US" sz="800" b="1"/>
            </a:br>
            <a:r>
              <a:rPr lang="en-US" altLang="en-US" sz="800" b="1"/>
              <a:t>Sentencing before Judge Gold has been set for October 18, 2005 at 4:30 p.m. in Miami. Ruiz faces a potential prison sentence of up to five years on each of the two Counts of conviction and a possible fine of up to $250,000 per Count. </a:t>
            </a:r>
            <a:br>
              <a:rPr lang="en-US" altLang="en-US" sz="800" b="1"/>
            </a:br>
            <a:r>
              <a:rPr lang="en-US" altLang="en-US" sz="800" b="1"/>
              <a:t/>
            </a:r>
            <a:br>
              <a:rPr lang="en-US" altLang="en-US" sz="800" b="1"/>
            </a:br>
            <a:r>
              <a:rPr lang="en-US" altLang="en-US" sz="800" b="1"/>
              <a:t>Mr. Acosta commended the investigative efforts of the Special Agents of the Fish &amp; Wildlife Service, Investigators of the Department of Agriculture, and the Inspectors with Department of Homeland Security, Customs And Border Protection. The case is being prosecuted by Assistant United States Attorney Thomas Watts-Fitzgerald.</a:t>
            </a:r>
            <a:br>
              <a:rPr lang="en-US" altLang="en-US" sz="800" b="1"/>
            </a:br>
            <a:r>
              <a:rPr lang="en-US" altLang="en-US" sz="800" b="1"/>
              <a:t/>
            </a:r>
            <a:br>
              <a:rPr lang="en-US" altLang="en-US" sz="800" b="1"/>
            </a:br>
            <a:r>
              <a:rPr lang="en-US" altLang="en-US" sz="800" b="1"/>
              <a:t>A copy of all press release may be found on the website of the United States  Attorney's Office for the Southern District of Florida at </a:t>
            </a:r>
            <a:r>
              <a:rPr lang="en-US" altLang="en-US" sz="800" b="1" u="sng">
                <a:hlinkClick r:id="rId3"/>
              </a:rPr>
              <a:t>http://www.usdoj.gov/usao/fls/</a:t>
            </a:r>
            <a:r>
              <a:rPr lang="en-US" altLang="en-US" sz="800" b="1"/>
              <a:t>.  Related court documents and information may be found on the website of the District Court for the Southern District of Florida at </a:t>
            </a:r>
            <a:r>
              <a:rPr lang="en-US" altLang="en-US" sz="800" b="1" u="sng">
                <a:hlinkClick r:id="rId4"/>
              </a:rPr>
              <a:t>http://www.flsd.uscourts.gov/</a:t>
            </a:r>
            <a:r>
              <a:rPr lang="en-US" altLang="en-US" sz="800" b="1"/>
              <a:t> or on </a:t>
            </a:r>
            <a:r>
              <a:rPr lang="en-US" altLang="en-US" sz="800" b="1" u="sng">
                <a:hlinkClick r:id="rId5"/>
              </a:rPr>
              <a:t>http://pacer.flsd.uscourts.gov http://pacer.flsd.uscourts.gov/</a:t>
            </a:r>
            <a:r>
              <a:rPr lang="en-US" altLang="en-US" sz="800" b="1"/>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13" indent="-285736" eaLnBrk="0" hangingPunct="0">
              <a:defRPr>
                <a:solidFill>
                  <a:schemeClr val="tx1"/>
                </a:solidFill>
                <a:latin typeface="Arial" charset="0"/>
                <a:cs typeface="Arial" charset="0"/>
              </a:defRPr>
            </a:lvl2pPr>
            <a:lvl3pPr marL="1142943" indent="-228589" eaLnBrk="0" hangingPunct="0">
              <a:defRPr>
                <a:solidFill>
                  <a:schemeClr val="tx1"/>
                </a:solidFill>
                <a:latin typeface="Arial" charset="0"/>
                <a:cs typeface="Arial" charset="0"/>
              </a:defRPr>
            </a:lvl3pPr>
            <a:lvl4pPr marL="1600121" indent="-228589" eaLnBrk="0" hangingPunct="0">
              <a:defRPr>
                <a:solidFill>
                  <a:schemeClr val="tx1"/>
                </a:solidFill>
                <a:latin typeface="Arial" charset="0"/>
                <a:cs typeface="Arial" charset="0"/>
              </a:defRPr>
            </a:lvl4pPr>
            <a:lvl5pPr marL="2057298" indent="-228589" eaLnBrk="0" hangingPunct="0">
              <a:defRPr>
                <a:solidFill>
                  <a:schemeClr val="tx1"/>
                </a:solidFill>
                <a:latin typeface="Arial" charset="0"/>
                <a:cs typeface="Arial" charset="0"/>
              </a:defRPr>
            </a:lvl5pPr>
            <a:lvl6pPr marL="2514475" indent="-228589" eaLnBrk="0" fontAlgn="base" hangingPunct="0">
              <a:spcBef>
                <a:spcPct val="0"/>
              </a:spcBef>
              <a:spcAft>
                <a:spcPct val="0"/>
              </a:spcAft>
              <a:defRPr>
                <a:solidFill>
                  <a:schemeClr val="tx1"/>
                </a:solidFill>
                <a:latin typeface="Arial" charset="0"/>
                <a:cs typeface="Arial" charset="0"/>
              </a:defRPr>
            </a:lvl6pPr>
            <a:lvl7pPr marL="2971654" indent="-228589" eaLnBrk="0" fontAlgn="base" hangingPunct="0">
              <a:spcBef>
                <a:spcPct val="0"/>
              </a:spcBef>
              <a:spcAft>
                <a:spcPct val="0"/>
              </a:spcAft>
              <a:defRPr>
                <a:solidFill>
                  <a:schemeClr val="tx1"/>
                </a:solidFill>
                <a:latin typeface="Arial" charset="0"/>
                <a:cs typeface="Arial" charset="0"/>
              </a:defRPr>
            </a:lvl7pPr>
            <a:lvl8pPr marL="3428831" indent="-228589" eaLnBrk="0" fontAlgn="base" hangingPunct="0">
              <a:spcBef>
                <a:spcPct val="0"/>
              </a:spcBef>
              <a:spcAft>
                <a:spcPct val="0"/>
              </a:spcAft>
              <a:defRPr>
                <a:solidFill>
                  <a:schemeClr val="tx1"/>
                </a:solidFill>
                <a:latin typeface="Arial" charset="0"/>
                <a:cs typeface="Arial" charset="0"/>
              </a:defRPr>
            </a:lvl8pPr>
            <a:lvl9pPr marL="3886008" indent="-228589" eaLnBrk="0" fontAlgn="base" hangingPunct="0">
              <a:spcBef>
                <a:spcPct val="0"/>
              </a:spcBef>
              <a:spcAft>
                <a:spcPct val="0"/>
              </a:spcAft>
              <a:defRPr>
                <a:solidFill>
                  <a:schemeClr val="tx1"/>
                </a:solidFill>
                <a:latin typeface="Arial" charset="0"/>
                <a:cs typeface="Arial" charset="0"/>
              </a:defRPr>
            </a:lvl9pPr>
          </a:lstStyle>
          <a:p>
            <a:pPr eaLnBrk="1" hangingPunct="1"/>
            <a:fld id="{58D57540-AE1E-44C5-991C-48D08C61A542}" type="slidenum">
              <a:rPr lang="en-US" altLang="en-US" smtClean="0"/>
              <a:pPr eaLnBrk="1" hangingPunct="1"/>
              <a:t>32</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 U.S. Department of Agriculture Officer and his partner "QT", a member of Miami's "Beagle Brigade". The Beagle Brigade is a team of trained canines, who along with their handlers, are charged with inspecting passengers and luggage entering the United States to prevent the possible introduction of destructive pests in food and fruit items carried by passengers. June 26, 2004 by USFWS photographer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13" indent="-285736" eaLnBrk="0" hangingPunct="0">
              <a:defRPr>
                <a:solidFill>
                  <a:schemeClr val="tx1"/>
                </a:solidFill>
                <a:latin typeface="Arial" charset="0"/>
                <a:cs typeface="Arial" charset="0"/>
              </a:defRPr>
            </a:lvl2pPr>
            <a:lvl3pPr marL="1142943" indent="-228589" eaLnBrk="0" hangingPunct="0">
              <a:defRPr>
                <a:solidFill>
                  <a:schemeClr val="tx1"/>
                </a:solidFill>
                <a:latin typeface="Arial" charset="0"/>
                <a:cs typeface="Arial" charset="0"/>
              </a:defRPr>
            </a:lvl3pPr>
            <a:lvl4pPr marL="1600121" indent="-228589" eaLnBrk="0" hangingPunct="0">
              <a:defRPr>
                <a:solidFill>
                  <a:schemeClr val="tx1"/>
                </a:solidFill>
                <a:latin typeface="Arial" charset="0"/>
                <a:cs typeface="Arial" charset="0"/>
              </a:defRPr>
            </a:lvl4pPr>
            <a:lvl5pPr marL="2057298" indent="-228589" eaLnBrk="0" hangingPunct="0">
              <a:defRPr>
                <a:solidFill>
                  <a:schemeClr val="tx1"/>
                </a:solidFill>
                <a:latin typeface="Arial" charset="0"/>
                <a:cs typeface="Arial" charset="0"/>
              </a:defRPr>
            </a:lvl5pPr>
            <a:lvl6pPr marL="2514475" indent="-228589" eaLnBrk="0" fontAlgn="base" hangingPunct="0">
              <a:spcBef>
                <a:spcPct val="0"/>
              </a:spcBef>
              <a:spcAft>
                <a:spcPct val="0"/>
              </a:spcAft>
              <a:defRPr>
                <a:solidFill>
                  <a:schemeClr val="tx1"/>
                </a:solidFill>
                <a:latin typeface="Arial" charset="0"/>
                <a:cs typeface="Arial" charset="0"/>
              </a:defRPr>
            </a:lvl6pPr>
            <a:lvl7pPr marL="2971654" indent="-228589" eaLnBrk="0" fontAlgn="base" hangingPunct="0">
              <a:spcBef>
                <a:spcPct val="0"/>
              </a:spcBef>
              <a:spcAft>
                <a:spcPct val="0"/>
              </a:spcAft>
              <a:defRPr>
                <a:solidFill>
                  <a:schemeClr val="tx1"/>
                </a:solidFill>
                <a:latin typeface="Arial" charset="0"/>
                <a:cs typeface="Arial" charset="0"/>
              </a:defRPr>
            </a:lvl7pPr>
            <a:lvl8pPr marL="3428831" indent="-228589" eaLnBrk="0" fontAlgn="base" hangingPunct="0">
              <a:spcBef>
                <a:spcPct val="0"/>
              </a:spcBef>
              <a:spcAft>
                <a:spcPct val="0"/>
              </a:spcAft>
              <a:defRPr>
                <a:solidFill>
                  <a:schemeClr val="tx1"/>
                </a:solidFill>
                <a:latin typeface="Arial" charset="0"/>
                <a:cs typeface="Arial" charset="0"/>
              </a:defRPr>
            </a:lvl8pPr>
            <a:lvl9pPr marL="3886008" indent="-228589" eaLnBrk="0" fontAlgn="base" hangingPunct="0">
              <a:spcBef>
                <a:spcPct val="0"/>
              </a:spcBef>
              <a:spcAft>
                <a:spcPct val="0"/>
              </a:spcAft>
              <a:defRPr>
                <a:solidFill>
                  <a:schemeClr val="tx1"/>
                </a:solidFill>
                <a:latin typeface="Arial" charset="0"/>
                <a:cs typeface="Arial" charset="0"/>
              </a:defRPr>
            </a:lvl9pPr>
          </a:lstStyle>
          <a:p>
            <a:pPr eaLnBrk="1" hangingPunct="1"/>
            <a:fld id="{4A349B37-AF4F-41F4-96CF-852BE3B371AB}" type="slidenum">
              <a:rPr lang="en-US" altLang="en-US" smtClean="0"/>
              <a:pPr eaLnBrk="1" hangingPunct="1"/>
              <a:t>33</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Y"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90A991-0EE6-429F-A3F0-6246E4D36AB9}" type="slidenum">
              <a:rPr kumimoji="0" lang="ar-SA"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92162" name="Rectangle 2"/>
          <p:cNvSpPr>
            <a:spLocks noGrp="1" noRot="1" noChangeAspect="1" noChangeArrowheads="1" noTextEdit="1"/>
          </p:cNvSpPr>
          <p:nvPr>
            <p:ph type="sldImg"/>
          </p:nvPr>
        </p:nvSpPr>
        <p:spPr>
          <a:xfrm>
            <a:off x="382588" y="685800"/>
            <a:ext cx="6096000" cy="3429000"/>
          </a:xfrm>
          <a:ln/>
        </p:spPr>
      </p:sp>
      <p:sp>
        <p:nvSpPr>
          <p:cNvPr id="92163" name="Rectangle 3"/>
          <p:cNvSpPr>
            <a:spLocks noGrp="1" noChangeArrowheads="1"/>
          </p:cNvSpPr>
          <p:nvPr>
            <p:ph type="body" idx="1"/>
          </p:nvPr>
        </p:nvSpPr>
        <p:spPr>
          <a:xfrm>
            <a:off x="915988" y="4341813"/>
            <a:ext cx="5026025" cy="4116387"/>
          </a:xfrm>
          <a:noFill/>
        </p:spPr>
        <p:txBody>
          <a:bodyPr/>
          <a:lstStyle/>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394132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DD99F0-20DA-46E9-86A6-25E9AF997CF4}" type="slidenum">
              <a:rPr kumimoji="0" lang="ar-SA"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94210" name="Rectangle 2"/>
          <p:cNvSpPr>
            <a:spLocks noGrp="1" noRot="1" noChangeAspect="1" noChangeArrowheads="1" noTextEdit="1"/>
          </p:cNvSpPr>
          <p:nvPr>
            <p:ph type="sldImg"/>
          </p:nvPr>
        </p:nvSpPr>
        <p:spPr>
          <a:xfrm>
            <a:off x="382588" y="685800"/>
            <a:ext cx="6096000" cy="3429000"/>
          </a:xfrm>
          <a:ln/>
        </p:spPr>
      </p:sp>
      <p:sp>
        <p:nvSpPr>
          <p:cNvPr id="94211" name="Rectangle 3"/>
          <p:cNvSpPr>
            <a:spLocks noGrp="1" noChangeArrowheads="1"/>
          </p:cNvSpPr>
          <p:nvPr>
            <p:ph type="body" idx="1"/>
          </p:nvPr>
        </p:nvSpPr>
        <p:spPr>
          <a:xfrm>
            <a:off x="915988" y="4341813"/>
            <a:ext cx="5026025" cy="4116387"/>
          </a:xfrm>
          <a:noFill/>
        </p:spPr>
        <p:txBody>
          <a:bodyPr/>
          <a:lstStyle/>
          <a:p>
            <a:pPr eaLnBrk="1" hangingPunct="1"/>
            <a:endParaRPr lang="en-US" altLang="en-US" smtClean="0">
              <a:latin typeface="Arial" charset="0"/>
              <a:cs typeface="Arial" charset="0"/>
            </a:endParaRPr>
          </a:p>
        </p:txBody>
      </p:sp>
    </p:spTree>
    <p:extLst>
      <p:ext uri="{BB962C8B-B14F-4D97-AF65-F5344CB8AC3E}">
        <p14:creationId xmlns:p14="http://schemas.microsoft.com/office/powerpoint/2010/main" val="374649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2E3E3A9-89D3-400C-B45A-A4BDDF271F55}" type="slidenum">
              <a:rPr lang="ar-IQ" smtClean="0">
                <a:solidFill>
                  <a:prstClr val="black"/>
                </a:solidFill>
              </a:rPr>
              <a:pPr/>
              <a:t>13</a:t>
            </a:fld>
            <a:endParaRPr lang="ar-IQ">
              <a:solidFill>
                <a:prstClr val="black"/>
              </a:solidFill>
            </a:endParaRPr>
          </a:p>
        </p:txBody>
      </p:sp>
    </p:spTree>
    <p:extLst>
      <p:ext uri="{BB962C8B-B14F-4D97-AF65-F5344CB8AC3E}">
        <p14:creationId xmlns:p14="http://schemas.microsoft.com/office/powerpoint/2010/main" val="364852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02E3E3A9-89D3-400C-B45A-A4BDDF271F55}" type="slidenum">
              <a:rPr lang="ar-IQ" smtClean="0">
                <a:solidFill>
                  <a:prstClr val="black"/>
                </a:solidFill>
              </a:rPr>
              <a:pPr/>
              <a:t>15</a:t>
            </a:fld>
            <a:endParaRPr lang="ar-IQ">
              <a:solidFill>
                <a:prstClr val="black"/>
              </a:solidFill>
            </a:endParaRPr>
          </a:p>
        </p:txBody>
      </p:sp>
    </p:spTree>
    <p:extLst>
      <p:ext uri="{BB962C8B-B14F-4D97-AF65-F5344CB8AC3E}">
        <p14:creationId xmlns:p14="http://schemas.microsoft.com/office/powerpoint/2010/main" val="364852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http://www.abc.net.au/news/stories/2009/09/09/2681028.htm?site=perth</a:t>
            </a:r>
          </a:p>
          <a:p>
            <a:r>
              <a:rPr lang="en-US" altLang="en-US" smtClean="0"/>
              <a:t>A 53-year-old man has been charged with attempting to smuggle bird eggs into Western Australia in a vest under his clothes. </a:t>
            </a:r>
          </a:p>
          <a:p>
            <a:r>
              <a:rPr lang="en-US" altLang="en-US" smtClean="0"/>
              <a:t>Customs and Border Protection officers say the man was caught with 39 parrot eggs, concealed in a specially made vest, when he arrived at Perth International Airport on a flight from Bali on Sunday.</a:t>
            </a:r>
          </a:p>
          <a:p>
            <a:r>
              <a:rPr lang="en-US" altLang="en-US" smtClean="0"/>
              <a:t>Officers later raided a property in the Perth suburb of High Wycombe and charged a second man with possession of species, which breached the Convention on International Trade in Endangered Species, and wildlife smuggling offences.</a:t>
            </a:r>
          </a:p>
          <a:p>
            <a:r>
              <a:rPr lang="en-US" altLang="en-US" smtClean="0"/>
              <a:t>It is alleged he was found with two chicks, a turtle and three eggs.</a:t>
            </a:r>
          </a:p>
          <a:p>
            <a:r>
              <a:rPr lang="en-US" altLang="en-US" smtClean="0"/>
              <a:t>In a statement, the national manager of investigations for Customs and Border Protection, Richard Janeczko, said wildlife smuggling is a serious crime.</a:t>
            </a:r>
          </a:p>
          <a:p>
            <a:r>
              <a:rPr lang="en-US" altLang="en-US" smtClean="0"/>
              <a:t>"This illegal trade endangers the animals involved, creates a risk to our environment and involved the possibility of transferring diseases to our poultry industries and native species," he said.</a:t>
            </a:r>
          </a:p>
          <a:p>
            <a:r>
              <a:rPr lang="en-US" altLang="en-US" smtClean="0"/>
              <a:t>The maximum penalty for wildlife smuggling is $110,000 or up to 10 years in jail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http://www.abc.net.au/news/stories/2009/09/09/2681028.htm?site=perth</a:t>
            </a:r>
          </a:p>
          <a:p>
            <a:r>
              <a:rPr lang="en-US" altLang="en-US" smtClean="0"/>
              <a:t>A 53-year-old man has been charged with attempting to smuggle bird eggs into Western Australia in a vest under his clothes. </a:t>
            </a:r>
          </a:p>
          <a:p>
            <a:r>
              <a:rPr lang="en-US" altLang="en-US" smtClean="0"/>
              <a:t>Customs and Border Protection officers say the man was caught with 39 parrot eggs, concealed in a specially made vest, when he arrived at Perth International Airport on a flight from Bali on Sunday.</a:t>
            </a:r>
          </a:p>
          <a:p>
            <a:r>
              <a:rPr lang="en-US" altLang="en-US" smtClean="0"/>
              <a:t>Officers later raided a property in the Perth suburb of High Wycombe and charged a second man with possession of species, which breached the Convention on International Trade in Endangered Species, and wildlife smuggling offences.</a:t>
            </a:r>
          </a:p>
          <a:p>
            <a:r>
              <a:rPr lang="en-US" altLang="en-US" smtClean="0"/>
              <a:t>It is alleged he was found with two chicks, a turtle and three eggs.</a:t>
            </a:r>
          </a:p>
          <a:p>
            <a:r>
              <a:rPr lang="en-US" altLang="en-US" smtClean="0"/>
              <a:t>In a statement, the national manager of investigations for Customs and Border Protection, Richard Janeczko, said wildlife smuggling is a serious crime.</a:t>
            </a:r>
          </a:p>
          <a:p>
            <a:r>
              <a:rPr lang="en-US" altLang="en-US" smtClean="0"/>
              <a:t>"This illegal trade endangers the animals involved, creates a risk to our environment and involved the possibility of transferring diseases to our poultry industries and native species," he said.</a:t>
            </a:r>
          </a:p>
          <a:p>
            <a:r>
              <a:rPr lang="en-US" altLang="en-US" smtClean="0"/>
              <a:t>The maximum penalty for wildlife smuggling is $110,000 or up to 10 years in jail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b="1"/>
              <a:t>http://www.cawtglobal.org/home/2009/9/9/customs-and-border-protection-cracks-egg-smuggling-attempt.html</a:t>
            </a:r>
          </a:p>
          <a:p>
            <a:pPr>
              <a:lnSpc>
                <a:spcPct val="80000"/>
              </a:lnSpc>
            </a:pPr>
            <a:endParaRPr lang="en-US" altLang="en-US" sz="800" b="1"/>
          </a:p>
          <a:p>
            <a:pPr>
              <a:lnSpc>
                <a:spcPct val="80000"/>
              </a:lnSpc>
            </a:pPr>
            <a:r>
              <a:rPr lang="en-US" altLang="en-US" sz="800" b="1"/>
              <a:t>Perth, Australia, 9 September 2009—Customs and Border Protection has cracked its third wildlife smuggling attempt in Western Australia in the last month with the arrest of two men in Perth.</a:t>
            </a:r>
            <a:br>
              <a:rPr lang="en-US" altLang="en-US" sz="800" b="1"/>
            </a:br>
            <a:r>
              <a:rPr lang="en-US" altLang="en-US" sz="800" b="1"/>
              <a:t/>
            </a:r>
            <a:br>
              <a:rPr lang="en-US" altLang="en-US" sz="800" b="1"/>
            </a:br>
            <a:r>
              <a:rPr lang="en-US" altLang="en-US" sz="800" b="1"/>
              <a:t>The first man, a 53-year-old Australian, was arrested for allegedly attempting to smuggle 39 parrot eggs into Australia through Perth International Airport. He was stopped by Customs and Border Protection officers when he arrived in Perth on a flight from Bali on Sunday 6 September.</a:t>
            </a:r>
            <a:br>
              <a:rPr lang="en-US" altLang="en-US" sz="800" b="1"/>
            </a:br>
            <a:r>
              <a:rPr lang="en-US" altLang="en-US" sz="800" b="1"/>
              <a:t/>
            </a:r>
            <a:br>
              <a:rPr lang="en-US" altLang="en-US" sz="800" b="1"/>
            </a:br>
            <a:r>
              <a:rPr lang="en-US" altLang="en-US" sz="800" b="1"/>
              <a:t>During a baggage examination, officers became suspicious that the man may have been concealing prohibited items under his clothing. Further examination revealed the man was carrying 39 parrot eggs concealed in a specially made vest. The man was subsequently arrested and charged by Customs and Border Protection investigators with attempting to smuggle wildlife into Australia.</a:t>
            </a:r>
            <a:br>
              <a:rPr lang="en-US" altLang="en-US" sz="800" b="1"/>
            </a:br>
            <a:r>
              <a:rPr lang="en-US" altLang="en-US" sz="800" b="1"/>
              <a:t/>
            </a:r>
            <a:br>
              <a:rPr lang="en-US" altLang="en-US" sz="800" b="1"/>
            </a:br>
            <a:r>
              <a:rPr lang="en-US" altLang="en-US" sz="800" b="1"/>
              <a:t>The eggs were secured by the Australian Quarantine and Inspection Service and have been sterilised because they are such a high biosecurity risk. Illegally imported bird eggs can carry diseases that have the potential to devastate our poultry industries and kill our native wildlife.</a:t>
            </a:r>
            <a:br>
              <a:rPr lang="en-US" altLang="en-US" sz="800" b="1"/>
            </a:br>
            <a:r>
              <a:rPr lang="en-US" altLang="en-US" sz="800" b="1"/>
              <a:t/>
            </a:r>
            <a:br>
              <a:rPr lang="en-US" altLang="en-US" sz="800" b="1"/>
            </a:br>
            <a:r>
              <a:rPr lang="en-US" altLang="en-US" sz="800" b="1"/>
              <a:t>Customs and Border Protection investigators then executed warrants on premises at High Wycombe, where another man was arrested and charged with the alleged possession of CITES (Convention on International Trade in Endangered Species) specimens and wildlife smuggling offences.</a:t>
            </a:r>
            <a:br>
              <a:rPr lang="en-US" altLang="en-US" sz="800" b="1"/>
            </a:br>
            <a:r>
              <a:rPr lang="en-US" altLang="en-US" sz="800" b="1"/>
              <a:t/>
            </a:r>
            <a:br>
              <a:rPr lang="en-US" altLang="en-US" sz="800" b="1"/>
            </a:br>
            <a:r>
              <a:rPr lang="en-US" altLang="en-US" sz="800" b="1"/>
              <a:t>Customs and Border Protection National Manager Investigations, Richard Janeczko, said wildlife smuggling is a serious crime.</a:t>
            </a:r>
            <a:br>
              <a:rPr lang="en-US" altLang="en-US" sz="800" b="1"/>
            </a:br>
            <a:r>
              <a:rPr lang="en-US" altLang="en-US" sz="800" b="1"/>
              <a:t/>
            </a:r>
            <a:br>
              <a:rPr lang="en-US" altLang="en-US" sz="800" b="1"/>
            </a:br>
            <a:r>
              <a:rPr lang="en-US" altLang="en-US" sz="800" b="1"/>
              <a:t>"Customs and Border Protection continues to investigate and prosecute wildlife smuggling attempts into and out of Australia in a bid to end this cruel practice.</a:t>
            </a:r>
            <a:br>
              <a:rPr lang="en-US" altLang="en-US" sz="800" b="1"/>
            </a:br>
            <a:r>
              <a:rPr lang="en-US" altLang="en-US" sz="800" b="1"/>
              <a:t/>
            </a:r>
            <a:br>
              <a:rPr lang="en-US" altLang="en-US" sz="800" b="1"/>
            </a:br>
            <a:r>
              <a:rPr lang="en-US" altLang="en-US" sz="800" b="1"/>
              <a:t>"This illegal trade endangers the animals involved, creates a risk to our environment and involves the possibility of transferring diseases to our poultry industries and native species," Mr Janeczko said.</a:t>
            </a:r>
            <a:br>
              <a:rPr lang="en-US" altLang="en-US" sz="800" b="1"/>
            </a:br>
            <a:r>
              <a:rPr lang="en-US" altLang="en-US" sz="800" b="1"/>
              <a:t/>
            </a:r>
            <a:br>
              <a:rPr lang="en-US" altLang="en-US" sz="800" b="1"/>
            </a:br>
            <a:r>
              <a:rPr lang="en-US" altLang="en-US" sz="800" b="1"/>
              <a:t>The first man appeared in Perth Magistrates Court on Monday 7 September.</a:t>
            </a:r>
            <a:br>
              <a:rPr lang="en-US" altLang="en-US" sz="800" b="1"/>
            </a:br>
            <a:r>
              <a:rPr lang="en-US" altLang="en-US" sz="800" b="1"/>
              <a:t/>
            </a:r>
            <a:br>
              <a:rPr lang="en-US" altLang="en-US" sz="800" b="1"/>
            </a:br>
            <a:r>
              <a:rPr lang="en-US" altLang="en-US" sz="800" b="1"/>
              <a:t>Under the national environment law, the Environment Protection and Biodiversity Conservation Act 1999, the import and export of wildlife is strictly regulated.</a:t>
            </a:r>
            <a:br>
              <a:rPr lang="en-US" altLang="en-US" sz="800" b="1"/>
            </a:br>
            <a:r>
              <a:rPr lang="en-US" altLang="en-US" sz="800" b="1"/>
              <a:t/>
            </a:r>
            <a:br>
              <a:rPr lang="en-US" altLang="en-US" sz="800" b="1"/>
            </a:br>
            <a:r>
              <a:rPr lang="en-US" altLang="en-US" sz="800" b="1"/>
              <a:t>The maximum penalty for breaching this law is $110,000 and/or 10 years jail.</a:t>
            </a:r>
            <a:br>
              <a:rPr lang="en-US" altLang="en-US" sz="800" b="1"/>
            </a:br>
            <a:r>
              <a:rPr lang="en-US" altLang="en-US" sz="800" b="1"/>
              <a:t/>
            </a:r>
            <a:br>
              <a:rPr lang="en-US" altLang="en-US" sz="800" b="1"/>
            </a:br>
            <a:r>
              <a:rPr lang="en-US" altLang="en-US" sz="800" b="1"/>
              <a:t>Customs and Border Protection supports the Department of the Environment, Water, Heritage and the Arts by enforcing this legislation at Australia's borders.</a:t>
            </a:r>
            <a:br>
              <a:rPr lang="en-US" altLang="en-US" sz="800" b="1"/>
            </a:br>
            <a:endParaRPr lang="en-US" altLang="en-US" sz="8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13" indent="-285736" eaLnBrk="0" hangingPunct="0">
              <a:defRPr>
                <a:solidFill>
                  <a:schemeClr val="tx1"/>
                </a:solidFill>
                <a:latin typeface="Arial" charset="0"/>
                <a:cs typeface="Arial" charset="0"/>
              </a:defRPr>
            </a:lvl2pPr>
            <a:lvl3pPr marL="1142943" indent="-228589" eaLnBrk="0" hangingPunct="0">
              <a:defRPr>
                <a:solidFill>
                  <a:schemeClr val="tx1"/>
                </a:solidFill>
                <a:latin typeface="Arial" charset="0"/>
                <a:cs typeface="Arial" charset="0"/>
              </a:defRPr>
            </a:lvl3pPr>
            <a:lvl4pPr marL="1600121" indent="-228589" eaLnBrk="0" hangingPunct="0">
              <a:defRPr>
                <a:solidFill>
                  <a:schemeClr val="tx1"/>
                </a:solidFill>
                <a:latin typeface="Arial" charset="0"/>
                <a:cs typeface="Arial" charset="0"/>
              </a:defRPr>
            </a:lvl4pPr>
            <a:lvl5pPr marL="2057298" indent="-228589" eaLnBrk="0" hangingPunct="0">
              <a:defRPr>
                <a:solidFill>
                  <a:schemeClr val="tx1"/>
                </a:solidFill>
                <a:latin typeface="Arial" charset="0"/>
                <a:cs typeface="Arial" charset="0"/>
              </a:defRPr>
            </a:lvl5pPr>
            <a:lvl6pPr marL="2514475" indent="-228589" eaLnBrk="0" fontAlgn="base" hangingPunct="0">
              <a:spcBef>
                <a:spcPct val="0"/>
              </a:spcBef>
              <a:spcAft>
                <a:spcPct val="0"/>
              </a:spcAft>
              <a:defRPr>
                <a:solidFill>
                  <a:schemeClr val="tx1"/>
                </a:solidFill>
                <a:latin typeface="Arial" charset="0"/>
                <a:cs typeface="Arial" charset="0"/>
              </a:defRPr>
            </a:lvl6pPr>
            <a:lvl7pPr marL="2971654" indent="-228589" eaLnBrk="0" fontAlgn="base" hangingPunct="0">
              <a:spcBef>
                <a:spcPct val="0"/>
              </a:spcBef>
              <a:spcAft>
                <a:spcPct val="0"/>
              </a:spcAft>
              <a:defRPr>
                <a:solidFill>
                  <a:schemeClr val="tx1"/>
                </a:solidFill>
                <a:latin typeface="Arial" charset="0"/>
                <a:cs typeface="Arial" charset="0"/>
              </a:defRPr>
            </a:lvl7pPr>
            <a:lvl8pPr marL="3428831" indent="-228589" eaLnBrk="0" fontAlgn="base" hangingPunct="0">
              <a:spcBef>
                <a:spcPct val="0"/>
              </a:spcBef>
              <a:spcAft>
                <a:spcPct val="0"/>
              </a:spcAft>
              <a:defRPr>
                <a:solidFill>
                  <a:schemeClr val="tx1"/>
                </a:solidFill>
                <a:latin typeface="Arial" charset="0"/>
                <a:cs typeface="Arial" charset="0"/>
              </a:defRPr>
            </a:lvl8pPr>
            <a:lvl9pPr marL="3886008" indent="-228589" eaLnBrk="0" fontAlgn="base" hangingPunct="0">
              <a:spcBef>
                <a:spcPct val="0"/>
              </a:spcBef>
              <a:spcAft>
                <a:spcPct val="0"/>
              </a:spcAft>
              <a:defRPr>
                <a:solidFill>
                  <a:schemeClr val="tx1"/>
                </a:solidFill>
                <a:latin typeface="Arial" charset="0"/>
                <a:cs typeface="Arial" charset="0"/>
              </a:defRPr>
            </a:lvl9pPr>
          </a:lstStyle>
          <a:p>
            <a:pPr eaLnBrk="1" hangingPunct="1"/>
            <a:fld id="{F5FA0C30-A8EE-46B6-8EF0-D4345E25E6A8}" type="slidenum">
              <a:rPr lang="en-US" altLang="en-US" smtClean="0"/>
              <a:pPr eaLnBrk="1" hangingPunct="1"/>
              <a:t>30</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C:\Documents and Settings\emohamed\Desktop\'Smuggler' nabbed with birds in pants.htm</a:t>
            </a:r>
          </a:p>
          <a:p>
            <a:pPr eaLnBrk="1" hangingPunct="1"/>
            <a:endParaRPr lang="en-US" altLang="en-US" sz="1000"/>
          </a:p>
          <a:p>
            <a:pPr eaLnBrk="1" hangingPunct="1"/>
            <a:r>
              <a:rPr lang="en-US" altLang="en-US" sz="1000"/>
              <a:t>A man has been arrested at Los Angeles Airport with 12 rare songbirds strapped </a:t>
            </a:r>
          </a:p>
          <a:p>
            <a:pPr eaLnBrk="1" hangingPunct="1"/>
            <a:r>
              <a:rPr lang="en-US" altLang="en-US" sz="1000"/>
              <a:t>to his socks.</a:t>
            </a:r>
          </a:p>
          <a:p>
            <a:pPr eaLnBrk="1" hangingPunct="1"/>
            <a:r>
              <a:rPr lang="en-US" altLang="en-US" sz="1000"/>
              <a:t>Customs officials uncovered the smuggled stash when </a:t>
            </a:r>
            <a:r>
              <a:rPr lang="en-US" altLang="en-US" sz="1000" b="1"/>
              <a:t>they noticed an unusual </a:t>
            </a:r>
          </a:p>
          <a:p>
            <a:pPr eaLnBrk="1" hangingPunct="1"/>
            <a:r>
              <a:rPr lang="en-US" altLang="en-US" sz="1000" b="1"/>
              <a:t>amount of bird droppings on Sony Dong's shoes. </a:t>
            </a:r>
          </a:p>
          <a:p>
            <a:pPr eaLnBrk="1" hangingPunct="1"/>
            <a:r>
              <a:rPr lang="en-US" altLang="en-US" sz="1000"/>
              <a:t>Authorities ran a database check on Dong and learned the US Department of </a:t>
            </a:r>
          </a:p>
          <a:p>
            <a:pPr eaLnBrk="1" hangingPunct="1"/>
            <a:r>
              <a:rPr lang="en-US" altLang="en-US" sz="1000"/>
              <a:t>Fisheries and Wildlife had flagged his name only three months earlier. </a:t>
            </a:r>
          </a:p>
          <a:p>
            <a:pPr eaLnBrk="1" hangingPunct="1"/>
            <a:r>
              <a:rPr lang="en-US" altLang="en-US" sz="1000"/>
              <a:t>"He had fashioned these special cloth devices to hold the birds," said US </a:t>
            </a:r>
          </a:p>
          <a:p>
            <a:pPr eaLnBrk="1" hangingPunct="1"/>
            <a:r>
              <a:rPr lang="en-US" altLang="en-US" sz="1000"/>
              <a:t>attorney spokesman Thom Mrozek. </a:t>
            </a:r>
          </a:p>
          <a:p>
            <a:pPr eaLnBrk="1" hangingPunct="1"/>
            <a:r>
              <a:rPr lang="en-US" altLang="en-US" sz="1000"/>
              <a:t>"They were secured by cloth wrappings and attached to his calves with buttons. </a:t>
            </a:r>
          </a:p>
          <a:p>
            <a:pPr eaLnBrk="1" hangingPunct="1"/>
            <a:r>
              <a:rPr lang="en-US" altLang="en-US" sz="1000"/>
              <a:t>"The [birds] are rare and there are collectors who are willing to pay top dollar </a:t>
            </a:r>
          </a:p>
          <a:p>
            <a:pPr eaLnBrk="1" hangingPunct="1"/>
            <a:r>
              <a:rPr lang="en-US" altLang="en-US" sz="1000"/>
              <a:t>for these things." </a:t>
            </a:r>
          </a:p>
          <a:p>
            <a:pPr eaLnBrk="1" hangingPunct="1"/>
            <a:r>
              <a:rPr lang="en-US" altLang="en-US" sz="1000" b="1"/>
              <a:t>It is believed Dong picked up the songbirds for less than $50 each in Vietnam </a:t>
            </a:r>
          </a:p>
          <a:p>
            <a:pPr eaLnBrk="1" hangingPunct="1"/>
            <a:r>
              <a:rPr lang="en-US" altLang="en-US" sz="1000" b="1"/>
              <a:t>and smuggled them to the US, where they usually sell for more than $500. </a:t>
            </a:r>
          </a:p>
          <a:p>
            <a:pPr eaLnBrk="1" hangingPunct="1"/>
            <a:r>
              <a:rPr lang="en-US" altLang="en-US" sz="1000"/>
              <a:t>Dong ran into trouble at Los Angeles Airport in February when he abandoned a </a:t>
            </a:r>
          </a:p>
          <a:p>
            <a:pPr eaLnBrk="1" hangingPunct="1"/>
            <a:r>
              <a:rPr lang="en-US" altLang="en-US" sz="1000"/>
              <a:t>suitcase containing 18 of the rare birds. </a:t>
            </a:r>
          </a:p>
          <a:p>
            <a:pPr eaLnBrk="1" hangingPunct="1"/>
            <a:r>
              <a:rPr lang="en-US" altLang="en-US" sz="1000"/>
              <a:t>Mr Mrozek said any birds being transported from south-east Asia posed an avian </a:t>
            </a:r>
          </a:p>
          <a:p>
            <a:pPr eaLnBrk="1" hangingPunct="1"/>
            <a:r>
              <a:rPr lang="en-US" altLang="en-US" sz="1000"/>
              <a:t>flu risk and needed to be quarantined. </a:t>
            </a:r>
          </a:p>
          <a:p>
            <a:pPr eaLnBrk="1" hangingPunct="1"/>
            <a:r>
              <a:rPr lang="en-US" altLang="en-US" sz="1000"/>
              <a:t>Dong has been charged with conspiracy and released on bail.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153876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41301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358234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C67374A-AAD7-49C6-981B-BCDA44D18C4A}" type="slidenum">
              <a:rPr lang="ar-SA"/>
              <a:pPr>
                <a:defRPr/>
              </a:pPr>
              <a:t>‹#›</a:t>
            </a:fld>
            <a:endParaRPr lang="en-GB"/>
          </a:p>
        </p:txBody>
      </p:sp>
    </p:spTree>
    <p:extLst>
      <p:ext uri="{BB962C8B-B14F-4D97-AF65-F5344CB8AC3E}">
        <p14:creationId xmlns:p14="http://schemas.microsoft.com/office/powerpoint/2010/main" val="412502626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13F6F1E-0FA1-46A8-8524-839C9F036F28}" type="slidenum">
              <a:rPr lang="ar-SA"/>
              <a:pPr>
                <a:defRPr/>
              </a:pPr>
              <a:t>‹#›</a:t>
            </a:fld>
            <a:endParaRPr lang="en-GB"/>
          </a:p>
        </p:txBody>
      </p:sp>
    </p:spTree>
    <p:extLst>
      <p:ext uri="{BB962C8B-B14F-4D97-AF65-F5344CB8AC3E}">
        <p14:creationId xmlns:p14="http://schemas.microsoft.com/office/powerpoint/2010/main" val="2147895952"/>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4284709-8EF7-4364-B1AA-00BE5DD4DD9D}" type="slidenum">
              <a:rPr lang="ar-SA"/>
              <a:pPr>
                <a:defRPr/>
              </a:pPr>
              <a:t>‹#›</a:t>
            </a:fld>
            <a:endParaRPr lang="en-GB"/>
          </a:p>
        </p:txBody>
      </p:sp>
    </p:spTree>
    <p:extLst>
      <p:ext uri="{BB962C8B-B14F-4D97-AF65-F5344CB8AC3E}">
        <p14:creationId xmlns:p14="http://schemas.microsoft.com/office/powerpoint/2010/main" val="88288228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55700"/>
            <a:ext cx="5080000"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55700"/>
            <a:ext cx="5080000"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803A008-6D92-4ED5-A218-DFC75429D706}" type="slidenum">
              <a:rPr lang="ar-SA"/>
              <a:pPr>
                <a:defRPr/>
              </a:pPr>
              <a:t>‹#›</a:t>
            </a:fld>
            <a:endParaRPr lang="en-GB"/>
          </a:p>
        </p:txBody>
      </p:sp>
    </p:spTree>
    <p:extLst>
      <p:ext uri="{BB962C8B-B14F-4D97-AF65-F5344CB8AC3E}">
        <p14:creationId xmlns:p14="http://schemas.microsoft.com/office/powerpoint/2010/main" val="49141458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35835BB-EA45-4556-89E1-EF23FCDEB396}" type="slidenum">
              <a:rPr lang="ar-SA"/>
              <a:pPr>
                <a:defRPr/>
              </a:pPr>
              <a:t>‹#›</a:t>
            </a:fld>
            <a:endParaRPr lang="en-GB"/>
          </a:p>
        </p:txBody>
      </p:sp>
    </p:spTree>
    <p:extLst>
      <p:ext uri="{BB962C8B-B14F-4D97-AF65-F5344CB8AC3E}">
        <p14:creationId xmlns:p14="http://schemas.microsoft.com/office/powerpoint/2010/main" val="2479691528"/>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5369313-B404-4306-84A0-40C84F1E039B}" type="slidenum">
              <a:rPr lang="ar-SA"/>
              <a:pPr>
                <a:defRPr/>
              </a:pPr>
              <a:t>‹#›</a:t>
            </a:fld>
            <a:endParaRPr lang="en-GB"/>
          </a:p>
        </p:txBody>
      </p:sp>
    </p:spTree>
    <p:extLst>
      <p:ext uri="{BB962C8B-B14F-4D97-AF65-F5344CB8AC3E}">
        <p14:creationId xmlns:p14="http://schemas.microsoft.com/office/powerpoint/2010/main" val="53730364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4B12092-A634-4A43-9D91-F4C38DDA6AF9}" type="slidenum">
              <a:rPr lang="ar-SA"/>
              <a:pPr>
                <a:defRPr/>
              </a:pPr>
              <a:t>‹#›</a:t>
            </a:fld>
            <a:endParaRPr lang="en-GB"/>
          </a:p>
        </p:txBody>
      </p:sp>
    </p:spTree>
    <p:extLst>
      <p:ext uri="{BB962C8B-B14F-4D97-AF65-F5344CB8AC3E}">
        <p14:creationId xmlns:p14="http://schemas.microsoft.com/office/powerpoint/2010/main" val="183822682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4A532A4-93E1-4F0B-A8CF-EA7E26631CC0}" type="slidenum">
              <a:rPr lang="ar-SA"/>
              <a:pPr>
                <a:defRPr/>
              </a:pPr>
              <a:t>‹#›</a:t>
            </a:fld>
            <a:endParaRPr lang="en-GB"/>
          </a:p>
        </p:txBody>
      </p:sp>
    </p:spTree>
    <p:extLst>
      <p:ext uri="{BB962C8B-B14F-4D97-AF65-F5344CB8AC3E}">
        <p14:creationId xmlns:p14="http://schemas.microsoft.com/office/powerpoint/2010/main" val="372004568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657729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22D216F-F752-44FB-9DFD-3DA286A6BBF5}" type="slidenum">
              <a:rPr lang="ar-SA"/>
              <a:pPr>
                <a:defRPr/>
              </a:pPr>
              <a:t>‹#›</a:t>
            </a:fld>
            <a:endParaRPr lang="en-GB"/>
          </a:p>
        </p:txBody>
      </p:sp>
    </p:spTree>
    <p:extLst>
      <p:ext uri="{BB962C8B-B14F-4D97-AF65-F5344CB8AC3E}">
        <p14:creationId xmlns:p14="http://schemas.microsoft.com/office/powerpoint/2010/main" val="1930630812"/>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D598D00-1C00-4FB0-AA23-E4DF42895F34}" type="slidenum">
              <a:rPr lang="ar-SA"/>
              <a:pPr>
                <a:defRPr/>
              </a:pPr>
              <a:t>‹#›</a:t>
            </a:fld>
            <a:endParaRPr lang="en-GB"/>
          </a:p>
        </p:txBody>
      </p:sp>
    </p:spTree>
    <p:extLst>
      <p:ext uri="{BB962C8B-B14F-4D97-AF65-F5344CB8AC3E}">
        <p14:creationId xmlns:p14="http://schemas.microsoft.com/office/powerpoint/2010/main" val="405286217"/>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04800"/>
            <a:ext cx="7569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3CC757C-01A7-42D2-86E2-EE766143A6C9}" type="slidenum">
              <a:rPr lang="ar-SA"/>
              <a:pPr>
                <a:defRPr/>
              </a:pPr>
              <a:t>‹#›</a:t>
            </a:fld>
            <a:endParaRPr lang="en-GB"/>
          </a:p>
        </p:txBody>
      </p:sp>
    </p:spTree>
    <p:extLst>
      <p:ext uri="{BB962C8B-B14F-4D97-AF65-F5344CB8AC3E}">
        <p14:creationId xmlns:p14="http://schemas.microsoft.com/office/powerpoint/2010/main" val="4038775521"/>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725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55700"/>
            <a:ext cx="5080000" cy="501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155700"/>
            <a:ext cx="50800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740150"/>
            <a:ext cx="50800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BF6B90C3-A0E5-41DA-A477-0E00AF1E158C}" type="slidenum">
              <a:rPr lang="ar-SA"/>
              <a:pPr>
                <a:defRPr/>
              </a:pPr>
              <a:t>‹#›</a:t>
            </a:fld>
            <a:endParaRPr lang="en-GB"/>
          </a:p>
        </p:txBody>
      </p:sp>
    </p:spTree>
    <p:extLst>
      <p:ext uri="{BB962C8B-B14F-4D97-AF65-F5344CB8AC3E}">
        <p14:creationId xmlns:p14="http://schemas.microsoft.com/office/powerpoint/2010/main" val="3579724077"/>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7254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155700"/>
            <a:ext cx="10363200" cy="5016500"/>
          </a:xfrm>
        </p:spPr>
        <p:txBody>
          <a:bodyPr/>
          <a:lstStyle/>
          <a:p>
            <a:pPr lvl="0"/>
            <a:r>
              <a:rPr lang="en-US" noProof="0" smtClean="0"/>
              <a:t>Click icon to add chart</a:t>
            </a:r>
          </a:p>
        </p:txBody>
      </p:sp>
      <p:sp>
        <p:nvSpPr>
          <p:cNvPr id="4" name="Rectangle 4"/>
          <p:cNvSpPr>
            <a:spLocks noGrp="1" noChangeArrowheads="1"/>
          </p:cNvSpPr>
          <p:nvPr>
            <p:ph type="sldNum" sz="quarter" idx="10"/>
          </p:nvPr>
        </p:nvSpPr>
        <p:spPr>
          <a:ln/>
        </p:spPr>
        <p:txBody>
          <a:bodyPr/>
          <a:lstStyle>
            <a:lvl1pPr>
              <a:defRPr/>
            </a:lvl1pPr>
          </a:lstStyle>
          <a:p>
            <a:pPr>
              <a:defRPr/>
            </a:pPr>
            <a:fld id="{A5C5B84B-C974-4A1E-8071-9CD7A577F936}" type="slidenum">
              <a:rPr lang="ar-SA"/>
              <a:pPr>
                <a:defRPr/>
              </a:pPr>
              <a:t>‹#›</a:t>
            </a:fld>
            <a:endParaRPr lang="en-GB"/>
          </a:p>
        </p:txBody>
      </p:sp>
    </p:spTree>
    <p:extLst>
      <p:ext uri="{BB962C8B-B14F-4D97-AF65-F5344CB8AC3E}">
        <p14:creationId xmlns:p14="http://schemas.microsoft.com/office/powerpoint/2010/main" val="3489634118"/>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725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55700"/>
            <a:ext cx="5080000" cy="501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55700"/>
            <a:ext cx="5080000" cy="501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CF46095-F628-4B89-89E4-1015BF25DC99}" type="slidenum">
              <a:rPr lang="ar-SA"/>
              <a:pPr>
                <a:defRPr/>
              </a:pPr>
              <a:t>‹#›</a:t>
            </a:fld>
            <a:endParaRPr lang="en-GB"/>
          </a:p>
        </p:txBody>
      </p:sp>
    </p:spTree>
    <p:extLst>
      <p:ext uri="{BB962C8B-B14F-4D97-AF65-F5344CB8AC3E}">
        <p14:creationId xmlns:p14="http://schemas.microsoft.com/office/powerpoint/2010/main" val="299913928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407886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264278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45127" y="2507550"/>
            <a:ext cx="5156200" cy="3680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7550"/>
            <a:ext cx="5181601" cy="3680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51AD63F-A928-477D-99D7-F9D4DD63A7FE}" type="slidenum">
              <a:rPr lang="ar-SA" smtClean="0"/>
              <a:pPr/>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231333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عنوان فقط">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51AD63F-A928-477D-99D7-F9D4DD63A7FE}" type="slidenum">
              <a:rPr lang="ar-SA" smtClean="0"/>
              <a:pPr/>
              <a:t>‹#›</a:t>
            </a:fld>
            <a:endParaRPr lang="ar-SA"/>
          </a:p>
        </p:txBody>
      </p:sp>
      <p:sp>
        <p:nvSpPr>
          <p:cNvPr id="6" name="Title 5"/>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67068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225445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164876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C97DF23-5A6C-4CBE-8D28-E0BF5A0D8E42}" type="datetimeFigureOut">
              <a:rPr lang="ar-SA" smtClean="0"/>
              <a:pPr/>
              <a:t>23/10/1445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51AD63F-A928-477D-99D7-F9D4DD63A7FE}" type="slidenum">
              <a:rPr lang="ar-SA" smtClean="0"/>
              <a:pPr/>
              <a:t>‹#›</a:t>
            </a:fld>
            <a:endParaRPr lang="ar-SA"/>
          </a:p>
        </p:txBody>
      </p:sp>
    </p:spTree>
    <p:extLst>
      <p:ext uri="{BB962C8B-B14F-4D97-AF65-F5344CB8AC3E}">
        <p14:creationId xmlns:p14="http://schemas.microsoft.com/office/powerpoint/2010/main" val="86595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C97DF23-5A6C-4CBE-8D28-E0BF5A0D8E42}" type="datetimeFigureOut">
              <a:rPr lang="ar-SA" smtClean="0"/>
              <a:pPr/>
              <a:t>23/10/1445</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ar-SA"/>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51AD63F-A928-477D-99D7-F9D4DD63A7FE}" type="slidenum">
              <a:rPr lang="ar-SA" smtClean="0"/>
              <a:pPr/>
              <a:t>‹#›</a:t>
            </a:fld>
            <a:endParaRPr lang="ar-SA"/>
          </a:p>
        </p:txBody>
      </p:sp>
    </p:spTree>
    <p:extLst>
      <p:ext uri="{BB962C8B-B14F-4D97-AF65-F5344CB8AC3E}">
        <p14:creationId xmlns:p14="http://schemas.microsoft.com/office/powerpoint/2010/main" val="14296973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339900"/>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304800"/>
            <a:ext cx="10363200" cy="725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3315" name="Rectangle 3"/>
          <p:cNvSpPr>
            <a:spLocks noGrp="1" noChangeArrowheads="1"/>
          </p:cNvSpPr>
          <p:nvPr>
            <p:ph type="body" idx="1"/>
          </p:nvPr>
        </p:nvSpPr>
        <p:spPr bwMode="auto">
          <a:xfrm>
            <a:off x="914400" y="1155700"/>
            <a:ext cx="103632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2532" name="Rectangle 4"/>
          <p:cNvSpPr>
            <a:spLocks noGrp="1" noChangeArrowheads="1"/>
          </p:cNvSpPr>
          <p:nvPr>
            <p:ph type="sldNum" sz="quarter" idx="4"/>
          </p:nvPr>
        </p:nvSpPr>
        <p:spPr bwMode="auto">
          <a:xfrm>
            <a:off x="11379200" y="0"/>
            <a:ext cx="812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rtl="0">
              <a:defRPr sz="1400">
                <a:solidFill>
                  <a:srgbClr val="FFCC00"/>
                </a:solidFill>
                <a:latin typeface="Arial" pitchFamily="34" charset="0"/>
                <a:cs typeface="Arial" pitchFamily="34" charset="0"/>
              </a:defRPr>
            </a:lvl1pPr>
          </a:lstStyle>
          <a:p>
            <a:pPr>
              <a:defRPr/>
            </a:pPr>
            <a:fld id="{D4718B76-AB5A-4732-A35A-D3FAB41C6A29}" type="slidenum">
              <a:rPr lang="ar-SA"/>
              <a:pPr>
                <a:defRPr/>
              </a:pPr>
              <a:t>‹#›</a:t>
            </a:fld>
            <a:endParaRPr lang="en-GB"/>
          </a:p>
        </p:txBody>
      </p:sp>
      <p:pic>
        <p:nvPicPr>
          <p:cNvPr id="13317" name="Picture 5" descr="Copy of eartha"/>
          <p:cNvPicPr>
            <a:picLocks noChangeAspect="1" noChangeArrowheads="1" noCrop="1"/>
          </p:cNvPicPr>
          <p:nvPr/>
        </p:nvPicPr>
        <p:blipFill>
          <a:blip r:embed="rId16"/>
          <a:srcRect/>
          <a:stretch>
            <a:fillRect/>
          </a:stretch>
        </p:blipFill>
        <p:spPr bwMode="auto">
          <a:xfrm>
            <a:off x="11544300" y="6399213"/>
            <a:ext cx="499533" cy="374650"/>
          </a:xfrm>
          <a:prstGeom prst="rect">
            <a:avLst/>
          </a:prstGeom>
          <a:noFill/>
          <a:ln w="9525">
            <a:noFill/>
            <a:miter lim="800000"/>
            <a:headEnd/>
            <a:tailEnd/>
          </a:ln>
        </p:spPr>
      </p:pic>
      <p:pic>
        <p:nvPicPr>
          <p:cNvPr id="13318" name="Picture 6" descr="CITES_trans2"/>
          <p:cNvPicPr>
            <a:picLocks noChangeAspect="1" noChangeArrowheads="1"/>
          </p:cNvPicPr>
          <p:nvPr/>
        </p:nvPicPr>
        <p:blipFill>
          <a:blip r:embed="rId17"/>
          <a:srcRect/>
          <a:stretch>
            <a:fillRect/>
          </a:stretch>
        </p:blipFill>
        <p:spPr bwMode="auto">
          <a:xfrm>
            <a:off x="0" y="6329364"/>
            <a:ext cx="1219200" cy="528637"/>
          </a:xfrm>
          <a:prstGeom prst="rect">
            <a:avLst/>
          </a:prstGeom>
          <a:noFill/>
          <a:ln w="9525">
            <a:noFill/>
            <a:miter lim="800000"/>
            <a:headEnd/>
            <a:tailEnd/>
          </a:ln>
        </p:spPr>
      </p:pic>
      <p:pic>
        <p:nvPicPr>
          <p:cNvPr id="13319" name="Picture 7" descr="_Fauna  flora BW 7"/>
          <p:cNvPicPr>
            <a:picLocks noChangeAspect="1" noChangeArrowheads="1"/>
          </p:cNvPicPr>
          <p:nvPr/>
        </p:nvPicPr>
        <p:blipFill>
          <a:blip r:embed="rId18"/>
          <a:srcRect/>
          <a:stretch>
            <a:fillRect/>
          </a:stretch>
        </p:blipFill>
        <p:spPr bwMode="auto">
          <a:xfrm>
            <a:off x="0" y="6405564"/>
            <a:ext cx="9347200" cy="452437"/>
          </a:xfrm>
          <a:prstGeom prst="rect">
            <a:avLst/>
          </a:prstGeom>
          <a:noFill/>
          <a:ln w="9525">
            <a:noFill/>
            <a:miter lim="800000"/>
            <a:headEnd/>
            <a:tailEnd/>
          </a:ln>
        </p:spPr>
      </p:pic>
    </p:spTree>
    <p:extLst>
      <p:ext uri="{BB962C8B-B14F-4D97-AF65-F5344CB8AC3E}">
        <p14:creationId xmlns:p14="http://schemas.microsoft.com/office/powerpoint/2010/main" val="9483214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ransition>
    <p:wipe dir="d"/>
  </p:transition>
  <p:hf hdr="0" ftr="0" dt="0"/>
  <p:txStyles>
    <p:titleStyle>
      <a:lvl1pPr algn="ctr" rtl="0" eaLnBrk="1" fontAlgn="base" hangingPunct="1">
        <a:spcBef>
          <a:spcPct val="0"/>
        </a:spcBef>
        <a:spcAft>
          <a:spcPct val="0"/>
        </a:spcAft>
        <a:defRPr sz="3200">
          <a:solidFill>
            <a:srgbClr val="FFCC00"/>
          </a:solidFill>
          <a:latin typeface="+mj-lt"/>
          <a:ea typeface="+mj-ea"/>
          <a:cs typeface="+mj-cs"/>
        </a:defRPr>
      </a:lvl1pPr>
      <a:lvl2pPr algn="ctr" rtl="0" eaLnBrk="1" fontAlgn="base" hangingPunct="1">
        <a:spcBef>
          <a:spcPct val="0"/>
        </a:spcBef>
        <a:spcAft>
          <a:spcPct val="0"/>
        </a:spcAft>
        <a:defRPr sz="3200">
          <a:solidFill>
            <a:srgbClr val="FFCC00"/>
          </a:solidFill>
          <a:latin typeface="Arial" pitchFamily="34" charset="0"/>
          <a:cs typeface="Arial" pitchFamily="34" charset="0"/>
        </a:defRPr>
      </a:lvl2pPr>
      <a:lvl3pPr algn="ctr" rtl="0" eaLnBrk="1" fontAlgn="base" hangingPunct="1">
        <a:spcBef>
          <a:spcPct val="0"/>
        </a:spcBef>
        <a:spcAft>
          <a:spcPct val="0"/>
        </a:spcAft>
        <a:defRPr sz="3200">
          <a:solidFill>
            <a:srgbClr val="FFCC00"/>
          </a:solidFill>
          <a:latin typeface="Arial" pitchFamily="34" charset="0"/>
          <a:cs typeface="Arial" pitchFamily="34" charset="0"/>
        </a:defRPr>
      </a:lvl3pPr>
      <a:lvl4pPr algn="ctr" rtl="0" eaLnBrk="1" fontAlgn="base" hangingPunct="1">
        <a:spcBef>
          <a:spcPct val="0"/>
        </a:spcBef>
        <a:spcAft>
          <a:spcPct val="0"/>
        </a:spcAft>
        <a:defRPr sz="3200">
          <a:solidFill>
            <a:srgbClr val="FFCC00"/>
          </a:solidFill>
          <a:latin typeface="Arial" pitchFamily="34" charset="0"/>
          <a:cs typeface="Arial" pitchFamily="34" charset="0"/>
        </a:defRPr>
      </a:lvl4pPr>
      <a:lvl5pPr algn="ctr" rtl="0" eaLnBrk="1" fontAlgn="base" hangingPunct="1">
        <a:spcBef>
          <a:spcPct val="0"/>
        </a:spcBef>
        <a:spcAft>
          <a:spcPct val="0"/>
        </a:spcAft>
        <a:defRPr sz="3200">
          <a:solidFill>
            <a:srgbClr val="FFCC00"/>
          </a:solidFill>
          <a:latin typeface="Arial" pitchFamily="34" charset="0"/>
          <a:cs typeface="Arial" pitchFamily="34" charset="0"/>
        </a:defRPr>
      </a:lvl5pPr>
      <a:lvl6pPr marL="457200" algn="ctr" rtl="0" eaLnBrk="1" fontAlgn="base" hangingPunct="1">
        <a:spcBef>
          <a:spcPct val="0"/>
        </a:spcBef>
        <a:spcAft>
          <a:spcPct val="0"/>
        </a:spcAft>
        <a:defRPr sz="3200">
          <a:solidFill>
            <a:srgbClr val="FFCC00"/>
          </a:solidFill>
          <a:latin typeface="Arial" pitchFamily="34" charset="0"/>
          <a:cs typeface="Arial" pitchFamily="34" charset="0"/>
        </a:defRPr>
      </a:lvl6pPr>
      <a:lvl7pPr marL="914400" algn="ctr" rtl="0" eaLnBrk="1" fontAlgn="base" hangingPunct="1">
        <a:spcBef>
          <a:spcPct val="0"/>
        </a:spcBef>
        <a:spcAft>
          <a:spcPct val="0"/>
        </a:spcAft>
        <a:defRPr sz="3200">
          <a:solidFill>
            <a:srgbClr val="FFCC00"/>
          </a:solidFill>
          <a:latin typeface="Arial" pitchFamily="34" charset="0"/>
          <a:cs typeface="Arial" pitchFamily="34" charset="0"/>
        </a:defRPr>
      </a:lvl7pPr>
      <a:lvl8pPr marL="1371600" algn="ctr" rtl="0" eaLnBrk="1" fontAlgn="base" hangingPunct="1">
        <a:spcBef>
          <a:spcPct val="0"/>
        </a:spcBef>
        <a:spcAft>
          <a:spcPct val="0"/>
        </a:spcAft>
        <a:defRPr sz="3200">
          <a:solidFill>
            <a:srgbClr val="FFCC00"/>
          </a:solidFill>
          <a:latin typeface="Arial" pitchFamily="34" charset="0"/>
          <a:cs typeface="Arial" pitchFamily="34" charset="0"/>
        </a:defRPr>
      </a:lvl8pPr>
      <a:lvl9pPr marL="1828800" algn="ctr" rtl="0" eaLnBrk="1" fontAlgn="base" hangingPunct="1">
        <a:spcBef>
          <a:spcPct val="0"/>
        </a:spcBef>
        <a:spcAft>
          <a:spcPct val="0"/>
        </a:spcAft>
        <a:defRPr sz="3200">
          <a:solidFill>
            <a:srgbClr val="FFCC00"/>
          </a:solidFill>
          <a:latin typeface="Arial" pitchFamily="34" charset="0"/>
          <a:cs typeface="Arial" pitchFamily="34" charset="0"/>
        </a:defRPr>
      </a:lvl9pPr>
    </p:titleStyle>
    <p:bodyStyle>
      <a:lvl1pPr marL="342900" indent="-342900" algn="l" rtl="0" eaLnBrk="1" fontAlgn="base" hangingPunct="1">
        <a:spcBef>
          <a:spcPct val="40000"/>
        </a:spcBef>
        <a:spcAft>
          <a:spcPct val="15000"/>
        </a:spcAft>
        <a:buChar char="•"/>
        <a:defRPr sz="3200">
          <a:solidFill>
            <a:schemeClr val="bg1"/>
          </a:solidFill>
          <a:latin typeface="+mn-lt"/>
          <a:ea typeface="+mn-ea"/>
          <a:cs typeface="+mn-cs"/>
        </a:defRPr>
      </a:lvl1pPr>
      <a:lvl2pPr marL="742950" indent="-285750" algn="l" rtl="0" eaLnBrk="1" fontAlgn="base" hangingPunct="1">
        <a:spcBef>
          <a:spcPct val="40000"/>
        </a:spcBef>
        <a:spcAft>
          <a:spcPct val="15000"/>
        </a:spcAft>
        <a:buChar char="–"/>
        <a:defRPr sz="2800">
          <a:solidFill>
            <a:schemeClr val="bg1"/>
          </a:solidFill>
          <a:latin typeface="+mn-lt"/>
          <a:cs typeface="+mn-cs"/>
        </a:defRPr>
      </a:lvl2pPr>
      <a:lvl3pPr marL="1143000" indent="-228600" algn="l" rtl="0" eaLnBrk="1" fontAlgn="base" hangingPunct="1">
        <a:spcBef>
          <a:spcPct val="40000"/>
        </a:spcBef>
        <a:spcAft>
          <a:spcPct val="15000"/>
        </a:spcAft>
        <a:buChar char="•"/>
        <a:defRPr sz="2400" b="1">
          <a:solidFill>
            <a:schemeClr val="bg1"/>
          </a:solidFill>
          <a:latin typeface="+mn-lt"/>
          <a:cs typeface="+mn-cs"/>
        </a:defRPr>
      </a:lvl3pPr>
      <a:lvl4pPr marL="1600200" indent="-228600" algn="l" rtl="0" eaLnBrk="1" fontAlgn="base" hangingPunct="1">
        <a:spcBef>
          <a:spcPct val="40000"/>
        </a:spcBef>
        <a:spcAft>
          <a:spcPct val="15000"/>
        </a:spcAft>
        <a:buChar char="–"/>
        <a:defRPr sz="2000" b="1">
          <a:solidFill>
            <a:schemeClr val="bg1"/>
          </a:solidFill>
          <a:latin typeface="+mn-lt"/>
          <a:cs typeface="+mn-cs"/>
        </a:defRPr>
      </a:lvl4pPr>
      <a:lvl5pPr marL="2057400" indent="-228600" algn="l" rtl="0" eaLnBrk="1" fontAlgn="base" hangingPunct="1">
        <a:spcBef>
          <a:spcPct val="40000"/>
        </a:spcBef>
        <a:spcAft>
          <a:spcPct val="15000"/>
        </a:spcAft>
        <a:buChar char="»"/>
        <a:defRPr sz="2000" b="1">
          <a:solidFill>
            <a:schemeClr val="bg1"/>
          </a:solidFill>
          <a:latin typeface="+mn-lt"/>
          <a:cs typeface="+mn-cs"/>
        </a:defRPr>
      </a:lvl5pPr>
      <a:lvl6pPr marL="2514600" indent="-228600" algn="l" rtl="0" eaLnBrk="1" fontAlgn="base" hangingPunct="1">
        <a:spcBef>
          <a:spcPct val="40000"/>
        </a:spcBef>
        <a:spcAft>
          <a:spcPct val="15000"/>
        </a:spcAft>
        <a:buChar char="»"/>
        <a:defRPr sz="2000" b="1">
          <a:solidFill>
            <a:schemeClr val="bg1"/>
          </a:solidFill>
          <a:latin typeface="+mn-lt"/>
          <a:cs typeface="+mn-cs"/>
        </a:defRPr>
      </a:lvl6pPr>
      <a:lvl7pPr marL="2971800" indent="-228600" algn="l" rtl="0" eaLnBrk="1" fontAlgn="base" hangingPunct="1">
        <a:spcBef>
          <a:spcPct val="40000"/>
        </a:spcBef>
        <a:spcAft>
          <a:spcPct val="15000"/>
        </a:spcAft>
        <a:buChar char="»"/>
        <a:defRPr sz="2000" b="1">
          <a:solidFill>
            <a:schemeClr val="bg1"/>
          </a:solidFill>
          <a:latin typeface="+mn-lt"/>
          <a:cs typeface="+mn-cs"/>
        </a:defRPr>
      </a:lvl7pPr>
      <a:lvl8pPr marL="3429000" indent="-228600" algn="l" rtl="0" eaLnBrk="1" fontAlgn="base" hangingPunct="1">
        <a:spcBef>
          <a:spcPct val="40000"/>
        </a:spcBef>
        <a:spcAft>
          <a:spcPct val="15000"/>
        </a:spcAft>
        <a:buChar char="»"/>
        <a:defRPr sz="2000" b="1">
          <a:solidFill>
            <a:schemeClr val="bg1"/>
          </a:solidFill>
          <a:latin typeface="+mn-lt"/>
          <a:cs typeface="+mn-cs"/>
        </a:defRPr>
      </a:lvl8pPr>
      <a:lvl9pPr marL="3886200" indent="-228600" algn="l" rtl="0" eaLnBrk="1" fontAlgn="base" hangingPunct="1">
        <a:spcBef>
          <a:spcPct val="40000"/>
        </a:spcBef>
        <a:spcAft>
          <a:spcPct val="15000"/>
        </a:spcAft>
        <a:buChar char="»"/>
        <a:defRPr sz="2000" b="1">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996810" y="1261188"/>
            <a:ext cx="8962201" cy="4252802"/>
          </a:xfrm>
          <a:noFill/>
          <a:effectLst/>
        </p:spPr>
        <p:txBody>
          <a:bodyPr>
            <a:normAutofit/>
          </a:bodyPr>
          <a:lstStyle/>
          <a:p>
            <a:r>
              <a:rPr lang="ar-AE" sz="4000" b="1" dirty="0" smtClean="0">
                <a:solidFill>
                  <a:srgbClr val="006600"/>
                </a:solidFill>
                <a:latin typeface="Adobe نسخ Medium" panose="01010101010101010101" pitchFamily="50" charset="-78"/>
              </a:rPr>
              <a:t>مقدمة</a:t>
            </a:r>
            <a:br>
              <a:rPr lang="ar-AE" sz="4000" b="1" dirty="0" smtClean="0">
                <a:solidFill>
                  <a:srgbClr val="006600"/>
                </a:solidFill>
                <a:latin typeface="Adobe نسخ Medium" panose="01010101010101010101" pitchFamily="50" charset="-78"/>
              </a:rPr>
            </a:br>
            <a:r>
              <a:rPr lang="ar-AE" sz="4000" b="1" dirty="0" smtClean="0">
                <a:solidFill>
                  <a:srgbClr val="006600"/>
                </a:solidFill>
                <a:latin typeface="Adobe نسخ Medium" panose="01010101010101010101" pitchFamily="50" charset="-78"/>
              </a:rPr>
              <a:t>حول </a:t>
            </a:r>
            <a:r>
              <a:rPr lang="ar-AE" sz="4000" b="1" dirty="0">
                <a:solidFill>
                  <a:srgbClr val="006600"/>
                </a:solidFill>
                <a:latin typeface="Adobe نسخ Medium" panose="01010101010101010101" pitchFamily="50" charset="-78"/>
              </a:rPr>
              <a:t>اتفاقية التجارة الدولية بالأنواع المهددة بالانقراض من الحيوانات والنباتات البرية</a:t>
            </a:r>
            <a:br>
              <a:rPr lang="ar-AE" sz="4000" b="1" dirty="0">
                <a:solidFill>
                  <a:srgbClr val="006600"/>
                </a:solidFill>
                <a:latin typeface="Adobe نسخ Medium" panose="01010101010101010101" pitchFamily="50" charset="-78"/>
              </a:rPr>
            </a:br>
            <a:r>
              <a:rPr lang="ar-AE" sz="4000" b="1" dirty="0" smtClean="0">
                <a:solidFill>
                  <a:srgbClr val="006600"/>
                </a:solidFill>
                <a:latin typeface="Adobe نسخ Medium" panose="01010101010101010101" pitchFamily="50" charset="-78"/>
              </a:rPr>
              <a:t>(سايتس</a:t>
            </a:r>
            <a:r>
              <a:rPr lang="en-US" sz="4000" b="1" dirty="0" smtClean="0">
                <a:solidFill>
                  <a:srgbClr val="006600"/>
                </a:solidFill>
                <a:latin typeface="Adobe نسخ Medium" panose="01010101010101010101" pitchFamily="50" charset="-78"/>
              </a:rPr>
              <a:t> CITES </a:t>
            </a:r>
            <a:r>
              <a:rPr lang="ar-AE" sz="4000" b="1" dirty="0" smtClean="0">
                <a:solidFill>
                  <a:srgbClr val="006600"/>
                </a:solidFill>
                <a:latin typeface="Adobe نسخ Medium" panose="01010101010101010101" pitchFamily="50" charset="-78"/>
              </a:rPr>
              <a:t>)</a:t>
            </a:r>
            <a:r>
              <a:rPr lang="en-US" sz="4000" b="1" dirty="0" smtClean="0">
                <a:solidFill>
                  <a:srgbClr val="006600"/>
                </a:solidFill>
                <a:latin typeface="Adobe نسخ Medium" panose="01010101010101010101" pitchFamily="50" charset="-78"/>
              </a:rPr>
              <a:t/>
            </a:r>
            <a:br>
              <a:rPr lang="en-US" sz="4000" b="1" dirty="0" smtClean="0">
                <a:solidFill>
                  <a:srgbClr val="006600"/>
                </a:solidFill>
                <a:latin typeface="Adobe نسخ Medium" panose="01010101010101010101" pitchFamily="50" charset="-78"/>
              </a:rPr>
            </a:br>
            <a:r>
              <a:rPr lang="ar-IQ" sz="4000" b="1" dirty="0" smtClean="0">
                <a:solidFill>
                  <a:srgbClr val="FF0000"/>
                </a:solidFill>
                <a:latin typeface="Adobe نسخ Medium" panose="01010101010101010101" pitchFamily="50" charset="-78"/>
              </a:rPr>
              <a:t>أ.د. عبدالمطلب جاسم الرديني</a:t>
            </a:r>
            <a:endParaRPr lang="ar-AE" sz="4000" b="1" dirty="0">
              <a:solidFill>
                <a:srgbClr val="FF0000"/>
              </a:solidFill>
              <a:latin typeface="Adobe نسخ Medium" panose="01010101010101010101" pitchFamily="50"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6023"/>
            <a:ext cx="6711088" cy="691978"/>
          </a:xfrm>
          <a:prstGeom prst="rect">
            <a:avLst/>
          </a:prstGeom>
          <a:effectLst/>
        </p:spPr>
      </p:pic>
      <p:cxnSp>
        <p:nvCxnSpPr>
          <p:cNvPr id="6" name="رابط مستقيم 5"/>
          <p:cNvCxnSpPr/>
          <p:nvPr/>
        </p:nvCxnSpPr>
        <p:spPr>
          <a:xfrm>
            <a:off x="6858000" y="6573797"/>
            <a:ext cx="5334000" cy="12354"/>
          </a:xfrm>
          <a:prstGeom prst="line">
            <a:avLst/>
          </a:prstGeom>
        </p:spPr>
        <p:style>
          <a:lnRef idx="1">
            <a:schemeClr val="accent6"/>
          </a:lnRef>
          <a:fillRef idx="0">
            <a:schemeClr val="accent6"/>
          </a:fillRef>
          <a:effectRef idx="0">
            <a:schemeClr val="accent6"/>
          </a:effectRef>
          <a:fontRef idx="minor">
            <a:schemeClr val="tx1"/>
          </a:fontRef>
        </p:style>
      </p:cxnSp>
      <p:sp>
        <p:nvSpPr>
          <p:cNvPr id="10" name="مربع نص 9"/>
          <p:cNvSpPr txBox="1"/>
          <p:nvPr/>
        </p:nvSpPr>
        <p:spPr>
          <a:xfrm>
            <a:off x="10058400" y="6315675"/>
            <a:ext cx="2133600" cy="338554"/>
          </a:xfrm>
          <a:prstGeom prst="rect">
            <a:avLst/>
          </a:prstGeom>
          <a:solidFill>
            <a:srgbClr val="70AD47"/>
          </a:solidFill>
        </p:spPr>
        <p:txBody>
          <a:bodyPr wrap="square" rtlCol="1">
            <a:spAutoFit/>
          </a:bodyPr>
          <a:lstStyle/>
          <a:p>
            <a:r>
              <a:rPr lang="ar-AE" sz="1600" b="1" dirty="0" smtClean="0">
                <a:solidFill>
                  <a:schemeClr val="bg1"/>
                </a:solidFill>
                <a:latin typeface="Al-Mohanad" panose="02060603050605020204" pitchFamily="18" charset="-78"/>
                <a:cs typeface="Al-Mohanad" panose="02060603050605020204" pitchFamily="18" charset="-78"/>
              </a:rPr>
              <a:t>مقدمة عن اتفاقية </a:t>
            </a:r>
            <a:r>
              <a:rPr lang="en-US" sz="1600" b="1" dirty="0" smtClean="0">
                <a:solidFill>
                  <a:schemeClr val="bg1"/>
                </a:solidFill>
                <a:latin typeface="Al-Mohanad" panose="02060603050605020204" pitchFamily="18" charset="-78"/>
                <a:cs typeface="Al-Mohanad" panose="02060603050605020204" pitchFamily="18" charset="-78"/>
              </a:rPr>
              <a:t>CITES</a:t>
            </a:r>
            <a:endParaRPr lang="ar-SA" sz="1600" b="1" dirty="0">
              <a:solidFill>
                <a:schemeClr val="bg1"/>
              </a:solidFill>
              <a:latin typeface="Al-Mohanad" panose="02060603050605020204" pitchFamily="18" charset="-78"/>
              <a:cs typeface="Al-Mohanad" panose="02060603050605020204" pitchFamily="18" charset="-78"/>
            </a:endParaRPr>
          </a:p>
        </p:txBody>
      </p:sp>
      <p:pic>
        <p:nvPicPr>
          <p:cNvPr id="11" name="Picture 21" descr="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33871"/>
            <a:ext cx="736600" cy="112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69894" y="-46863"/>
            <a:ext cx="10900186" cy="2616101"/>
          </a:xfrm>
          <a:prstGeom prst="rect">
            <a:avLst/>
          </a:prstGeom>
        </p:spPr>
        <p:txBody>
          <a:bodyPr wrap="square">
            <a:spAutoFit/>
          </a:bodyPr>
          <a:lstStyle/>
          <a:p>
            <a:pPr lvl="0" algn="ctr" rtl="0">
              <a:spcBef>
                <a:spcPct val="50000"/>
              </a:spcBef>
              <a:defRPr/>
            </a:pPr>
            <a:r>
              <a:rPr lang="en-GB" sz="6000" dirty="0">
                <a:solidFill>
                  <a:srgbClr val="C00000"/>
                </a:solidFill>
                <a:effectLst>
                  <a:outerShdw blurRad="38100" dist="38100" dir="2700000" algn="tl">
                    <a:srgbClr val="000000"/>
                  </a:outerShdw>
                </a:effectLst>
                <a:latin typeface="Arial" pitchFamily="34" charset="0"/>
                <a:cs typeface="Arial" pitchFamily="34" charset="0"/>
              </a:rPr>
              <a:t>C</a:t>
            </a:r>
            <a:r>
              <a:rPr lang="en-GB" sz="4400" b="1" dirty="0">
                <a:solidFill>
                  <a:srgbClr val="FF6600"/>
                </a:solidFill>
                <a:latin typeface="Arial" pitchFamily="34" charset="0"/>
                <a:cs typeface="Arial" pitchFamily="34" charset="0"/>
              </a:rPr>
              <a:t>onvention on </a:t>
            </a:r>
            <a:r>
              <a:rPr lang="en-GB" sz="6000" dirty="0">
                <a:solidFill>
                  <a:srgbClr val="C00000"/>
                </a:solidFill>
                <a:effectLst>
                  <a:outerShdw blurRad="38100" dist="38100" dir="2700000" algn="tl">
                    <a:srgbClr val="000000"/>
                  </a:outerShdw>
                </a:effectLst>
                <a:latin typeface="Arial" pitchFamily="34" charset="0"/>
                <a:cs typeface="Arial" pitchFamily="34" charset="0"/>
              </a:rPr>
              <a:t>I</a:t>
            </a:r>
            <a:r>
              <a:rPr lang="en-GB" sz="4400" b="1" dirty="0">
                <a:solidFill>
                  <a:srgbClr val="FF6600"/>
                </a:solidFill>
                <a:latin typeface="Arial" pitchFamily="34" charset="0"/>
                <a:cs typeface="Arial" pitchFamily="34" charset="0"/>
              </a:rPr>
              <a:t>nternational </a:t>
            </a:r>
            <a:r>
              <a:rPr lang="en-GB" sz="6000" dirty="0">
                <a:solidFill>
                  <a:srgbClr val="C00000"/>
                </a:solidFill>
                <a:effectLst>
                  <a:outerShdw blurRad="38100" dist="38100" dir="2700000" algn="tl">
                    <a:srgbClr val="000000"/>
                  </a:outerShdw>
                </a:effectLst>
                <a:latin typeface="Arial" pitchFamily="34" charset="0"/>
                <a:cs typeface="Arial" pitchFamily="34" charset="0"/>
              </a:rPr>
              <a:t>T</a:t>
            </a:r>
            <a:r>
              <a:rPr lang="en-GB" sz="4400" b="1" dirty="0">
                <a:solidFill>
                  <a:srgbClr val="FF6600"/>
                </a:solidFill>
                <a:latin typeface="Arial" pitchFamily="34" charset="0"/>
                <a:cs typeface="Arial" pitchFamily="34" charset="0"/>
              </a:rPr>
              <a:t>rade in </a:t>
            </a:r>
            <a:r>
              <a:rPr lang="en-GB" sz="6000" dirty="0">
                <a:solidFill>
                  <a:srgbClr val="C00000"/>
                </a:solidFill>
                <a:effectLst>
                  <a:outerShdw blurRad="38100" dist="38100" dir="2700000" algn="tl">
                    <a:srgbClr val="000000"/>
                  </a:outerShdw>
                </a:effectLst>
                <a:latin typeface="Arial" pitchFamily="34" charset="0"/>
                <a:cs typeface="Arial" pitchFamily="34" charset="0"/>
              </a:rPr>
              <a:t>E</a:t>
            </a:r>
            <a:r>
              <a:rPr lang="en-GB" sz="4400" b="1" dirty="0">
                <a:solidFill>
                  <a:srgbClr val="FF6600"/>
                </a:solidFill>
                <a:latin typeface="Arial" pitchFamily="34" charset="0"/>
                <a:cs typeface="Arial" pitchFamily="34" charset="0"/>
              </a:rPr>
              <a:t>ndangered </a:t>
            </a:r>
            <a:r>
              <a:rPr lang="en-GB" sz="6000" dirty="0">
                <a:solidFill>
                  <a:srgbClr val="C00000"/>
                </a:solidFill>
                <a:effectLst>
                  <a:outerShdw blurRad="38100" dist="38100" dir="2700000" algn="tl">
                    <a:srgbClr val="000000"/>
                  </a:outerShdw>
                </a:effectLst>
                <a:latin typeface="Arial" pitchFamily="34" charset="0"/>
                <a:cs typeface="Arial" pitchFamily="34" charset="0"/>
              </a:rPr>
              <a:t>S</a:t>
            </a:r>
            <a:r>
              <a:rPr lang="en-GB" sz="4400" b="1" dirty="0">
                <a:solidFill>
                  <a:srgbClr val="FF6600"/>
                </a:solidFill>
                <a:latin typeface="Arial" pitchFamily="34" charset="0"/>
                <a:cs typeface="Arial" pitchFamily="34" charset="0"/>
              </a:rPr>
              <a:t>pecies of Wild Fauna and Flora</a:t>
            </a:r>
          </a:p>
        </p:txBody>
      </p:sp>
    </p:spTree>
    <p:extLst>
      <p:ext uri="{BB962C8B-B14F-4D97-AF65-F5344CB8AC3E}">
        <p14:creationId xmlns:p14="http://schemas.microsoft.com/office/powerpoint/2010/main" val="467811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035" y="1187823"/>
            <a:ext cx="11988800" cy="5181600"/>
          </a:xfrm>
        </p:spPr>
        <p:txBody>
          <a:bodyPr>
            <a:noAutofit/>
          </a:bodyPr>
          <a:lstStyle/>
          <a:p>
            <a:pPr algn="just"/>
            <a:r>
              <a:rPr lang="ar-IQ" sz="3000" b="1" dirty="0" smtClean="0">
                <a:cs typeface="Sultan Medium" pitchFamily="2" charset="-78"/>
              </a:rPr>
              <a:t>يمنع استيراد وتصدير او اعادة تصدير اي عينة من الحيوانات والنباتات المهددة بالأنقراض والتي تندرج بأتفاقية السايتس الحية والميتة والأجزاء او المشتقات الا بعد الحصول على شهادة مسبقة سارية المفعول من وزارة البيئة وتكون هذه الشهادة منفصلة لكل شحنة . </a:t>
            </a:r>
          </a:p>
          <a:p>
            <a:pPr algn="just"/>
            <a:r>
              <a:rPr lang="ar-IQ" sz="3000" b="1" dirty="0" smtClean="0">
                <a:cs typeface="Sultan Medium" pitchFamily="2" charset="-78"/>
              </a:rPr>
              <a:t>جميع الشحنات التي توجد بها انواع مدرجة بملاحق اتفاقية السايتس يجب ان تكون مصحوبة بشهادات سايتس من الدولة المستوردة والمصدرة للأفراج عنها . </a:t>
            </a:r>
          </a:p>
          <a:p>
            <a:pPr algn="just"/>
            <a:r>
              <a:rPr lang="ar-IQ" sz="3000" b="1" dirty="0" smtClean="0">
                <a:cs typeface="Sultan Medium" pitchFamily="2" charset="-78"/>
              </a:rPr>
              <a:t>جميع الشحنات النباتية والحيوانية ولأي غرض كانت ( شخصية- تجارية-حدائق حيوان-غيرها ) يجب ان تتوافق مع قوانين الحجر البيطري والزراعي للأفراج عنها. </a:t>
            </a:r>
          </a:p>
          <a:p>
            <a:pPr algn="just"/>
            <a:r>
              <a:rPr lang="ar-IQ" sz="3000" b="1" dirty="0" smtClean="0">
                <a:cs typeface="Sultan Medium" pitchFamily="2" charset="-78"/>
              </a:rPr>
              <a:t>يجوز للجهة المختصة وهي وزارة البيئة في اي وقت سحب تعديل اي شهادة اصدرتها اذا ثبت ان اي منها قد صدر استناداً الى بيانات غير صحيحة او مضللة من قبل مقدم الطلب </a:t>
            </a:r>
            <a:r>
              <a:rPr lang="ar-IQ" sz="3000" b="1" dirty="0" smtClean="0">
                <a:solidFill>
                  <a:srgbClr val="FF0000"/>
                </a:solidFill>
                <a:cs typeface="Sultan Medium" pitchFamily="2" charset="-78"/>
              </a:rPr>
              <a:t>( ولايجوز لأي شخص استخدام اي شهادة ممنوحة لغيره ).</a:t>
            </a:r>
          </a:p>
        </p:txBody>
      </p:sp>
      <p:sp>
        <p:nvSpPr>
          <p:cNvPr id="2" name="Title 1"/>
          <p:cNvSpPr>
            <a:spLocks noGrp="1"/>
          </p:cNvSpPr>
          <p:nvPr>
            <p:ph type="title"/>
          </p:nvPr>
        </p:nvSpPr>
        <p:spPr>
          <a:xfrm>
            <a:off x="815751" y="107576"/>
            <a:ext cx="10871200" cy="990600"/>
          </a:xfrm>
        </p:spPr>
        <p:txBody>
          <a:bodyPr>
            <a:noAutofit/>
          </a:bodyPr>
          <a:lstStyle/>
          <a:p>
            <a:pPr algn="ctr"/>
            <a:r>
              <a:rPr lang="ar-IQ" sz="3600" b="1" dirty="0" smtClean="0">
                <a:solidFill>
                  <a:srgbClr val="FF0000"/>
                </a:solidFill>
                <a:effectLst/>
              </a:rPr>
              <a:t>الأحكام العامة لأستيراد وتصدير الحيوانات والنباتات المدرجة بملاحق اتفاقية سايتس والمصادق عليها من قبل الأمانة العامة  لمجلس الوزراء </a:t>
            </a:r>
            <a:endParaRPr lang="ar-IQ" sz="3600" b="1" dirty="0">
              <a:solidFill>
                <a:srgbClr val="FF0000"/>
              </a:solidFill>
              <a:effectLst/>
            </a:endParaRPr>
          </a:p>
        </p:txBody>
      </p:sp>
    </p:spTree>
    <p:extLst>
      <p:ext uri="{BB962C8B-B14F-4D97-AF65-F5344CB8AC3E}">
        <p14:creationId xmlns:p14="http://schemas.microsoft.com/office/powerpoint/2010/main" val="86195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228600"/>
            <a:ext cx="11480800" cy="6324600"/>
          </a:xfrm>
        </p:spPr>
        <p:txBody>
          <a:bodyPr>
            <a:normAutofit/>
          </a:bodyPr>
          <a:lstStyle/>
          <a:p>
            <a:pPr lvl="0" algn="just">
              <a:buClr>
                <a:srgbClr val="2DA2BF"/>
              </a:buClr>
            </a:pPr>
            <a:r>
              <a:rPr lang="ar-IQ" sz="3200" b="1" dirty="0">
                <a:solidFill>
                  <a:prstClr val="black"/>
                </a:solidFill>
                <a:cs typeface="Sultan Medium" pitchFamily="2" charset="-78"/>
              </a:rPr>
              <a:t>على التشريع القانوني الخاص بالأتفاقية ان يحضر امتلاك وبيع وشراء اي عينة تم اخذها من البرية</a:t>
            </a:r>
          </a:p>
          <a:p>
            <a:pPr lvl="0" algn="just">
              <a:buClr>
                <a:srgbClr val="DD8047"/>
              </a:buClr>
            </a:pPr>
            <a:r>
              <a:rPr lang="ar-IQ" sz="3200" b="1" dirty="0">
                <a:solidFill>
                  <a:prstClr val="black"/>
                </a:solidFill>
                <a:cs typeface="Sultan Medium" pitchFamily="2" charset="-78"/>
              </a:rPr>
              <a:t>يمكن لوزارة البيئة  رفض او قبول اي طلب للحصول على شهادة سايتس وفق الألتزامات القانونية تجاه الأتفاقيات البيئية الملتزم بها العراق .</a:t>
            </a:r>
          </a:p>
          <a:p>
            <a:pPr lvl="0" algn="just">
              <a:buClr>
                <a:srgbClr val="DD8047"/>
              </a:buClr>
            </a:pPr>
            <a:r>
              <a:rPr lang="ar-IQ" sz="3200" b="1" dirty="0">
                <a:solidFill>
                  <a:prstClr val="black"/>
                </a:solidFill>
                <a:cs typeface="Sultan Medium" pitchFamily="2" charset="-78"/>
              </a:rPr>
              <a:t>يجب التحقق من ان شحن العينات  الحيوانية ( الحية ) قد تم بطريقة تقلل الى ادنى حد من اخطار الجروح والأصابات المضرة بالصحة والمعاملة القاسية </a:t>
            </a:r>
          </a:p>
          <a:p>
            <a:pPr lvl="0" algn="just">
              <a:buClr>
                <a:srgbClr val="DD8047"/>
              </a:buClr>
            </a:pPr>
            <a:r>
              <a:rPr lang="ar-IQ" sz="3200" b="1" dirty="0">
                <a:solidFill>
                  <a:prstClr val="black"/>
                </a:solidFill>
                <a:cs typeface="Sultan Medium" pitchFamily="2" charset="-78"/>
              </a:rPr>
              <a:t> الأحتفاظ بالعينات المصادرة ( لعدم وجود الموافقات الأصولية ) والتي تندرج بملاحق اتفاقية سايتس في مكان مناسب </a:t>
            </a:r>
            <a:r>
              <a:rPr lang="ar-IQ" sz="3200" b="1" dirty="0">
                <a:solidFill>
                  <a:srgbClr val="FF0000"/>
                </a:solidFill>
                <a:cs typeface="Sultan Medium" pitchFamily="2" charset="-78"/>
              </a:rPr>
              <a:t>( تحديد فترة الحجز ) </a:t>
            </a:r>
            <a:r>
              <a:rPr lang="ar-IQ" sz="3200" b="1" dirty="0">
                <a:solidFill>
                  <a:prstClr val="black"/>
                </a:solidFill>
                <a:cs typeface="Sultan Medium" pitchFamily="2" charset="-78"/>
              </a:rPr>
              <a:t>تمهيداً لأعادتها الى الدولة المصدرة بعد التشاور مع سلطاتها المختصة او تسليمها لأي مركز اغاثة بعد اجتيازها الفحوصات المطلوبة من قبل الحجر البيطري والزراعي . </a:t>
            </a:r>
          </a:p>
          <a:p>
            <a:pPr lvl="0" algn="just">
              <a:buClr>
                <a:srgbClr val="DD8047"/>
              </a:buClr>
            </a:pPr>
            <a:endParaRPr lang="ar-IQ" sz="3200" dirty="0">
              <a:solidFill>
                <a:prstClr val="black"/>
              </a:solidFill>
              <a:cs typeface="Sultan normal" pitchFamily="2" charset="-78"/>
            </a:endParaRPr>
          </a:p>
          <a:p>
            <a:pPr lvl="0" algn="just">
              <a:buClr>
                <a:srgbClr val="DD8047"/>
              </a:buClr>
            </a:pPr>
            <a:endParaRPr lang="ar-IQ" sz="2000" dirty="0">
              <a:solidFill>
                <a:prstClr val="black"/>
              </a:solidFill>
              <a:cs typeface="Sultan normal" pitchFamily="2" charset="-78"/>
            </a:endParaRPr>
          </a:p>
          <a:p>
            <a:pPr lvl="0" algn="just">
              <a:buClr>
                <a:srgbClr val="2DA2BF"/>
              </a:buClr>
            </a:pPr>
            <a:endParaRPr lang="ar-IQ" sz="2000" dirty="0">
              <a:solidFill>
                <a:prstClr val="black"/>
              </a:solidFill>
              <a:cs typeface="Sultan normal" pitchFamily="2" charset="-78"/>
            </a:endParaRPr>
          </a:p>
          <a:p>
            <a:endParaRPr lang="ar-IQ" dirty="0"/>
          </a:p>
        </p:txBody>
      </p:sp>
    </p:spTree>
    <p:extLst>
      <p:ext uri="{BB962C8B-B14F-4D97-AF65-F5344CB8AC3E}">
        <p14:creationId xmlns:p14="http://schemas.microsoft.com/office/powerpoint/2010/main" val="103948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81001"/>
            <a:ext cx="10972800" cy="5626291"/>
          </a:xfrm>
        </p:spPr>
        <p:txBody>
          <a:bodyPr>
            <a:normAutofit/>
          </a:bodyPr>
          <a:lstStyle/>
          <a:p>
            <a:pPr lvl="0" algn="just">
              <a:buClr>
                <a:srgbClr val="DD8047"/>
              </a:buClr>
            </a:pPr>
            <a:r>
              <a:rPr lang="ar-IQ" sz="3200" b="1" dirty="0">
                <a:solidFill>
                  <a:prstClr val="black"/>
                </a:solidFill>
                <a:cs typeface="Sultan Medium" pitchFamily="2" charset="-78"/>
              </a:rPr>
              <a:t>تطبق المواد اعلاه كذلك اذا كانت الشحنات لعينات حيوانية او نباتية غير حية ( اجزاء مشتقات مخلفات ) .</a:t>
            </a:r>
          </a:p>
          <a:p>
            <a:pPr lvl="0" algn="just">
              <a:buClr>
                <a:srgbClr val="DD8047"/>
              </a:buClr>
            </a:pPr>
            <a:r>
              <a:rPr lang="ar-IQ" sz="3200" b="1" dirty="0">
                <a:solidFill>
                  <a:prstClr val="black"/>
                </a:solidFill>
                <a:cs typeface="Sultan Medium" pitchFamily="2" charset="-78"/>
              </a:rPr>
              <a:t>وسم العينات الشرعية ( القانونية ) كأضافة الشريحة الألكترونية او حلقة تعريفية بمعرفة الجهة المختصة ( وزارة البيئة ) . </a:t>
            </a:r>
          </a:p>
          <a:p>
            <a:pPr lvl="0" algn="just">
              <a:buClr>
                <a:srgbClr val="DD8047"/>
              </a:buClr>
            </a:pPr>
            <a:r>
              <a:rPr lang="ar-IQ" sz="3200" b="1" dirty="0">
                <a:solidFill>
                  <a:prstClr val="black"/>
                </a:solidFill>
                <a:cs typeface="Sultan Medium" pitchFamily="2" charset="-78"/>
              </a:rPr>
              <a:t>في حالة المعارض المتنقلة او السيرك تخضع العينات الحيوانية والنباتية </a:t>
            </a:r>
            <a:r>
              <a:rPr lang="ar-IQ" sz="3200" b="1" dirty="0" smtClean="0">
                <a:solidFill>
                  <a:prstClr val="black"/>
                </a:solidFill>
                <a:cs typeface="Sultan Medium" pitchFamily="2" charset="-78"/>
              </a:rPr>
              <a:t>(سايتس </a:t>
            </a:r>
            <a:r>
              <a:rPr lang="ar-IQ" sz="3200" b="1" dirty="0">
                <a:solidFill>
                  <a:prstClr val="black"/>
                </a:solidFill>
                <a:cs typeface="Sultan Medium" pitchFamily="2" charset="-78"/>
              </a:rPr>
              <a:t>) للشروط اعلاه .</a:t>
            </a:r>
          </a:p>
          <a:p>
            <a:pPr lvl="0" algn="just">
              <a:buClr>
                <a:srgbClr val="DD8047"/>
              </a:buClr>
            </a:pPr>
            <a:r>
              <a:rPr lang="ar-IQ" sz="3200" b="1" dirty="0">
                <a:solidFill>
                  <a:prstClr val="black"/>
                </a:solidFill>
                <a:cs typeface="Sultan Medium" pitchFamily="2" charset="-78"/>
              </a:rPr>
              <a:t>يقع عبىء اثبات الحيازة القانونية لأي عينة من الأنواع اعلاه على حائزها.</a:t>
            </a:r>
          </a:p>
          <a:p>
            <a:pPr lvl="0" algn="just">
              <a:buClr>
                <a:srgbClr val="DD8047"/>
              </a:buClr>
            </a:pPr>
            <a:r>
              <a:rPr lang="ar-IQ" sz="3200" b="1" dirty="0">
                <a:solidFill>
                  <a:prstClr val="black"/>
                </a:solidFill>
                <a:cs typeface="Sultan Medium" pitchFamily="2" charset="-78"/>
              </a:rPr>
              <a:t>يعاقب مخالف هذه التعليمات بالمصادرة او الغرامة المادية او بكلتا العقوبتين وحسب نوع المخالفة . </a:t>
            </a:r>
          </a:p>
          <a:p>
            <a:endParaRPr lang="ar-IQ" dirty="0"/>
          </a:p>
        </p:txBody>
      </p:sp>
    </p:spTree>
    <p:extLst>
      <p:ext uri="{BB962C8B-B14F-4D97-AF65-F5344CB8AC3E}">
        <p14:creationId xmlns:p14="http://schemas.microsoft.com/office/powerpoint/2010/main" val="424519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219200"/>
            <a:ext cx="11484864" cy="4572000"/>
          </a:xfrm>
        </p:spPr>
        <p:txBody>
          <a:bodyPr>
            <a:normAutofit lnSpcReduction="10000"/>
          </a:bodyPr>
          <a:lstStyle/>
          <a:p>
            <a:pPr algn="just"/>
            <a:endParaRPr lang="ar-IQ" sz="3000" b="1" dirty="0" smtClean="0">
              <a:cs typeface="Sultan Medium" pitchFamily="2" charset="-78"/>
            </a:endParaRPr>
          </a:p>
          <a:p>
            <a:pPr algn="just"/>
            <a:r>
              <a:rPr lang="ar-IQ" sz="3600" b="1" dirty="0" smtClean="0">
                <a:cs typeface="Sultan Medium" pitchFamily="2" charset="-78"/>
              </a:rPr>
              <a:t>وضع آلية تعاون مع وزارة الزراعة في حالتي الأستيراد والتصدير </a:t>
            </a:r>
          </a:p>
          <a:p>
            <a:pPr algn="ctr"/>
            <a:r>
              <a:rPr lang="ar-IQ" sz="4400" b="1" dirty="0" smtClean="0">
                <a:solidFill>
                  <a:srgbClr val="FF0000"/>
                </a:solidFill>
                <a:cs typeface="Sultan Medium" pitchFamily="2" charset="-78"/>
              </a:rPr>
              <a:t>في حالة الأستيراد </a:t>
            </a:r>
          </a:p>
          <a:p>
            <a:pPr marL="457200" indent="-457200" algn="just">
              <a:buFont typeface="+mj-lt"/>
              <a:buAutoNum type="arabicPeriod"/>
            </a:pPr>
            <a:r>
              <a:rPr lang="ar-IQ" sz="3600" b="1" dirty="0" smtClean="0">
                <a:cs typeface="Sultan Medium" pitchFamily="2" charset="-78"/>
              </a:rPr>
              <a:t>تقوم الجهة الراغبة بالأستيراد بأستحصال موافقة وزارة الزراعة على الشحنات المراد استيرادها من مجاميع الحيوانات والنباتات المهددة بالأنقراض والمدرجة ضمن ملاحق الأتفاقية.</a:t>
            </a:r>
          </a:p>
          <a:p>
            <a:pPr marL="457200" indent="-457200" algn="just">
              <a:buFont typeface="+mj-lt"/>
              <a:buAutoNum type="arabicPeriod"/>
            </a:pPr>
            <a:r>
              <a:rPr lang="ar-IQ" sz="3600" b="1" dirty="0" smtClean="0">
                <a:cs typeface="Sultan Medium" pitchFamily="2" charset="-78"/>
              </a:rPr>
              <a:t>عند موافقة وزارة الزراعة تقوم الجهة بعد ذلك باستحصال موافقة وزارة البيئة لأستخراج شهادة سايتس على الأستيراد. </a:t>
            </a:r>
          </a:p>
        </p:txBody>
      </p:sp>
      <p:sp>
        <p:nvSpPr>
          <p:cNvPr id="2" name="Title 1"/>
          <p:cNvSpPr>
            <a:spLocks noGrp="1"/>
          </p:cNvSpPr>
          <p:nvPr>
            <p:ph type="title"/>
          </p:nvPr>
        </p:nvSpPr>
        <p:spPr>
          <a:xfrm>
            <a:off x="816864" y="0"/>
            <a:ext cx="10871200" cy="1371600"/>
          </a:xfrm>
        </p:spPr>
        <p:txBody>
          <a:bodyPr>
            <a:normAutofit/>
          </a:bodyPr>
          <a:lstStyle/>
          <a:p>
            <a:pPr algn="ctr"/>
            <a:r>
              <a:rPr lang="ar-IQ" sz="4000" b="1" dirty="0">
                <a:solidFill>
                  <a:srgbClr val="FF0000"/>
                </a:solidFill>
                <a:cs typeface="Sultan Medium" pitchFamily="2" charset="-78"/>
              </a:rPr>
              <a:t>اجراءات وانجازات العراق بعد الأنضمام للأتفاقية </a:t>
            </a:r>
            <a:endParaRPr lang="ar-IQ" sz="4000" b="1" dirty="0">
              <a:solidFill>
                <a:srgbClr val="FF0000"/>
              </a:solidFill>
            </a:endParaRPr>
          </a:p>
        </p:txBody>
      </p:sp>
    </p:spTree>
    <p:extLst>
      <p:ext uri="{BB962C8B-B14F-4D97-AF65-F5344CB8AC3E}">
        <p14:creationId xmlns:p14="http://schemas.microsoft.com/office/powerpoint/2010/main" val="2038692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ctr">
              <a:buClr>
                <a:srgbClr val="2DA2BF"/>
              </a:buClr>
              <a:buNone/>
            </a:pPr>
            <a:r>
              <a:rPr lang="ar-IQ" sz="4800" b="1" dirty="0">
                <a:solidFill>
                  <a:srgbClr val="FF0000"/>
                </a:solidFill>
                <a:cs typeface="Sultan Medium" pitchFamily="2" charset="-78"/>
              </a:rPr>
              <a:t>في حالة التصدير </a:t>
            </a:r>
          </a:p>
          <a:p>
            <a:pPr marL="457200" lvl="0" indent="-457200" algn="just">
              <a:buClr>
                <a:srgbClr val="2DA2BF"/>
              </a:buClr>
              <a:buNone/>
            </a:pPr>
            <a:r>
              <a:rPr lang="ar-IQ" sz="3600" b="1" dirty="0" smtClean="0">
                <a:solidFill>
                  <a:prstClr val="black"/>
                </a:solidFill>
                <a:cs typeface="Sultan Medium" pitchFamily="2" charset="-78"/>
              </a:rPr>
              <a:t>1. تقوم </a:t>
            </a:r>
            <a:r>
              <a:rPr lang="ar-IQ" sz="3600" b="1" dirty="0">
                <a:solidFill>
                  <a:prstClr val="black"/>
                </a:solidFill>
                <a:cs typeface="Sultan Medium" pitchFamily="2" charset="-78"/>
              </a:rPr>
              <a:t>الجهة الراغبة بالتصدير بأستحصال موافقة وزارة البيئة على الشحنات المراد تصديرها من مجاميع الحيوانات والنباتات المهددة بالأنقراض والمدرجة ضمن ملاحق اتفاقية سايتس .</a:t>
            </a:r>
          </a:p>
          <a:p>
            <a:pPr marL="457200" lvl="0" indent="-457200" algn="just">
              <a:buClr>
                <a:srgbClr val="2DA2BF"/>
              </a:buClr>
              <a:buNone/>
            </a:pPr>
            <a:r>
              <a:rPr lang="ar-IQ" sz="3600" b="1" dirty="0" smtClean="0">
                <a:solidFill>
                  <a:prstClr val="black"/>
                </a:solidFill>
                <a:cs typeface="Sultan Medium" pitchFamily="2" charset="-78"/>
              </a:rPr>
              <a:t>2. عند </a:t>
            </a:r>
            <a:r>
              <a:rPr lang="ar-IQ" sz="3600" b="1" dirty="0">
                <a:solidFill>
                  <a:prstClr val="black"/>
                </a:solidFill>
                <a:cs typeface="Sultan Medium" pitchFamily="2" charset="-78"/>
              </a:rPr>
              <a:t>موافقة وزارة البيئة تقوم الجهة بعد ذلك بأستحصال موافقة وزارة الزراعة </a:t>
            </a:r>
          </a:p>
          <a:p>
            <a:pPr lvl="0">
              <a:buClr>
                <a:srgbClr val="2DA2BF"/>
              </a:buClr>
            </a:pPr>
            <a:endParaRPr lang="ar-IQ" sz="3600" b="1" dirty="0">
              <a:solidFill>
                <a:prstClr val="black"/>
              </a:solidFill>
              <a:cs typeface="Sultan Medium" pitchFamily="2" charset="-78"/>
            </a:endParaRPr>
          </a:p>
          <a:p>
            <a:endParaRPr lang="ar-IQ" sz="3600" dirty="0"/>
          </a:p>
        </p:txBody>
      </p:sp>
    </p:spTree>
    <p:extLst>
      <p:ext uri="{BB962C8B-B14F-4D97-AF65-F5344CB8AC3E}">
        <p14:creationId xmlns:p14="http://schemas.microsoft.com/office/powerpoint/2010/main" val="2125618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66800"/>
            <a:ext cx="11710894" cy="5791200"/>
          </a:xfrm>
        </p:spPr>
        <p:txBody>
          <a:bodyPr>
            <a:noAutofit/>
          </a:bodyPr>
          <a:lstStyle/>
          <a:p>
            <a:pPr algn="just">
              <a:lnSpc>
                <a:spcPct val="115000"/>
              </a:lnSpc>
            </a:pPr>
            <a:r>
              <a:rPr lang="ar-IQ" sz="3600" b="1" dirty="0" smtClean="0">
                <a:latin typeface="Calibri"/>
                <a:ea typeface="Calibri"/>
                <a:cs typeface="Sultan Medium" pitchFamily="2" charset="-78"/>
              </a:rPr>
              <a:t>اعداد تقرير التنفيذ الوطني الأول  </a:t>
            </a:r>
            <a:r>
              <a:rPr lang="en-US" sz="3600" b="1" dirty="0" smtClean="0">
                <a:latin typeface="Calibri"/>
                <a:ea typeface="Calibri"/>
                <a:cs typeface="Sultan Medium" pitchFamily="2" charset="-78"/>
              </a:rPr>
              <a:t>Biennial report</a:t>
            </a:r>
            <a:r>
              <a:rPr lang="ar-IQ" sz="3600" b="1" dirty="0" smtClean="0">
                <a:latin typeface="Calibri"/>
                <a:ea typeface="Calibri"/>
                <a:cs typeface="Sultan Medium" pitchFamily="2" charset="-78"/>
              </a:rPr>
              <a:t> والذي يقدم كل سنتين الى سكرتارية الأتفاقية عن التدابير التشريعية والتنظيمية والأدارية المتخذة لأنفاذ الأتفاقية .</a:t>
            </a:r>
          </a:p>
          <a:p>
            <a:pPr algn="just">
              <a:lnSpc>
                <a:spcPct val="115000"/>
              </a:lnSpc>
            </a:pPr>
            <a:r>
              <a:rPr lang="ar-IQ" sz="3600" b="1" dirty="0" smtClean="0">
                <a:latin typeface="Calibri"/>
                <a:ea typeface="Calibri"/>
                <a:cs typeface="Sultan Medium" pitchFamily="2" charset="-78"/>
              </a:rPr>
              <a:t>اصدار </a:t>
            </a:r>
            <a:r>
              <a:rPr lang="ar-IQ" sz="3600" b="1" dirty="0">
                <a:latin typeface="Calibri"/>
                <a:ea typeface="Calibri"/>
                <a:cs typeface="Sultan Medium" pitchFamily="2" charset="-78"/>
              </a:rPr>
              <a:t>شهادات سايتس من قبل </a:t>
            </a:r>
            <a:r>
              <a:rPr lang="ar-IQ" sz="3600" b="1" dirty="0" smtClean="0">
                <a:latin typeface="Calibri"/>
                <a:ea typeface="Calibri"/>
                <a:cs typeface="Sultan Medium" pitchFamily="2" charset="-78"/>
              </a:rPr>
              <a:t>وزارة البيئة </a:t>
            </a:r>
            <a:r>
              <a:rPr lang="ar-IQ" sz="3600" b="1" dirty="0">
                <a:latin typeface="Calibri"/>
                <a:ea typeface="Calibri"/>
                <a:cs typeface="Sultan Medium" pitchFamily="2" charset="-78"/>
              </a:rPr>
              <a:t>حيث </a:t>
            </a:r>
            <a:r>
              <a:rPr lang="ar-IQ" sz="3600" b="1" dirty="0" smtClean="0">
                <a:latin typeface="Calibri"/>
                <a:ea typeface="Calibri"/>
                <a:cs typeface="Sultan Medium" pitchFamily="2" charset="-78"/>
              </a:rPr>
              <a:t>ترد </a:t>
            </a:r>
            <a:r>
              <a:rPr lang="ar-IQ" sz="3600" b="1" dirty="0">
                <a:latin typeface="Calibri"/>
                <a:ea typeface="Calibri"/>
                <a:cs typeface="Sultan Medium" pitchFamily="2" charset="-78"/>
              </a:rPr>
              <a:t>طلبات الاستيراد والتصدير للأنواع الاحيائية الواقعة ضمن ملاحق اتفاقية </a:t>
            </a:r>
            <a:r>
              <a:rPr lang="ar-IQ" sz="3600" b="1" dirty="0" smtClean="0">
                <a:latin typeface="Calibri"/>
                <a:ea typeface="Calibri"/>
                <a:cs typeface="Sultan Medium" pitchFamily="2" charset="-78"/>
              </a:rPr>
              <a:t>سايتس  من بغداد وبعض المحافظات الجنوبية  شملت الاسواق </a:t>
            </a:r>
            <a:r>
              <a:rPr lang="ar-IQ" sz="3600" b="1" dirty="0">
                <a:latin typeface="Calibri"/>
                <a:ea typeface="Calibri"/>
                <a:cs typeface="Sultan Medium" pitchFamily="2" charset="-78"/>
              </a:rPr>
              <a:t>الخاصة ببيع الحيوانات والمشاتل وحدائق الحيوانات والمنافذ الحدودية </a:t>
            </a:r>
            <a:r>
              <a:rPr lang="ar-IQ" sz="3600" b="1" dirty="0" smtClean="0">
                <a:latin typeface="Calibri"/>
                <a:ea typeface="Calibri"/>
                <a:cs typeface="Sultan Medium" pitchFamily="2" charset="-78"/>
              </a:rPr>
              <a:t>لأعداد قاعدة </a:t>
            </a:r>
            <a:r>
              <a:rPr lang="ar-IQ" sz="3600" b="1" dirty="0">
                <a:latin typeface="Calibri"/>
                <a:ea typeface="Calibri"/>
                <a:cs typeface="Sultan Medium" pitchFamily="2" charset="-78"/>
              </a:rPr>
              <a:t>بيانات عن اهم الانواع الفطرية المتداولة والتي يتم المتاجرة </a:t>
            </a:r>
            <a:r>
              <a:rPr lang="ar-IQ" sz="3600" b="1" dirty="0" smtClean="0">
                <a:latin typeface="Calibri"/>
                <a:ea typeface="Calibri"/>
                <a:cs typeface="Sultan Medium" pitchFamily="2" charset="-78"/>
              </a:rPr>
              <a:t>فيها.</a:t>
            </a:r>
          </a:p>
        </p:txBody>
      </p:sp>
      <p:sp>
        <p:nvSpPr>
          <p:cNvPr id="2" name="Title 1"/>
          <p:cNvSpPr>
            <a:spLocks noGrp="1"/>
          </p:cNvSpPr>
          <p:nvPr>
            <p:ph type="title"/>
          </p:nvPr>
        </p:nvSpPr>
        <p:spPr>
          <a:xfrm>
            <a:off x="816864" y="0"/>
            <a:ext cx="10871200" cy="1219200"/>
          </a:xfrm>
        </p:spPr>
        <p:txBody>
          <a:bodyPr>
            <a:normAutofit/>
          </a:bodyPr>
          <a:lstStyle/>
          <a:p>
            <a:pPr algn="ctr"/>
            <a:r>
              <a:rPr lang="ar-IQ" sz="4000" b="1" dirty="0">
                <a:solidFill>
                  <a:srgbClr val="FF0000"/>
                </a:solidFill>
                <a:cs typeface="Sultan Medium" pitchFamily="2" charset="-78"/>
              </a:rPr>
              <a:t>اجراءات وانجازات العراق بعد الأنضمام للأتفاقية </a:t>
            </a:r>
            <a:endParaRPr lang="ar-IQ" sz="4000" b="1" dirty="0">
              <a:solidFill>
                <a:srgbClr val="FF0000"/>
              </a:solidFill>
            </a:endParaRPr>
          </a:p>
        </p:txBody>
      </p:sp>
    </p:spTree>
    <p:extLst>
      <p:ext uri="{BB962C8B-B14F-4D97-AF65-F5344CB8AC3E}">
        <p14:creationId xmlns:p14="http://schemas.microsoft.com/office/powerpoint/2010/main" val="298594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508" y="0"/>
            <a:ext cx="11878491" cy="6283234"/>
          </a:xfrm>
        </p:spPr>
        <p:txBody>
          <a:bodyPr>
            <a:noAutofit/>
          </a:bodyPr>
          <a:lstStyle/>
          <a:p>
            <a:pPr lvl="0" algn="just">
              <a:lnSpc>
                <a:spcPct val="150000"/>
              </a:lnSpc>
              <a:spcBef>
                <a:spcPts val="0"/>
              </a:spcBef>
              <a:buClr>
                <a:srgbClr val="2DA2BF"/>
              </a:buClr>
            </a:pPr>
            <a:r>
              <a:rPr lang="ar-IQ" sz="3000" b="1" dirty="0">
                <a:solidFill>
                  <a:prstClr val="black"/>
                </a:solidFill>
                <a:latin typeface="Calibri"/>
                <a:ea typeface="Calibri"/>
                <a:cs typeface="+mj-cs"/>
              </a:rPr>
              <a:t>اعداد قائمة اولية عن بعض الانواع الفطرية المهددة بخطر الانقراض ويتم الاتجار بها .</a:t>
            </a:r>
          </a:p>
          <a:p>
            <a:pPr lvl="0" algn="just">
              <a:lnSpc>
                <a:spcPct val="150000"/>
              </a:lnSpc>
              <a:spcBef>
                <a:spcPts val="0"/>
              </a:spcBef>
              <a:buClr>
                <a:srgbClr val="2DA2BF"/>
              </a:buClr>
            </a:pPr>
            <a:r>
              <a:rPr lang="ar-IQ" sz="3000" b="1" dirty="0">
                <a:solidFill>
                  <a:prstClr val="black"/>
                </a:solidFill>
                <a:latin typeface="Calibri"/>
                <a:ea typeface="Calibri"/>
                <a:cs typeface="+mj-cs"/>
              </a:rPr>
              <a:t>تنفيذ عدة ورش عمل عن الاتفاقية في بغداد والمحافظات وبحضور الجهات المعنية مثل وزارة الزراعة، وزارة المالية/ الكمارك، حديقة الحيوانات، الهيأة العامة للبستنة و الغابات، المحاجر البيطرية و الزراعية .</a:t>
            </a:r>
          </a:p>
          <a:p>
            <a:pPr lvl="0" algn="just">
              <a:lnSpc>
                <a:spcPct val="150000"/>
              </a:lnSpc>
              <a:spcBef>
                <a:spcPts val="0"/>
              </a:spcBef>
              <a:buClr>
                <a:srgbClr val="2DA2BF"/>
              </a:buClr>
            </a:pPr>
            <a:r>
              <a:rPr lang="ar-IQ" sz="3000" b="1" dirty="0">
                <a:solidFill>
                  <a:prstClr val="black"/>
                </a:solidFill>
                <a:latin typeface="Calibri"/>
                <a:ea typeface="Calibri"/>
                <a:cs typeface="+mj-cs"/>
              </a:rPr>
              <a:t>اعداد عدد من المقالات لاتفاقية سايتس وارسالها الى دائرة التوعية و الاعلام لغرض نشرها </a:t>
            </a:r>
            <a:r>
              <a:rPr lang="ar-IQ" sz="3000" b="1" dirty="0" smtClean="0">
                <a:solidFill>
                  <a:prstClr val="black"/>
                </a:solidFill>
                <a:latin typeface="Calibri"/>
                <a:ea typeface="Calibri"/>
                <a:cs typeface="+mj-cs"/>
              </a:rPr>
              <a:t>والتوعية </a:t>
            </a:r>
            <a:r>
              <a:rPr lang="ar-IQ" sz="3000" b="1" dirty="0">
                <a:solidFill>
                  <a:prstClr val="black"/>
                </a:solidFill>
                <a:latin typeface="Calibri"/>
                <a:ea typeface="Calibri"/>
                <a:cs typeface="+mj-cs"/>
              </a:rPr>
              <a:t>في مجال الاتفاقية .</a:t>
            </a:r>
          </a:p>
          <a:p>
            <a:pPr lvl="0" algn="just">
              <a:lnSpc>
                <a:spcPct val="150000"/>
              </a:lnSpc>
              <a:spcBef>
                <a:spcPts val="0"/>
              </a:spcBef>
              <a:buClr>
                <a:srgbClr val="2DA2BF"/>
              </a:buClr>
            </a:pPr>
            <a:r>
              <a:rPr lang="ar-IQ" sz="3000" b="1" dirty="0">
                <a:solidFill>
                  <a:prstClr val="black"/>
                </a:solidFill>
                <a:latin typeface="Calibri"/>
                <a:ea typeface="Calibri"/>
                <a:cs typeface="+mj-cs"/>
              </a:rPr>
              <a:t>تخصيص نافذة على الصفحة الرئيسية للموقع الالكتروني لوزارة البيئة حول اتفاقية سايتس تتضمن كافة المعلومات عن الاتفاقية وعن الملاحق و الاجراءات المتخذة لمنح الشهادات </a:t>
            </a:r>
            <a:r>
              <a:rPr lang="ar-IQ" sz="3000" b="1" dirty="0" smtClean="0">
                <a:solidFill>
                  <a:prstClr val="black"/>
                </a:solidFill>
                <a:latin typeface="Calibri"/>
                <a:ea typeface="Calibri"/>
                <a:cs typeface="+mj-cs"/>
              </a:rPr>
              <a:t>(استيراد</a:t>
            </a:r>
            <a:r>
              <a:rPr lang="ar-IQ" sz="3000" b="1" dirty="0">
                <a:solidFill>
                  <a:prstClr val="black"/>
                </a:solidFill>
                <a:latin typeface="Calibri"/>
                <a:ea typeface="Calibri"/>
                <a:cs typeface="+mj-cs"/>
              </a:rPr>
              <a:t>، تصدير، اعادة تصدير ) و المتمسكات المطلوبة لمنح الشهادة .</a:t>
            </a:r>
            <a:endParaRPr lang="en-US" sz="3000" b="1" dirty="0">
              <a:solidFill>
                <a:prstClr val="black"/>
              </a:solidFill>
              <a:latin typeface="Calibri"/>
              <a:ea typeface="Calibri"/>
              <a:cs typeface="+mj-cs"/>
            </a:endParaRPr>
          </a:p>
          <a:p>
            <a:endParaRPr lang="ar-IQ" sz="3000" dirty="0">
              <a:cs typeface="+mj-cs"/>
            </a:endParaRPr>
          </a:p>
        </p:txBody>
      </p:sp>
    </p:spTree>
    <p:extLst>
      <p:ext uri="{BB962C8B-B14F-4D97-AF65-F5344CB8AC3E}">
        <p14:creationId xmlns:p14="http://schemas.microsoft.com/office/powerpoint/2010/main" val="1052450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381000"/>
            <a:ext cx="10871200" cy="1460863"/>
          </a:xfrm>
        </p:spPr>
        <p:txBody>
          <a:bodyPr>
            <a:normAutofit fontScale="92500" lnSpcReduction="20000"/>
          </a:bodyPr>
          <a:lstStyle/>
          <a:p>
            <a:pPr algn="justLow"/>
            <a:r>
              <a:rPr lang="ar-IQ" sz="3200" b="1" dirty="0">
                <a:solidFill>
                  <a:srgbClr val="FF0000"/>
                </a:solidFill>
                <a:ea typeface="+mj-ea"/>
                <a:cs typeface="Sultan Medium" pitchFamily="2" charset="-78"/>
              </a:rPr>
              <a:t>تنفيذ عملية انقاذ لنوعين من الحيوانات ( الدب و الاسد) كانت تعاني من الجوع وسوء الحالة الصحية في محافظة نينوى </a:t>
            </a:r>
            <a:r>
              <a:rPr lang="ar-IQ" sz="3200" b="1" dirty="0" smtClean="0">
                <a:solidFill>
                  <a:srgbClr val="FF0000"/>
                </a:solidFill>
                <a:ea typeface="+mj-ea"/>
                <a:cs typeface="Sultan Medium" pitchFamily="2" charset="-78"/>
              </a:rPr>
              <a:t>بسبب العمليات العسكرية ضد تنظيم داعش  الارهابي </a:t>
            </a:r>
            <a:r>
              <a:rPr lang="ar-IQ" sz="3200" b="1" dirty="0">
                <a:solidFill>
                  <a:srgbClr val="FF0000"/>
                </a:solidFill>
                <a:ea typeface="+mj-ea"/>
                <a:cs typeface="Sultan Medium" pitchFamily="2" charset="-78"/>
              </a:rPr>
              <a:t>في </a:t>
            </a:r>
            <a:r>
              <a:rPr lang="ar-IQ" sz="3200" b="1" dirty="0" smtClean="0">
                <a:solidFill>
                  <a:srgbClr val="FF0000"/>
                </a:solidFill>
                <a:ea typeface="+mj-ea"/>
                <a:cs typeface="Sultan Medium" pitchFamily="2" charset="-78"/>
              </a:rPr>
              <a:t>المنطقة وتمت عملية الانقاذ  </a:t>
            </a:r>
            <a:r>
              <a:rPr lang="ar-IQ" sz="3200" b="1" dirty="0">
                <a:solidFill>
                  <a:srgbClr val="FF0000"/>
                </a:solidFill>
                <a:ea typeface="+mj-ea"/>
                <a:cs typeface="Sultan Medium" pitchFamily="2" charset="-78"/>
              </a:rPr>
              <a:t>بالتعاون مع منظمة فور بوز النمساوية ونقلها الى محمية الماوى في عمان /الاردن </a:t>
            </a:r>
            <a:r>
              <a:rPr lang="ar-IQ" sz="3200" b="1" dirty="0" smtClean="0">
                <a:solidFill>
                  <a:srgbClr val="FF0000"/>
                </a:solidFill>
                <a:ea typeface="+mj-ea"/>
                <a:cs typeface="Sultan Medium" pitchFamily="2" charset="-78"/>
              </a:rPr>
              <a:t>.</a:t>
            </a:r>
          </a:p>
          <a:p>
            <a:pPr algn="justLow"/>
            <a:endParaRPr lang="ar-IQ" sz="2000" b="1" dirty="0" smtClean="0">
              <a:solidFill>
                <a:srgbClr val="FF0000"/>
              </a:solidFill>
              <a:ea typeface="+mj-ea"/>
              <a:cs typeface="Sultan Medium" pitchFamily="2" charset="-78"/>
            </a:endParaRPr>
          </a:p>
          <a:p>
            <a:pPr algn="justLow"/>
            <a:endParaRPr lang="ar-IQ" sz="2000" b="1" dirty="0" smtClean="0">
              <a:solidFill>
                <a:srgbClr val="FF0000"/>
              </a:solidFill>
              <a:ea typeface="+mj-ea"/>
              <a:cs typeface="Sultan Medium" pitchFamily="2" charset="-78"/>
            </a:endParaRPr>
          </a:p>
          <a:p>
            <a:pPr algn="justLow"/>
            <a:endParaRPr lang="ar-IQ" sz="2000" b="1" dirty="0" smtClean="0">
              <a:solidFill>
                <a:srgbClr val="FF0000"/>
              </a:solidFill>
              <a:ea typeface="+mj-ea"/>
              <a:cs typeface="Sultan Medium" pitchFamily="2" charset="-78"/>
            </a:endParaRPr>
          </a:p>
          <a:p>
            <a:pPr algn="justLow"/>
            <a:endParaRPr lang="ar-IQ" sz="2000" dirty="0" smtClean="0"/>
          </a:p>
          <a:p>
            <a:pPr algn="justLow"/>
            <a:endParaRPr lang="ar-IQ"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600" y="2090057"/>
            <a:ext cx="6129867" cy="38535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103120"/>
            <a:ext cx="5384800" cy="3840480"/>
          </a:xfrm>
          <a:prstGeom prst="rect">
            <a:avLst/>
          </a:prstGeom>
        </p:spPr>
      </p:pic>
    </p:spTree>
    <p:extLst>
      <p:ext uri="{BB962C8B-B14F-4D97-AF65-F5344CB8AC3E}">
        <p14:creationId xmlns:p14="http://schemas.microsoft.com/office/powerpoint/2010/main" val="1543378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10972800" cy="1380309"/>
          </a:xfrm>
        </p:spPr>
        <p:txBody>
          <a:bodyPr>
            <a:normAutofit fontScale="92500" lnSpcReduction="10000"/>
          </a:bodyPr>
          <a:lstStyle/>
          <a:p>
            <a:pPr lvl="0" algn="justLow">
              <a:buClr>
                <a:srgbClr val="DD8047"/>
              </a:buClr>
            </a:pPr>
            <a:r>
              <a:rPr lang="ar-IQ" sz="2800" b="1" dirty="0">
                <a:solidFill>
                  <a:srgbClr val="FF0000"/>
                </a:solidFill>
                <a:cs typeface="Sultan Medium" pitchFamily="2" charset="-78"/>
              </a:rPr>
              <a:t>تنفيذ عملية اطلاق (</a:t>
            </a:r>
            <a:r>
              <a:rPr lang="ar-IQ" sz="2800" b="1" dirty="0" smtClean="0">
                <a:solidFill>
                  <a:srgbClr val="FF0000"/>
                </a:solidFill>
                <a:cs typeface="Sultan Medium" pitchFamily="2" charset="-78"/>
              </a:rPr>
              <a:t>20) </a:t>
            </a:r>
            <a:r>
              <a:rPr lang="ar-IQ" sz="2800" b="1" dirty="0">
                <a:solidFill>
                  <a:srgbClr val="FF0000"/>
                </a:solidFill>
                <a:cs typeface="Sultan Medium" pitchFamily="2" charset="-78"/>
              </a:rPr>
              <a:t>صقر الى الطبيعة مدرجة على الملحقين الاول و الثاني لاتفاقية سايتس بعد ان تم ضبطها في منفذ العبدلي/ الكويت قادمة من العراق، وكان هناك تنسيق على مستوى كبير بين السلطتين الادارية للعراق ودولة الكويت لتنفيذ عملية استلام الصقور وتاهيلها واعادتها الى الطبيعة . </a:t>
            </a:r>
          </a:p>
          <a:p>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0" y="1867989"/>
            <a:ext cx="5384800" cy="4456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1881051"/>
            <a:ext cx="5384800" cy="4443549"/>
          </a:xfrm>
          <a:prstGeom prst="rect">
            <a:avLst/>
          </a:prstGeom>
        </p:spPr>
      </p:pic>
    </p:spTree>
    <p:extLst>
      <p:ext uri="{BB962C8B-B14F-4D97-AF65-F5344CB8AC3E}">
        <p14:creationId xmlns:p14="http://schemas.microsoft.com/office/powerpoint/2010/main" val="492206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222" y="0"/>
            <a:ext cx="10972800" cy="1371600"/>
          </a:xfrm>
        </p:spPr>
        <p:txBody>
          <a:bodyPr>
            <a:normAutofit fontScale="77500" lnSpcReduction="20000"/>
          </a:bodyPr>
          <a:lstStyle/>
          <a:p>
            <a:pPr lvl="0" algn="justLow">
              <a:buClr>
                <a:srgbClr val="DD8047"/>
              </a:buClr>
            </a:pPr>
            <a:r>
              <a:rPr lang="ar-IQ" sz="3600" b="1" dirty="0">
                <a:solidFill>
                  <a:srgbClr val="FF0000"/>
                </a:solidFill>
                <a:cs typeface="Sultan Medium" pitchFamily="2" charset="-78"/>
              </a:rPr>
              <a:t>اصدار شهادة سايتس( اعادة تصدير) لقرد الشمبانزي واعادته الى </a:t>
            </a:r>
            <a:r>
              <a:rPr lang="ar-IQ" sz="3600" b="1" dirty="0" smtClean="0">
                <a:solidFill>
                  <a:srgbClr val="FF0000"/>
                </a:solidFill>
                <a:cs typeface="Sultan Medium" pitchFamily="2" charset="-78"/>
              </a:rPr>
              <a:t>محمية</a:t>
            </a:r>
            <a:r>
              <a:rPr lang="en-US" sz="3600" b="1" dirty="0" smtClean="0">
                <a:solidFill>
                  <a:srgbClr val="FF0000"/>
                </a:solidFill>
                <a:cs typeface="Sultan Medium" pitchFamily="2" charset="-78"/>
              </a:rPr>
              <a:t>SWEET WATER </a:t>
            </a:r>
            <a:r>
              <a:rPr lang="ar-IQ" sz="3600" b="1" dirty="0" smtClean="0">
                <a:solidFill>
                  <a:srgbClr val="FF0000"/>
                </a:solidFill>
                <a:cs typeface="Sultan Medium" pitchFamily="2" charset="-78"/>
              </a:rPr>
              <a:t> </a:t>
            </a:r>
            <a:r>
              <a:rPr lang="ar-IQ" sz="3600" b="1" dirty="0">
                <a:solidFill>
                  <a:srgbClr val="FF0000"/>
                </a:solidFill>
                <a:cs typeface="Sultan Medium" pitchFamily="2" charset="-78"/>
              </a:rPr>
              <a:t>في كينيا حيث تم ادخاله الى العراق بطريقة غير شرعية (تهريب) وكان متواجدا في احدى حدائق حيوانات محافظة دهوك شمال العراق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071155"/>
            <a:ext cx="6414298" cy="5786846"/>
          </a:xfrm>
          <a:prstGeom prst="rect">
            <a:avLst/>
          </a:prstGeom>
        </p:spPr>
      </p:pic>
    </p:spTree>
    <p:extLst>
      <p:ext uri="{BB962C8B-B14F-4D97-AF65-F5344CB8AC3E}">
        <p14:creationId xmlns:p14="http://schemas.microsoft.com/office/powerpoint/2010/main" val="100668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6023"/>
            <a:ext cx="6711088" cy="691978"/>
          </a:xfrm>
          <a:prstGeom prst="rect">
            <a:avLst/>
          </a:prstGeom>
          <a:effectLst/>
        </p:spPr>
      </p:pic>
      <p:cxnSp>
        <p:nvCxnSpPr>
          <p:cNvPr id="8" name="رابط مستقيم 7"/>
          <p:cNvCxnSpPr/>
          <p:nvPr/>
        </p:nvCxnSpPr>
        <p:spPr>
          <a:xfrm>
            <a:off x="6858000" y="6573797"/>
            <a:ext cx="5334000" cy="12354"/>
          </a:xfrm>
          <a:prstGeom prst="line">
            <a:avLst/>
          </a:prstGeom>
        </p:spPr>
        <p:style>
          <a:lnRef idx="1">
            <a:schemeClr val="accent6"/>
          </a:lnRef>
          <a:fillRef idx="0">
            <a:schemeClr val="accent6"/>
          </a:fillRef>
          <a:effectRef idx="0">
            <a:schemeClr val="accent6"/>
          </a:effectRef>
          <a:fontRef idx="minor">
            <a:schemeClr val="tx1"/>
          </a:fontRef>
        </p:style>
      </p:cxnSp>
      <p:graphicFrame>
        <p:nvGraphicFramePr>
          <p:cNvPr id="12" name="رسم تخطيطي 11"/>
          <p:cNvGraphicFramePr/>
          <p:nvPr>
            <p:extLst>
              <p:ext uri="{D42A27DB-BD31-4B8C-83A1-F6EECF244321}">
                <p14:modId xmlns:p14="http://schemas.microsoft.com/office/powerpoint/2010/main" val="3765895094"/>
              </p:ext>
            </p:extLst>
          </p:nvPr>
        </p:nvGraphicFramePr>
        <p:xfrm>
          <a:off x="11123964" y="1248136"/>
          <a:ext cx="929502" cy="4053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مربع نص 13"/>
          <p:cNvSpPr txBox="1"/>
          <p:nvPr/>
        </p:nvSpPr>
        <p:spPr>
          <a:xfrm>
            <a:off x="10058400" y="6315675"/>
            <a:ext cx="2133600" cy="338554"/>
          </a:xfrm>
          <a:prstGeom prst="rect">
            <a:avLst/>
          </a:prstGeom>
          <a:solidFill>
            <a:srgbClr val="70AD47"/>
          </a:solidFill>
        </p:spPr>
        <p:txBody>
          <a:bodyPr wrap="square" rtlCol="1">
            <a:spAutoFit/>
          </a:bodyPr>
          <a:lstStyle/>
          <a:p>
            <a:r>
              <a:rPr lang="ar-AE" sz="1600" b="1" dirty="0" smtClean="0">
                <a:solidFill>
                  <a:schemeClr val="bg1"/>
                </a:solidFill>
                <a:latin typeface="Al-Mohanad" panose="02060603050605020204" pitchFamily="18" charset="-78"/>
                <a:cs typeface="Al-Mohanad" panose="02060603050605020204" pitchFamily="18" charset="-78"/>
              </a:rPr>
              <a:t>مقدمة عن اتفاقية </a:t>
            </a:r>
            <a:r>
              <a:rPr lang="en-US" sz="1600" b="1" dirty="0" smtClean="0">
                <a:solidFill>
                  <a:schemeClr val="bg1"/>
                </a:solidFill>
                <a:latin typeface="Al-Mohanad" panose="02060603050605020204" pitchFamily="18" charset="-78"/>
                <a:cs typeface="Al-Mohanad" panose="02060603050605020204" pitchFamily="18" charset="-78"/>
              </a:rPr>
              <a:t>CITES</a:t>
            </a:r>
            <a:endParaRPr lang="ar-SA" sz="1600" b="1" dirty="0">
              <a:solidFill>
                <a:schemeClr val="bg1"/>
              </a:solidFill>
              <a:latin typeface="Al-Mohanad" panose="02060603050605020204" pitchFamily="18" charset="-78"/>
              <a:cs typeface="Al-Mohanad" panose="02060603050605020204" pitchFamily="18" charset="-78"/>
            </a:endParaRPr>
          </a:p>
        </p:txBody>
      </p:sp>
      <p:pic>
        <p:nvPicPr>
          <p:cNvPr id="10" name="Picture 21" descr="Vertic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 y="133871"/>
            <a:ext cx="736600" cy="112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p:cNvSpPr txBox="1">
            <a:spLocks noChangeArrowheads="1"/>
          </p:cNvSpPr>
          <p:nvPr/>
        </p:nvSpPr>
        <p:spPr>
          <a:xfrm>
            <a:off x="1473200" y="1155701"/>
            <a:ext cx="9144000" cy="1435100"/>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Wingdings 2" pitchFamily="18" charset="2"/>
              <a:buNone/>
              <a:defRPr sz="2400" kern="1200">
                <a:solidFill>
                  <a:schemeClr val="tx1">
                    <a:lumMod val="75000"/>
                    <a:lumOff val="25000"/>
                  </a:schemeClr>
                </a:solidFill>
                <a:latin typeface="+mn-lt"/>
                <a:ea typeface="+mn-ea"/>
                <a:cs typeface="+mn-cs"/>
              </a:defRPr>
            </a:lvl1pPr>
            <a:lvl2pPr marL="457200" indent="0" algn="ctr" defTabSz="914400" rtl="1" eaLnBrk="1" latinLnBrk="0" hangingPunct="1">
              <a:lnSpc>
                <a:spcPct val="90000"/>
              </a:lnSpc>
              <a:spcBef>
                <a:spcPts val="500"/>
              </a:spcBef>
              <a:buFont typeface="Wingdings 2" pitchFamily="18" charset="2"/>
              <a:buNone/>
              <a:defRPr sz="28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Wingdings 2" pitchFamily="18" charset="2"/>
              <a:buNone/>
              <a:defRPr sz="24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Wingdings 2" pitchFamily="18" charset="2"/>
              <a:buNone/>
              <a:defRPr sz="2000" kern="1200">
                <a:solidFill>
                  <a:schemeClr val="tx1"/>
                </a:solidFill>
                <a:latin typeface="+mn-lt"/>
                <a:ea typeface="+mn-ea"/>
                <a:cs typeface="+mn-cs"/>
              </a:defRPr>
            </a:lvl5pPr>
            <a:lvl6pPr marL="2286000" indent="0" algn="ctr" defTabSz="914400" rtl="1" eaLnBrk="1" latinLnBrk="0" hangingPunct="1">
              <a:spcBef>
                <a:spcPct val="20000"/>
              </a:spcBef>
              <a:buFont typeface="Wingdings 2" pitchFamily="18" charset="2"/>
              <a:buNone/>
              <a:defRPr sz="2000" kern="1200">
                <a:solidFill>
                  <a:schemeClr val="tx1"/>
                </a:solidFill>
                <a:latin typeface="+mn-lt"/>
                <a:ea typeface="+mn-ea"/>
                <a:cs typeface="+mn-cs"/>
              </a:defRPr>
            </a:lvl6pPr>
            <a:lvl7pPr marL="2743200" indent="0" algn="ctr" defTabSz="914400" rtl="1" eaLnBrk="1" latinLnBrk="0" hangingPunct="1">
              <a:spcBef>
                <a:spcPct val="20000"/>
              </a:spcBef>
              <a:buFont typeface="Wingdings 2" pitchFamily="18" charset="2"/>
              <a:buNone/>
              <a:defRPr sz="2000" kern="1200">
                <a:solidFill>
                  <a:schemeClr val="tx1"/>
                </a:solidFill>
                <a:latin typeface="+mn-lt"/>
                <a:ea typeface="+mn-ea"/>
                <a:cs typeface="+mn-cs"/>
              </a:defRPr>
            </a:lvl7pPr>
            <a:lvl8pPr marL="3200400" indent="0" algn="ctr" defTabSz="914400" rtl="1" eaLnBrk="1" latinLnBrk="0" hangingPunct="1">
              <a:spcBef>
                <a:spcPct val="20000"/>
              </a:spcBef>
              <a:buFont typeface="Wingdings 2" pitchFamily="18" charset="2"/>
              <a:buNone/>
              <a:defRPr sz="2000" kern="1200">
                <a:solidFill>
                  <a:schemeClr val="tx1"/>
                </a:solidFill>
                <a:latin typeface="+mn-lt"/>
                <a:ea typeface="+mn-ea"/>
                <a:cs typeface="+mn-cs"/>
              </a:defRPr>
            </a:lvl8pPr>
            <a:lvl9pPr marL="3657600" indent="0" algn="ctr" defTabSz="914400" rtl="1" eaLnBrk="1" latinLnBrk="0" hangingPunct="1">
              <a:spcBef>
                <a:spcPct val="20000"/>
              </a:spcBef>
              <a:buFont typeface="Wingdings 2" pitchFamily="18" charset="2"/>
              <a:buNone/>
              <a:defRPr sz="2000" kern="1200">
                <a:solidFill>
                  <a:schemeClr val="tx1"/>
                </a:solidFill>
                <a:latin typeface="+mn-lt"/>
                <a:ea typeface="+mn-ea"/>
                <a:cs typeface="+mn-cs"/>
              </a:defRPr>
            </a:lvl9pPr>
          </a:lstStyle>
          <a:p>
            <a:pPr algn="just">
              <a:spcBef>
                <a:spcPct val="50000"/>
              </a:spcBef>
              <a:spcAft>
                <a:spcPct val="50000"/>
              </a:spcAft>
            </a:pPr>
            <a:r>
              <a:rPr lang="ar-AE" altLang="en-US" sz="3200" b="1" dirty="0" smtClean="0">
                <a:solidFill>
                  <a:srgbClr val="C00000"/>
                </a:solidFill>
              </a:rPr>
              <a:t>هي </a:t>
            </a:r>
            <a:r>
              <a:rPr lang="ar-SA" altLang="en-US" sz="3200" b="1" dirty="0" smtClean="0">
                <a:solidFill>
                  <a:srgbClr val="C00000"/>
                </a:solidFill>
              </a:rPr>
              <a:t>اتفاقية لتنظيم التجارة الدولية </a:t>
            </a:r>
            <a:r>
              <a:rPr lang="ar-AE" altLang="en-US" sz="3200" b="1" dirty="0" smtClean="0">
                <a:solidFill>
                  <a:srgbClr val="C00000"/>
                </a:solidFill>
              </a:rPr>
              <a:t>ب</a:t>
            </a:r>
            <a:r>
              <a:rPr lang="ar-SA" altLang="en-US" sz="3200" b="1" dirty="0" smtClean="0">
                <a:solidFill>
                  <a:srgbClr val="C00000"/>
                </a:solidFill>
              </a:rPr>
              <a:t>الأنواع</a:t>
            </a:r>
            <a:r>
              <a:rPr lang="ar-IQ" altLang="en-US" sz="3200" b="1" dirty="0" smtClean="0">
                <a:solidFill>
                  <a:srgbClr val="C00000"/>
                </a:solidFill>
              </a:rPr>
              <a:t> </a:t>
            </a:r>
            <a:r>
              <a:rPr lang="ar-SA" altLang="en-US" sz="3200" b="1" dirty="0" smtClean="0">
                <a:solidFill>
                  <a:srgbClr val="C00000"/>
                </a:solidFill>
              </a:rPr>
              <a:t>الحيوان</a:t>
            </a:r>
            <a:r>
              <a:rPr lang="ar-IQ" altLang="en-US" sz="3200" b="1" dirty="0" smtClean="0">
                <a:solidFill>
                  <a:srgbClr val="C00000"/>
                </a:solidFill>
              </a:rPr>
              <a:t>ية</a:t>
            </a:r>
            <a:r>
              <a:rPr lang="ar-SA" altLang="en-US" sz="3200" b="1" dirty="0" smtClean="0">
                <a:solidFill>
                  <a:srgbClr val="C00000"/>
                </a:solidFill>
              </a:rPr>
              <a:t> </a:t>
            </a:r>
            <a:r>
              <a:rPr lang="ar-AE" altLang="en-US" sz="3200" b="1" dirty="0" smtClean="0">
                <a:solidFill>
                  <a:srgbClr val="C00000"/>
                </a:solidFill>
              </a:rPr>
              <a:t>و</a:t>
            </a:r>
            <a:r>
              <a:rPr lang="ar-SA" altLang="en-US" sz="3200" b="1" dirty="0" smtClean="0">
                <a:solidFill>
                  <a:srgbClr val="C00000"/>
                </a:solidFill>
              </a:rPr>
              <a:t>النبات</a:t>
            </a:r>
            <a:r>
              <a:rPr lang="ar-IQ" altLang="en-US" sz="3200" b="1" dirty="0" smtClean="0">
                <a:solidFill>
                  <a:srgbClr val="C00000"/>
                </a:solidFill>
              </a:rPr>
              <a:t>ية</a:t>
            </a:r>
            <a:r>
              <a:rPr lang="ar-SA" altLang="en-US" sz="3200" b="1" dirty="0" smtClean="0">
                <a:solidFill>
                  <a:srgbClr val="C00000"/>
                </a:solidFill>
              </a:rPr>
              <a:t> </a:t>
            </a:r>
            <a:r>
              <a:rPr lang="ar-IQ" altLang="en-US" sz="3200" b="1" dirty="0" smtClean="0">
                <a:solidFill>
                  <a:srgbClr val="C00000"/>
                </a:solidFill>
              </a:rPr>
              <a:t>البرية الحية والميتة </a:t>
            </a:r>
            <a:r>
              <a:rPr lang="ar-SA" altLang="en-US" sz="3200" b="1" dirty="0" smtClean="0">
                <a:solidFill>
                  <a:srgbClr val="C00000"/>
                </a:solidFill>
              </a:rPr>
              <a:t> المهددة بالانقراض.</a:t>
            </a:r>
            <a:r>
              <a:rPr lang="ar-IQ" altLang="en-US" sz="3200" b="1" dirty="0" smtClean="0">
                <a:solidFill>
                  <a:srgbClr val="C00000"/>
                </a:solidFill>
              </a:rPr>
              <a:t> </a:t>
            </a:r>
            <a:endParaRPr lang="fr-CH" altLang="en-US" sz="3200" b="1" dirty="0" smtClean="0">
              <a:solidFill>
                <a:srgbClr val="C00000"/>
              </a:solidFill>
            </a:endParaRPr>
          </a:p>
        </p:txBody>
      </p:sp>
      <p:sp>
        <p:nvSpPr>
          <p:cNvPr id="19" name="Rectangle 6"/>
          <p:cNvSpPr>
            <a:spLocks noChangeArrowheads="1"/>
          </p:cNvSpPr>
          <p:nvPr/>
        </p:nvSpPr>
        <p:spPr bwMode="auto">
          <a:xfrm>
            <a:off x="939800" y="2654664"/>
            <a:ext cx="7086600" cy="1133474"/>
          </a:xfrm>
          <a:prstGeom prst="rect">
            <a:avLst/>
          </a:prstGeom>
          <a:noFill/>
          <a:ln w="9525">
            <a:noFill/>
            <a:miter lim="800000"/>
            <a:headEnd/>
            <a:tailEnd/>
          </a:ln>
        </p:spPr>
        <p:txBody>
          <a:bodyPr/>
          <a:lstStyle/>
          <a:p>
            <a:pPr marL="342900" indent="-342900" algn="just">
              <a:spcBef>
                <a:spcPct val="50000"/>
              </a:spcBef>
              <a:spcAft>
                <a:spcPct val="50000"/>
              </a:spcAft>
              <a:buFontTx/>
              <a:buChar char="•"/>
            </a:pPr>
            <a:r>
              <a:rPr lang="ar-SA" altLang="en-US" sz="3200" b="1" dirty="0">
                <a:solidFill>
                  <a:srgbClr val="C00000"/>
                </a:solidFill>
              </a:rPr>
              <a:t>تم التوقيع على </a:t>
            </a:r>
            <a:r>
              <a:rPr lang="ar-AE" altLang="en-US" sz="3200" b="1" dirty="0">
                <a:solidFill>
                  <a:srgbClr val="C00000"/>
                </a:solidFill>
              </a:rPr>
              <a:t>اتفاقية </a:t>
            </a:r>
            <a:r>
              <a:rPr lang="ar-SA" altLang="en-US" sz="3200" b="1" dirty="0" err="1">
                <a:solidFill>
                  <a:srgbClr val="C00000"/>
                </a:solidFill>
              </a:rPr>
              <a:t>سايتس</a:t>
            </a:r>
            <a:r>
              <a:rPr lang="ar-SA" altLang="en-US" sz="3200" b="1" dirty="0">
                <a:solidFill>
                  <a:srgbClr val="C00000"/>
                </a:solidFill>
              </a:rPr>
              <a:t> </a:t>
            </a:r>
            <a:r>
              <a:rPr lang="ar-SA" altLang="en-US" sz="3200" b="1" dirty="0" smtClean="0">
                <a:solidFill>
                  <a:srgbClr val="C00000"/>
                </a:solidFill>
              </a:rPr>
              <a:t>في </a:t>
            </a:r>
            <a:r>
              <a:rPr lang="ar-SA" altLang="en-US" sz="3200" b="1" dirty="0">
                <a:solidFill>
                  <a:srgbClr val="C00000"/>
                </a:solidFill>
              </a:rPr>
              <a:t>3 مارس 1973م، وبدأ العمل بها منذ 1 يوليو 1975م.</a:t>
            </a:r>
            <a:endParaRPr lang="en-GB" altLang="en-US" sz="3200" b="1" dirty="0">
              <a:solidFill>
                <a:srgbClr val="C00000"/>
              </a:solidFill>
            </a:endParaRPr>
          </a:p>
        </p:txBody>
      </p:sp>
      <p:sp>
        <p:nvSpPr>
          <p:cNvPr id="20" name="Rectangle 7"/>
          <p:cNvSpPr>
            <a:spLocks noChangeArrowheads="1"/>
          </p:cNvSpPr>
          <p:nvPr/>
        </p:nvSpPr>
        <p:spPr bwMode="auto">
          <a:xfrm>
            <a:off x="1244600" y="5334000"/>
            <a:ext cx="9144000" cy="701675"/>
          </a:xfrm>
          <a:prstGeom prst="rect">
            <a:avLst/>
          </a:prstGeom>
          <a:noFill/>
          <a:ln>
            <a:noFill/>
          </a:ln>
          <a:effectLst>
            <a:outerShdw dist="35921" dir="2700000" algn="ctr" rotWithShape="0">
              <a:schemeClr val="bg2"/>
            </a:outerShdw>
          </a:effectLst>
          <a:extLst/>
        </p:spPr>
        <p:txBody>
          <a:bodyPr>
            <a:spAutoFit/>
          </a:bodyPr>
          <a:lstStyle/>
          <a:p>
            <a:pPr algn="ctr" eaLnBrk="0" hangingPunct="0">
              <a:defRPr/>
            </a:pPr>
            <a:r>
              <a:rPr lang="ar-AE" altLang="en-US" sz="4000" b="1" dirty="0" smtClean="0">
                <a:solidFill>
                  <a:srgbClr val="3381C7"/>
                </a:solidFill>
              </a:rPr>
              <a:t>  </a:t>
            </a:r>
            <a:endParaRPr lang="en-GB" altLang="en-US" sz="4000" b="1" dirty="0">
              <a:solidFill>
                <a:srgbClr val="3381C7"/>
              </a:solidFill>
            </a:endParaRPr>
          </a:p>
        </p:txBody>
      </p:sp>
      <p:pic>
        <p:nvPicPr>
          <p:cNvPr id="21" name="Picture 5" descr="guest-1"/>
          <p:cNvPicPr>
            <a:picLocks noChangeAspect="1" noChangeArrowheads="1" noCrop="1"/>
          </p:cNvPicPr>
          <p:nvPr/>
        </p:nvPicPr>
        <p:blipFill>
          <a:blip r:embed="rId9"/>
          <a:srcRect/>
          <a:stretch>
            <a:fillRect/>
          </a:stretch>
        </p:blipFill>
        <p:spPr bwMode="auto">
          <a:xfrm>
            <a:off x="8726487" y="2590801"/>
            <a:ext cx="1662113" cy="1558925"/>
          </a:xfrm>
          <a:prstGeom prst="rect">
            <a:avLst/>
          </a:prstGeom>
          <a:noFill/>
          <a:ln w="9525">
            <a:noFill/>
            <a:miter lim="800000"/>
            <a:headEnd/>
            <a:tailEnd/>
          </a:ln>
        </p:spPr>
      </p:pic>
      <p:sp>
        <p:nvSpPr>
          <p:cNvPr id="22" name="عنوان 1"/>
          <p:cNvSpPr txBox="1">
            <a:spLocks/>
          </p:cNvSpPr>
          <p:nvPr/>
        </p:nvSpPr>
        <p:spPr>
          <a:xfrm>
            <a:off x="1900881" y="0"/>
            <a:ext cx="8468497" cy="990014"/>
          </a:xfrm>
          <a:prstGeom prst="rect">
            <a:avLst/>
          </a:prstGeom>
          <a:noFill/>
          <a:effectLst/>
        </p:spPr>
        <p:txBody>
          <a:bodyPr vert="horz" lIns="91440" tIns="45720" rIns="91440" bIns="45720" rtlCol="0" anchor="b">
            <a:no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AE" sz="2800" b="1" dirty="0">
                <a:solidFill>
                  <a:srgbClr val="006600"/>
                </a:solidFill>
                <a:latin typeface="Adobe Arabic" panose="02040503050201020203" pitchFamily="18" charset="-78"/>
                <a:cs typeface="Adobe Arabic" panose="02040503050201020203" pitchFamily="18" charset="-78"/>
              </a:rPr>
              <a:t>اتفاقية التجارة الدولية بالأنواع المهددة بالانقراض من الحيوانات والنباتات </a:t>
            </a:r>
            <a:r>
              <a:rPr lang="ar-AE" sz="2800" b="1" dirty="0" smtClean="0">
                <a:solidFill>
                  <a:srgbClr val="006600"/>
                </a:solidFill>
                <a:latin typeface="Adobe Arabic" panose="02040503050201020203" pitchFamily="18" charset="-78"/>
                <a:cs typeface="Adobe Arabic" panose="02040503050201020203" pitchFamily="18" charset="-78"/>
              </a:rPr>
              <a:t>البرية( </a:t>
            </a:r>
            <a:r>
              <a:rPr lang="ar-AE" sz="2800" b="1" dirty="0" err="1">
                <a:solidFill>
                  <a:srgbClr val="006600"/>
                </a:solidFill>
                <a:latin typeface="Adobe Arabic" panose="02040503050201020203" pitchFamily="18" charset="-78"/>
                <a:cs typeface="Adobe Arabic" panose="02040503050201020203" pitchFamily="18" charset="-78"/>
              </a:rPr>
              <a:t>سايتس</a:t>
            </a:r>
            <a:r>
              <a:rPr lang="ar-AE" sz="2800" b="1" dirty="0">
                <a:solidFill>
                  <a:srgbClr val="006600"/>
                </a:solidFill>
                <a:latin typeface="Adobe Arabic" panose="02040503050201020203" pitchFamily="18" charset="-78"/>
                <a:cs typeface="Adobe Arabic" panose="02040503050201020203" pitchFamily="18" charset="-78"/>
              </a:rPr>
              <a:t> )</a:t>
            </a:r>
            <a:endParaRPr lang="ar-SA" sz="2800" b="1" dirty="0">
              <a:solidFill>
                <a:srgbClr val="0066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869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utoUpdateAnimBg="0" advAuto="0"/>
      <p:bldP spid="19" grpId="0" autoUpdateAnimBg="0"/>
      <p:bldP spid="2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1"/>
            <a:ext cx="10972800" cy="5397691"/>
          </a:xfrm>
        </p:spPr>
        <p:txBody>
          <a:bodyPr/>
          <a:lstStyle/>
          <a:p>
            <a:pPr lvl="0" algn="justLow">
              <a:buClr>
                <a:srgbClr val="DD8047"/>
              </a:buClr>
            </a:pPr>
            <a:r>
              <a:rPr lang="ar-IQ" sz="2800" b="1" dirty="0">
                <a:solidFill>
                  <a:srgbClr val="FF0000"/>
                </a:solidFill>
                <a:cs typeface="Sultan Medium" pitchFamily="2" charset="-78"/>
              </a:rPr>
              <a:t>تنفيذ عملية اطلاق للنسر الاسمر (غريفن فلتشر) الذي كان محتجزا من قبل احد المواطنين في محافظة الديوانية ليتم العمل على اطلاقه الى الطبيعة ليكمل هجرته الموسمية وتمت عملية الاطلاق بالتعاون مع منظمة المناخ الاخضر . </a:t>
            </a:r>
          </a:p>
          <a:p>
            <a:pPr lvl="0">
              <a:buClr>
                <a:srgbClr val="DD8047"/>
              </a:buClr>
            </a:pPr>
            <a:endParaRPr lang="ar-IQ" sz="2000" dirty="0">
              <a:solidFill>
                <a:prstClr val="black"/>
              </a:solidFill>
            </a:endParaRPr>
          </a:p>
          <a:p>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1" y="2246811"/>
            <a:ext cx="5609167" cy="354438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591" y="2246811"/>
            <a:ext cx="5767009" cy="3544389"/>
          </a:xfrm>
          <a:prstGeom prst="rect">
            <a:avLst/>
          </a:prstGeom>
        </p:spPr>
      </p:pic>
    </p:spTree>
    <p:extLst>
      <p:ext uri="{BB962C8B-B14F-4D97-AF65-F5344CB8AC3E}">
        <p14:creationId xmlns:p14="http://schemas.microsoft.com/office/powerpoint/2010/main" val="2640662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0" y="3810000"/>
            <a:ext cx="2567517" cy="3048000"/>
            <a:chOff x="0" y="0"/>
            <a:chExt cx="1213" cy="1920"/>
          </a:xfrm>
        </p:grpSpPr>
        <p:pic>
          <p:nvPicPr>
            <p:cNvPr id="56325" name="Picture 3" descr="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4" descr="j0123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3" name="Picture 8" descr="egg-v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1000"/>
            <a:ext cx="9448800" cy="6040438"/>
          </a:xfrm>
          <a:prstGeom prst="rect">
            <a:avLst/>
          </a:prstGeom>
          <a:noFill/>
          <a:ln w="3810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9"/>
          <p:cNvSpPr>
            <a:spLocks noChangeArrowheads="1"/>
          </p:cNvSpPr>
          <p:nvPr/>
        </p:nvSpPr>
        <p:spPr bwMode="auto">
          <a:xfrm>
            <a:off x="-87841" y="2028031"/>
            <a:ext cx="274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ar-AE" altLang="en-US" sz="2800" b="1" dirty="0">
                <a:solidFill>
                  <a:srgbClr val="002060"/>
                </a:solidFill>
              </a:rPr>
              <a:t>إحدى طرق تهريب بيض الطيور البرية </a:t>
            </a:r>
            <a:endParaRPr lang="en-US" altLang="en-US" sz="2800" b="1" dirty="0">
              <a:solidFill>
                <a:srgbClr val="002060"/>
              </a:solidFill>
            </a:endParaRPr>
          </a:p>
        </p:txBody>
      </p:sp>
    </p:spTree>
    <p:extLst>
      <p:ext uri="{BB962C8B-B14F-4D97-AF65-F5344CB8AC3E}">
        <p14:creationId xmlns:p14="http://schemas.microsoft.com/office/powerpoint/2010/main" val="387793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p:cTn id="7" dur="1000" fill="hold"/>
                                        <p:tgtEl>
                                          <p:spTgt spid="5837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511" y="1752600"/>
            <a:ext cx="2567517" cy="3048000"/>
            <a:chOff x="0" y="0"/>
            <a:chExt cx="1213" cy="1920"/>
          </a:xfrm>
        </p:grpSpPr>
        <p:pic>
          <p:nvPicPr>
            <p:cNvPr id="57349" name="Picture 3" descr="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j0123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47" name="Picture 5" descr="The man is accused of trying to smuggle 39 parrot eggs into Perth from Bali. (Australian Custom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44450"/>
            <a:ext cx="9347200" cy="536575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59396" name="Rectangle 6"/>
          <p:cNvSpPr>
            <a:spLocks noChangeArrowheads="1"/>
          </p:cNvSpPr>
          <p:nvPr/>
        </p:nvSpPr>
        <p:spPr bwMode="auto">
          <a:xfrm>
            <a:off x="0" y="5684838"/>
            <a:ext cx="1219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r>
              <a:rPr lang="ar-SA" altLang="en-US" sz="2800" b="1" dirty="0">
                <a:solidFill>
                  <a:srgbClr val="002060"/>
                </a:solidFill>
              </a:rPr>
              <a:t>القبض على </a:t>
            </a:r>
            <a:r>
              <a:rPr lang="ar-AE" altLang="en-US" sz="2800" b="1" dirty="0">
                <a:solidFill>
                  <a:srgbClr val="002060"/>
                </a:solidFill>
              </a:rPr>
              <a:t>أحد الأشخاص </a:t>
            </a:r>
            <a:r>
              <a:rPr lang="ar-SA" altLang="en-US" sz="2800" b="1" dirty="0">
                <a:solidFill>
                  <a:srgbClr val="002060"/>
                </a:solidFill>
              </a:rPr>
              <a:t>في محاولة لتهريب عدد 39 </a:t>
            </a:r>
            <a:r>
              <a:rPr lang="ar-AE" altLang="en-US" sz="2800" b="1" dirty="0">
                <a:solidFill>
                  <a:srgbClr val="002060"/>
                </a:solidFill>
              </a:rPr>
              <a:t>من </a:t>
            </a:r>
            <a:r>
              <a:rPr lang="ar-SA" altLang="en-US" sz="2800" b="1" dirty="0">
                <a:solidFill>
                  <a:srgbClr val="002060"/>
                </a:solidFill>
              </a:rPr>
              <a:t>بيض </a:t>
            </a:r>
            <a:r>
              <a:rPr lang="ar-AE" altLang="en-US" sz="2800" b="1" dirty="0">
                <a:solidFill>
                  <a:srgbClr val="002060"/>
                </a:solidFill>
              </a:rPr>
              <a:t>ال</a:t>
            </a:r>
            <a:r>
              <a:rPr lang="ar-SA" altLang="en-US" sz="2800" b="1" dirty="0">
                <a:solidFill>
                  <a:srgbClr val="002060"/>
                </a:solidFill>
              </a:rPr>
              <a:t>ببغا</a:t>
            </a:r>
            <a:r>
              <a:rPr lang="ar-AE" altLang="en-US" sz="2800" b="1" dirty="0">
                <a:solidFill>
                  <a:srgbClr val="002060"/>
                </a:solidFill>
              </a:rPr>
              <a:t>وات</a:t>
            </a:r>
            <a:r>
              <a:rPr lang="ar-SA" altLang="en-US" sz="2800" b="1" dirty="0">
                <a:solidFill>
                  <a:srgbClr val="002060"/>
                </a:solidFill>
              </a:rPr>
              <a:t> مخبأة في سترة مصنعة خصيصاً تحت ملابسه.</a:t>
            </a:r>
            <a:r>
              <a:rPr lang="en-US" altLang="en-US" sz="2800" b="1" dirty="0">
                <a:solidFill>
                  <a:srgbClr val="002060"/>
                </a:solidFill>
              </a:rPr>
              <a:t> </a:t>
            </a:r>
          </a:p>
        </p:txBody>
      </p:sp>
    </p:spTree>
    <p:extLst>
      <p:ext uri="{BB962C8B-B14F-4D97-AF65-F5344CB8AC3E}">
        <p14:creationId xmlns:p14="http://schemas.microsoft.com/office/powerpoint/2010/main" val="76847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 calcmode="lin" valueType="num">
                                      <p:cBhvr>
                                        <p:cTn id="7" dur="1000" fill="hold"/>
                                        <p:tgtEl>
                                          <p:spTgt spid="5939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93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5" descr="eggs_concealed_in_tshirt"/>
          <p:cNvPicPr>
            <a:picLocks noChangeAspect="1" noChangeArrowheads="1"/>
          </p:cNvPicPr>
          <p:nvPr/>
        </p:nvPicPr>
        <p:blipFill>
          <a:blip r:embed="rId3">
            <a:extLst>
              <a:ext uri="{28A0092B-C50C-407E-A947-70E740481C1C}">
                <a14:useLocalDpi xmlns:a14="http://schemas.microsoft.com/office/drawing/2010/main" val="0"/>
              </a:ext>
            </a:extLst>
          </a:blip>
          <a:srcRect t="2222"/>
          <a:stretch>
            <a:fillRect/>
          </a:stretch>
        </p:blipFill>
        <p:spPr bwMode="auto">
          <a:xfrm>
            <a:off x="4796368" y="-5200"/>
            <a:ext cx="73956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6"/>
          <p:cNvSpPr>
            <a:spLocks noChangeArrowheads="1"/>
          </p:cNvSpPr>
          <p:nvPr/>
        </p:nvSpPr>
        <p:spPr bwMode="auto">
          <a:xfrm>
            <a:off x="0" y="2020285"/>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Y" altLang="en-US" sz="2800" b="1" dirty="0">
                <a:solidFill>
                  <a:srgbClr val="002060"/>
                </a:solidFill>
              </a:rPr>
              <a:t>أوقف الرجل من قبل رجال الجمارك وضباط الحدود عندما وصل إلى مدينة بيرث</a:t>
            </a:r>
            <a:r>
              <a:rPr lang="ar-SA" altLang="en-US" sz="2800" b="1" dirty="0">
                <a:solidFill>
                  <a:srgbClr val="002060"/>
                </a:solidFill>
              </a:rPr>
              <a:t> </a:t>
            </a:r>
            <a:r>
              <a:rPr lang="ar-SY" altLang="en-US" sz="2800" b="1" dirty="0">
                <a:solidFill>
                  <a:srgbClr val="002060"/>
                </a:solidFill>
              </a:rPr>
              <a:t>في </a:t>
            </a:r>
            <a:r>
              <a:rPr lang="ar-AE" altLang="en-US" sz="2800" b="1" dirty="0">
                <a:solidFill>
                  <a:srgbClr val="002060"/>
                </a:solidFill>
              </a:rPr>
              <a:t>أستراليا </a:t>
            </a:r>
            <a:r>
              <a:rPr lang="ar-SA" altLang="en-US" sz="2800" b="1" dirty="0">
                <a:solidFill>
                  <a:srgbClr val="002060"/>
                </a:solidFill>
              </a:rPr>
              <a:t>على متن رحلة جوية </a:t>
            </a:r>
            <a:r>
              <a:rPr lang="ar-SY" altLang="en-US" sz="2800" b="1" dirty="0">
                <a:solidFill>
                  <a:srgbClr val="002060"/>
                </a:solidFill>
              </a:rPr>
              <a:t>قادمة </a:t>
            </a:r>
            <a:r>
              <a:rPr lang="ar-SA" altLang="en-US" sz="2800" b="1" dirty="0">
                <a:solidFill>
                  <a:srgbClr val="002060"/>
                </a:solidFill>
              </a:rPr>
              <a:t>من بالي</a:t>
            </a:r>
            <a:endParaRPr lang="en-US" altLang="en-US" sz="2800" b="1" dirty="0">
              <a:solidFill>
                <a:srgbClr val="002060"/>
              </a:solidFill>
            </a:endParaRPr>
          </a:p>
        </p:txBody>
      </p:sp>
      <p:sp>
        <p:nvSpPr>
          <p:cNvPr id="129031" name="Rectangle 7"/>
          <p:cNvSpPr>
            <a:spLocks noChangeArrowheads="1"/>
          </p:cNvSpPr>
          <p:nvPr/>
        </p:nvSpPr>
        <p:spPr bwMode="auto">
          <a:xfrm>
            <a:off x="0" y="4343401"/>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1" eaLnBrk="1" hangingPunct="1"/>
            <a:r>
              <a:rPr lang="ar-SA" altLang="en-US" sz="3200" b="1" dirty="0">
                <a:solidFill>
                  <a:srgbClr val="C80000"/>
                </a:solidFill>
              </a:rPr>
              <a:t>ضباط الحدود اشتبهوا بهذا الرجل بأنه يخفي مواد محظورة تحت ملابسه</a:t>
            </a:r>
            <a:endParaRPr lang="en-US" altLang="en-US" sz="3200" b="1" dirty="0">
              <a:solidFill>
                <a:srgbClr val="C80000"/>
              </a:solidFill>
            </a:endParaRPr>
          </a:p>
        </p:txBody>
      </p:sp>
    </p:spTree>
    <p:extLst>
      <p:ext uri="{BB962C8B-B14F-4D97-AF65-F5344CB8AC3E}">
        <p14:creationId xmlns:p14="http://schemas.microsoft.com/office/powerpoint/2010/main" val="197294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fade">
                                      <p:cBhvr>
                                        <p:cTn id="7" dur="1000"/>
                                        <p:tgtEl>
                                          <p:spTgt spid="61444">
                                            <p:txEl>
                                              <p:pRg st="0" end="0"/>
                                            </p:txEl>
                                          </p:spTgt>
                                        </p:tgtEl>
                                      </p:cBhvr>
                                    </p:animEffect>
                                    <p:anim calcmode="lin" valueType="num">
                                      <p:cBhvr>
                                        <p:cTn id="8" dur="1000" fill="hold"/>
                                        <p:tgtEl>
                                          <p:spTgt spid="614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9031"/>
                                        </p:tgtEl>
                                        <p:attrNameLst>
                                          <p:attrName>style.visibility</p:attrName>
                                        </p:attrNameLst>
                                      </p:cBhvr>
                                      <p:to>
                                        <p:strVal val="visible"/>
                                      </p:to>
                                    </p:set>
                                    <p:animEffect transition="in" filter="fade">
                                      <p:cBhvr>
                                        <p:cTn id="14" dur="20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0"/>
            <a:ext cx="2567517" cy="3048000"/>
            <a:chOff x="0" y="0"/>
            <a:chExt cx="1213" cy="1920"/>
          </a:xfrm>
        </p:grpSpPr>
        <p:pic>
          <p:nvPicPr>
            <p:cNvPr id="59397" name="Picture 3" descr="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j0123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395" name="Picture 5" descr="parrot_eggs_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10898717"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مربع نص 5"/>
          <p:cNvSpPr txBox="1">
            <a:spLocks noChangeArrowheads="1"/>
          </p:cNvSpPr>
          <p:nvPr/>
        </p:nvSpPr>
        <p:spPr bwMode="auto">
          <a:xfrm>
            <a:off x="4968556" y="6273800"/>
            <a:ext cx="45416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SA" altLang="en-US" sz="3200" b="1" dirty="0">
                <a:solidFill>
                  <a:srgbClr val="002060"/>
                </a:solidFill>
              </a:rPr>
              <a:t>حصيلة المصادر من هذا الشخص</a:t>
            </a:r>
            <a:endParaRPr lang="ar-SY" altLang="en-US" sz="3200" b="1" dirty="0">
              <a:solidFill>
                <a:srgbClr val="002060"/>
              </a:solidFill>
            </a:endParaRPr>
          </a:p>
        </p:txBody>
      </p:sp>
    </p:spTree>
    <p:extLst>
      <p:ext uri="{BB962C8B-B14F-4D97-AF65-F5344CB8AC3E}">
        <p14:creationId xmlns:p14="http://schemas.microsoft.com/office/powerpoint/2010/main" val="220789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133600" y="152400"/>
            <a:ext cx="9652000" cy="1295400"/>
          </a:xfrm>
        </p:spPr>
        <p:txBody>
          <a:bodyPr/>
          <a:lstStyle/>
          <a:p>
            <a:pPr algn="just" rtl="1" eaLnBrk="1" hangingPunct="1"/>
            <a:r>
              <a:rPr lang="ar-AE" altLang="en-US" sz="2800" b="1" dirty="0" smtClean="0">
                <a:solidFill>
                  <a:srgbClr val="002060"/>
                </a:solidFill>
              </a:rPr>
              <a:t>ضبط مجموعة من الحباري بواسطة حرس السواحل بالإمارات عند محاولة تهريبها من إيران إلى إمارة رأس الخيمة</a:t>
            </a:r>
            <a:r>
              <a:rPr lang="ar-SA" altLang="en-US" sz="2800" b="1" dirty="0" smtClean="0">
                <a:solidFill>
                  <a:srgbClr val="002060"/>
                </a:solidFill>
              </a:rPr>
              <a:t>.</a:t>
            </a:r>
            <a:endParaRPr lang="en-US" altLang="en-US" sz="2800" b="1" dirty="0" smtClean="0">
              <a:solidFill>
                <a:srgbClr val="002060"/>
              </a:solidFill>
            </a:endParaRPr>
          </a:p>
        </p:txBody>
      </p:sp>
      <p:pic>
        <p:nvPicPr>
          <p:cNvPr id="60419" name="Picture 4" descr="as"/>
          <p:cNvPicPr>
            <a:picLocks noChangeAspect="1" noChangeArrowheads="1"/>
          </p:cNvPicPr>
          <p:nvPr/>
        </p:nvPicPr>
        <p:blipFill>
          <a:blip r:embed="rId2">
            <a:extLst>
              <a:ext uri="{28A0092B-C50C-407E-A947-70E740481C1C}">
                <a14:useLocalDpi xmlns:a14="http://schemas.microsoft.com/office/drawing/2010/main" val="0"/>
              </a:ext>
            </a:extLst>
          </a:blip>
          <a:srcRect l="27237" t="52892" r="41112" b="235"/>
          <a:stretch>
            <a:fillRect/>
          </a:stretch>
        </p:blipFill>
        <p:spPr bwMode="auto">
          <a:xfrm>
            <a:off x="0" y="1447800"/>
            <a:ext cx="7078133" cy="54102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4" name="مربع نص 3"/>
          <p:cNvSpPr txBox="1">
            <a:spLocks noChangeArrowheads="1"/>
          </p:cNvSpPr>
          <p:nvPr/>
        </p:nvSpPr>
        <p:spPr bwMode="auto">
          <a:xfrm>
            <a:off x="8026400" y="1752600"/>
            <a:ext cx="3657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AE" altLang="en-US" sz="2800" b="1" dirty="0">
                <a:solidFill>
                  <a:srgbClr val="002060"/>
                </a:solidFill>
              </a:rPr>
              <a:t>تم وضع كل طائرين أو ثلاثة  ب</a:t>
            </a:r>
            <a:r>
              <a:rPr lang="ar-SY" altLang="en-US" sz="2800" b="1" dirty="0">
                <a:solidFill>
                  <a:srgbClr val="002060"/>
                </a:solidFill>
              </a:rPr>
              <a:t>كيس</a:t>
            </a:r>
            <a:r>
              <a:rPr lang="ar-AE" altLang="en-US" sz="2800" b="1" dirty="0">
                <a:solidFill>
                  <a:srgbClr val="002060"/>
                </a:solidFill>
              </a:rPr>
              <a:t> مربوط يحتوي على </a:t>
            </a:r>
            <a:r>
              <a:rPr lang="ar-AE" altLang="en-US" sz="2800" b="1" dirty="0" smtClean="0">
                <a:solidFill>
                  <a:srgbClr val="002060"/>
                </a:solidFill>
              </a:rPr>
              <a:t>حجر.</a:t>
            </a:r>
          </a:p>
          <a:p>
            <a:pPr algn="r" rtl="1" eaLnBrk="1" hangingPunct="1"/>
            <a:r>
              <a:rPr lang="ar-AE" altLang="en-US" sz="2800" b="1" dirty="0" smtClean="0">
                <a:solidFill>
                  <a:srgbClr val="002060"/>
                </a:solidFill>
              </a:rPr>
              <a:t>لماذا؟؟؟</a:t>
            </a:r>
          </a:p>
          <a:p>
            <a:pPr algn="r" rtl="1" eaLnBrk="1" hangingPunct="1"/>
            <a:r>
              <a:rPr lang="ar-AE" altLang="en-US" sz="2800" b="1" dirty="0" smtClean="0">
                <a:solidFill>
                  <a:srgbClr val="002060"/>
                </a:solidFill>
              </a:rPr>
              <a:t> </a:t>
            </a:r>
            <a:r>
              <a:rPr lang="ar-SA" altLang="en-US" sz="2800" b="1" dirty="0">
                <a:solidFill>
                  <a:srgbClr val="002060"/>
                </a:solidFill>
              </a:rPr>
              <a:t>1- .........!!!</a:t>
            </a:r>
          </a:p>
          <a:p>
            <a:pPr algn="r" rtl="1" eaLnBrk="1" hangingPunct="1"/>
            <a:r>
              <a:rPr lang="ar-SA" altLang="en-US" sz="2800" b="1" dirty="0">
                <a:solidFill>
                  <a:srgbClr val="002060"/>
                </a:solidFill>
              </a:rPr>
              <a:t>2- ..........!!!! </a:t>
            </a:r>
            <a:endParaRPr lang="ar-SY" altLang="en-US" sz="2800" dirty="0">
              <a:solidFill>
                <a:srgbClr val="002060"/>
              </a:solidFill>
            </a:endParaRPr>
          </a:p>
        </p:txBody>
      </p:sp>
      <p:sp>
        <p:nvSpPr>
          <p:cNvPr id="5" name="مربع نص 4"/>
          <p:cNvSpPr txBox="1">
            <a:spLocks noChangeArrowheads="1"/>
          </p:cNvSpPr>
          <p:nvPr/>
        </p:nvSpPr>
        <p:spPr bwMode="auto">
          <a:xfrm>
            <a:off x="7078134" y="5105400"/>
            <a:ext cx="48831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altLang="en-US" sz="2800" b="1" dirty="0">
                <a:solidFill>
                  <a:srgbClr val="0000CC"/>
                </a:solidFill>
              </a:rPr>
              <a:t>1- حتى لا تتحرك الطيور</a:t>
            </a:r>
          </a:p>
          <a:p>
            <a:pPr algn="r" rtl="1" eaLnBrk="1" hangingPunct="1"/>
            <a:r>
              <a:rPr lang="ar-SA" altLang="en-US" sz="2800" b="1" dirty="0">
                <a:solidFill>
                  <a:srgbClr val="0000CC"/>
                </a:solidFill>
              </a:rPr>
              <a:t>2- المساعدة في التخلص منها في البحر</a:t>
            </a:r>
            <a:endParaRPr lang="ar-SY" altLang="en-US" sz="2800" b="1" dirty="0">
              <a:solidFill>
                <a:srgbClr val="0000CC"/>
              </a:solidFill>
            </a:endParaRPr>
          </a:p>
        </p:txBody>
      </p:sp>
    </p:spTree>
    <p:extLst>
      <p:ext uri="{BB962C8B-B14F-4D97-AF65-F5344CB8AC3E}">
        <p14:creationId xmlns:p14="http://schemas.microsoft.com/office/powerpoint/2010/main" val="17424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xEl>
                                              <p:pRg st="2" end="2"/>
                                            </p:txEl>
                                          </p:spTgt>
                                        </p:tgtEl>
                                      </p:cBhvr>
                                    </p:animEffect>
                                  </p:childTnLst>
                                </p:cTn>
                              </p:par>
                              <p:par>
                                <p:cTn id="31" presetID="29"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p:cTn id="40"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p:cTn id="47"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48"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as"/>
          <p:cNvPicPr>
            <a:picLocks noChangeAspect="1" noChangeArrowheads="1"/>
          </p:cNvPicPr>
          <p:nvPr/>
        </p:nvPicPr>
        <p:blipFill>
          <a:blip r:embed="rId2">
            <a:extLst>
              <a:ext uri="{28A0092B-C50C-407E-A947-70E740481C1C}">
                <a14:useLocalDpi xmlns:a14="http://schemas.microsoft.com/office/drawing/2010/main" val="0"/>
              </a:ext>
            </a:extLst>
          </a:blip>
          <a:srcRect l="20070" t="21643" r="8264"/>
          <a:stretch>
            <a:fillRect/>
          </a:stretch>
        </p:blipFill>
        <p:spPr bwMode="auto">
          <a:xfrm>
            <a:off x="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42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edge">
                                      <p:cBhvr>
                                        <p:cTn id="7"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10871200" y="4800600"/>
            <a:ext cx="1320800" cy="2057400"/>
            <a:chOff x="0" y="0"/>
            <a:chExt cx="1213" cy="1920"/>
          </a:xfrm>
        </p:grpSpPr>
        <p:pic>
          <p:nvPicPr>
            <p:cNvPr id="62469" name="Picture 3" descr="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descr="j0123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39" name="Picture 6" descr="DSC_4719_p1_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6"/>
            <a:ext cx="8737600" cy="4352925"/>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8"/>
          <p:cNvSpPr>
            <a:spLocks noChangeArrowheads="1"/>
          </p:cNvSpPr>
          <p:nvPr/>
        </p:nvSpPr>
        <p:spPr bwMode="auto">
          <a:xfrm>
            <a:off x="1524000" y="1"/>
            <a:ext cx="1066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AE" altLang="en-US" sz="2800" b="1" dirty="0">
                <a:solidFill>
                  <a:srgbClr val="002060"/>
                </a:solidFill>
              </a:rPr>
              <a:t>ضبط حالة لنقل صقور جير داخل روسيا بطيران عسكري داخلي</a:t>
            </a:r>
            <a:r>
              <a:rPr lang="ar-SA" altLang="en-US" sz="2800" b="1" dirty="0">
                <a:solidFill>
                  <a:srgbClr val="002060"/>
                </a:solidFill>
              </a:rPr>
              <a:t>:</a:t>
            </a:r>
          </a:p>
          <a:p>
            <a:pPr algn="r" rtl="1" eaLnBrk="1" hangingPunct="1"/>
            <a:r>
              <a:rPr lang="ar-SA" altLang="en-US" sz="2800" b="1" dirty="0">
                <a:solidFill>
                  <a:srgbClr val="002060"/>
                </a:solidFill>
              </a:rPr>
              <a:t> هل هناك علاقة للسايتس بالموضوع؟؟؟؟</a:t>
            </a:r>
          </a:p>
          <a:p>
            <a:pPr algn="r" rtl="1" eaLnBrk="1" hangingPunct="1"/>
            <a:r>
              <a:rPr lang="ar-SA" altLang="en-US" sz="2800" b="1" dirty="0">
                <a:solidFill>
                  <a:srgbClr val="002060"/>
                </a:solidFill>
              </a:rPr>
              <a:t>لماذا صودرت الطيور؟؟؟؟؟؟ رغم أن النقل داخلي</a:t>
            </a:r>
            <a:endParaRPr lang="ar-AE" altLang="en-US" sz="2800" b="1" dirty="0">
              <a:solidFill>
                <a:srgbClr val="002060"/>
              </a:solidFill>
            </a:endParaRPr>
          </a:p>
          <a:p>
            <a:pPr algn="r" rtl="1" eaLnBrk="1" hangingPunct="1"/>
            <a:r>
              <a:rPr lang="ar-SA" altLang="en-US" sz="2800" b="1" dirty="0">
                <a:solidFill>
                  <a:srgbClr val="002060"/>
                </a:solidFill>
              </a:rPr>
              <a:t>1- </a:t>
            </a:r>
            <a:r>
              <a:rPr lang="ar-AE" altLang="en-US" sz="2800" b="1" dirty="0">
                <a:solidFill>
                  <a:srgbClr val="002060"/>
                </a:solidFill>
              </a:rPr>
              <a:t>يحظر القانون </a:t>
            </a:r>
            <a:r>
              <a:rPr lang="ar-SY" altLang="en-US" sz="2800" b="1" dirty="0">
                <a:solidFill>
                  <a:srgbClr val="002060"/>
                </a:solidFill>
              </a:rPr>
              <a:t>في </a:t>
            </a:r>
            <a:r>
              <a:rPr lang="ar-AE" altLang="en-US" sz="2800" b="1" dirty="0">
                <a:solidFill>
                  <a:srgbClr val="002060"/>
                </a:solidFill>
              </a:rPr>
              <a:t>روسيا نقل أي حيوانات برية بدون تصريح</a:t>
            </a:r>
            <a:endParaRPr lang="ar-SA" altLang="en-US" sz="2800" b="1" dirty="0">
              <a:solidFill>
                <a:srgbClr val="002060"/>
              </a:solidFill>
            </a:endParaRPr>
          </a:p>
          <a:p>
            <a:pPr algn="r" rtl="1" eaLnBrk="1" hangingPunct="1"/>
            <a:r>
              <a:rPr lang="ar-SA" altLang="en-US" sz="2800" b="1" dirty="0">
                <a:solidFill>
                  <a:srgbClr val="002060"/>
                </a:solidFill>
              </a:rPr>
              <a:t>2- طريقة الشحن التي لا ترفق بالطيور....!!!</a:t>
            </a:r>
            <a:r>
              <a:rPr lang="ar-AE" altLang="en-US" sz="2800" b="1" dirty="0">
                <a:solidFill>
                  <a:srgbClr val="002060"/>
                </a:solidFill>
              </a:rPr>
              <a:t> </a:t>
            </a:r>
            <a:endParaRPr lang="en-US" altLang="en-US" sz="2800" b="1" dirty="0">
              <a:solidFill>
                <a:srgbClr val="002060"/>
              </a:solidFill>
            </a:endParaRPr>
          </a:p>
        </p:txBody>
      </p:sp>
    </p:spTree>
    <p:extLst>
      <p:ext uri="{BB962C8B-B14F-4D97-AF65-F5344CB8AC3E}">
        <p14:creationId xmlns:p14="http://schemas.microsoft.com/office/powerpoint/2010/main" val="350547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p:cTn id="7" dur="1000" fill="hold"/>
                                        <p:tgtEl>
                                          <p:spTgt spid="65539"/>
                                        </p:tgtEl>
                                        <p:attrNameLst>
                                          <p:attrName>ppt_x</p:attrName>
                                        </p:attrNameLst>
                                      </p:cBhvr>
                                      <p:tavLst>
                                        <p:tav tm="0">
                                          <p:val>
                                            <p:strVal val="#ppt_x-.2"/>
                                          </p:val>
                                        </p:tav>
                                        <p:tav tm="100000">
                                          <p:val>
                                            <p:strVal val="#ppt_x"/>
                                          </p:val>
                                        </p:tav>
                                      </p:tavLst>
                                    </p:anim>
                                    <p:anim calcmode="lin" valueType="num">
                                      <p:cBhvr>
                                        <p:cTn id="8" dur="1000" fill="hold"/>
                                        <p:tgtEl>
                                          <p:spTgt spid="655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4516">
                                            <p:txEl>
                                              <p:pRg st="0" end="0"/>
                                            </p:txEl>
                                          </p:spTgt>
                                        </p:tgtEl>
                                        <p:attrNameLst>
                                          <p:attrName>style.visibility</p:attrName>
                                        </p:attrNameLst>
                                      </p:cBhvr>
                                      <p:to>
                                        <p:strVal val="visible"/>
                                      </p:to>
                                    </p:set>
                                    <p:anim calcmode="lin" valueType="num">
                                      <p:cBhvr>
                                        <p:cTn id="14" dur="1000" fill="hold"/>
                                        <p:tgtEl>
                                          <p:spTgt spid="6451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45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45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4516">
                                            <p:txEl>
                                              <p:pRg st="1" end="1"/>
                                            </p:txEl>
                                          </p:spTgt>
                                        </p:tgtEl>
                                        <p:attrNameLst>
                                          <p:attrName>style.visibility</p:attrName>
                                        </p:attrNameLst>
                                      </p:cBhvr>
                                      <p:to>
                                        <p:strVal val="visible"/>
                                      </p:to>
                                    </p:set>
                                    <p:anim calcmode="lin" valueType="num">
                                      <p:cBhvr>
                                        <p:cTn id="21" dur="1000" fill="hold"/>
                                        <p:tgtEl>
                                          <p:spTgt spid="6451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451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451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64516">
                                            <p:txEl>
                                              <p:pRg st="2" end="2"/>
                                            </p:txEl>
                                          </p:spTgt>
                                        </p:tgtEl>
                                        <p:attrNameLst>
                                          <p:attrName>style.visibility</p:attrName>
                                        </p:attrNameLst>
                                      </p:cBhvr>
                                      <p:to>
                                        <p:strVal val="visible"/>
                                      </p:to>
                                    </p:set>
                                    <p:anim calcmode="lin" valueType="num">
                                      <p:cBhvr>
                                        <p:cTn id="28" dur="1000" fill="hold"/>
                                        <p:tgtEl>
                                          <p:spTgt spid="64516">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6451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451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64516">
                                            <p:txEl>
                                              <p:pRg st="3" end="3"/>
                                            </p:txEl>
                                          </p:spTgt>
                                        </p:tgtEl>
                                        <p:attrNameLst>
                                          <p:attrName>style.visibility</p:attrName>
                                        </p:attrNameLst>
                                      </p:cBhvr>
                                      <p:to>
                                        <p:strVal val="visible"/>
                                      </p:to>
                                    </p:set>
                                    <p:anim calcmode="lin" valueType="num">
                                      <p:cBhvr>
                                        <p:cTn id="35" dur="1000" fill="hold"/>
                                        <p:tgtEl>
                                          <p:spTgt spid="64516">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6451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451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64516">
                                            <p:txEl>
                                              <p:pRg st="4" end="4"/>
                                            </p:txEl>
                                          </p:spTgt>
                                        </p:tgtEl>
                                        <p:attrNameLst>
                                          <p:attrName>style.visibility</p:attrName>
                                        </p:attrNameLst>
                                      </p:cBhvr>
                                      <p:to>
                                        <p:strVal val="visible"/>
                                      </p:to>
                                    </p:set>
                                    <p:anim calcmode="lin" valueType="num">
                                      <p:cBhvr>
                                        <p:cTn id="42" dur="1000" fill="hold"/>
                                        <p:tgtEl>
                                          <p:spTgt spid="64516">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6451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4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1" descr="DSC_4738_p1_ "/>
          <p:cNvPicPr>
            <a:picLocks noChangeAspect="1" noChangeArrowheads="1"/>
          </p:cNvPicPr>
          <p:nvPr/>
        </p:nvPicPr>
        <p:blipFill>
          <a:blip r:embed="rId2">
            <a:extLst>
              <a:ext uri="{28A0092B-C50C-407E-A947-70E740481C1C}">
                <a14:useLocalDpi xmlns:a14="http://schemas.microsoft.com/office/drawing/2010/main" val="0"/>
              </a:ext>
            </a:extLst>
          </a:blip>
          <a:srcRect l="8014" r="15053"/>
          <a:stretch>
            <a:fillRect/>
          </a:stretch>
        </p:blipFill>
        <p:spPr bwMode="auto">
          <a:xfrm>
            <a:off x="7103533" y="0"/>
            <a:ext cx="5088467" cy="68580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pic>
        <p:nvPicPr>
          <p:cNvPr id="63491" name="Picture 10" descr="DSC_4680_p1_ "/>
          <p:cNvPicPr>
            <a:picLocks noChangeAspect="1" noChangeArrowheads="1"/>
          </p:cNvPicPr>
          <p:nvPr/>
        </p:nvPicPr>
        <p:blipFill>
          <a:blip r:embed="rId3">
            <a:extLst>
              <a:ext uri="{28A0092B-C50C-407E-A947-70E740481C1C}">
                <a14:useLocalDpi xmlns:a14="http://schemas.microsoft.com/office/drawing/2010/main" val="0"/>
              </a:ext>
            </a:extLst>
          </a:blip>
          <a:srcRect l="26411"/>
          <a:stretch>
            <a:fillRect/>
          </a:stretch>
        </p:blipFill>
        <p:spPr bwMode="auto">
          <a:xfrm>
            <a:off x="2235200" y="0"/>
            <a:ext cx="4868333" cy="68580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7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3886200"/>
            <a:ext cx="2235200" cy="2971800"/>
            <a:chOff x="0" y="0"/>
            <a:chExt cx="1213" cy="1920"/>
          </a:xfrm>
        </p:grpSpPr>
        <p:pic>
          <p:nvPicPr>
            <p:cNvPr id="64518" name="Picture 3" descr="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4" descr="j01230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5" name="Picture 6" descr="DSC_4692_p1_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1897063"/>
            <a:ext cx="9956800" cy="4960937"/>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7"/>
          <p:cNvSpPr>
            <a:spLocks noChangeArrowheads="1"/>
          </p:cNvSpPr>
          <p:nvPr/>
        </p:nvSpPr>
        <p:spPr bwMode="auto">
          <a:xfrm>
            <a:off x="2273301" y="304800"/>
            <a:ext cx="9918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lang="ar-AE" altLang="en-US" sz="2800" b="1" dirty="0">
                <a:solidFill>
                  <a:srgbClr val="002060"/>
                </a:solidFill>
              </a:rPr>
              <a:t>تم ضبط الصقور وإيداعها بأحد مراكز رعاية الحيوانات التابعة للصندوق الدولي للرفق بالحيوان </a:t>
            </a:r>
            <a:r>
              <a:rPr lang="ar-AE" altLang="en-US" sz="2800" b="1" dirty="0" smtClean="0">
                <a:solidFill>
                  <a:srgbClr val="002060"/>
                </a:solidFill>
              </a:rPr>
              <a:t>في روسيا</a:t>
            </a:r>
            <a:r>
              <a:rPr lang="ar-AE" altLang="en-US" sz="2800" b="1" dirty="0">
                <a:solidFill>
                  <a:srgbClr val="002060"/>
                </a:solidFill>
              </a:rPr>
              <a:t>.</a:t>
            </a:r>
            <a:endParaRPr lang="en-US" altLang="en-US" sz="2800" b="1" dirty="0">
              <a:solidFill>
                <a:srgbClr val="002060"/>
              </a:solidFill>
            </a:endParaRPr>
          </a:p>
        </p:txBody>
      </p:sp>
      <p:pic>
        <p:nvPicPr>
          <p:cNvPr id="202760" name="Picture 8" descr="DSC_4637_p1_ "/>
          <p:cNvPicPr>
            <a:picLocks noChangeAspect="1" noChangeArrowheads="1"/>
          </p:cNvPicPr>
          <p:nvPr/>
        </p:nvPicPr>
        <p:blipFill>
          <a:blip r:embed="rId5">
            <a:extLst>
              <a:ext uri="{28A0092B-C50C-407E-A947-70E740481C1C}">
                <a14:useLocalDpi xmlns:a14="http://schemas.microsoft.com/office/drawing/2010/main" val="0"/>
              </a:ext>
            </a:extLst>
          </a:blip>
          <a:srcRect t="18152" b="37778"/>
          <a:stretch>
            <a:fillRect/>
          </a:stretch>
        </p:blipFill>
        <p:spPr bwMode="auto">
          <a:xfrm>
            <a:off x="2235200" y="1905000"/>
            <a:ext cx="9956800" cy="49530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1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2760"/>
                                        </p:tgtEl>
                                        <p:attrNameLst>
                                          <p:attrName>style.visibility</p:attrName>
                                        </p:attrNameLst>
                                      </p:cBhvr>
                                      <p:to>
                                        <p:strVal val="visible"/>
                                      </p:to>
                                    </p:set>
                                    <p:animEffect transition="in" filter="fade">
                                      <p:cBhvr>
                                        <p:cTn id="7" dur="20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457200"/>
            <a:ext cx="11508377" cy="5638800"/>
          </a:xfrm>
        </p:spPr>
        <p:txBody>
          <a:bodyPr>
            <a:normAutofit/>
          </a:bodyPr>
          <a:lstStyle/>
          <a:p>
            <a:pPr algn="ctr"/>
            <a:r>
              <a:rPr lang="ar-IQ" sz="4400" b="1" dirty="0" smtClean="0">
                <a:solidFill>
                  <a:srgbClr val="FF0000"/>
                </a:solidFill>
                <a:cs typeface="Sultan Medium" pitchFamily="2" charset="-78"/>
              </a:rPr>
              <a:t>العراق واتفاقية سايتس</a:t>
            </a:r>
          </a:p>
          <a:p>
            <a:pPr algn="just"/>
            <a:r>
              <a:rPr lang="ar-IQ" sz="3000" b="1" dirty="0" smtClean="0">
                <a:cs typeface="Sultan Medium" pitchFamily="2" charset="-78"/>
              </a:rPr>
              <a:t>انضم العراق الى اتفاقية سايتس في مطلع العام 2014 حيث اعلنت سكرتارية الأتفاقية ترحيبها بأنضمام جمهورية العراق بشكل رسمي وذلك بتاريخ  2014/2/5 واصبح العراق الدولة العضو رقم 180 فيها ودخل في حيز تنفيذ الأتفاقية بتاريخ 2014/5/6 . </a:t>
            </a:r>
          </a:p>
          <a:p>
            <a:endParaRPr lang="ar-IQ" sz="3000" b="1" u="sng" dirty="0">
              <a:cs typeface="Sultan Medium" pitchFamily="2" charset="-78"/>
            </a:endParaRPr>
          </a:p>
        </p:txBody>
      </p:sp>
      <p:pic>
        <p:nvPicPr>
          <p:cNvPr id="5" name="Picture 2" descr="D:\New folder (2)\صور فولدر\2.png"/>
          <p:cNvPicPr>
            <a:picLocks noChangeAspect="1" noChangeArrowheads="1"/>
          </p:cNvPicPr>
          <p:nvPr/>
        </p:nvPicPr>
        <p:blipFill>
          <a:blip r:embed="rId2" cstate="print"/>
          <a:srcRect/>
          <a:stretch>
            <a:fillRect/>
          </a:stretch>
        </p:blipFill>
        <p:spPr bwMode="auto">
          <a:xfrm>
            <a:off x="2336800" y="3314577"/>
            <a:ext cx="6604000" cy="2887914"/>
          </a:xfrm>
          <a:prstGeom prst="rect">
            <a:avLst/>
          </a:prstGeom>
          <a:noFill/>
        </p:spPr>
      </p:pic>
    </p:spTree>
    <p:extLst>
      <p:ext uri="{BB962C8B-B14F-4D97-AF65-F5344CB8AC3E}">
        <p14:creationId xmlns:p14="http://schemas.microsoft.com/office/powerpoint/2010/main" val="173131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3841237" y="36786"/>
            <a:ext cx="1856317" cy="2381152"/>
            <a:chOff x="0" y="0"/>
            <a:chExt cx="1213" cy="1920"/>
          </a:xfrm>
        </p:grpSpPr>
        <p:pic>
          <p:nvPicPr>
            <p:cNvPr id="65543" name="Picture 3" descr="5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4" descr="j0123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39" name="Picture 6" descr="1135828_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451" y="0"/>
            <a:ext cx="5543549" cy="44958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66564" name="Rectangle 7"/>
          <p:cNvSpPr>
            <a:spLocks noChangeArrowheads="1"/>
          </p:cNvSpPr>
          <p:nvPr/>
        </p:nvSpPr>
        <p:spPr bwMode="auto">
          <a:xfrm>
            <a:off x="101600" y="2667001"/>
            <a:ext cx="640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sz="2600" b="1" dirty="0">
                <a:solidFill>
                  <a:srgbClr val="002060"/>
                </a:solidFill>
              </a:rPr>
              <a:t>ضبط حالة تهريب عدد 12 طائر من طيور زينة بمطار لوس أنجلوس</a:t>
            </a:r>
            <a:endParaRPr lang="ar-SA" altLang="en-US" sz="2600" b="1" dirty="0">
              <a:solidFill>
                <a:srgbClr val="002060"/>
              </a:solidFill>
            </a:endParaRPr>
          </a:p>
          <a:p>
            <a:pPr algn="justLow" rtl="1" eaLnBrk="1" hangingPunct="1"/>
            <a:r>
              <a:rPr lang="ar-SA" altLang="en-US" sz="2600" b="1" dirty="0">
                <a:solidFill>
                  <a:srgbClr val="002060"/>
                </a:solidFill>
              </a:rPr>
              <a:t>كيف تم اكتشاف هذه المحاولة....؟؟؟</a:t>
            </a:r>
            <a:endParaRPr lang="ar-AE" altLang="en-US" sz="2600" b="1" dirty="0">
              <a:solidFill>
                <a:srgbClr val="002060"/>
              </a:solidFill>
            </a:endParaRPr>
          </a:p>
        </p:txBody>
      </p:sp>
      <p:sp>
        <p:nvSpPr>
          <p:cNvPr id="206856" name="Rectangle 8"/>
          <p:cNvSpPr>
            <a:spLocks noChangeArrowheads="1"/>
          </p:cNvSpPr>
          <p:nvPr/>
        </p:nvSpPr>
        <p:spPr bwMode="auto">
          <a:xfrm>
            <a:off x="914400" y="4419601"/>
            <a:ext cx="568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sz="2600" b="1">
                <a:solidFill>
                  <a:srgbClr val="FF0000"/>
                </a:solidFill>
              </a:rPr>
              <a:t>تم إكتشاف</a:t>
            </a:r>
            <a:r>
              <a:rPr lang="ar-SY" altLang="en-US" sz="2600" b="1">
                <a:solidFill>
                  <a:srgbClr val="FF0000"/>
                </a:solidFill>
              </a:rPr>
              <a:t>ه</a:t>
            </a:r>
            <a:r>
              <a:rPr lang="ar-AE" altLang="en-US" sz="2600" b="1">
                <a:solidFill>
                  <a:srgbClr val="FF0000"/>
                </a:solidFill>
              </a:rPr>
              <a:t> نتيجة ملاحظة وجود مخلفات الطيور على حذائه</a:t>
            </a:r>
            <a:r>
              <a:rPr lang="ar-SA" altLang="en-US" sz="2600" b="1">
                <a:solidFill>
                  <a:srgbClr val="FF0000"/>
                </a:solidFill>
              </a:rPr>
              <a:t>!!!!</a:t>
            </a:r>
            <a:endParaRPr lang="en-US" altLang="en-US" sz="2600" b="1">
              <a:solidFill>
                <a:srgbClr val="FF0000"/>
              </a:solidFill>
            </a:endParaRPr>
          </a:p>
        </p:txBody>
      </p:sp>
      <p:sp>
        <p:nvSpPr>
          <p:cNvPr id="8" name="مربع نص 7"/>
          <p:cNvSpPr txBox="1">
            <a:spLocks noChangeArrowheads="1"/>
          </p:cNvSpPr>
          <p:nvPr/>
        </p:nvSpPr>
        <p:spPr bwMode="auto">
          <a:xfrm>
            <a:off x="1117601" y="5486401"/>
            <a:ext cx="98276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SA" altLang="en-US" sz="2400" b="1" dirty="0">
                <a:solidFill>
                  <a:srgbClr val="002060"/>
                </a:solidFill>
              </a:rPr>
              <a:t>تبين أن</a:t>
            </a:r>
            <a:r>
              <a:rPr lang="ar-SY" altLang="en-US" sz="2400" b="1" dirty="0">
                <a:solidFill>
                  <a:srgbClr val="002060"/>
                </a:solidFill>
              </a:rPr>
              <a:t> المسافر أشترى </a:t>
            </a:r>
            <a:r>
              <a:rPr lang="ar-AE" altLang="en-US" sz="2400" b="1" dirty="0">
                <a:solidFill>
                  <a:srgbClr val="002060"/>
                </a:solidFill>
              </a:rPr>
              <a:t>هذه الطيور من فيتنام بسعر 50 دولارا للطائر ليقوم ببيعهم داخل الولايات المتحدة بسعر 500 دولار </a:t>
            </a:r>
            <a:r>
              <a:rPr lang="ar-AE" altLang="en-US" sz="2400" b="1" dirty="0" smtClean="0">
                <a:solidFill>
                  <a:srgbClr val="002060"/>
                </a:solidFill>
              </a:rPr>
              <a:t>للطائر</a:t>
            </a:r>
            <a:endParaRPr lang="en-US" altLang="en-US" sz="2400" b="1" dirty="0">
              <a:solidFill>
                <a:srgbClr val="002060"/>
              </a:solidFill>
            </a:endParaRPr>
          </a:p>
        </p:txBody>
      </p:sp>
    </p:spTree>
    <p:extLst>
      <p:ext uri="{BB962C8B-B14F-4D97-AF65-F5344CB8AC3E}">
        <p14:creationId xmlns:p14="http://schemas.microsoft.com/office/powerpoint/2010/main" val="371265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 calcmode="lin" valueType="num">
                                      <p:cBhvr>
                                        <p:cTn id="7" dur="1000" fill="hold"/>
                                        <p:tgtEl>
                                          <p:spTgt spid="6656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656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656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6564">
                                            <p:txEl>
                                              <p:pRg st="1" end="1"/>
                                            </p:txEl>
                                          </p:spTgt>
                                        </p:tgtEl>
                                        <p:attrNameLst>
                                          <p:attrName>style.visibility</p:attrName>
                                        </p:attrNameLst>
                                      </p:cBhvr>
                                      <p:to>
                                        <p:strVal val="visible"/>
                                      </p:to>
                                    </p:set>
                                    <p:anim calcmode="lin" valueType="num">
                                      <p:cBhvr>
                                        <p:cTn id="14" dur="1000" fill="hold"/>
                                        <p:tgtEl>
                                          <p:spTgt spid="6656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656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656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06856">
                                            <p:txEl>
                                              <p:pRg st="0" end="0"/>
                                            </p:txEl>
                                          </p:spTgt>
                                        </p:tgtEl>
                                        <p:attrNameLst>
                                          <p:attrName>style.visibility</p:attrName>
                                        </p:attrNameLst>
                                      </p:cBhvr>
                                      <p:to>
                                        <p:strVal val="visible"/>
                                      </p:to>
                                    </p:set>
                                    <p:anim calcmode="lin" valueType="num">
                                      <p:cBhvr>
                                        <p:cTn id="21" dur="1000" fill="hold"/>
                                        <p:tgtEl>
                                          <p:spTgt spid="206856">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20685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685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ChangeArrowheads="1"/>
          </p:cNvSpPr>
          <p:nvPr/>
        </p:nvSpPr>
        <p:spPr bwMode="auto">
          <a:xfrm>
            <a:off x="361951" y="2488297"/>
            <a:ext cx="3860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sz="2800" b="1" dirty="0">
                <a:solidFill>
                  <a:srgbClr val="002060"/>
                </a:solidFill>
              </a:rPr>
              <a:t>ضبط</a:t>
            </a:r>
            <a:r>
              <a:rPr lang="ar-SA" altLang="en-US" sz="2800" b="1" dirty="0">
                <a:solidFill>
                  <a:srgbClr val="002060"/>
                </a:solidFill>
              </a:rPr>
              <a:t>ت</a:t>
            </a:r>
            <a:r>
              <a:rPr lang="ar-AE" altLang="en-US" sz="2800" b="1" dirty="0">
                <a:solidFill>
                  <a:srgbClr val="002060"/>
                </a:solidFill>
              </a:rPr>
              <a:t> </a:t>
            </a:r>
            <a:r>
              <a:rPr lang="ar-SA" altLang="en-US" sz="2800" b="1" dirty="0">
                <a:solidFill>
                  <a:srgbClr val="002060"/>
                </a:solidFill>
              </a:rPr>
              <a:t>هذه ال</a:t>
            </a:r>
            <a:r>
              <a:rPr lang="ar-AE" altLang="en-US" sz="2800" b="1" dirty="0">
                <a:solidFill>
                  <a:srgbClr val="002060"/>
                </a:solidFill>
              </a:rPr>
              <a:t>مراة</a:t>
            </a:r>
            <a:r>
              <a:rPr lang="ar-SA" altLang="en-US" sz="2800" b="1" dirty="0">
                <a:solidFill>
                  <a:srgbClr val="002060"/>
                </a:solidFill>
              </a:rPr>
              <a:t> في </a:t>
            </a:r>
            <a:r>
              <a:rPr lang="ar-AE" altLang="en-US" sz="2800" b="1" dirty="0">
                <a:solidFill>
                  <a:srgbClr val="002060"/>
                </a:solidFill>
              </a:rPr>
              <a:t>مطار ميامي بالولايات المتحدة</a:t>
            </a:r>
            <a:r>
              <a:rPr lang="ar-SA" altLang="en-US" sz="2800" b="1" dirty="0">
                <a:solidFill>
                  <a:srgbClr val="002060"/>
                </a:solidFill>
              </a:rPr>
              <a:t>؟؟؟ بماذا ضبطت؟؟؟</a:t>
            </a:r>
          </a:p>
          <a:p>
            <a:pPr algn="justLow" rtl="1" eaLnBrk="1" hangingPunct="1"/>
            <a:r>
              <a:rPr lang="ar-SA" altLang="en-US" sz="2800" b="1" dirty="0">
                <a:solidFill>
                  <a:srgbClr val="002060"/>
                </a:solidFill>
              </a:rPr>
              <a:t>تبين أنها تخفي في ال</a:t>
            </a:r>
            <a:r>
              <a:rPr lang="ar-AE" altLang="en-US" sz="2800" b="1" dirty="0">
                <a:solidFill>
                  <a:srgbClr val="002060"/>
                </a:solidFill>
              </a:rPr>
              <a:t>كرسي </a:t>
            </a:r>
            <a:r>
              <a:rPr lang="ar-SA" altLang="en-US" sz="2800" b="1" dirty="0">
                <a:solidFill>
                  <a:srgbClr val="002060"/>
                </a:solidFill>
              </a:rPr>
              <a:t>ال</a:t>
            </a:r>
            <a:r>
              <a:rPr lang="ar-AE" altLang="en-US" sz="2800" b="1" dirty="0">
                <a:solidFill>
                  <a:srgbClr val="002060"/>
                </a:solidFill>
              </a:rPr>
              <a:t>متحرك 39 طائر</a:t>
            </a:r>
            <a:r>
              <a:rPr lang="ar-SA" altLang="en-US" sz="2800" b="1" dirty="0">
                <a:solidFill>
                  <a:srgbClr val="002060"/>
                </a:solidFill>
              </a:rPr>
              <a:t>اً</a:t>
            </a:r>
            <a:r>
              <a:rPr lang="ar-AE" altLang="en-US" sz="2800" b="1" dirty="0">
                <a:solidFill>
                  <a:srgbClr val="002060"/>
                </a:solidFill>
              </a:rPr>
              <a:t> في جيوب أسفل المقعد.</a:t>
            </a:r>
            <a:endParaRPr lang="en-US" altLang="en-US" sz="2800" b="1" dirty="0">
              <a:solidFill>
                <a:srgbClr val="002060"/>
              </a:solidFill>
            </a:endParaRPr>
          </a:p>
          <a:p>
            <a:pPr algn="justLow" rtl="1" eaLnBrk="1" hangingPunct="1"/>
            <a:r>
              <a:rPr lang="ar-SA" altLang="en-US" sz="2800" b="1" dirty="0">
                <a:solidFill>
                  <a:srgbClr val="002060"/>
                </a:solidFill>
              </a:rPr>
              <a:t>كيف ضبطت....؟؟؟</a:t>
            </a:r>
            <a:endParaRPr lang="en-US" altLang="en-US" sz="2800" b="1" dirty="0">
              <a:solidFill>
                <a:srgbClr val="002060"/>
              </a:solidFill>
            </a:endParaRPr>
          </a:p>
        </p:txBody>
      </p:sp>
      <p:pic>
        <p:nvPicPr>
          <p:cNvPr id="66563" name="Picture 9" descr="smuggl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2" y="0"/>
            <a:ext cx="7969249" cy="68580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7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1000" fill="hold"/>
                                        <p:tgtEl>
                                          <p:spTgt spid="686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86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1000" fill="hold"/>
                                        <p:tgtEl>
                                          <p:spTgt spid="6861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86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8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1000" fill="hold"/>
                                        <p:tgtEl>
                                          <p:spTgt spid="68611">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86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0"/>
            <a:ext cx="2567517" cy="3048000"/>
            <a:chOff x="0" y="0"/>
            <a:chExt cx="1213" cy="1920"/>
          </a:xfrm>
        </p:grpSpPr>
        <p:pic>
          <p:nvPicPr>
            <p:cNvPr id="67590" name="Picture 3" descr="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4" descr="j0123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87" name="Picture 8" descr="smuggl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0"/>
            <a:ext cx="9448800" cy="50292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69636" name="Rectangle 10"/>
          <p:cNvSpPr>
            <a:spLocks noChangeArrowheads="1"/>
          </p:cNvSpPr>
          <p:nvPr/>
        </p:nvSpPr>
        <p:spPr bwMode="auto">
          <a:xfrm>
            <a:off x="203200" y="5057776"/>
            <a:ext cx="11887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sz="2800" b="1" dirty="0">
                <a:solidFill>
                  <a:srgbClr val="002060"/>
                </a:solidFill>
              </a:rPr>
              <a:t>تم إكتشاف هذه الحالة بواسطة كلب مدرب على تعقب أي مواد محتمل أن تنقل أمراض بصحبة المسافرين (مثل المواد الغذائية أو الحيوانات)</a:t>
            </a:r>
          </a:p>
          <a:p>
            <a:pPr algn="justLow" rtl="1" eaLnBrk="1" hangingPunct="1"/>
            <a:r>
              <a:rPr lang="ar-AE" altLang="en-US" sz="2800" b="1" dirty="0">
                <a:solidFill>
                  <a:srgbClr val="002060"/>
                </a:solidFill>
              </a:rPr>
              <a:t>تظهر الصورة الجيوب المصنوعة من القماش والعبوات البلاستيكية التي وضعت بها الطيور </a:t>
            </a:r>
            <a:r>
              <a:rPr lang="ar-SA" altLang="en-US" sz="2800" b="1" dirty="0">
                <a:solidFill>
                  <a:srgbClr val="002060"/>
                </a:solidFill>
              </a:rPr>
              <a:t>.... </a:t>
            </a:r>
            <a:r>
              <a:rPr lang="ar-AE" altLang="en-US" sz="2800" b="1" dirty="0" smtClean="0">
                <a:solidFill>
                  <a:srgbClr val="C00000"/>
                </a:solidFill>
              </a:rPr>
              <a:t>لكن</a:t>
            </a:r>
            <a:r>
              <a:rPr lang="ar-AE" altLang="en-US" sz="2800" b="1" dirty="0" smtClean="0">
                <a:solidFill>
                  <a:srgbClr val="002060"/>
                </a:solidFill>
              </a:rPr>
              <a:t> </a:t>
            </a:r>
            <a:r>
              <a:rPr lang="ar-AE" altLang="en-US" sz="2800" b="1" dirty="0" smtClean="0">
                <a:solidFill>
                  <a:srgbClr val="C00000"/>
                </a:solidFill>
              </a:rPr>
              <a:t>مات </a:t>
            </a:r>
            <a:r>
              <a:rPr lang="ar-AE" altLang="en-US" sz="2800" b="1" dirty="0">
                <a:solidFill>
                  <a:srgbClr val="C00000"/>
                </a:solidFill>
              </a:rPr>
              <a:t>عدد منها نتيجة ذلك </a:t>
            </a:r>
            <a:r>
              <a:rPr lang="ar-AE" altLang="en-US" sz="2800" b="1" dirty="0" smtClean="0">
                <a:solidFill>
                  <a:srgbClr val="C00000"/>
                </a:solidFill>
              </a:rPr>
              <a:t>!!!</a:t>
            </a:r>
            <a:r>
              <a:rPr lang="en-US" altLang="en-US" sz="2800" b="1" dirty="0" smtClean="0">
                <a:solidFill>
                  <a:srgbClr val="C00000"/>
                </a:solidFill>
              </a:rPr>
              <a:t> </a:t>
            </a:r>
            <a:endParaRPr lang="en-US" altLang="en-US" sz="2800" b="1" dirty="0">
              <a:solidFill>
                <a:srgbClr val="C00000"/>
              </a:solidFill>
            </a:endParaRPr>
          </a:p>
        </p:txBody>
      </p:sp>
      <p:sp>
        <p:nvSpPr>
          <p:cNvPr id="67589" name="مستطيل 6"/>
          <p:cNvSpPr>
            <a:spLocks noChangeArrowheads="1"/>
          </p:cNvSpPr>
          <p:nvPr/>
        </p:nvSpPr>
        <p:spPr bwMode="auto">
          <a:xfrm>
            <a:off x="-3048000" y="29718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b="1"/>
              <a:t> </a:t>
            </a:r>
            <a:endParaRPr lang="en-US" altLang="en-US" b="1"/>
          </a:p>
        </p:txBody>
      </p:sp>
    </p:spTree>
    <p:extLst>
      <p:ext uri="{BB962C8B-B14F-4D97-AF65-F5344CB8AC3E}">
        <p14:creationId xmlns:p14="http://schemas.microsoft.com/office/powerpoint/2010/main" val="54217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 calcmode="lin" valueType="num">
                                      <p:cBhvr>
                                        <p:cTn id="7" dur="1000" fill="hold"/>
                                        <p:tgtEl>
                                          <p:spTgt spid="6963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96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963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9636">
                                            <p:txEl>
                                              <p:pRg st="1" end="1"/>
                                            </p:txEl>
                                          </p:spTgt>
                                        </p:tgtEl>
                                        <p:attrNameLst>
                                          <p:attrName>style.visibility</p:attrName>
                                        </p:attrNameLst>
                                      </p:cBhvr>
                                      <p:to>
                                        <p:strVal val="visible"/>
                                      </p:to>
                                    </p:set>
                                    <p:anim calcmode="lin" valueType="num">
                                      <p:cBhvr>
                                        <p:cTn id="14" dur="1000" fill="hold"/>
                                        <p:tgtEl>
                                          <p:spTgt spid="6963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963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96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a:grpSpLocks/>
          </p:cNvGrpSpPr>
          <p:nvPr/>
        </p:nvGrpSpPr>
        <p:grpSpPr bwMode="auto">
          <a:xfrm>
            <a:off x="0" y="0"/>
            <a:ext cx="2567517" cy="3048000"/>
            <a:chOff x="0" y="0"/>
            <a:chExt cx="1213" cy="1920"/>
          </a:xfrm>
        </p:grpSpPr>
        <p:pic>
          <p:nvPicPr>
            <p:cNvPr id="68613" name="Picture 3" descr="5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3"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4" descr="j012306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594914">
              <a:off x="282" y="915"/>
              <a:ext cx="31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8611" name="Picture 6" descr="smuggle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0"/>
            <a:ext cx="9550400" cy="5372100"/>
          </a:xfrm>
          <a:prstGeom prst="rect">
            <a:avLst/>
          </a:prstGeom>
          <a:noFill/>
          <a:ln w="38100" algn="ctr">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68612" name="Rectangle 7"/>
          <p:cNvSpPr>
            <a:spLocks noChangeArrowheads="1"/>
          </p:cNvSpPr>
          <p:nvPr/>
        </p:nvSpPr>
        <p:spPr bwMode="auto">
          <a:xfrm>
            <a:off x="914400" y="5791201"/>
            <a:ext cx="1056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Low" rtl="1" eaLnBrk="1" hangingPunct="1"/>
            <a:r>
              <a:rPr lang="ar-AE" altLang="en-US" sz="3600" b="1" dirty="0">
                <a:solidFill>
                  <a:srgbClr val="002060"/>
                </a:solidFill>
              </a:rPr>
              <a:t>بعض الطيور التي ظلت حية بعد محاولة التهريب</a:t>
            </a:r>
            <a:endParaRPr lang="en-US" altLang="en-US" sz="3600" b="1" dirty="0">
              <a:solidFill>
                <a:srgbClr val="002060"/>
              </a:solidFill>
            </a:endParaRPr>
          </a:p>
        </p:txBody>
      </p:sp>
    </p:spTree>
    <p:extLst>
      <p:ext uri="{BB962C8B-B14F-4D97-AF65-F5344CB8AC3E}">
        <p14:creationId xmlns:p14="http://schemas.microsoft.com/office/powerpoint/2010/main" val="304126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صر نائب للمحتوى 2"/>
          <p:cNvSpPr>
            <a:spLocks noGrp="1"/>
          </p:cNvSpPr>
          <p:nvPr>
            <p:ph idx="1"/>
          </p:nvPr>
        </p:nvSpPr>
        <p:spPr>
          <a:xfrm>
            <a:off x="4165600" y="1905000"/>
            <a:ext cx="7213600" cy="4681538"/>
          </a:xfrm>
        </p:spPr>
        <p:txBody>
          <a:bodyPr/>
          <a:lstStyle/>
          <a:p>
            <a:pPr algn="ctr" rtl="1">
              <a:buFontTx/>
              <a:buNone/>
            </a:pPr>
            <a:endParaRPr lang="ar-SY" altLang="en-US" sz="5400" b="1" dirty="0" smtClean="0">
              <a:solidFill>
                <a:srgbClr val="002060"/>
              </a:solidFill>
            </a:endParaRPr>
          </a:p>
          <a:p>
            <a:pPr algn="ctr" rtl="1">
              <a:buFontTx/>
              <a:buNone/>
            </a:pPr>
            <a:endParaRPr lang="ar-SY" altLang="en-US" sz="5400" b="1" dirty="0" smtClean="0">
              <a:solidFill>
                <a:srgbClr val="002060"/>
              </a:solidFill>
            </a:endParaRPr>
          </a:p>
          <a:p>
            <a:pPr algn="ctr" rtl="1">
              <a:buFontTx/>
              <a:buNone/>
            </a:pPr>
            <a:endParaRPr lang="ar-SY" altLang="en-US" sz="5400" b="1" dirty="0" smtClean="0">
              <a:solidFill>
                <a:srgbClr val="002060"/>
              </a:solidFill>
            </a:endParaRPr>
          </a:p>
          <a:p>
            <a:pPr algn="r" rtl="1">
              <a:buFontTx/>
              <a:buNone/>
            </a:pPr>
            <a:r>
              <a:rPr lang="ar-SY" altLang="en-US" sz="6600" b="1" dirty="0" smtClean="0">
                <a:solidFill>
                  <a:srgbClr val="002060"/>
                </a:solidFill>
                <a:latin typeface="Simplified Arabic" pitchFamily="18" charset="-78"/>
                <a:cs typeface="Simplified Arabic" pitchFamily="18" charset="-78"/>
              </a:rPr>
              <a:t>مع أطيب التمنيات</a:t>
            </a:r>
          </a:p>
          <a:p>
            <a:pPr algn="ctr" rtl="1"/>
            <a:endParaRPr lang="ar-SY" altLang="en-US" dirty="0" smtClean="0">
              <a:solidFill>
                <a:srgbClr val="002060"/>
              </a:solidFill>
            </a:endParaRPr>
          </a:p>
        </p:txBody>
      </p:sp>
      <p:pic>
        <p:nvPicPr>
          <p:cNvPr id="4" name="صورة 3" descr="bird-2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1200" y="0"/>
            <a:ext cx="35581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descr="Falco biarmicus.4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0"/>
            <a:ext cx="3568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صورة 5" descr="P10010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28600"/>
            <a:ext cx="3651251"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134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00" y="2133601"/>
            <a:ext cx="4580467"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صورة 7" descr="080819d08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648200"/>
            <a:ext cx="386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0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par>
                                <p:cTn id="14" presetID="21"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par>
                                <p:cTn id="17" presetID="21"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B12092-A634-4A43-9D91-F4C38DDA6AF9}" type="slidenum">
              <a:rPr lang="ar-SA" smtClean="0"/>
              <a:pPr>
                <a:defRPr/>
              </a:pPr>
              <a:t>4</a:t>
            </a:fld>
            <a:endParaRPr lang="en-GB"/>
          </a:p>
        </p:txBody>
      </p:sp>
      <p:sp>
        <p:nvSpPr>
          <p:cNvPr id="3" name="Rectangle 2"/>
          <p:cNvSpPr/>
          <p:nvPr/>
        </p:nvSpPr>
        <p:spPr>
          <a:xfrm>
            <a:off x="1555314" y="1916148"/>
            <a:ext cx="8858515" cy="2308324"/>
          </a:xfrm>
          <a:prstGeom prst="rect">
            <a:avLst/>
          </a:prstGeom>
        </p:spPr>
        <p:txBody>
          <a:bodyPr wrap="none">
            <a:spAutoFit/>
          </a:bodyPr>
          <a:lstStyle/>
          <a:p>
            <a:pPr algn="ctr"/>
            <a:r>
              <a:rPr lang="ar-SA" altLang="en-US" sz="7200" b="1" dirty="0" smtClean="0">
                <a:solidFill>
                  <a:srgbClr val="FF9900"/>
                </a:solidFill>
              </a:rPr>
              <a:t>كيف تعمل سايتس؟</a:t>
            </a:r>
            <a:endParaRPr lang="ar-IQ" altLang="en-US" sz="7200" b="1" dirty="0" smtClean="0">
              <a:solidFill>
                <a:srgbClr val="FF9900"/>
              </a:solidFill>
            </a:endParaRPr>
          </a:p>
          <a:p>
            <a:pPr algn="ctr"/>
            <a:r>
              <a:rPr lang="ar-IQ" altLang="en-US" sz="7200" b="1" dirty="0" smtClean="0">
                <a:solidFill>
                  <a:srgbClr val="FF9900"/>
                </a:solidFill>
              </a:rPr>
              <a:t>وماهي </a:t>
            </a:r>
            <a:r>
              <a:rPr lang="ar-EG" altLang="en-US" sz="7200" b="1" dirty="0" smtClean="0">
                <a:solidFill>
                  <a:srgbClr val="FF9900"/>
                </a:solidFill>
              </a:rPr>
              <a:t>ملاحق اتفاقية سايتس</a:t>
            </a:r>
            <a:endParaRPr lang="ar-IQ" sz="72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0"/>
          </p:nvPr>
        </p:nvSpPr>
        <p:spPr>
          <a:noFill/>
          <a:ln>
            <a:miter lim="800000"/>
            <a:headEnd/>
            <a:tailEnd/>
          </a:ln>
        </p:spPr>
        <p:txBody>
          <a:bodyPr/>
          <a:lstStyle/>
          <a:p>
            <a:pPr fontAlgn="base">
              <a:spcBef>
                <a:spcPct val="0"/>
              </a:spcBef>
              <a:spcAft>
                <a:spcPct val="0"/>
              </a:spcAft>
            </a:pPr>
            <a:fld id="{5FF2EA1F-C489-4AA3-8CDA-823BC37B0651}" type="slidenum">
              <a:rPr lang="ar-SA" altLang="en-US">
                <a:latin typeface="Arial" charset="0"/>
                <a:cs typeface="Arial" charset="0"/>
              </a:rPr>
              <a:pPr fontAlgn="base">
                <a:spcBef>
                  <a:spcPct val="0"/>
                </a:spcBef>
                <a:spcAft>
                  <a:spcPct val="0"/>
                </a:spcAft>
              </a:pPr>
              <a:t>5</a:t>
            </a:fld>
            <a:endParaRPr lang="en-GB" altLang="en-US">
              <a:latin typeface="Arial" charset="0"/>
              <a:cs typeface="Arial" charset="0"/>
            </a:endParaRPr>
          </a:p>
        </p:txBody>
      </p:sp>
      <p:sp>
        <p:nvSpPr>
          <p:cNvPr id="89090" name="Rectangle 3"/>
          <p:cNvSpPr>
            <a:spLocks noGrp="1" noChangeArrowheads="1"/>
          </p:cNvSpPr>
          <p:nvPr>
            <p:ph type="body" sz="half" idx="1"/>
          </p:nvPr>
        </p:nvSpPr>
        <p:spPr>
          <a:xfrm>
            <a:off x="1539730" y="1524001"/>
            <a:ext cx="10465035" cy="3109119"/>
          </a:xfrm>
        </p:spPr>
        <p:txBody>
          <a:bodyPr/>
          <a:lstStyle/>
          <a:p>
            <a:pPr lvl="1" algn="ctr" rtl="1" eaLnBrk="1" hangingPunct="1">
              <a:buFontTx/>
              <a:buNone/>
            </a:pPr>
            <a:r>
              <a:rPr lang="ar-AE" altLang="en-US" sz="3200" b="1" dirty="0">
                <a:solidFill>
                  <a:srgbClr val="FF9900"/>
                </a:solidFill>
              </a:rPr>
              <a:t>الملحق الأول :</a:t>
            </a:r>
          </a:p>
          <a:p>
            <a:pPr lvl="1" algn="r" rtl="1" eaLnBrk="1" hangingPunct="1">
              <a:buFontTx/>
              <a:buChar char="•"/>
            </a:pPr>
            <a:r>
              <a:rPr lang="ar-AE" altLang="en-US" b="1" dirty="0" smtClean="0"/>
              <a:t>يشمل الأنواع المهددة بال</a:t>
            </a:r>
            <a:r>
              <a:rPr lang="ar-SA" altLang="en-US" b="1" dirty="0" smtClean="0"/>
              <a:t>ا</a:t>
            </a:r>
            <a:r>
              <a:rPr lang="ar-AE" altLang="en-US" b="1" dirty="0" smtClean="0"/>
              <a:t>نقراض.</a:t>
            </a:r>
            <a:endParaRPr lang="en-GB" altLang="en-US" b="1" dirty="0" smtClean="0"/>
          </a:p>
          <a:p>
            <a:pPr lvl="1" algn="r" rtl="1" eaLnBrk="1" hangingPunct="1">
              <a:buFontTx/>
              <a:buChar char="•"/>
            </a:pPr>
            <a:r>
              <a:rPr lang="ar-AE" altLang="en-US" b="1" dirty="0" smtClean="0">
                <a:solidFill>
                  <a:srgbClr val="FF0000"/>
                </a:solidFill>
              </a:rPr>
              <a:t>التجارة الدولية ممنوعة بشكل عام</a:t>
            </a:r>
            <a:r>
              <a:rPr lang="ar-AE" altLang="en-US" b="1" dirty="0" smtClean="0"/>
              <a:t>.</a:t>
            </a:r>
            <a:endParaRPr lang="en-GB" altLang="en-US" b="1" dirty="0" smtClean="0">
              <a:solidFill>
                <a:srgbClr val="FFCC00"/>
              </a:solidFill>
            </a:endParaRPr>
          </a:p>
          <a:p>
            <a:pPr lvl="1" algn="r" rtl="1" eaLnBrk="1" hangingPunct="1">
              <a:buFontTx/>
              <a:buChar char="•"/>
            </a:pPr>
            <a:r>
              <a:rPr lang="ar-AE" altLang="en-US" b="1" dirty="0" smtClean="0"/>
              <a:t>نحو </a:t>
            </a:r>
            <a:r>
              <a:rPr lang="en-US" altLang="en-US" b="1" dirty="0" smtClean="0"/>
              <a:t>630</a:t>
            </a:r>
            <a:r>
              <a:rPr lang="ar-AE" altLang="en-US" b="1" dirty="0" smtClean="0"/>
              <a:t> نوع</a:t>
            </a:r>
            <a:r>
              <a:rPr lang="ar-IQ" altLang="en-US" b="1" dirty="0" smtClean="0"/>
              <a:t>اً</a:t>
            </a:r>
            <a:r>
              <a:rPr lang="ar-AE" altLang="en-US" b="1" dirty="0" smtClean="0"/>
              <a:t> حيواني</a:t>
            </a:r>
            <a:r>
              <a:rPr lang="ar-IQ" altLang="en-US" b="1" dirty="0" smtClean="0"/>
              <a:t>اً</a:t>
            </a:r>
            <a:r>
              <a:rPr lang="ar-AE" altLang="en-US" b="1" dirty="0" smtClean="0"/>
              <a:t> ، و </a:t>
            </a:r>
            <a:r>
              <a:rPr lang="en-US" altLang="en-US" b="1" dirty="0" smtClean="0"/>
              <a:t>300</a:t>
            </a:r>
            <a:r>
              <a:rPr lang="ar-AE" altLang="en-US" b="1" dirty="0" smtClean="0"/>
              <a:t> نوع</a:t>
            </a:r>
            <a:r>
              <a:rPr lang="ar-IQ" altLang="en-US" b="1" dirty="0" smtClean="0"/>
              <a:t>اً</a:t>
            </a:r>
            <a:r>
              <a:rPr lang="ar-AE" altLang="en-US" b="1" dirty="0" smtClean="0"/>
              <a:t> نباتي</a:t>
            </a:r>
            <a:r>
              <a:rPr lang="ar-IQ" altLang="en-US" b="1" dirty="0" smtClean="0"/>
              <a:t>اً</a:t>
            </a:r>
            <a:r>
              <a:rPr lang="ar-AE" altLang="en-US" b="1" dirty="0" smtClean="0"/>
              <a:t> تم إدراجهم بالملحق الأول.</a:t>
            </a:r>
            <a:endParaRPr lang="en-GB" altLang="en-US" b="1" dirty="0" smtClean="0"/>
          </a:p>
        </p:txBody>
      </p:sp>
      <p:sp>
        <p:nvSpPr>
          <p:cNvPr id="149508" name="Text Box 4"/>
          <p:cNvSpPr txBox="1">
            <a:spLocks noChangeArrowheads="1"/>
          </p:cNvSpPr>
          <p:nvPr/>
        </p:nvSpPr>
        <p:spPr bwMode="auto">
          <a:xfrm>
            <a:off x="7680326" y="5399088"/>
            <a:ext cx="2987675" cy="519112"/>
          </a:xfrm>
          <a:prstGeom prst="rect">
            <a:avLst/>
          </a:prstGeom>
          <a:noFill/>
          <a:ln>
            <a:noFill/>
          </a:ln>
          <a:effectLst>
            <a:outerShdw dist="35921" dir="2700000" algn="ctr" rotWithShape="0">
              <a:schemeClr val="bg2"/>
            </a:outerShdw>
          </a:effectLst>
          <a:extLst/>
        </p:spPr>
        <p:txBody>
          <a:bodyPr>
            <a:spAutoFit/>
          </a:bodyPr>
          <a:lstStyle/>
          <a:p>
            <a:pPr algn="ctr" rtl="0" eaLnBrk="0" fontAlgn="base" hangingPunct="0">
              <a:spcBef>
                <a:spcPct val="0"/>
              </a:spcBef>
              <a:spcAft>
                <a:spcPct val="0"/>
              </a:spcAft>
              <a:defRPr/>
            </a:pPr>
            <a:endParaRPr lang="en-US" sz="2800">
              <a:solidFill>
                <a:srgbClr val="FFFF00"/>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2714143832"/>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Slide Number Placeholder 5"/>
          <p:cNvSpPr>
            <a:spLocks noGrp="1"/>
          </p:cNvSpPr>
          <p:nvPr>
            <p:ph type="sldNum" sz="quarter" idx="10"/>
          </p:nvPr>
        </p:nvSpPr>
        <p:spPr>
          <a:noFill/>
          <a:ln>
            <a:miter lim="800000"/>
            <a:headEnd/>
            <a:tailEnd/>
          </a:ln>
        </p:spPr>
        <p:txBody>
          <a:bodyPr/>
          <a:lstStyle/>
          <a:p>
            <a:pPr fontAlgn="base">
              <a:spcBef>
                <a:spcPct val="0"/>
              </a:spcBef>
              <a:spcAft>
                <a:spcPct val="0"/>
              </a:spcAft>
            </a:pPr>
            <a:fld id="{14B74CE4-A3EB-4C85-BD29-2DA726166A55}" type="slidenum">
              <a:rPr lang="ar-SA" altLang="en-US">
                <a:latin typeface="Arial" charset="0"/>
                <a:cs typeface="Arial" charset="0"/>
              </a:rPr>
              <a:pPr fontAlgn="base">
                <a:spcBef>
                  <a:spcPct val="0"/>
                </a:spcBef>
                <a:spcAft>
                  <a:spcPct val="0"/>
                </a:spcAft>
              </a:pPr>
              <a:t>6</a:t>
            </a:fld>
            <a:endParaRPr lang="en-GB" altLang="en-US">
              <a:latin typeface="Arial" charset="0"/>
              <a:cs typeface="Arial" charset="0"/>
            </a:endParaRPr>
          </a:p>
        </p:txBody>
      </p:sp>
      <p:sp>
        <p:nvSpPr>
          <p:cNvPr id="91138" name="Rectangle 2"/>
          <p:cNvSpPr>
            <a:spLocks noChangeArrowheads="1"/>
          </p:cNvSpPr>
          <p:nvPr/>
        </p:nvSpPr>
        <p:spPr bwMode="auto">
          <a:xfrm>
            <a:off x="1600199" y="838200"/>
            <a:ext cx="10247811" cy="5105400"/>
          </a:xfrm>
          <a:prstGeom prst="rect">
            <a:avLst/>
          </a:prstGeom>
          <a:noFill/>
          <a:ln w="9525">
            <a:noFill/>
            <a:miter lim="800000"/>
            <a:headEnd/>
            <a:tailEnd/>
          </a:ln>
        </p:spPr>
        <p:txBody>
          <a:bodyPr/>
          <a:lstStyle/>
          <a:p>
            <a:pPr indent="12700" algn="ctr" fontAlgn="base">
              <a:lnSpc>
                <a:spcPct val="75000"/>
              </a:lnSpc>
              <a:spcBef>
                <a:spcPct val="40000"/>
              </a:spcBef>
              <a:spcAft>
                <a:spcPct val="15000"/>
              </a:spcAft>
            </a:pPr>
            <a:r>
              <a:rPr lang="ar-AE" altLang="en-US" sz="3200" b="1" dirty="0">
                <a:solidFill>
                  <a:srgbClr val="FF9900"/>
                </a:solidFill>
                <a:latin typeface="Arial" charset="0"/>
                <a:cs typeface="Arial" charset="0"/>
              </a:rPr>
              <a:t>الملحق الثاني : </a:t>
            </a:r>
          </a:p>
          <a:p>
            <a:pPr indent="12700" algn="justLow" fontAlgn="base">
              <a:spcBef>
                <a:spcPct val="40000"/>
              </a:spcBef>
              <a:spcAft>
                <a:spcPct val="15000"/>
              </a:spcAft>
              <a:buFontTx/>
              <a:buChar char="•"/>
            </a:pPr>
            <a:r>
              <a:rPr lang="ar-AE" altLang="en-US" sz="2800" b="1" dirty="0">
                <a:solidFill>
                  <a:srgbClr val="FFFFFF"/>
                </a:solidFill>
                <a:latin typeface="Arial" charset="0"/>
                <a:cs typeface="Arial" charset="0"/>
              </a:rPr>
              <a:t> </a:t>
            </a:r>
            <a:r>
              <a:rPr lang="ar-SA" altLang="en-US" sz="2800" b="1" dirty="0">
                <a:solidFill>
                  <a:srgbClr val="FFFFFF"/>
                </a:solidFill>
                <a:latin typeface="Arial" charset="0"/>
                <a:cs typeface="Arial" charset="0"/>
              </a:rPr>
              <a:t>يتضمن أنواع ليست م</a:t>
            </a:r>
            <a:r>
              <a:rPr lang="ar-AE" altLang="en-US" sz="2800" b="1" dirty="0">
                <a:solidFill>
                  <a:srgbClr val="FFFFFF"/>
                </a:solidFill>
                <a:latin typeface="Arial" charset="0"/>
                <a:cs typeface="Arial" charset="0"/>
              </a:rPr>
              <a:t>هددة</a:t>
            </a:r>
            <a:r>
              <a:rPr lang="ar-SA" altLang="en-US" sz="2800" b="1" dirty="0">
                <a:solidFill>
                  <a:srgbClr val="FFFFFF"/>
                </a:solidFill>
                <a:latin typeface="Arial" charset="0"/>
                <a:cs typeface="Arial" charset="0"/>
              </a:rPr>
              <a:t> </a:t>
            </a:r>
            <a:r>
              <a:rPr lang="ar-AE" altLang="en-US" sz="2800" b="1" dirty="0">
                <a:solidFill>
                  <a:srgbClr val="FFFFFF"/>
                </a:solidFill>
                <a:latin typeface="Arial" charset="0"/>
                <a:cs typeface="Arial" charset="0"/>
              </a:rPr>
              <a:t> با</a:t>
            </a:r>
            <a:r>
              <a:rPr lang="ar-SA" altLang="en-US" sz="2800" b="1" dirty="0">
                <a:solidFill>
                  <a:srgbClr val="FFFFFF"/>
                </a:solidFill>
                <a:latin typeface="Arial" charset="0"/>
                <a:cs typeface="Arial" charset="0"/>
              </a:rPr>
              <a:t>لانقراض</a:t>
            </a:r>
            <a:r>
              <a:rPr lang="ar-AE" altLang="en-US" sz="2800" b="1" dirty="0">
                <a:solidFill>
                  <a:srgbClr val="FFFFFF"/>
                </a:solidFill>
                <a:latin typeface="Arial" charset="0"/>
                <a:cs typeface="Arial" charset="0"/>
              </a:rPr>
              <a:t> حالياً</a:t>
            </a:r>
            <a:r>
              <a:rPr lang="ar-SA" altLang="en-US" sz="2800" b="1" dirty="0">
                <a:solidFill>
                  <a:srgbClr val="FFFFFF"/>
                </a:solidFill>
                <a:latin typeface="Arial" charset="0"/>
                <a:cs typeface="Arial" charset="0"/>
              </a:rPr>
              <a:t>، ولكن </a:t>
            </a:r>
            <a:r>
              <a:rPr lang="ar-SA" altLang="en-US" sz="2800" b="1" dirty="0">
                <a:solidFill>
                  <a:srgbClr val="FF0000"/>
                </a:solidFill>
                <a:latin typeface="Arial" charset="0"/>
                <a:cs typeface="Arial" charset="0"/>
              </a:rPr>
              <a:t>يجب </a:t>
            </a:r>
            <a:r>
              <a:rPr lang="ar-EG" altLang="en-US" sz="2800" b="1" dirty="0">
                <a:solidFill>
                  <a:srgbClr val="FF0000"/>
                </a:solidFill>
                <a:latin typeface="Arial" charset="0"/>
                <a:cs typeface="Arial" charset="0"/>
              </a:rPr>
              <a:t>تنظيم </a:t>
            </a:r>
            <a:r>
              <a:rPr lang="ar-SA" altLang="en-US" sz="2800" b="1" dirty="0">
                <a:solidFill>
                  <a:srgbClr val="FF0000"/>
                </a:solidFill>
                <a:latin typeface="Arial" charset="0"/>
                <a:cs typeface="Arial" charset="0"/>
              </a:rPr>
              <a:t>الاتجار </a:t>
            </a:r>
            <a:r>
              <a:rPr lang="ar-AE" altLang="en-US" sz="2800" b="1" dirty="0">
                <a:solidFill>
                  <a:srgbClr val="FFFFFF"/>
                </a:solidFill>
                <a:latin typeface="Arial" charset="0"/>
                <a:cs typeface="Arial" charset="0"/>
              </a:rPr>
              <a:t>ب</a:t>
            </a:r>
            <a:r>
              <a:rPr lang="ar-SA" altLang="en-US" sz="2800" b="1" dirty="0">
                <a:solidFill>
                  <a:srgbClr val="FFFFFF"/>
                </a:solidFill>
                <a:latin typeface="Arial" charset="0"/>
                <a:cs typeface="Arial" charset="0"/>
              </a:rPr>
              <a:t>ها حتى لا تصبح م</a:t>
            </a:r>
            <a:r>
              <a:rPr lang="ar-AE" altLang="en-US" sz="2800" b="1" dirty="0">
                <a:solidFill>
                  <a:srgbClr val="FFFFFF"/>
                </a:solidFill>
                <a:latin typeface="Arial" charset="0"/>
                <a:cs typeface="Arial" charset="0"/>
              </a:rPr>
              <a:t>هددة</a:t>
            </a:r>
            <a:r>
              <a:rPr lang="ar-SA" altLang="en-US" sz="2800" b="1" dirty="0">
                <a:solidFill>
                  <a:srgbClr val="FFFFFF"/>
                </a:solidFill>
                <a:latin typeface="Arial" charset="0"/>
                <a:cs typeface="Arial" charset="0"/>
              </a:rPr>
              <a:t> بالانقراض</a:t>
            </a:r>
            <a:r>
              <a:rPr lang="ar-AE" altLang="en-US" sz="2800" b="1" dirty="0">
                <a:solidFill>
                  <a:srgbClr val="FFFFFF"/>
                </a:solidFill>
                <a:latin typeface="Arial" charset="0"/>
                <a:cs typeface="Arial" charset="0"/>
              </a:rPr>
              <a:t> مستقبلاً</a:t>
            </a:r>
            <a:r>
              <a:rPr lang="ar-SA" altLang="en-US" sz="2800" b="1" dirty="0">
                <a:solidFill>
                  <a:srgbClr val="FFFFFF"/>
                </a:solidFill>
                <a:latin typeface="Arial" charset="0"/>
                <a:cs typeface="Arial" charset="0"/>
              </a:rPr>
              <a:t>. </a:t>
            </a:r>
            <a:endParaRPr lang="ar-AE" altLang="en-US" sz="2800" b="1" dirty="0">
              <a:solidFill>
                <a:srgbClr val="FFFFFF"/>
              </a:solidFill>
              <a:latin typeface="Arial" charset="0"/>
              <a:cs typeface="Arial" charset="0"/>
            </a:endParaRPr>
          </a:p>
          <a:p>
            <a:pPr indent="12700" algn="justLow" fontAlgn="base">
              <a:spcBef>
                <a:spcPct val="40000"/>
              </a:spcBef>
              <a:spcAft>
                <a:spcPct val="15000"/>
              </a:spcAft>
            </a:pPr>
            <a:r>
              <a:rPr lang="ar-SA" altLang="en-US" sz="2800" b="1" dirty="0">
                <a:solidFill>
                  <a:srgbClr val="FFFFFF"/>
                </a:solidFill>
                <a:latin typeface="Arial" charset="0"/>
                <a:cs typeface="Arial" charset="0"/>
              </a:rPr>
              <a:t>كما</a:t>
            </a:r>
            <a:r>
              <a:rPr lang="ar-AE" altLang="en-US" sz="2800" b="1" dirty="0">
                <a:solidFill>
                  <a:srgbClr val="FFFFFF"/>
                </a:solidFill>
                <a:latin typeface="Arial" charset="0"/>
                <a:cs typeface="Arial" charset="0"/>
              </a:rPr>
              <a:t> </a:t>
            </a:r>
            <a:r>
              <a:rPr lang="ar-SA" altLang="en-US" sz="2800" b="1" dirty="0">
                <a:solidFill>
                  <a:srgbClr val="FFFFFF"/>
                </a:solidFill>
                <a:latin typeface="Arial" charset="0"/>
                <a:cs typeface="Arial" charset="0"/>
              </a:rPr>
              <a:t>يتضمن أنواع مشابه لأنواع مضمنة بالفعل في الملحق رقم (2)</a:t>
            </a:r>
            <a:r>
              <a:rPr lang="ar-AE" altLang="en-US" sz="2800" b="1" dirty="0">
                <a:solidFill>
                  <a:srgbClr val="FFFFFF"/>
                </a:solidFill>
                <a:latin typeface="Arial" charset="0"/>
                <a:cs typeface="Arial" charset="0"/>
              </a:rPr>
              <a:t>.</a:t>
            </a:r>
          </a:p>
          <a:p>
            <a:pPr indent="12700" algn="justLow" fontAlgn="base">
              <a:lnSpc>
                <a:spcPct val="85000"/>
              </a:lnSpc>
              <a:spcBef>
                <a:spcPct val="40000"/>
              </a:spcBef>
              <a:spcAft>
                <a:spcPct val="15000"/>
              </a:spcAft>
              <a:buFontTx/>
              <a:buChar char="•"/>
            </a:pPr>
            <a:r>
              <a:rPr lang="ar-AE" altLang="en-US" sz="2800" b="1" dirty="0">
                <a:solidFill>
                  <a:srgbClr val="FFFFFF"/>
                </a:solidFill>
                <a:latin typeface="Arial" charset="0"/>
                <a:cs typeface="Arial" charset="0"/>
              </a:rPr>
              <a:t> التجارة الدولية مسموح بها و لكن بشكل منظم.</a:t>
            </a:r>
          </a:p>
          <a:p>
            <a:pPr indent="12700" algn="justLow" fontAlgn="base">
              <a:spcBef>
                <a:spcPct val="40000"/>
              </a:spcBef>
              <a:spcAft>
                <a:spcPct val="15000"/>
              </a:spcAft>
              <a:buFontTx/>
              <a:buChar char="•"/>
            </a:pPr>
            <a:r>
              <a:rPr lang="ar-AE" altLang="en-US" sz="2800" b="1" dirty="0">
                <a:solidFill>
                  <a:srgbClr val="FFFFFF"/>
                </a:solidFill>
                <a:latin typeface="Arial" charset="0"/>
                <a:cs typeface="Arial" charset="0"/>
              </a:rPr>
              <a:t> نحو </a:t>
            </a:r>
            <a:r>
              <a:rPr lang="en-US" altLang="en-US" sz="2800" b="1" dirty="0">
                <a:solidFill>
                  <a:srgbClr val="FFFFFF"/>
                </a:solidFill>
                <a:latin typeface="Arial" charset="0"/>
                <a:cs typeface="Arial" charset="0"/>
              </a:rPr>
              <a:t>4800</a:t>
            </a:r>
            <a:r>
              <a:rPr lang="ar-AE" altLang="en-US" sz="2800" b="1" dirty="0">
                <a:solidFill>
                  <a:srgbClr val="FFFFFF"/>
                </a:solidFill>
                <a:latin typeface="Arial" charset="0"/>
                <a:cs typeface="Arial" charset="0"/>
              </a:rPr>
              <a:t> </a:t>
            </a:r>
            <a:r>
              <a:rPr lang="ar-AE" altLang="en-US" sz="2800" b="1" dirty="0" smtClean="0">
                <a:solidFill>
                  <a:srgbClr val="FFFFFF"/>
                </a:solidFill>
                <a:latin typeface="Arial" charset="0"/>
                <a:cs typeface="Arial" charset="0"/>
              </a:rPr>
              <a:t>نوع</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حيواني</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a:t>
            </a:r>
            <a:r>
              <a:rPr lang="ar-AE" altLang="en-US" sz="2800" b="1" dirty="0">
                <a:solidFill>
                  <a:srgbClr val="FFFFFF"/>
                </a:solidFill>
                <a:latin typeface="Arial" charset="0"/>
                <a:cs typeface="Arial" charset="0"/>
              </a:rPr>
              <a:t>وأكثر من </a:t>
            </a:r>
            <a:r>
              <a:rPr lang="en-US" altLang="en-US" sz="2800" b="1" dirty="0">
                <a:solidFill>
                  <a:srgbClr val="FFFFFF"/>
                </a:solidFill>
                <a:latin typeface="Arial" charset="0"/>
                <a:cs typeface="Arial" charset="0"/>
              </a:rPr>
              <a:t>29500</a:t>
            </a:r>
            <a:r>
              <a:rPr lang="ar-AE" altLang="en-US" sz="2800" b="1" dirty="0">
                <a:solidFill>
                  <a:srgbClr val="FFFFFF"/>
                </a:solidFill>
                <a:latin typeface="Arial" charset="0"/>
                <a:cs typeface="Arial" charset="0"/>
              </a:rPr>
              <a:t> </a:t>
            </a:r>
            <a:r>
              <a:rPr lang="ar-AE" altLang="en-US" sz="2800" b="1" dirty="0" smtClean="0">
                <a:solidFill>
                  <a:srgbClr val="FFFFFF"/>
                </a:solidFill>
                <a:latin typeface="Arial" charset="0"/>
                <a:cs typeface="Arial" charset="0"/>
              </a:rPr>
              <a:t>نوع</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نباتي</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a:t>
            </a:r>
            <a:r>
              <a:rPr lang="ar-AE" altLang="en-US" sz="2800" b="1" dirty="0">
                <a:solidFill>
                  <a:srgbClr val="FFFFFF"/>
                </a:solidFill>
                <a:latin typeface="Arial" charset="0"/>
                <a:cs typeface="Arial" charset="0"/>
              </a:rPr>
              <a:t>تم إدراجهم بالملحق الثاني.</a:t>
            </a:r>
            <a:endParaRPr lang="en-GB" altLang="en-US" sz="2800" b="1" dirty="0">
              <a:solidFill>
                <a:srgbClr val="FFFFFF"/>
              </a:solidFill>
              <a:latin typeface="Arial" charset="0"/>
              <a:cs typeface="Arial" charset="0"/>
            </a:endParaRPr>
          </a:p>
        </p:txBody>
      </p:sp>
    </p:spTree>
    <p:extLst>
      <p:ext uri="{BB962C8B-B14F-4D97-AF65-F5344CB8AC3E}">
        <p14:creationId xmlns:p14="http://schemas.microsoft.com/office/powerpoint/2010/main" val="1399040073"/>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0"/>
          </p:nvPr>
        </p:nvSpPr>
        <p:spPr>
          <a:noFill/>
          <a:ln>
            <a:miter lim="800000"/>
            <a:headEnd/>
            <a:tailEnd/>
          </a:ln>
        </p:spPr>
        <p:txBody>
          <a:bodyPr/>
          <a:lstStyle/>
          <a:p>
            <a:pPr fontAlgn="base">
              <a:spcBef>
                <a:spcPct val="0"/>
              </a:spcBef>
              <a:spcAft>
                <a:spcPct val="0"/>
              </a:spcAft>
            </a:pPr>
            <a:fld id="{2DD8C96A-7631-4ECD-A313-C55A746A0182}" type="slidenum">
              <a:rPr lang="ar-SA" altLang="en-US">
                <a:latin typeface="Arial" charset="0"/>
                <a:cs typeface="Arial" charset="0"/>
              </a:rPr>
              <a:pPr fontAlgn="base">
                <a:spcBef>
                  <a:spcPct val="0"/>
                </a:spcBef>
                <a:spcAft>
                  <a:spcPct val="0"/>
                </a:spcAft>
              </a:pPr>
              <a:t>7</a:t>
            </a:fld>
            <a:endParaRPr lang="en-GB" altLang="en-US">
              <a:latin typeface="Arial" charset="0"/>
              <a:cs typeface="Arial" charset="0"/>
            </a:endParaRPr>
          </a:p>
        </p:txBody>
      </p:sp>
      <p:sp>
        <p:nvSpPr>
          <p:cNvPr id="93188" name="Rectangle 5"/>
          <p:cNvSpPr>
            <a:spLocks noChangeArrowheads="1"/>
          </p:cNvSpPr>
          <p:nvPr/>
        </p:nvSpPr>
        <p:spPr bwMode="auto">
          <a:xfrm>
            <a:off x="1752599" y="609600"/>
            <a:ext cx="9899469" cy="5562600"/>
          </a:xfrm>
          <a:prstGeom prst="rect">
            <a:avLst/>
          </a:prstGeom>
          <a:noFill/>
          <a:ln w="9525">
            <a:noFill/>
            <a:miter lim="800000"/>
            <a:headEnd/>
            <a:tailEnd/>
          </a:ln>
        </p:spPr>
        <p:txBody>
          <a:bodyPr/>
          <a:lstStyle/>
          <a:p>
            <a:pPr marL="742950" lvl="1" indent="-285750" algn="ctr" fontAlgn="base">
              <a:spcBef>
                <a:spcPct val="40000"/>
              </a:spcBef>
              <a:spcAft>
                <a:spcPct val="15000"/>
              </a:spcAft>
            </a:pPr>
            <a:r>
              <a:rPr lang="ar-AE" altLang="en-US" sz="3200" b="1" dirty="0">
                <a:solidFill>
                  <a:srgbClr val="FF9900"/>
                </a:solidFill>
                <a:latin typeface="Arial" charset="0"/>
                <a:cs typeface="Arial" charset="0"/>
              </a:rPr>
              <a:t>الملحق الثالث :</a:t>
            </a:r>
            <a:endParaRPr lang="en-GB" altLang="en-US" sz="3200" b="1" dirty="0">
              <a:solidFill>
                <a:srgbClr val="FF9900"/>
              </a:solidFill>
              <a:latin typeface="Arial" charset="0"/>
              <a:cs typeface="Arial" charset="0"/>
            </a:endParaRPr>
          </a:p>
          <a:p>
            <a:pPr marL="742950" lvl="1" indent="-285750" algn="justLow" fontAlgn="base">
              <a:spcBef>
                <a:spcPct val="40000"/>
              </a:spcBef>
              <a:spcAft>
                <a:spcPct val="15000"/>
              </a:spcAft>
              <a:buFontTx/>
              <a:buChar char="•"/>
            </a:pPr>
            <a:r>
              <a:rPr lang="ar-AE" altLang="en-US" sz="2800" b="1" dirty="0">
                <a:solidFill>
                  <a:srgbClr val="FFFFFF"/>
                </a:solidFill>
                <a:latin typeface="Arial" charset="0"/>
                <a:cs typeface="Arial" charset="0"/>
              </a:rPr>
              <a:t>يشمل أنواعاً من الحيوانات و النباتات طلبت دولة معينة مساعدة باقي الدول في حمايتها.</a:t>
            </a:r>
            <a:endParaRPr lang="en-GB" altLang="en-US" sz="2800" b="1" dirty="0">
              <a:solidFill>
                <a:srgbClr val="FFFFFF"/>
              </a:solidFill>
              <a:latin typeface="Arial" charset="0"/>
              <a:cs typeface="Arial" charset="0"/>
            </a:endParaRPr>
          </a:p>
          <a:p>
            <a:pPr marL="742950" lvl="1" indent="-285750" algn="justLow" fontAlgn="base">
              <a:spcBef>
                <a:spcPct val="40000"/>
              </a:spcBef>
              <a:spcAft>
                <a:spcPct val="15000"/>
              </a:spcAft>
              <a:buFontTx/>
              <a:buChar char="•"/>
            </a:pPr>
            <a:r>
              <a:rPr lang="ar-SA" altLang="en-US" sz="2800" b="1" dirty="0">
                <a:solidFill>
                  <a:srgbClr val="FFFFFF"/>
                </a:solidFill>
                <a:latin typeface="Arial" charset="0"/>
                <a:cs typeface="Arial" charset="0"/>
              </a:rPr>
              <a:t>التجارة العالمية </a:t>
            </a:r>
            <a:r>
              <a:rPr lang="ar-SA" altLang="en-US" sz="2800" b="1" dirty="0">
                <a:solidFill>
                  <a:srgbClr val="FF0000"/>
                </a:solidFill>
                <a:latin typeface="Arial" charset="0"/>
                <a:cs typeface="Arial" charset="0"/>
              </a:rPr>
              <a:t>مسموح بها ولكن يتم التحكم بها</a:t>
            </a:r>
            <a:r>
              <a:rPr lang="ar-AE" altLang="en-US" sz="2800" b="1" dirty="0">
                <a:solidFill>
                  <a:srgbClr val="FF0000"/>
                </a:solidFill>
                <a:latin typeface="Arial" charset="0"/>
                <a:cs typeface="Arial" charset="0"/>
              </a:rPr>
              <a:t>، </a:t>
            </a:r>
          </a:p>
          <a:p>
            <a:pPr marL="742950" lvl="1" indent="-285750" algn="justLow" fontAlgn="base">
              <a:spcBef>
                <a:spcPct val="40000"/>
              </a:spcBef>
              <a:spcAft>
                <a:spcPct val="15000"/>
              </a:spcAft>
            </a:pPr>
            <a:r>
              <a:rPr lang="ar-SA" altLang="en-US" sz="2800" b="1" dirty="0">
                <a:solidFill>
                  <a:srgbClr val="FFFFFF"/>
                </a:solidFill>
                <a:latin typeface="Arial" charset="0"/>
                <a:cs typeface="Arial" charset="0"/>
              </a:rPr>
              <a:t>يتم ذلك بصفة عامة بدرجة أقل تشدداً من الملحق رقم (2)</a:t>
            </a:r>
            <a:r>
              <a:rPr lang="ar-AE" altLang="en-US" sz="2800" b="1" dirty="0">
                <a:solidFill>
                  <a:srgbClr val="FFFFFF"/>
                </a:solidFill>
                <a:latin typeface="Arial" charset="0"/>
                <a:cs typeface="Arial" charset="0"/>
              </a:rPr>
              <a:t>.</a:t>
            </a:r>
            <a:endParaRPr lang="en-GB" altLang="en-US" sz="2800" b="1" dirty="0">
              <a:solidFill>
                <a:srgbClr val="FFFFFF"/>
              </a:solidFill>
              <a:latin typeface="Arial" charset="0"/>
              <a:cs typeface="Arial" charset="0"/>
            </a:endParaRPr>
          </a:p>
          <a:p>
            <a:pPr marL="742950" lvl="1" indent="-285750" algn="justLow" fontAlgn="base">
              <a:spcBef>
                <a:spcPct val="40000"/>
              </a:spcBef>
              <a:spcAft>
                <a:spcPct val="15000"/>
              </a:spcAft>
              <a:buFontTx/>
              <a:buChar char="•"/>
            </a:pPr>
            <a:r>
              <a:rPr lang="ar-AE" altLang="en-US" sz="2800" b="1" dirty="0">
                <a:solidFill>
                  <a:srgbClr val="FFFFFF"/>
                </a:solidFill>
                <a:latin typeface="Arial" charset="0"/>
                <a:cs typeface="Arial" charset="0"/>
              </a:rPr>
              <a:t>نحو </a:t>
            </a:r>
            <a:r>
              <a:rPr lang="en-US" altLang="en-US" sz="2800" b="1" dirty="0">
                <a:solidFill>
                  <a:srgbClr val="FFFFFF"/>
                </a:solidFill>
                <a:latin typeface="Arial" charset="0"/>
                <a:cs typeface="Arial" charset="0"/>
              </a:rPr>
              <a:t>135</a:t>
            </a:r>
            <a:r>
              <a:rPr lang="ar-AE" altLang="en-US" sz="2800" b="1" dirty="0">
                <a:solidFill>
                  <a:srgbClr val="FFFFFF"/>
                </a:solidFill>
                <a:latin typeface="Arial" charset="0"/>
                <a:cs typeface="Arial" charset="0"/>
              </a:rPr>
              <a:t> </a:t>
            </a:r>
            <a:r>
              <a:rPr lang="ar-AE" altLang="en-US" sz="2800" b="1" dirty="0" smtClean="0">
                <a:solidFill>
                  <a:srgbClr val="FFFFFF"/>
                </a:solidFill>
                <a:latin typeface="Arial" charset="0"/>
                <a:cs typeface="Arial" charset="0"/>
              </a:rPr>
              <a:t>نوع</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حيواني</a:t>
            </a:r>
            <a:r>
              <a:rPr lang="ar-IQ" altLang="en-US" sz="2800" b="1" dirty="0" smtClean="0">
                <a:solidFill>
                  <a:srgbClr val="FFFFFF"/>
                </a:solidFill>
                <a:latin typeface="Arial" charset="0"/>
                <a:cs typeface="Arial" charset="0"/>
              </a:rPr>
              <a:t>اً</a:t>
            </a:r>
            <a:r>
              <a:rPr lang="ar-AE" altLang="en-US" sz="2800" b="1" dirty="0" smtClean="0">
                <a:solidFill>
                  <a:srgbClr val="FFFFFF"/>
                </a:solidFill>
                <a:latin typeface="Arial" charset="0"/>
                <a:cs typeface="Arial" charset="0"/>
              </a:rPr>
              <a:t> </a:t>
            </a:r>
            <a:r>
              <a:rPr lang="en-US" altLang="en-US" sz="2800" b="1" dirty="0" smtClean="0">
                <a:solidFill>
                  <a:srgbClr val="FFFFFF"/>
                </a:solidFill>
                <a:latin typeface="Arial" charset="0"/>
                <a:cs typeface="Arial" charset="0"/>
              </a:rPr>
              <a:t> </a:t>
            </a:r>
            <a:r>
              <a:rPr lang="ar-IQ" altLang="en-US" sz="2800" b="1" dirty="0" smtClean="0">
                <a:solidFill>
                  <a:srgbClr val="FFFFFF"/>
                </a:solidFill>
                <a:latin typeface="Arial" charset="0"/>
                <a:cs typeface="Arial" charset="0"/>
              </a:rPr>
              <a:t>ونوعين نباتيين </a:t>
            </a:r>
            <a:r>
              <a:rPr lang="ar-AE" altLang="en-US" sz="2800" b="1" dirty="0" smtClean="0">
                <a:solidFill>
                  <a:srgbClr val="FFFFFF"/>
                </a:solidFill>
                <a:latin typeface="Arial" charset="0"/>
                <a:cs typeface="Arial" charset="0"/>
              </a:rPr>
              <a:t>تم </a:t>
            </a:r>
            <a:r>
              <a:rPr lang="ar-AE" altLang="en-US" sz="2800" b="1" dirty="0">
                <a:solidFill>
                  <a:srgbClr val="FFFFFF"/>
                </a:solidFill>
                <a:latin typeface="Arial" charset="0"/>
                <a:cs typeface="Arial" charset="0"/>
              </a:rPr>
              <a:t>إدراجهم بالملحق الثالث.</a:t>
            </a:r>
            <a:endParaRPr lang="en-GB" altLang="en-US" sz="2800" b="1" dirty="0">
              <a:solidFill>
                <a:srgbClr val="FFFFFF"/>
              </a:solidFill>
              <a:latin typeface="Arial" charset="0"/>
              <a:cs typeface="Arial" charset="0"/>
            </a:endParaRPr>
          </a:p>
        </p:txBody>
      </p:sp>
    </p:spTree>
    <p:extLst>
      <p:ext uri="{BB962C8B-B14F-4D97-AF65-F5344CB8AC3E}">
        <p14:creationId xmlns:p14="http://schemas.microsoft.com/office/powerpoint/2010/main" val="135199265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5760" y="1143000"/>
            <a:ext cx="11534503" cy="5334000"/>
          </a:xfrm>
        </p:spPr>
        <p:txBody>
          <a:bodyPr>
            <a:normAutofit lnSpcReduction="10000"/>
          </a:bodyPr>
          <a:lstStyle/>
          <a:p>
            <a:pPr lvl="0" algn="just">
              <a:buClr>
                <a:srgbClr val="DD8047"/>
              </a:buClr>
            </a:pPr>
            <a:r>
              <a:rPr lang="ar-IQ" sz="3800" b="1" dirty="0" smtClean="0">
                <a:solidFill>
                  <a:prstClr val="black"/>
                </a:solidFill>
                <a:cs typeface="Sultan Medium" pitchFamily="2" charset="-78"/>
              </a:rPr>
              <a:t>يعد </a:t>
            </a:r>
            <a:r>
              <a:rPr lang="ar-IQ" sz="3800" b="1" dirty="0">
                <a:solidFill>
                  <a:prstClr val="black"/>
                </a:solidFill>
                <a:cs typeface="Sultan Medium" pitchFamily="2" charset="-78"/>
              </a:rPr>
              <a:t>العراق احد المناطق الهامة لتجارة و( عبور)الحياة البرية  بين آسيا واوربا والمنطقة خاصة بلاد الشام </a:t>
            </a:r>
            <a:r>
              <a:rPr lang="ar-IQ" sz="3800" b="1" dirty="0" smtClean="0">
                <a:solidFill>
                  <a:prstClr val="black"/>
                </a:solidFill>
                <a:cs typeface="Sultan Medium" pitchFamily="2" charset="-78"/>
              </a:rPr>
              <a:t>والخليج العربي. </a:t>
            </a:r>
            <a:endParaRPr lang="ar-IQ" sz="3800" b="1" dirty="0">
              <a:solidFill>
                <a:prstClr val="black"/>
              </a:solidFill>
              <a:cs typeface="Sultan Medium" pitchFamily="2" charset="-78"/>
            </a:endParaRPr>
          </a:p>
          <a:p>
            <a:pPr lvl="0" algn="just">
              <a:buClr>
                <a:srgbClr val="DD8047"/>
              </a:buClr>
            </a:pPr>
            <a:r>
              <a:rPr lang="ar-IQ" sz="3800" b="1" dirty="0" smtClean="0">
                <a:solidFill>
                  <a:prstClr val="black"/>
                </a:solidFill>
                <a:cs typeface="Sultan Medium" pitchFamily="2" charset="-78"/>
              </a:rPr>
              <a:t>بسبب </a:t>
            </a:r>
            <a:r>
              <a:rPr lang="ar-IQ" sz="3800" b="1" dirty="0">
                <a:solidFill>
                  <a:prstClr val="black"/>
                </a:solidFill>
                <a:cs typeface="Sultan Medium" pitchFamily="2" charset="-78"/>
              </a:rPr>
              <a:t>ازداد عدد حالات التهريب والعبور غير المشروع في العراق خلال السنوات الماضية بسبب الحروب  </a:t>
            </a:r>
            <a:r>
              <a:rPr lang="ar-IQ" sz="3800" b="1" dirty="0" smtClean="0">
                <a:solidFill>
                  <a:prstClr val="black"/>
                </a:solidFill>
                <a:cs typeface="Sultan Medium" pitchFamily="2" charset="-78"/>
              </a:rPr>
              <a:t>المتكررة </a:t>
            </a:r>
            <a:r>
              <a:rPr lang="ar-IQ" sz="3800" b="1" dirty="0">
                <a:solidFill>
                  <a:prstClr val="black"/>
                </a:solidFill>
                <a:cs typeface="Sultan Medium" pitchFamily="2" charset="-78"/>
              </a:rPr>
              <a:t>والعمليات </a:t>
            </a:r>
            <a:r>
              <a:rPr lang="ar-IQ" sz="3800" b="1" dirty="0" smtClean="0">
                <a:solidFill>
                  <a:prstClr val="black"/>
                </a:solidFill>
                <a:cs typeface="Sultan Medium" pitchFamily="2" charset="-78"/>
              </a:rPr>
              <a:t>العسكرية </a:t>
            </a:r>
            <a:r>
              <a:rPr lang="ar-IQ" sz="3800" b="1" dirty="0">
                <a:solidFill>
                  <a:prstClr val="black"/>
                </a:solidFill>
                <a:cs typeface="Sultan Medium" pitchFamily="2" charset="-78"/>
              </a:rPr>
              <a:t>مما سمح المجال لأنتشار الجريمة في الحياة البرية </a:t>
            </a:r>
            <a:r>
              <a:rPr lang="ar-IQ" sz="3800" b="1" dirty="0" smtClean="0">
                <a:solidFill>
                  <a:prstClr val="black"/>
                </a:solidFill>
                <a:cs typeface="Sultan Medium" pitchFamily="2" charset="-78"/>
              </a:rPr>
              <a:t>.</a:t>
            </a:r>
          </a:p>
          <a:p>
            <a:pPr lvl="0" algn="just">
              <a:buClr>
                <a:srgbClr val="DD8047"/>
              </a:buClr>
            </a:pPr>
            <a:r>
              <a:rPr lang="ar-IQ" sz="3800" b="1" dirty="0" smtClean="0">
                <a:solidFill>
                  <a:prstClr val="black"/>
                </a:solidFill>
                <a:cs typeface="Sultan Medium" pitchFamily="2" charset="-78"/>
              </a:rPr>
              <a:t>يتم </a:t>
            </a:r>
            <a:r>
              <a:rPr lang="ar-IQ" sz="3800" b="1" dirty="0">
                <a:solidFill>
                  <a:prstClr val="black"/>
                </a:solidFill>
                <a:cs typeface="Sultan Medium" pitchFamily="2" charset="-78"/>
              </a:rPr>
              <a:t>تهريب وعبور الانواع المهددة بالانقراض من خلال الحدود البرية المشتركة مع دول الجوار ونقص في الخبرة والتوعية باهمية الانواع البرية ومشتقاتها ومنتوجاتها </a:t>
            </a:r>
            <a:r>
              <a:rPr lang="ar-IQ" sz="3800" b="1" dirty="0" smtClean="0">
                <a:solidFill>
                  <a:prstClr val="black"/>
                </a:solidFill>
                <a:cs typeface="Sultan Medium" pitchFamily="2" charset="-78"/>
              </a:rPr>
              <a:t>.</a:t>
            </a:r>
          </a:p>
          <a:p>
            <a:pPr lvl="0" algn="just">
              <a:buClr>
                <a:srgbClr val="DD8047"/>
              </a:buClr>
            </a:pPr>
            <a:r>
              <a:rPr lang="ar-IQ" sz="3800" b="1" dirty="0" smtClean="0">
                <a:solidFill>
                  <a:prstClr val="black"/>
                </a:solidFill>
                <a:cs typeface="Sultan Medium" pitchFamily="2" charset="-78"/>
              </a:rPr>
              <a:t>مواكبة </a:t>
            </a:r>
            <a:r>
              <a:rPr lang="ar-IQ" sz="3800" b="1" dirty="0">
                <a:solidFill>
                  <a:prstClr val="black"/>
                </a:solidFill>
                <a:cs typeface="Sultan Medium" pitchFamily="2" charset="-78"/>
              </a:rPr>
              <a:t>دول العالم فيما وصلت اليه في مجال </a:t>
            </a:r>
            <a:r>
              <a:rPr lang="ar-IQ" sz="3800" b="1" dirty="0" smtClean="0">
                <a:solidFill>
                  <a:prstClr val="black"/>
                </a:solidFill>
                <a:cs typeface="Sultan Medium" pitchFamily="2" charset="-78"/>
              </a:rPr>
              <a:t>المحافظة للأنواع </a:t>
            </a:r>
            <a:r>
              <a:rPr lang="ar-IQ" sz="3800" b="1" dirty="0">
                <a:solidFill>
                  <a:prstClr val="black"/>
                </a:solidFill>
                <a:cs typeface="Sultan Medium" pitchFamily="2" charset="-78"/>
              </a:rPr>
              <a:t>البرية والأستخدام المستدام لها </a:t>
            </a:r>
            <a:r>
              <a:rPr lang="ar-IQ" sz="3800" b="1" dirty="0" smtClean="0">
                <a:solidFill>
                  <a:prstClr val="black"/>
                </a:solidFill>
                <a:cs typeface="Sultan Medium" pitchFamily="2" charset="-78"/>
              </a:rPr>
              <a:t>.</a:t>
            </a:r>
            <a:endParaRPr lang="ar-IQ" sz="3800" b="1" dirty="0">
              <a:solidFill>
                <a:prstClr val="black"/>
              </a:solidFill>
              <a:cs typeface="Sultan Medium" pitchFamily="2" charset="-78"/>
            </a:endParaRPr>
          </a:p>
          <a:p>
            <a:pPr lvl="0" algn="just">
              <a:buClr>
                <a:srgbClr val="DD8047"/>
              </a:buClr>
            </a:pPr>
            <a:endParaRPr lang="ar-IQ" sz="3800" b="1" dirty="0">
              <a:solidFill>
                <a:prstClr val="black"/>
              </a:solidFill>
              <a:cs typeface="Sultan normal" pitchFamily="2" charset="-78"/>
            </a:endParaRPr>
          </a:p>
          <a:p>
            <a:pPr lvl="0" algn="just">
              <a:buClr>
                <a:srgbClr val="DD8047"/>
              </a:buClr>
            </a:pPr>
            <a:endParaRPr lang="ar-IQ" sz="3800" b="1" dirty="0" smtClean="0">
              <a:solidFill>
                <a:prstClr val="black"/>
              </a:solidFill>
              <a:cs typeface="Sultan normal" pitchFamily="2" charset="-78"/>
            </a:endParaRPr>
          </a:p>
          <a:p>
            <a:pPr lvl="0" algn="just">
              <a:buClr>
                <a:srgbClr val="DD8047"/>
              </a:buClr>
            </a:pPr>
            <a:endParaRPr lang="ar-IQ" sz="2000" dirty="0">
              <a:solidFill>
                <a:prstClr val="black"/>
              </a:solidFill>
              <a:cs typeface="Sultan normal" pitchFamily="2" charset="-78"/>
            </a:endParaRPr>
          </a:p>
          <a:p>
            <a:endParaRPr lang="ar-IQ" dirty="0"/>
          </a:p>
        </p:txBody>
      </p:sp>
      <p:sp>
        <p:nvSpPr>
          <p:cNvPr id="2" name="Title 1"/>
          <p:cNvSpPr>
            <a:spLocks noGrp="1"/>
          </p:cNvSpPr>
          <p:nvPr>
            <p:ph type="title"/>
          </p:nvPr>
        </p:nvSpPr>
        <p:spPr>
          <a:xfrm>
            <a:off x="609600" y="274638"/>
            <a:ext cx="10972800" cy="868362"/>
          </a:xfrm>
        </p:spPr>
        <p:txBody>
          <a:bodyPr>
            <a:normAutofit/>
          </a:bodyPr>
          <a:lstStyle/>
          <a:p>
            <a:pPr algn="ctr"/>
            <a:r>
              <a:rPr lang="ar-IQ" sz="3600" b="1" dirty="0">
                <a:solidFill>
                  <a:srgbClr val="FF0000"/>
                </a:solidFill>
                <a:cs typeface="Sultan Medium" pitchFamily="2" charset="-78"/>
              </a:rPr>
              <a:t>موجبات انضمام العراق الى الأتفاقية </a:t>
            </a:r>
            <a:endParaRPr lang="ar-IQ" sz="3600" dirty="0">
              <a:solidFill>
                <a:srgbClr val="FF0000"/>
              </a:solidFill>
            </a:endParaRPr>
          </a:p>
        </p:txBody>
      </p:sp>
    </p:spTree>
    <p:extLst>
      <p:ext uri="{BB962C8B-B14F-4D97-AF65-F5344CB8AC3E}">
        <p14:creationId xmlns:p14="http://schemas.microsoft.com/office/powerpoint/2010/main" val="3606084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864" y="1524000"/>
            <a:ext cx="10871200" cy="4572000"/>
          </a:xfrm>
        </p:spPr>
        <p:txBody>
          <a:bodyPr>
            <a:normAutofit/>
          </a:bodyPr>
          <a:lstStyle/>
          <a:p>
            <a:r>
              <a:rPr lang="ar-IQ" sz="3600" b="1" dirty="0">
                <a:cs typeface="Sultan Medium" pitchFamily="2" charset="-78"/>
              </a:rPr>
              <a:t>الثدييات : </a:t>
            </a:r>
            <a:r>
              <a:rPr lang="ar-IQ" sz="3600" b="1" dirty="0" smtClean="0">
                <a:cs typeface="Sultan Medium" pitchFamily="2" charset="-78"/>
              </a:rPr>
              <a:t>الغزلان والثعالب والقطط الكبيرة</a:t>
            </a:r>
            <a:endParaRPr lang="ar-IQ" sz="3600" b="1" dirty="0">
              <a:cs typeface="Sultan Medium" pitchFamily="2" charset="-78"/>
            </a:endParaRPr>
          </a:p>
          <a:p>
            <a:r>
              <a:rPr lang="ar-IQ" sz="3600" b="1" dirty="0">
                <a:cs typeface="Sultan Medium" pitchFamily="2" charset="-78"/>
              </a:rPr>
              <a:t> الطيور : الصقور </a:t>
            </a:r>
            <a:r>
              <a:rPr lang="ar-IQ" sz="3600" b="1" dirty="0" smtClean="0">
                <a:cs typeface="Sultan Medium" pitchFamily="2" charset="-78"/>
              </a:rPr>
              <a:t>والبلابل والببغاوات والحبارة واللقالق</a:t>
            </a:r>
            <a:endParaRPr lang="ar-IQ" sz="3600" b="1" dirty="0">
              <a:cs typeface="Sultan Medium" pitchFamily="2" charset="-78"/>
            </a:endParaRPr>
          </a:p>
          <a:p>
            <a:r>
              <a:rPr lang="ar-IQ" sz="3600" b="1" dirty="0">
                <a:cs typeface="Sultan Medium" pitchFamily="2" charset="-78"/>
              </a:rPr>
              <a:t> الزواحف </a:t>
            </a:r>
            <a:r>
              <a:rPr lang="ar-IQ" sz="3600" b="1" dirty="0" smtClean="0">
                <a:cs typeface="Sultan Medium" pitchFamily="2" charset="-78"/>
              </a:rPr>
              <a:t>والبرمائيات </a:t>
            </a:r>
            <a:r>
              <a:rPr lang="ar-IQ" sz="3600" b="1" dirty="0">
                <a:cs typeface="Sultan Medium" pitchFamily="2" charset="-78"/>
              </a:rPr>
              <a:t>: </a:t>
            </a:r>
            <a:r>
              <a:rPr lang="ar-IQ" sz="3600" b="1" dirty="0" smtClean="0">
                <a:cs typeface="Sultan Medium" pitchFamily="2" charset="-78"/>
              </a:rPr>
              <a:t>السلاحف والافاعي والسحالي</a:t>
            </a:r>
            <a:endParaRPr lang="ar-IQ" sz="3600" b="1" dirty="0">
              <a:cs typeface="Sultan Medium" pitchFamily="2" charset="-78"/>
            </a:endParaRPr>
          </a:p>
          <a:p>
            <a:r>
              <a:rPr lang="ar-IQ" sz="3600" b="1" dirty="0">
                <a:cs typeface="Sultan Medium" pitchFamily="2" charset="-78"/>
              </a:rPr>
              <a:t> الأسماك : اسماك الزينة </a:t>
            </a:r>
            <a:r>
              <a:rPr lang="ar-IQ" sz="3600" b="1" dirty="0" smtClean="0">
                <a:cs typeface="Sultan Medium" pitchFamily="2" charset="-78"/>
              </a:rPr>
              <a:t>واسماك </a:t>
            </a:r>
            <a:r>
              <a:rPr lang="ar-IQ" sz="3600" b="1" dirty="0">
                <a:cs typeface="Sultan Medium" pitchFamily="2" charset="-78"/>
              </a:rPr>
              <a:t>نادرة </a:t>
            </a:r>
          </a:p>
          <a:p>
            <a:r>
              <a:rPr lang="ar-IQ" sz="3600" b="1" dirty="0">
                <a:cs typeface="Sultan Medium" pitchFamily="2" charset="-78"/>
              </a:rPr>
              <a:t> النباتات : اعشاب طبية </a:t>
            </a:r>
            <a:r>
              <a:rPr lang="ar-IQ" sz="3600" b="1" dirty="0" smtClean="0">
                <a:cs typeface="Sultan Medium" pitchFamily="2" charset="-78"/>
              </a:rPr>
              <a:t>واخشاب والعود</a:t>
            </a:r>
            <a:endParaRPr lang="ar-IQ" sz="3600" b="1" dirty="0">
              <a:cs typeface="Sultan Medium" pitchFamily="2" charset="-78"/>
            </a:endParaRPr>
          </a:p>
          <a:p>
            <a:r>
              <a:rPr lang="ar-IQ" sz="3600" b="1" dirty="0">
                <a:cs typeface="Sultan Medium" pitchFamily="2" charset="-78"/>
              </a:rPr>
              <a:t>يعد سوق الغزل اكبرالاسواق </a:t>
            </a:r>
            <a:r>
              <a:rPr lang="ar-IQ" sz="3600" b="1" dirty="0" smtClean="0">
                <a:cs typeface="Sultan Medium" pitchFamily="2" charset="-78"/>
              </a:rPr>
              <a:t>في بغداد لتجارة الحيوانات ، فضلاً عن اسواق اخرى في معظم المحافظات العراقية </a:t>
            </a:r>
            <a:endParaRPr lang="ar-IQ" sz="3600" b="1" dirty="0">
              <a:cs typeface="Sultan Medium" pitchFamily="2" charset="-78"/>
            </a:endParaRPr>
          </a:p>
        </p:txBody>
      </p:sp>
      <p:sp>
        <p:nvSpPr>
          <p:cNvPr id="2" name="Title 1"/>
          <p:cNvSpPr>
            <a:spLocks noGrp="1"/>
          </p:cNvSpPr>
          <p:nvPr>
            <p:ph type="title"/>
          </p:nvPr>
        </p:nvSpPr>
        <p:spPr>
          <a:xfrm>
            <a:off x="609600" y="274638"/>
            <a:ext cx="11296691" cy="1143000"/>
          </a:xfrm>
        </p:spPr>
        <p:txBody>
          <a:bodyPr>
            <a:noAutofit/>
          </a:bodyPr>
          <a:lstStyle/>
          <a:p>
            <a:pPr algn="ctr"/>
            <a:r>
              <a:rPr lang="ar-IQ" sz="4400" b="1" dirty="0" smtClean="0">
                <a:solidFill>
                  <a:srgbClr val="FF0000"/>
                </a:solidFill>
                <a:cs typeface="Sultan Medium" pitchFamily="2" charset="-78"/>
              </a:rPr>
              <a:t>بعض الأمثلة عن الأتجار غير المشروع بالحياة البرية  في العراق</a:t>
            </a:r>
            <a:endParaRPr lang="ar-IQ" sz="4400" b="1" dirty="0">
              <a:solidFill>
                <a:srgbClr val="FF0000"/>
              </a:solidFill>
              <a:cs typeface="Sultan Medium" pitchFamily="2" charset="-78"/>
            </a:endParaRPr>
          </a:p>
        </p:txBody>
      </p:sp>
    </p:spTree>
    <p:extLst>
      <p:ext uri="{BB962C8B-B14F-4D97-AF65-F5344CB8AC3E}">
        <p14:creationId xmlns:p14="http://schemas.microsoft.com/office/powerpoint/2010/main" val="2966398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Presentationpl+an">
  <a:themeElements>
    <a:clrScheme name="Presentationpl+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tionpl+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57150"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57150" cap="flat" cmpd="sng" algn="ctr">
              <a:solidFill>
                <a:srgbClr val="FF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resentationpl+a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pl+a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pl+a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pl+a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pl+a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pl+a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pl+a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1604</TotalTime>
  <Words>2293</Words>
  <Application>Microsoft Office PowerPoint</Application>
  <PresentationFormat>Custom</PresentationFormat>
  <Paragraphs>178</Paragraphs>
  <Slides>34</Slides>
  <Notes>12</Notes>
  <HiddenSlides>1</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HDOfficeLightV0</vt:lpstr>
      <vt:lpstr>Presentationpl+an</vt:lpstr>
      <vt:lpstr>مقدمة حول اتفاقية التجارة الدولية بالأنواع المهددة بالانقراض من الحيوانات والنباتات البرية (سايتس CITES ) أ.د. عبدالمطلب جاسم الرديني</vt:lpstr>
      <vt:lpstr>PowerPoint Presentation</vt:lpstr>
      <vt:lpstr>PowerPoint Presentation</vt:lpstr>
      <vt:lpstr>PowerPoint Presentation</vt:lpstr>
      <vt:lpstr>PowerPoint Presentation</vt:lpstr>
      <vt:lpstr>PowerPoint Presentation</vt:lpstr>
      <vt:lpstr>PowerPoint Presentation</vt:lpstr>
      <vt:lpstr>موجبات انضمام العراق الى الأتفاقية </vt:lpstr>
      <vt:lpstr>بعض الأمثلة عن الأتجار غير المشروع بالحياة البرية  في العراق</vt:lpstr>
      <vt:lpstr>الأحكام العامة لأستيراد وتصدير الحيوانات والنباتات المدرجة بملاحق اتفاقية سايتس والمصادق عليها من قبل الأمانة العامة  لمجلس الوزراء </vt:lpstr>
      <vt:lpstr>PowerPoint Presentation</vt:lpstr>
      <vt:lpstr>PowerPoint Presentation</vt:lpstr>
      <vt:lpstr>اجراءات وانجازات العراق بعد الأنضمام للأتفاقية </vt:lpstr>
      <vt:lpstr>PowerPoint Presentation</vt:lpstr>
      <vt:lpstr>اجراءات وانجازات العراق بعد الأنضمام للأتفاقية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ضبط مجموعة من الحباري بواسطة حرس السواحل بالإمارات عند محاولة تهريبها من إيران إلى إمارة رأس الخيمة.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نظام الاتجار بالكائنات الفطرية المهددة بالانقراض ومنتجاتها واتفاقية سايتس</dc:title>
  <dc:creator>Bandar Alfaleh</dc:creator>
  <cp:lastModifiedBy>Maher</cp:lastModifiedBy>
  <cp:revision>135</cp:revision>
  <dcterms:created xsi:type="dcterms:W3CDTF">2017-02-26T13:34:47Z</dcterms:created>
  <dcterms:modified xsi:type="dcterms:W3CDTF">2024-05-01T10:53:58Z</dcterms:modified>
</cp:coreProperties>
</file>