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354" r:id="rId4"/>
    <p:sldId id="355" r:id="rId5"/>
    <p:sldId id="266" r:id="rId6"/>
    <p:sldId id="356" r:id="rId7"/>
    <p:sldId id="261" r:id="rId8"/>
    <p:sldId id="262" r:id="rId9"/>
    <p:sldId id="357" r:id="rId10"/>
    <p:sldId id="258" r:id="rId11"/>
    <p:sldId id="268" r:id="rId12"/>
    <p:sldId id="259" r:id="rId13"/>
    <p:sldId id="267" r:id="rId14"/>
    <p:sldId id="264" r:id="rId15"/>
    <p:sldId id="263" r:id="rId16"/>
    <p:sldId id="260" r:id="rId17"/>
    <p:sldId id="270" r:id="rId18"/>
    <p:sldId id="294" r:id="rId19"/>
    <p:sldId id="291" r:id="rId20"/>
    <p:sldId id="295" r:id="rId21"/>
    <p:sldId id="293" r:id="rId22"/>
    <p:sldId id="358" r:id="rId23"/>
    <p:sldId id="288" r:id="rId24"/>
    <p:sldId id="271" r:id="rId25"/>
    <p:sldId id="272" r:id="rId26"/>
    <p:sldId id="290" r:id="rId27"/>
    <p:sldId id="289" r:id="rId28"/>
    <p:sldId id="359" r:id="rId29"/>
    <p:sldId id="276" r:id="rId30"/>
    <p:sldId id="277" r:id="rId31"/>
    <p:sldId id="278" r:id="rId32"/>
    <p:sldId id="332" r:id="rId33"/>
    <p:sldId id="334" r:id="rId34"/>
    <p:sldId id="335" r:id="rId35"/>
    <p:sldId id="333" r:id="rId36"/>
    <p:sldId id="353" r:id="rId37"/>
    <p:sldId id="273" r:id="rId38"/>
    <p:sldId id="274" r:id="rId39"/>
    <p:sldId id="275" r:id="rId40"/>
    <p:sldId id="361" r:id="rId41"/>
    <p:sldId id="331" r:id="rId42"/>
    <p:sldId id="329" r:id="rId43"/>
    <p:sldId id="336" r:id="rId44"/>
    <p:sldId id="339" r:id="rId45"/>
    <p:sldId id="340" r:id="rId46"/>
    <p:sldId id="341" r:id="rId47"/>
    <p:sldId id="342" r:id="rId48"/>
    <p:sldId id="343" r:id="rId49"/>
    <p:sldId id="344" r:id="rId50"/>
    <p:sldId id="345" r:id="rId51"/>
    <p:sldId id="346" r:id="rId52"/>
    <p:sldId id="347" r:id="rId53"/>
    <p:sldId id="348" r:id="rId54"/>
    <p:sldId id="349" r:id="rId55"/>
    <p:sldId id="350" r:id="rId56"/>
    <p:sldId id="351" r:id="rId57"/>
    <p:sldId id="352" r:id="rId58"/>
    <p:sldId id="269" r:id="rId59"/>
    <p:sldId id="279" r:id="rId60"/>
    <p:sldId id="280" r:id="rId61"/>
    <p:sldId id="281" r:id="rId62"/>
    <p:sldId id="282" r:id="rId63"/>
    <p:sldId id="287" r:id="rId64"/>
    <p:sldId id="285" r:id="rId65"/>
    <p:sldId id="286" r:id="rId66"/>
    <p:sldId id="283" r:id="rId67"/>
    <p:sldId id="284" r:id="rId68"/>
    <p:sldId id="360" r:id="rId69"/>
    <p:sldId id="296" r:id="rId70"/>
  </p:sldIdLst>
  <p:sldSz cx="12192000" cy="6858000"/>
  <p:notesSz cx="6858000" cy="9144000"/>
  <p:defaultText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204"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IQ"/>
          </a:p>
        </p:txBody>
      </p:sp>
      <p:sp>
        <p:nvSpPr>
          <p:cNvPr id="4" name="Date Placeholder 3"/>
          <p:cNvSpPr>
            <a:spLocks noGrp="1"/>
          </p:cNvSpPr>
          <p:nvPr>
            <p:ph type="dt" sz="half" idx="10"/>
          </p:nvPr>
        </p:nvSpPr>
        <p:spPr/>
        <p:txBody>
          <a:bodyPr/>
          <a:lstStyle/>
          <a:p>
            <a:fld id="{54564E6F-607F-4A89-A1EF-364E40187E7E}" type="datetimeFigureOut">
              <a:rPr lang="ar-IQ" smtClean="0"/>
              <a:t>05/10/1445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48885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54564E6F-607F-4A89-A1EF-364E40187E7E}" type="datetimeFigureOut">
              <a:rPr lang="ar-IQ" smtClean="0"/>
              <a:t>05/10/1445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812787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54564E6F-607F-4A89-A1EF-364E40187E7E}" type="datetimeFigureOut">
              <a:rPr lang="ar-IQ" smtClean="0"/>
              <a:t>05/10/1445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09813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54564E6F-607F-4A89-A1EF-364E40187E7E}" type="datetimeFigureOut">
              <a:rPr lang="ar-IQ" smtClean="0"/>
              <a:t>05/10/1445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8257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4564E6F-607F-4A89-A1EF-364E40187E7E}" type="datetimeFigureOut">
              <a:rPr lang="ar-IQ" smtClean="0"/>
              <a:t>05/10/1445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34995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5" name="Date Placeholder 4"/>
          <p:cNvSpPr>
            <a:spLocks noGrp="1"/>
          </p:cNvSpPr>
          <p:nvPr>
            <p:ph type="dt" sz="half" idx="10"/>
          </p:nvPr>
        </p:nvSpPr>
        <p:spPr/>
        <p:txBody>
          <a:bodyPr/>
          <a:lstStyle/>
          <a:p>
            <a:fld id="{54564E6F-607F-4A89-A1EF-364E40187E7E}" type="datetimeFigureOut">
              <a:rPr lang="ar-IQ" smtClean="0"/>
              <a:t>05/10/1445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67569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7" name="Date Placeholder 6"/>
          <p:cNvSpPr>
            <a:spLocks noGrp="1"/>
          </p:cNvSpPr>
          <p:nvPr>
            <p:ph type="dt" sz="half" idx="10"/>
          </p:nvPr>
        </p:nvSpPr>
        <p:spPr/>
        <p:txBody>
          <a:bodyPr/>
          <a:lstStyle/>
          <a:p>
            <a:fld id="{54564E6F-607F-4A89-A1EF-364E40187E7E}" type="datetimeFigureOut">
              <a:rPr lang="ar-IQ" smtClean="0"/>
              <a:t>05/10/1445</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609956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Date Placeholder 2"/>
          <p:cNvSpPr>
            <a:spLocks noGrp="1"/>
          </p:cNvSpPr>
          <p:nvPr>
            <p:ph type="dt" sz="half" idx="10"/>
          </p:nvPr>
        </p:nvSpPr>
        <p:spPr/>
        <p:txBody>
          <a:bodyPr/>
          <a:lstStyle/>
          <a:p>
            <a:fld id="{54564E6F-607F-4A89-A1EF-364E40187E7E}" type="datetimeFigureOut">
              <a:rPr lang="ar-IQ" smtClean="0"/>
              <a:t>05/10/1445</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377130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564E6F-607F-4A89-A1EF-364E40187E7E}" type="datetimeFigureOut">
              <a:rPr lang="ar-IQ" smtClean="0"/>
              <a:t>05/10/1445</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612499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564E6F-607F-4A89-A1EF-364E40187E7E}" type="datetimeFigureOut">
              <a:rPr lang="ar-IQ" smtClean="0"/>
              <a:t>05/10/1445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461347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564E6F-607F-4A89-A1EF-364E40187E7E}" type="datetimeFigureOut">
              <a:rPr lang="ar-IQ" smtClean="0"/>
              <a:t>05/10/1445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3656295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64E6F-607F-4A89-A1EF-364E40187E7E}" type="datetimeFigureOut">
              <a:rPr lang="ar-IQ" smtClean="0"/>
              <a:t>05/10/1445</a:t>
            </a:fld>
            <a:endParaRPr lang="ar-IQ"/>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IQ"/>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9A49B-1D21-4432-A448-4696AFC7DD80}" type="slidenum">
              <a:rPr lang="ar-IQ" smtClean="0"/>
              <a:t>‹#›</a:t>
            </a:fld>
            <a:endParaRPr lang="ar-IQ"/>
          </a:p>
        </p:txBody>
      </p:sp>
    </p:spTree>
    <p:extLst>
      <p:ext uri="{BB962C8B-B14F-4D97-AF65-F5344CB8AC3E}">
        <p14:creationId xmlns:p14="http://schemas.microsoft.com/office/powerpoint/2010/main" val="346811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ar.wikipedia.org/wiki/%D8%B3%D8%AC%D9%86" TargetMode="External"/><Relationship Id="rId3" Type="http://schemas.openxmlformats.org/officeDocument/2006/relationships/image" Target="../media/image38.png"/><Relationship Id="rId7" Type="http://schemas.openxmlformats.org/officeDocument/2006/relationships/hyperlink" Target="https://ar.wikipedia.org/wiki/%D9%88%D9%88%D9%84_%D9%85%D8%A7%D8%B1%D8%AA" TargetMode="Externa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hyperlink" Target="https://ar.wikipedia.org/wiki/%D8%A8%D8%B1%D8%AC%D8%B1_%D9%83%D9%86%D8%AC" TargetMode="External"/><Relationship Id="rId5" Type="http://schemas.openxmlformats.org/officeDocument/2006/relationships/hyperlink" Target="https://ar.wikipedia.org/wiki/%D9%85%D8%A7%D9%83%D8%AF%D9%88%D9%86%D8%A7%D9%84%D8%AF%D8%B2" TargetMode="External"/><Relationship Id="rId4" Type="http://schemas.openxmlformats.org/officeDocument/2006/relationships/hyperlink" Target="https://ar.wikipedia.org/wiki/%D8%AF%D8%AC%D8%A7%D8%AC_%D9%83%D9%86%D8%AA%D8%A7%D9%83%D9%8A"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jp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5771" y="302528"/>
            <a:ext cx="12656457" cy="2828599"/>
          </a:xfrm>
          <a:solidFill>
            <a:schemeClr val="accent6">
              <a:lumMod val="40000"/>
              <a:lumOff val="60000"/>
              <a:alpha val="73000"/>
            </a:schemeClr>
          </a:solidFill>
        </p:spPr>
        <p:txBody>
          <a:bodyPr>
            <a:normAutofit/>
          </a:bodyPr>
          <a:lstStyle/>
          <a:p>
            <a:r>
              <a:rPr lang="ar-IQ" b="1" dirty="0" smtClean="0">
                <a:solidFill>
                  <a:srgbClr val="002060"/>
                </a:solidFill>
              </a:rPr>
              <a:t>ادارة مشاريع الدواجن خلال الازمات</a:t>
            </a:r>
            <a:r>
              <a:rPr lang="en-US" b="1" dirty="0" smtClean="0">
                <a:solidFill>
                  <a:srgbClr val="002060"/>
                </a:solidFill>
              </a:rPr>
              <a:t/>
            </a:r>
            <a:br>
              <a:rPr lang="en-US" b="1" dirty="0" smtClean="0">
                <a:solidFill>
                  <a:srgbClr val="002060"/>
                </a:solidFill>
              </a:rPr>
            </a:br>
            <a:r>
              <a:rPr lang="en-US" b="1" dirty="0" smtClean="0">
                <a:solidFill>
                  <a:schemeClr val="accent6">
                    <a:lumMod val="50000"/>
                  </a:schemeClr>
                </a:solidFill>
              </a:rPr>
              <a:t>(Poultry Projects Management During Crises)</a:t>
            </a:r>
            <a:endParaRPr lang="ar-IQ" b="1" dirty="0">
              <a:solidFill>
                <a:schemeClr val="accent6">
                  <a:lumMod val="50000"/>
                </a:schemeClr>
              </a:solidFill>
            </a:endParaRPr>
          </a:p>
        </p:txBody>
      </p:sp>
      <p:sp>
        <p:nvSpPr>
          <p:cNvPr id="3" name="Subtitle 2"/>
          <p:cNvSpPr>
            <a:spLocks noGrp="1"/>
          </p:cNvSpPr>
          <p:nvPr>
            <p:ph type="subTitle" idx="1"/>
          </p:nvPr>
        </p:nvSpPr>
        <p:spPr>
          <a:xfrm>
            <a:off x="369757" y="4861212"/>
            <a:ext cx="5131633" cy="1655762"/>
          </a:xfrm>
          <a:solidFill>
            <a:schemeClr val="accent1">
              <a:lumMod val="60000"/>
              <a:lumOff val="40000"/>
              <a:alpha val="34000"/>
            </a:schemeClr>
          </a:solidFill>
        </p:spPr>
        <p:txBody>
          <a:bodyPr>
            <a:normAutofit fontScale="92500" lnSpcReduction="10000"/>
          </a:bodyPr>
          <a:lstStyle/>
          <a:p>
            <a:r>
              <a:rPr lang="ar-IQ" b="1" dirty="0" smtClean="0">
                <a:solidFill>
                  <a:srgbClr val="FF0000"/>
                </a:solidFill>
              </a:rPr>
              <a:t>زياد طارق محمد</a:t>
            </a:r>
          </a:p>
          <a:p>
            <a:r>
              <a:rPr lang="ar-IQ" b="1" dirty="0" smtClean="0">
                <a:solidFill>
                  <a:srgbClr val="FF0000"/>
                </a:solidFill>
              </a:rPr>
              <a:t>ادارة وانتاج الدواجن</a:t>
            </a:r>
          </a:p>
          <a:p>
            <a:r>
              <a:rPr lang="ar-IQ" b="1" dirty="0" smtClean="0">
                <a:solidFill>
                  <a:srgbClr val="FF0000"/>
                </a:solidFill>
              </a:rPr>
              <a:t>قسم الانتاج الحيوانية /كلية علوم الهندسة الزراعية </a:t>
            </a:r>
          </a:p>
          <a:p>
            <a:r>
              <a:rPr lang="ar-IQ" b="1" dirty="0" smtClean="0">
                <a:solidFill>
                  <a:srgbClr val="FF0000"/>
                </a:solidFill>
              </a:rPr>
              <a:t>جامعة بغداد</a:t>
            </a:r>
            <a:endParaRPr lang="ar-IQ" b="1" dirty="0">
              <a:solidFill>
                <a:srgbClr val="FF0000"/>
              </a:solidFill>
            </a:endParaRPr>
          </a:p>
        </p:txBody>
      </p:sp>
    </p:spTree>
    <p:extLst>
      <p:ext uri="{BB962C8B-B14F-4D97-AF65-F5344CB8AC3E}">
        <p14:creationId xmlns:p14="http://schemas.microsoft.com/office/powerpoint/2010/main" val="428872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32000"/>
          </a:stretch>
        </a:blipFill>
        <a:effectLst/>
      </p:bgPr>
    </p:bg>
    <p:spTree>
      <p:nvGrpSpPr>
        <p:cNvPr id="1" name=""/>
        <p:cNvGrpSpPr/>
        <p:nvPr/>
      </p:nvGrpSpPr>
      <p:grpSpPr>
        <a:xfrm>
          <a:off x="0" y="0"/>
          <a:ext cx="0" cy="0"/>
          <a:chOff x="0" y="0"/>
          <a:chExt cx="0" cy="0"/>
        </a:xfrm>
      </p:grpSpPr>
      <p:sp>
        <p:nvSpPr>
          <p:cNvPr id="2" name="Rectangle 1"/>
          <p:cNvSpPr/>
          <p:nvPr/>
        </p:nvSpPr>
        <p:spPr>
          <a:xfrm>
            <a:off x="8291944" y="0"/>
            <a:ext cx="3900055" cy="6858000"/>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extLst>
      <p:ext uri="{BB962C8B-B14F-4D97-AF65-F5344CB8AC3E}">
        <p14:creationId xmlns:p14="http://schemas.microsoft.com/office/powerpoint/2010/main" val="1356406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3371" y="0"/>
            <a:ext cx="5718630" cy="6705600"/>
          </a:xfrm>
          <a:prstGeom prst="rect">
            <a:avLst/>
          </a:prstGeom>
        </p:spPr>
      </p:pic>
      <p:pic>
        <p:nvPicPr>
          <p:cNvPr id="3" name="Picture 2"/>
          <p:cNvPicPr>
            <a:picLocks noChangeAspect="1"/>
          </p:cNvPicPr>
          <p:nvPr/>
        </p:nvPicPr>
        <p:blipFill>
          <a:blip r:embed="rId3"/>
          <a:stretch>
            <a:fillRect/>
          </a:stretch>
        </p:blipFill>
        <p:spPr>
          <a:xfrm>
            <a:off x="-275774" y="0"/>
            <a:ext cx="6807201" cy="6858000"/>
          </a:xfrm>
          <a:prstGeom prst="rect">
            <a:avLst/>
          </a:prstGeom>
        </p:spPr>
      </p:pic>
    </p:spTree>
    <p:extLst>
      <p:ext uri="{BB962C8B-B14F-4D97-AF65-F5344CB8AC3E}">
        <p14:creationId xmlns:p14="http://schemas.microsoft.com/office/powerpoint/2010/main" val="78877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 name="Rectangle 1"/>
          <p:cNvSpPr/>
          <p:nvPr/>
        </p:nvSpPr>
        <p:spPr>
          <a:xfrm>
            <a:off x="7242629" y="159657"/>
            <a:ext cx="4789714" cy="1175657"/>
          </a:xfrm>
          <a:prstGeom prst="rect">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6600" b="1" dirty="0" smtClean="0">
                <a:solidFill>
                  <a:srgbClr val="002060"/>
                </a:solidFill>
              </a:rPr>
              <a:t>قوة اللامتوقع</a:t>
            </a:r>
            <a:endParaRPr lang="ar-IQ" sz="6600" b="1" dirty="0">
              <a:solidFill>
                <a:srgbClr val="002060"/>
              </a:solidFill>
            </a:endParaRPr>
          </a:p>
        </p:txBody>
      </p:sp>
      <p:sp>
        <p:nvSpPr>
          <p:cNvPr id="3" name="Rectangle 2"/>
          <p:cNvSpPr/>
          <p:nvPr/>
        </p:nvSpPr>
        <p:spPr>
          <a:xfrm>
            <a:off x="1248229" y="1836057"/>
            <a:ext cx="8534399" cy="1175657"/>
          </a:xfrm>
          <a:prstGeom prst="rect">
            <a:avLst/>
          </a:prstGeom>
          <a:solidFill>
            <a:srgbClr val="FFFF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6600" b="1" dirty="0" smtClean="0">
                <a:solidFill>
                  <a:srgbClr val="FF0000"/>
                </a:solidFill>
              </a:rPr>
              <a:t>صعوبة توقع الاحداث المتوقعة</a:t>
            </a:r>
            <a:endParaRPr lang="ar-IQ" sz="6600" b="1" dirty="0">
              <a:solidFill>
                <a:srgbClr val="FF0000"/>
              </a:solidFill>
            </a:endParaRPr>
          </a:p>
        </p:txBody>
      </p:sp>
    </p:spTree>
    <p:extLst>
      <p:ext uri="{BB962C8B-B14F-4D97-AF65-F5344CB8AC3E}">
        <p14:creationId xmlns:p14="http://schemas.microsoft.com/office/powerpoint/2010/main" val="3940537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202275" cy="6858000"/>
          </a:xfrm>
          <a:prstGeom prst="rect">
            <a:avLst/>
          </a:prstGeom>
        </p:spPr>
      </p:pic>
    </p:spTree>
    <p:extLst>
      <p:ext uri="{BB962C8B-B14F-4D97-AF65-F5344CB8AC3E}">
        <p14:creationId xmlns:p14="http://schemas.microsoft.com/office/powerpoint/2010/main" val="1826466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543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95483" y="0"/>
            <a:ext cx="4450976" cy="6858000"/>
          </a:xfrm>
          <a:prstGeom prst="rect">
            <a:avLst/>
          </a:prstGeom>
        </p:spPr>
      </p:pic>
      <p:pic>
        <p:nvPicPr>
          <p:cNvPr id="4" name="Picture 3"/>
          <p:cNvPicPr>
            <a:picLocks noChangeAspect="1"/>
          </p:cNvPicPr>
          <p:nvPr/>
        </p:nvPicPr>
        <p:blipFill>
          <a:blip r:embed="rId3"/>
          <a:stretch>
            <a:fillRect/>
          </a:stretch>
        </p:blipFill>
        <p:spPr>
          <a:xfrm>
            <a:off x="0" y="0"/>
            <a:ext cx="4007224" cy="6858000"/>
          </a:xfrm>
          <a:prstGeom prst="rect">
            <a:avLst/>
          </a:prstGeom>
        </p:spPr>
      </p:pic>
      <p:pic>
        <p:nvPicPr>
          <p:cNvPr id="5" name="Picture 4"/>
          <p:cNvPicPr>
            <a:picLocks noChangeAspect="1"/>
          </p:cNvPicPr>
          <p:nvPr/>
        </p:nvPicPr>
        <p:blipFill>
          <a:blip r:embed="rId4"/>
          <a:stretch>
            <a:fillRect/>
          </a:stretch>
        </p:blipFill>
        <p:spPr>
          <a:xfrm>
            <a:off x="8646459" y="0"/>
            <a:ext cx="3545541" cy="3838575"/>
          </a:xfrm>
          <a:prstGeom prst="rect">
            <a:avLst/>
          </a:prstGeom>
        </p:spPr>
      </p:pic>
      <p:sp>
        <p:nvSpPr>
          <p:cNvPr id="6" name="Rectangle 5"/>
          <p:cNvSpPr/>
          <p:nvPr/>
        </p:nvSpPr>
        <p:spPr>
          <a:xfrm>
            <a:off x="8550769" y="4293205"/>
            <a:ext cx="3736920" cy="584775"/>
          </a:xfrm>
          <a:prstGeom prst="rect">
            <a:avLst/>
          </a:prstGeom>
        </p:spPr>
        <p:txBody>
          <a:bodyPr wrap="none">
            <a:spAutoFit/>
          </a:bodyPr>
          <a:lstStyle/>
          <a:p>
            <a:r>
              <a:rPr lang="en-US" sz="3200" b="1" dirty="0">
                <a:solidFill>
                  <a:srgbClr val="002060"/>
                </a:solidFill>
                <a:latin typeface="Arial" panose="020B0604020202020204" pitchFamily="34" charset="0"/>
              </a:rPr>
              <a:t> Malcolm Gladwell</a:t>
            </a:r>
            <a:endParaRPr lang="ar-IQ" sz="3200" dirty="0">
              <a:solidFill>
                <a:srgbClr val="002060"/>
              </a:solidFill>
            </a:endParaRPr>
          </a:p>
        </p:txBody>
      </p:sp>
    </p:spTree>
    <p:extLst>
      <p:ext uri="{BB962C8B-B14F-4D97-AF65-F5344CB8AC3E}">
        <p14:creationId xmlns:p14="http://schemas.microsoft.com/office/powerpoint/2010/main" val="2523892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cxnSp>
        <p:nvCxnSpPr>
          <p:cNvPr id="3" name="Straight Connector 2"/>
          <p:cNvCxnSpPr/>
          <p:nvPr/>
        </p:nvCxnSpPr>
        <p:spPr>
          <a:xfrm flipH="1" flipV="1">
            <a:off x="9763380" y="1900518"/>
            <a:ext cx="2232211" cy="13447"/>
          </a:xfrm>
          <a:prstGeom prst="line">
            <a:avLst/>
          </a:prstGeom>
          <a:ln w="139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flipV="1">
            <a:off x="7186435" y="1886255"/>
            <a:ext cx="2232211" cy="13447"/>
          </a:xfrm>
          <a:prstGeom prst="line">
            <a:avLst/>
          </a:prstGeom>
          <a:ln w="139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9640726" y="1650728"/>
            <a:ext cx="245307" cy="526473"/>
          </a:xfrm>
          <a:prstGeom prst="line">
            <a:avLst/>
          </a:prstGeom>
          <a:ln w="793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320238" y="1623018"/>
            <a:ext cx="245307" cy="526473"/>
          </a:xfrm>
          <a:prstGeom prst="line">
            <a:avLst/>
          </a:prstGeom>
          <a:ln w="79375">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rot="10800000">
            <a:off x="6632863" y="1523999"/>
            <a:ext cx="577817" cy="101138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cxnSp>
        <p:nvCxnSpPr>
          <p:cNvPr id="12" name="Straight Connector 11"/>
          <p:cNvCxnSpPr/>
          <p:nvPr/>
        </p:nvCxnSpPr>
        <p:spPr>
          <a:xfrm flipH="1">
            <a:off x="5479167" y="1885440"/>
            <a:ext cx="1125359" cy="814"/>
          </a:xfrm>
          <a:prstGeom prst="line">
            <a:avLst/>
          </a:prstGeom>
          <a:ln w="139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5" name="Donut 14"/>
          <p:cNvSpPr/>
          <p:nvPr/>
        </p:nvSpPr>
        <p:spPr>
          <a:xfrm>
            <a:off x="3629177" y="913992"/>
            <a:ext cx="1843675" cy="1999945"/>
          </a:xfrm>
          <a:prstGeom prst="donut">
            <a:avLst>
              <a:gd name="adj" fmla="val 1480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800" b="1" dirty="0" smtClean="0">
                <a:solidFill>
                  <a:srgbClr val="FF0000"/>
                </a:solidFill>
              </a:rPr>
              <a:t>نقطة تحول</a:t>
            </a:r>
            <a:endParaRPr lang="ar-IQ" sz="2800" b="1" dirty="0">
              <a:solidFill>
                <a:srgbClr val="FF0000"/>
              </a:solidFill>
            </a:endParaRPr>
          </a:p>
        </p:txBody>
      </p:sp>
      <p:sp>
        <p:nvSpPr>
          <p:cNvPr id="16" name="Curved Right Arrow 15"/>
          <p:cNvSpPr/>
          <p:nvPr/>
        </p:nvSpPr>
        <p:spPr>
          <a:xfrm rot="1658108">
            <a:off x="1949559" y="1220373"/>
            <a:ext cx="1107650" cy="3049523"/>
          </a:xfrm>
          <a:prstGeom prst="curvedRightArrow">
            <a:avLst>
              <a:gd name="adj1" fmla="val 14832"/>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solidFill>
                <a:schemeClr val="tx1"/>
              </a:solidFill>
            </a:endParaRPr>
          </a:p>
        </p:txBody>
      </p:sp>
      <p:sp>
        <p:nvSpPr>
          <p:cNvPr id="17" name="Frame 16"/>
          <p:cNvSpPr/>
          <p:nvPr/>
        </p:nvSpPr>
        <p:spPr>
          <a:xfrm>
            <a:off x="2392760" y="3477491"/>
            <a:ext cx="4049604" cy="3144982"/>
          </a:xfrm>
          <a:prstGeom prst="frame">
            <a:avLst/>
          </a:prstGeom>
          <a:solidFill>
            <a:srgbClr val="FF0000"/>
          </a:solid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6000" b="1" dirty="0" smtClean="0">
                <a:solidFill>
                  <a:srgbClr val="002060"/>
                </a:solidFill>
              </a:rPr>
              <a:t>ازمة</a:t>
            </a:r>
          </a:p>
          <a:p>
            <a:pPr algn="ctr"/>
            <a:endParaRPr lang="ar-IQ" sz="3200" b="1" dirty="0" smtClean="0">
              <a:solidFill>
                <a:schemeClr val="tx1"/>
              </a:solidFill>
            </a:endParaRPr>
          </a:p>
          <a:p>
            <a:pPr algn="ctr"/>
            <a:endParaRPr lang="ar-IQ" sz="3200" b="1" dirty="0">
              <a:solidFill>
                <a:schemeClr val="tx1"/>
              </a:solidFill>
            </a:endParaRPr>
          </a:p>
          <a:p>
            <a:pPr algn="ctr"/>
            <a:endParaRPr lang="ar-IQ" sz="3200" b="1" dirty="0">
              <a:solidFill>
                <a:schemeClr val="tx1"/>
              </a:solidFill>
            </a:endParaRPr>
          </a:p>
        </p:txBody>
      </p:sp>
      <p:sp>
        <p:nvSpPr>
          <p:cNvPr id="18" name="Oval 17"/>
          <p:cNvSpPr/>
          <p:nvPr/>
        </p:nvSpPr>
        <p:spPr>
          <a:xfrm>
            <a:off x="4655126" y="4894594"/>
            <a:ext cx="1343891" cy="13214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800" b="1" dirty="0" smtClean="0">
                <a:solidFill>
                  <a:srgbClr val="FF0000"/>
                </a:solidFill>
              </a:rPr>
              <a:t>فرص</a:t>
            </a:r>
            <a:endParaRPr lang="ar-IQ" sz="2800" b="1" dirty="0">
              <a:solidFill>
                <a:srgbClr val="FF0000"/>
              </a:solidFill>
            </a:endParaRPr>
          </a:p>
        </p:txBody>
      </p:sp>
      <p:sp>
        <p:nvSpPr>
          <p:cNvPr id="19" name="Oval 18"/>
          <p:cNvSpPr/>
          <p:nvPr/>
        </p:nvSpPr>
        <p:spPr>
          <a:xfrm>
            <a:off x="2904257" y="4894594"/>
            <a:ext cx="1449839" cy="13030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800" b="1" dirty="0" smtClean="0">
                <a:solidFill>
                  <a:srgbClr val="FF0000"/>
                </a:solidFill>
              </a:rPr>
              <a:t>مخاطر</a:t>
            </a:r>
            <a:endParaRPr lang="ar-IQ" sz="2800" b="1" dirty="0">
              <a:solidFill>
                <a:srgbClr val="FF0000"/>
              </a:solidFill>
            </a:endParaRPr>
          </a:p>
        </p:txBody>
      </p:sp>
      <p:cxnSp>
        <p:nvCxnSpPr>
          <p:cNvPr id="20" name="Straight Connector 19"/>
          <p:cNvCxnSpPr/>
          <p:nvPr/>
        </p:nvCxnSpPr>
        <p:spPr>
          <a:xfrm flipH="1" flipV="1">
            <a:off x="1648691" y="709466"/>
            <a:ext cx="9598756" cy="40723"/>
          </a:xfrm>
          <a:prstGeom prst="line">
            <a:avLst/>
          </a:prstGeom>
          <a:ln w="139700">
            <a:solidFill>
              <a:schemeClr val="accent6">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835236" y="110836"/>
            <a:ext cx="3810000" cy="584775"/>
          </a:xfrm>
          <a:prstGeom prst="rect">
            <a:avLst/>
          </a:prstGeom>
          <a:noFill/>
        </p:spPr>
        <p:txBody>
          <a:bodyPr wrap="square" rtlCol="1">
            <a:spAutoFit/>
          </a:bodyPr>
          <a:lstStyle/>
          <a:p>
            <a:pPr algn="r" rtl="1"/>
            <a:r>
              <a:rPr lang="ar-IQ" sz="3200" b="1" dirty="0" smtClean="0"/>
              <a:t>المسار المألوف والطبيعي</a:t>
            </a:r>
            <a:endParaRPr lang="ar-IQ" sz="3200" b="1" dirty="0"/>
          </a:p>
        </p:txBody>
      </p:sp>
      <p:sp>
        <p:nvSpPr>
          <p:cNvPr id="24" name="TextBox 23"/>
          <p:cNvSpPr txBox="1"/>
          <p:nvPr/>
        </p:nvSpPr>
        <p:spPr>
          <a:xfrm>
            <a:off x="6221403" y="2605249"/>
            <a:ext cx="1400735" cy="584775"/>
          </a:xfrm>
          <a:prstGeom prst="rect">
            <a:avLst/>
          </a:prstGeom>
          <a:noFill/>
        </p:spPr>
        <p:txBody>
          <a:bodyPr wrap="square" rtlCol="1">
            <a:spAutoFit/>
          </a:bodyPr>
          <a:lstStyle/>
          <a:p>
            <a:pPr algn="ctr" rtl="1"/>
            <a:r>
              <a:rPr lang="ar-IQ" sz="3200" b="1" dirty="0" smtClean="0"/>
              <a:t>مشكلة</a:t>
            </a:r>
            <a:endParaRPr lang="ar-IQ" sz="3200" b="1" dirty="0"/>
          </a:p>
        </p:txBody>
      </p:sp>
      <p:sp>
        <p:nvSpPr>
          <p:cNvPr id="25" name="Oval 24"/>
          <p:cNvSpPr/>
          <p:nvPr/>
        </p:nvSpPr>
        <p:spPr>
          <a:xfrm>
            <a:off x="9640725" y="2770909"/>
            <a:ext cx="2107929" cy="1731818"/>
          </a:xfrm>
          <a:prstGeom prst="ellipse">
            <a:avLst/>
          </a:prstGeom>
          <a:noFill/>
          <a:ln w="920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800" b="1" dirty="0" smtClean="0">
                <a:solidFill>
                  <a:schemeClr val="tx1">
                    <a:lumMod val="95000"/>
                    <a:lumOff val="5000"/>
                  </a:schemeClr>
                </a:solidFill>
              </a:rPr>
              <a:t>حدث متوقع او غير متوقع</a:t>
            </a:r>
            <a:endParaRPr lang="ar-IQ" sz="2800" b="1" dirty="0">
              <a:solidFill>
                <a:schemeClr val="tx1">
                  <a:lumMod val="95000"/>
                  <a:lumOff val="5000"/>
                </a:schemeClr>
              </a:solidFill>
            </a:endParaRPr>
          </a:p>
        </p:txBody>
      </p:sp>
      <p:sp>
        <p:nvSpPr>
          <p:cNvPr id="26" name="Oval 25"/>
          <p:cNvSpPr/>
          <p:nvPr/>
        </p:nvSpPr>
        <p:spPr>
          <a:xfrm>
            <a:off x="7908529" y="2770909"/>
            <a:ext cx="2107929" cy="1731818"/>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chemeClr val="tx1">
                    <a:lumMod val="95000"/>
                    <a:lumOff val="5000"/>
                  </a:schemeClr>
                </a:solidFill>
              </a:rPr>
              <a:t>كارثة</a:t>
            </a:r>
            <a:endParaRPr lang="ar-IQ" sz="4400" b="1" dirty="0">
              <a:solidFill>
                <a:schemeClr val="tx1">
                  <a:lumMod val="95000"/>
                  <a:lumOff val="5000"/>
                </a:schemeClr>
              </a:solidFill>
            </a:endParaRPr>
          </a:p>
        </p:txBody>
      </p:sp>
      <p:cxnSp>
        <p:nvCxnSpPr>
          <p:cNvPr id="28" name="Straight Arrow Connector 27"/>
          <p:cNvCxnSpPr/>
          <p:nvPr/>
        </p:nvCxnSpPr>
        <p:spPr>
          <a:xfrm>
            <a:off x="9504218" y="2149491"/>
            <a:ext cx="259161" cy="748145"/>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992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4397829" cy="4258340"/>
          </a:xfrm>
          <a:prstGeom prst="rect">
            <a:avLst/>
          </a:prstGeom>
        </p:spPr>
      </p:pic>
      <p:sp>
        <p:nvSpPr>
          <p:cNvPr id="3" name="Rectangle 2"/>
          <p:cNvSpPr/>
          <p:nvPr/>
        </p:nvSpPr>
        <p:spPr>
          <a:xfrm>
            <a:off x="0" y="4258339"/>
            <a:ext cx="4426858" cy="2246769"/>
          </a:xfrm>
          <a:prstGeom prst="rect">
            <a:avLst/>
          </a:prstGeom>
        </p:spPr>
        <p:txBody>
          <a:bodyPr wrap="square">
            <a:spAutoFit/>
          </a:bodyPr>
          <a:lstStyle/>
          <a:p>
            <a:pPr algn="just" rtl="1"/>
            <a:r>
              <a:rPr lang="ar-IQ" sz="2800" b="1" dirty="0">
                <a:solidFill>
                  <a:schemeClr val="tx1">
                    <a:lumMod val="95000"/>
                    <a:lumOff val="5000"/>
                  </a:schemeClr>
                </a:solidFill>
                <a:latin typeface="Roboto"/>
              </a:rPr>
              <a:t>روبرت سترانج مكنمارا </a:t>
            </a:r>
            <a:r>
              <a:rPr lang="ar-IQ" sz="2800" b="1" dirty="0" smtClean="0">
                <a:solidFill>
                  <a:schemeClr val="tx1">
                    <a:lumMod val="95000"/>
                    <a:lumOff val="5000"/>
                  </a:schemeClr>
                </a:solidFill>
                <a:latin typeface="Roboto"/>
              </a:rPr>
              <a:t>هو </a:t>
            </a:r>
            <a:r>
              <a:rPr lang="ar-IQ" sz="2800" b="1" dirty="0">
                <a:solidFill>
                  <a:schemeClr val="tx1">
                    <a:lumMod val="95000"/>
                    <a:lumOff val="5000"/>
                  </a:schemeClr>
                </a:solidFill>
                <a:latin typeface="Roboto"/>
              </a:rPr>
              <a:t>مسؤول تنفيذي أمريكي ووزير الدفاع الثامن، خدم في المنصب من عام 1961 إلى 1968 في عهد الرئيسين جون كينيدي وليندون جونسون</a:t>
            </a:r>
            <a:endParaRPr lang="ar-IQ" sz="2800" b="1" dirty="0">
              <a:solidFill>
                <a:schemeClr val="tx1">
                  <a:lumMod val="95000"/>
                  <a:lumOff val="5000"/>
                </a:schemeClr>
              </a:solidFill>
            </a:endParaRPr>
          </a:p>
        </p:txBody>
      </p:sp>
      <p:sp>
        <p:nvSpPr>
          <p:cNvPr id="4" name="Rectangle 3"/>
          <p:cNvSpPr/>
          <p:nvPr/>
        </p:nvSpPr>
        <p:spPr>
          <a:xfrm>
            <a:off x="4792353" y="421009"/>
            <a:ext cx="6850743" cy="3416320"/>
          </a:xfrm>
          <a:prstGeom prst="rect">
            <a:avLst/>
          </a:prstGeom>
        </p:spPr>
        <p:txBody>
          <a:bodyPr wrap="square">
            <a:spAutoFit/>
          </a:bodyPr>
          <a:lstStyle/>
          <a:p>
            <a:pPr algn="r" rtl="1"/>
            <a:r>
              <a:rPr lang="ar-IQ" sz="5400" b="1" dirty="0">
                <a:solidFill>
                  <a:srgbClr val="FF0000"/>
                </a:solidFill>
                <a:latin typeface="TraditionalArabic"/>
              </a:rPr>
              <a:t>لم يعــــــد هنــــــاك بعــــــد الآن أي </a:t>
            </a:r>
            <a:r>
              <a:rPr lang="ar-IQ" sz="5400" b="1" dirty="0" smtClean="0">
                <a:solidFill>
                  <a:srgbClr val="FF0000"/>
                </a:solidFill>
                <a:latin typeface="TraditionalArabic"/>
              </a:rPr>
              <a:t>مجــــــال للحديث </a:t>
            </a:r>
            <a:r>
              <a:rPr lang="ar-IQ" sz="5400" b="1" dirty="0">
                <a:solidFill>
                  <a:srgbClr val="FF0000"/>
                </a:solidFill>
                <a:latin typeface="TraditionalArabic"/>
              </a:rPr>
              <a:t>عن الإستراتيجية و أنما معالجة الأزمات </a:t>
            </a:r>
            <a:r>
              <a:rPr lang="ar-IQ" sz="5400" b="1" dirty="0" smtClean="0">
                <a:solidFill>
                  <a:srgbClr val="FF0000"/>
                </a:solidFill>
                <a:latin typeface="TraditionalArabic"/>
              </a:rPr>
              <a:t>فقط</a:t>
            </a:r>
            <a:endParaRPr lang="ar-IQ" sz="5400" b="1" dirty="0">
              <a:solidFill>
                <a:srgbClr val="FF0000"/>
              </a:solidFill>
            </a:endParaRPr>
          </a:p>
        </p:txBody>
      </p:sp>
      <p:sp>
        <p:nvSpPr>
          <p:cNvPr id="5" name="Rectangle 4"/>
          <p:cNvSpPr/>
          <p:nvPr/>
        </p:nvSpPr>
        <p:spPr>
          <a:xfrm>
            <a:off x="4917044" y="4564305"/>
            <a:ext cx="6850743" cy="81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000" b="1" dirty="0" smtClean="0"/>
              <a:t>ازمة الصواريخ الكوبية (1967)</a:t>
            </a:r>
            <a:endParaRPr lang="ar-IQ" sz="4000" b="1" dirty="0"/>
          </a:p>
        </p:txBody>
      </p:sp>
    </p:spTree>
    <p:extLst>
      <p:ext uri="{BB962C8B-B14F-4D97-AF65-F5344CB8AC3E}">
        <p14:creationId xmlns:p14="http://schemas.microsoft.com/office/powerpoint/2010/main" val="3002603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250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28800" y="0"/>
            <a:ext cx="8880764" cy="6608618"/>
          </a:xfrm>
          <a:prstGeom prst="rect">
            <a:avLst/>
          </a:prstGeom>
        </p:spPr>
      </p:pic>
    </p:spTree>
    <p:extLst>
      <p:ext uri="{BB962C8B-B14F-4D97-AF65-F5344CB8AC3E}">
        <p14:creationId xmlns:p14="http://schemas.microsoft.com/office/powerpoint/2010/main" val="29944913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347856" cy="69211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47855" y="-1"/>
            <a:ext cx="6844144" cy="118148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4400" b="1" dirty="0" smtClean="0">
                <a:solidFill>
                  <a:schemeClr val="accent1">
                    <a:lumMod val="50000"/>
                  </a:schemeClr>
                </a:solidFill>
              </a:rPr>
              <a:t>الازمة </a:t>
            </a:r>
            <a:r>
              <a:rPr lang="ar-IQ" sz="4400" b="1" dirty="0">
                <a:solidFill>
                  <a:schemeClr val="accent1">
                    <a:lumMod val="50000"/>
                  </a:schemeClr>
                </a:solidFill>
              </a:rPr>
              <a:t>لغــًة: تعنـي الشـدة </a:t>
            </a:r>
            <a:r>
              <a:rPr lang="ar-IQ" sz="4400" b="1" dirty="0" smtClean="0">
                <a:solidFill>
                  <a:schemeClr val="accent1">
                    <a:lumMod val="50000"/>
                  </a:schemeClr>
                </a:solidFill>
              </a:rPr>
              <a:t>والقحط</a:t>
            </a:r>
            <a:endParaRPr lang="ar-IQ" sz="4400" b="1" dirty="0">
              <a:solidFill>
                <a:schemeClr val="accent1">
                  <a:lumMod val="50000"/>
                </a:schemeClr>
              </a:solidFill>
            </a:endParaRPr>
          </a:p>
        </p:txBody>
      </p:sp>
      <p:sp>
        <p:nvSpPr>
          <p:cNvPr id="4" name="Rectangle 3"/>
          <p:cNvSpPr/>
          <p:nvPr/>
        </p:nvSpPr>
        <p:spPr>
          <a:xfrm>
            <a:off x="0" y="0"/>
            <a:ext cx="5347855" cy="11637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3200" b="1" dirty="0">
                <a:solidFill>
                  <a:srgbClr val="FFFF00"/>
                </a:solidFill>
              </a:rPr>
              <a:t>الأزمة هي </a:t>
            </a:r>
            <a:r>
              <a:rPr lang="ar-IQ" sz="3200" b="1" dirty="0" smtClean="0">
                <a:solidFill>
                  <a:srgbClr val="FFFF00"/>
                </a:solidFill>
              </a:rPr>
              <a:t>المضيق ويطلق على طريق بين جبلين مأزم</a:t>
            </a:r>
            <a:endParaRPr lang="ar-IQ" sz="3200" b="1" dirty="0">
              <a:solidFill>
                <a:srgbClr val="FFFF00"/>
              </a:solidFill>
            </a:endParaRPr>
          </a:p>
        </p:txBody>
      </p:sp>
      <p:pic>
        <p:nvPicPr>
          <p:cNvPr id="5" name="Picture 4"/>
          <p:cNvPicPr>
            <a:picLocks noChangeAspect="1"/>
          </p:cNvPicPr>
          <p:nvPr/>
        </p:nvPicPr>
        <p:blipFill>
          <a:blip r:embed="rId3"/>
          <a:stretch>
            <a:fillRect/>
          </a:stretch>
        </p:blipFill>
        <p:spPr>
          <a:xfrm>
            <a:off x="5347854" y="1181485"/>
            <a:ext cx="6844145" cy="5676515"/>
          </a:xfrm>
          <a:prstGeom prst="rect">
            <a:avLst/>
          </a:prstGeom>
        </p:spPr>
      </p:pic>
    </p:spTree>
    <p:extLst>
      <p:ext uri="{BB962C8B-B14F-4D97-AF65-F5344CB8AC3E}">
        <p14:creationId xmlns:p14="http://schemas.microsoft.com/office/powerpoint/2010/main" val="1942944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5637" y="221673"/>
            <a:ext cx="11291454" cy="6473835"/>
          </a:xfrm>
          <a:prstGeom prst="rect">
            <a:avLst/>
          </a:prstGeom>
        </p:spPr>
      </p:pic>
    </p:spTree>
    <p:extLst>
      <p:ext uri="{BB962C8B-B14F-4D97-AF65-F5344CB8AC3E}">
        <p14:creationId xmlns:p14="http://schemas.microsoft.com/office/powerpoint/2010/main" val="1971950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304801" y="279508"/>
            <a:ext cx="11526982" cy="1323439"/>
          </a:xfrm>
          <a:prstGeom prst="rect">
            <a:avLst/>
          </a:prstGeom>
          <a:solidFill>
            <a:schemeClr val="accent4">
              <a:lumMod val="60000"/>
              <a:lumOff val="40000"/>
            </a:schemeClr>
          </a:solidFill>
        </p:spPr>
        <p:txBody>
          <a:bodyPr wrap="square">
            <a:spAutoFit/>
          </a:bodyPr>
          <a:lstStyle/>
          <a:p>
            <a:pPr algn="r" rtl="1"/>
            <a:r>
              <a:rPr lang="ar-IQ" sz="4000" b="1" dirty="0">
                <a:solidFill>
                  <a:srgbClr val="3366FF"/>
                </a:solidFill>
                <a:latin typeface="Merriweather"/>
              </a:rPr>
              <a:t>سبع خطوات هامة </a:t>
            </a:r>
            <a:r>
              <a:rPr lang="ar-IQ" sz="4000" b="1" dirty="0" smtClean="0">
                <a:solidFill>
                  <a:srgbClr val="3366FF"/>
                </a:solidFill>
                <a:latin typeface="Merriweather"/>
              </a:rPr>
              <a:t>لإدارة </a:t>
            </a:r>
            <a:r>
              <a:rPr lang="ar-IQ" sz="4000" b="1" dirty="0">
                <a:solidFill>
                  <a:srgbClr val="3366FF"/>
                </a:solidFill>
                <a:latin typeface="Merriweather"/>
              </a:rPr>
              <a:t>الازمات يتعين على جميع الشركات تطبيقها بغض النظر عن حجمها</a:t>
            </a:r>
            <a:endParaRPr lang="ar-IQ" sz="4000" b="1" i="0" dirty="0">
              <a:solidFill>
                <a:srgbClr val="000000"/>
              </a:solidFill>
              <a:effectLst/>
              <a:latin typeface="Merriweather"/>
            </a:endParaRPr>
          </a:p>
        </p:txBody>
      </p:sp>
      <p:sp>
        <p:nvSpPr>
          <p:cNvPr id="3" name="Rectangle 2"/>
          <p:cNvSpPr/>
          <p:nvPr/>
        </p:nvSpPr>
        <p:spPr>
          <a:xfrm>
            <a:off x="5399906" y="1692964"/>
            <a:ext cx="1770036" cy="646331"/>
          </a:xfrm>
          <a:prstGeom prst="rect">
            <a:avLst/>
          </a:prstGeom>
        </p:spPr>
        <p:txBody>
          <a:bodyPr wrap="none">
            <a:spAutoFit/>
          </a:bodyPr>
          <a:lstStyle/>
          <a:p>
            <a:r>
              <a:rPr lang="ar-IQ" sz="3600" b="1" dirty="0">
                <a:solidFill>
                  <a:srgbClr val="000000"/>
                </a:solidFill>
                <a:latin typeface="Merriweather Sans"/>
              </a:rPr>
              <a:t>وضع خطة</a:t>
            </a:r>
            <a:endParaRPr lang="ar-IQ" sz="3600" dirty="0"/>
          </a:p>
        </p:txBody>
      </p:sp>
      <p:sp>
        <p:nvSpPr>
          <p:cNvPr id="4" name="Rectangle 3"/>
          <p:cNvSpPr/>
          <p:nvPr/>
        </p:nvSpPr>
        <p:spPr>
          <a:xfrm>
            <a:off x="8426955" y="2408228"/>
            <a:ext cx="3190297" cy="646331"/>
          </a:xfrm>
          <a:prstGeom prst="rect">
            <a:avLst/>
          </a:prstGeom>
        </p:spPr>
        <p:txBody>
          <a:bodyPr wrap="none">
            <a:spAutoFit/>
          </a:bodyPr>
          <a:lstStyle/>
          <a:p>
            <a:r>
              <a:rPr lang="ar-IQ" sz="3600" b="1" dirty="0">
                <a:solidFill>
                  <a:srgbClr val="FF0000"/>
                </a:solidFill>
                <a:latin typeface="Merriweather Sans"/>
              </a:rPr>
              <a:t>تعيين متحدث رسمي</a:t>
            </a:r>
            <a:endParaRPr lang="ar-IQ" sz="3600" dirty="0">
              <a:solidFill>
                <a:srgbClr val="FF0000"/>
              </a:solidFill>
            </a:endParaRPr>
          </a:p>
        </p:txBody>
      </p:sp>
      <p:sp>
        <p:nvSpPr>
          <p:cNvPr id="5" name="Rectangle 4"/>
          <p:cNvSpPr/>
          <p:nvPr/>
        </p:nvSpPr>
        <p:spPr>
          <a:xfrm>
            <a:off x="1251043" y="2393628"/>
            <a:ext cx="4224233" cy="646331"/>
          </a:xfrm>
          <a:prstGeom prst="rect">
            <a:avLst/>
          </a:prstGeom>
        </p:spPr>
        <p:txBody>
          <a:bodyPr wrap="none">
            <a:spAutoFit/>
          </a:bodyPr>
          <a:lstStyle/>
          <a:p>
            <a:r>
              <a:rPr lang="ar-IQ" sz="3600" b="1" dirty="0">
                <a:solidFill>
                  <a:schemeClr val="accent6">
                    <a:lumMod val="50000"/>
                  </a:schemeClr>
                </a:solidFill>
                <a:latin typeface="Merriweather Sans"/>
              </a:rPr>
              <a:t>الالتزام بالأمانة والمصداقية</a:t>
            </a:r>
            <a:endParaRPr lang="ar-IQ" sz="3600" dirty="0">
              <a:solidFill>
                <a:schemeClr val="accent6">
                  <a:lumMod val="50000"/>
                </a:schemeClr>
              </a:solidFill>
            </a:endParaRPr>
          </a:p>
        </p:txBody>
      </p:sp>
      <p:sp>
        <p:nvSpPr>
          <p:cNvPr id="6" name="Rectangle 5"/>
          <p:cNvSpPr/>
          <p:nvPr/>
        </p:nvSpPr>
        <p:spPr>
          <a:xfrm>
            <a:off x="6943105" y="3312719"/>
            <a:ext cx="5008102" cy="646331"/>
          </a:xfrm>
          <a:prstGeom prst="rect">
            <a:avLst/>
          </a:prstGeom>
        </p:spPr>
        <p:txBody>
          <a:bodyPr wrap="none">
            <a:spAutoFit/>
          </a:bodyPr>
          <a:lstStyle/>
          <a:p>
            <a:r>
              <a:rPr lang="ar-IQ" sz="3600" b="1" dirty="0">
                <a:solidFill>
                  <a:srgbClr val="0070C0"/>
                </a:solidFill>
                <a:latin typeface="Merriweather Sans"/>
              </a:rPr>
              <a:t>إطلاع الموظفين على المستجدات</a:t>
            </a:r>
            <a:endParaRPr lang="ar-IQ" sz="3600" dirty="0">
              <a:solidFill>
                <a:srgbClr val="0070C0"/>
              </a:solidFill>
            </a:endParaRPr>
          </a:p>
        </p:txBody>
      </p:sp>
      <p:sp>
        <p:nvSpPr>
          <p:cNvPr id="7" name="Rectangle 6"/>
          <p:cNvSpPr/>
          <p:nvPr/>
        </p:nvSpPr>
        <p:spPr>
          <a:xfrm>
            <a:off x="706022" y="3507474"/>
            <a:ext cx="4769254" cy="646331"/>
          </a:xfrm>
          <a:prstGeom prst="rect">
            <a:avLst/>
          </a:prstGeom>
        </p:spPr>
        <p:txBody>
          <a:bodyPr wrap="none">
            <a:spAutoFit/>
          </a:bodyPr>
          <a:lstStyle/>
          <a:p>
            <a:r>
              <a:rPr lang="ar-IQ" sz="3600" b="1" dirty="0">
                <a:solidFill>
                  <a:srgbClr val="000000"/>
                </a:solidFill>
                <a:latin typeface="Merriweather Sans"/>
              </a:rPr>
              <a:t>التواصل مع العملاء والمورِّدين</a:t>
            </a:r>
            <a:endParaRPr lang="ar-IQ" sz="3600" dirty="0"/>
          </a:p>
        </p:txBody>
      </p:sp>
      <p:sp>
        <p:nvSpPr>
          <p:cNvPr id="8" name="Rectangle 7"/>
          <p:cNvSpPr/>
          <p:nvPr/>
        </p:nvSpPr>
        <p:spPr>
          <a:xfrm>
            <a:off x="4241737" y="4531303"/>
            <a:ext cx="4086375" cy="646331"/>
          </a:xfrm>
          <a:prstGeom prst="rect">
            <a:avLst/>
          </a:prstGeom>
        </p:spPr>
        <p:txBody>
          <a:bodyPr wrap="none">
            <a:spAutoFit/>
          </a:bodyPr>
          <a:lstStyle/>
          <a:p>
            <a:r>
              <a:rPr lang="ar-IQ" sz="3600" b="1" dirty="0" smtClean="0">
                <a:solidFill>
                  <a:schemeClr val="accent2">
                    <a:lumMod val="50000"/>
                  </a:schemeClr>
                </a:solidFill>
                <a:latin typeface="Merriweather Sans"/>
              </a:rPr>
              <a:t>وسائل </a:t>
            </a:r>
            <a:r>
              <a:rPr lang="ar-IQ" sz="3600" b="1" dirty="0">
                <a:solidFill>
                  <a:schemeClr val="accent2">
                    <a:lumMod val="50000"/>
                  </a:schemeClr>
                </a:solidFill>
                <a:latin typeface="Merriweather Sans"/>
              </a:rPr>
              <a:t>التواصل الاجتماعي</a:t>
            </a:r>
            <a:endParaRPr lang="ar-IQ" sz="3600" dirty="0">
              <a:solidFill>
                <a:schemeClr val="accent2">
                  <a:lumMod val="50000"/>
                </a:schemeClr>
              </a:solidFill>
            </a:endParaRPr>
          </a:p>
        </p:txBody>
      </p:sp>
    </p:spTree>
    <p:extLst>
      <p:ext uri="{BB962C8B-B14F-4D97-AF65-F5344CB8AC3E}">
        <p14:creationId xmlns:p14="http://schemas.microsoft.com/office/powerpoint/2010/main" val="2241134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7606144" y="200578"/>
            <a:ext cx="4599709" cy="1692771"/>
          </a:xfrm>
          <a:prstGeom prst="rect">
            <a:avLst/>
          </a:prstGeom>
          <a:noFill/>
        </p:spPr>
        <p:txBody>
          <a:bodyPr wrap="square" rtlCol="1">
            <a:spAutoFit/>
          </a:bodyPr>
          <a:lstStyle/>
          <a:p>
            <a:pPr algn="ctr" rtl="1"/>
            <a:r>
              <a:rPr lang="ar-IQ" sz="7200" b="1" dirty="0" smtClean="0">
                <a:solidFill>
                  <a:srgbClr val="FF0000"/>
                </a:solidFill>
              </a:rPr>
              <a:t>انواع الازمات</a:t>
            </a:r>
          </a:p>
          <a:p>
            <a:pPr algn="ctr" rtl="1"/>
            <a:r>
              <a:rPr lang="ar-IQ" sz="3200" b="1" dirty="0" smtClean="0">
                <a:solidFill>
                  <a:schemeClr val="tx1">
                    <a:lumMod val="95000"/>
                    <a:lumOff val="5000"/>
                  </a:schemeClr>
                </a:solidFill>
              </a:rPr>
              <a:t>(مشاريع الدواجن)</a:t>
            </a:r>
            <a:endParaRPr lang="ar-IQ" sz="3200" b="1" dirty="0">
              <a:solidFill>
                <a:schemeClr val="tx1">
                  <a:lumMod val="95000"/>
                  <a:lumOff val="5000"/>
                </a:schemeClr>
              </a:solidFill>
            </a:endParaRPr>
          </a:p>
        </p:txBody>
      </p:sp>
      <p:sp>
        <p:nvSpPr>
          <p:cNvPr id="3" name="Oval 2"/>
          <p:cNvSpPr/>
          <p:nvPr/>
        </p:nvSpPr>
        <p:spPr>
          <a:xfrm>
            <a:off x="2161308" y="346362"/>
            <a:ext cx="3186545" cy="23137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5400" b="1" dirty="0" smtClean="0"/>
              <a:t>اقتصادية</a:t>
            </a:r>
            <a:endParaRPr lang="ar-IQ" sz="5400" b="1" dirty="0"/>
          </a:p>
        </p:txBody>
      </p:sp>
      <p:sp>
        <p:nvSpPr>
          <p:cNvPr id="4" name="Oval 3"/>
          <p:cNvSpPr/>
          <p:nvPr/>
        </p:nvSpPr>
        <p:spPr>
          <a:xfrm>
            <a:off x="3366654" y="1752597"/>
            <a:ext cx="3186545" cy="231370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5400" b="1" dirty="0" smtClean="0"/>
              <a:t>كوارث</a:t>
            </a:r>
            <a:endParaRPr lang="ar-IQ" sz="5400" b="1" dirty="0"/>
          </a:p>
        </p:txBody>
      </p:sp>
      <p:sp>
        <p:nvSpPr>
          <p:cNvPr id="5" name="Oval 4"/>
          <p:cNvSpPr/>
          <p:nvPr/>
        </p:nvSpPr>
        <p:spPr>
          <a:xfrm>
            <a:off x="457200" y="1602714"/>
            <a:ext cx="3186545" cy="231370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5400" b="1" dirty="0" smtClean="0"/>
              <a:t>امراض</a:t>
            </a:r>
            <a:endParaRPr lang="ar-IQ" sz="5400" b="1" dirty="0"/>
          </a:p>
        </p:txBody>
      </p:sp>
      <p:sp>
        <p:nvSpPr>
          <p:cNvPr id="6" name="Oval 5"/>
          <p:cNvSpPr/>
          <p:nvPr/>
        </p:nvSpPr>
        <p:spPr>
          <a:xfrm>
            <a:off x="1773381" y="3059334"/>
            <a:ext cx="3186545" cy="231370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5400" b="1" dirty="0" smtClean="0"/>
              <a:t>اخرى</a:t>
            </a:r>
            <a:endParaRPr lang="ar-IQ" sz="5400" b="1" dirty="0"/>
          </a:p>
        </p:txBody>
      </p:sp>
    </p:spTree>
    <p:extLst>
      <p:ext uri="{BB962C8B-B14F-4D97-AF65-F5344CB8AC3E}">
        <p14:creationId xmlns:p14="http://schemas.microsoft.com/office/powerpoint/2010/main" val="36942976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ounded Rectangle 1"/>
          <p:cNvSpPr/>
          <p:nvPr/>
        </p:nvSpPr>
        <p:spPr>
          <a:xfrm>
            <a:off x="6853110" y="207692"/>
            <a:ext cx="4867835" cy="9144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000" b="1" dirty="0" smtClean="0">
                <a:solidFill>
                  <a:srgbClr val="FF0000"/>
                </a:solidFill>
              </a:rPr>
              <a:t>ازمات الحرب بين الشركات</a:t>
            </a:r>
            <a:endParaRPr lang="ar-IQ" sz="4000" b="1" dirty="0">
              <a:solidFill>
                <a:srgbClr val="FF0000"/>
              </a:solidFill>
            </a:endParaRPr>
          </a:p>
        </p:txBody>
      </p:sp>
      <p:sp>
        <p:nvSpPr>
          <p:cNvPr id="3" name="TextBox 2"/>
          <p:cNvSpPr txBox="1"/>
          <p:nvPr/>
        </p:nvSpPr>
        <p:spPr>
          <a:xfrm>
            <a:off x="415636" y="1607001"/>
            <a:ext cx="11305309" cy="2062103"/>
          </a:xfrm>
          <a:prstGeom prst="rect">
            <a:avLst/>
          </a:prstGeom>
          <a:noFill/>
        </p:spPr>
        <p:txBody>
          <a:bodyPr wrap="square" rtlCol="1">
            <a:spAutoFit/>
          </a:bodyPr>
          <a:lstStyle/>
          <a:p>
            <a:pPr algn="just" rtl="1"/>
            <a:r>
              <a:rPr lang="ar-IQ" sz="3200" b="1" dirty="0" smtClean="0"/>
              <a:t>هي شركة متعددة الجنسيات تقع </a:t>
            </a:r>
            <a:r>
              <a:rPr lang="ar-IQ" sz="3200" b="1" dirty="0"/>
              <a:t>في </a:t>
            </a:r>
            <a:r>
              <a:rPr lang="ar-IQ" sz="3200" b="1" dirty="0" smtClean="0"/>
              <a:t>ولاية اركنساس الأمريكية</a:t>
            </a:r>
            <a:r>
              <a:rPr lang="ar-IQ" sz="3200" b="1" dirty="0"/>
              <a:t>، وتعمل في مجال صناعة الغذاء. وتعد هي </a:t>
            </a:r>
            <a:r>
              <a:rPr lang="ar-IQ" sz="3200" b="1" dirty="0">
                <a:solidFill>
                  <a:srgbClr val="FF0000"/>
                </a:solidFill>
              </a:rPr>
              <a:t>ثاني أكبر </a:t>
            </a:r>
            <a:r>
              <a:rPr lang="ar-IQ" sz="3200" b="1" dirty="0"/>
              <a:t>مصنع </a:t>
            </a:r>
            <a:r>
              <a:rPr lang="ar-IQ" sz="3200" b="1" dirty="0" smtClean="0"/>
              <a:t>ومسوق للدجاج ولحم البقر ولحم الخنزير بعد </a:t>
            </a:r>
            <a:r>
              <a:rPr lang="ar-IQ" sz="3200" b="1" dirty="0" smtClean="0">
                <a:solidFill>
                  <a:schemeClr val="accent6">
                    <a:lumMod val="50000"/>
                  </a:schemeClr>
                </a:solidFill>
              </a:rPr>
              <a:t>شركة فريبوي البرازيلية</a:t>
            </a:r>
            <a:r>
              <a:rPr lang="ar-IQ" sz="3200" b="1" dirty="0"/>
              <a:t> ولكنها أكبر منتج للحوم في العالم. </a:t>
            </a:r>
            <a:r>
              <a:rPr lang="ar-IQ" sz="3200" b="1" dirty="0" smtClean="0"/>
              <a:t>ووفقا لمجلة فوربس </a:t>
            </a:r>
            <a:r>
              <a:rPr lang="ar-IQ" sz="3200" b="1" dirty="0">
                <a:solidFill>
                  <a:srgbClr val="FF0000"/>
                </a:solidFill>
              </a:rPr>
              <a:t>تعتبر تايسون من أكبر 100 شركة في الولايات المتحدة</a:t>
            </a:r>
            <a:r>
              <a:rPr lang="ar-IQ" sz="3200" b="1" dirty="0"/>
              <a:t>.</a:t>
            </a:r>
            <a:endParaRPr lang="ar-IQ" sz="3200" b="1" dirty="0">
              <a:solidFill>
                <a:srgbClr val="002060"/>
              </a:solidFill>
            </a:endParaRPr>
          </a:p>
        </p:txBody>
      </p:sp>
      <p:sp>
        <p:nvSpPr>
          <p:cNvPr id="4" name="Rectangle 3"/>
          <p:cNvSpPr/>
          <p:nvPr/>
        </p:nvSpPr>
        <p:spPr>
          <a:xfrm>
            <a:off x="186221" y="207692"/>
            <a:ext cx="3283528" cy="139930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 name="TextBox 4"/>
          <p:cNvSpPr txBox="1"/>
          <p:nvPr/>
        </p:nvSpPr>
        <p:spPr>
          <a:xfrm>
            <a:off x="415636" y="4037361"/>
            <a:ext cx="11305309" cy="2062103"/>
          </a:xfrm>
          <a:prstGeom prst="rect">
            <a:avLst/>
          </a:prstGeom>
          <a:noFill/>
        </p:spPr>
        <p:txBody>
          <a:bodyPr wrap="square" rtlCol="1">
            <a:spAutoFit/>
          </a:bodyPr>
          <a:lstStyle/>
          <a:p>
            <a:pPr algn="just" rtl="1"/>
            <a:r>
              <a:rPr lang="ar-IQ" sz="3200" b="1" dirty="0">
                <a:solidFill>
                  <a:schemeClr val="accent6">
                    <a:lumMod val="50000"/>
                  </a:schemeClr>
                </a:solidFill>
              </a:rPr>
              <a:t>وتمتلك الشركة 127 معملا لتصنيع </a:t>
            </a:r>
            <a:r>
              <a:rPr lang="ar-IQ" sz="3200" b="1" dirty="0" smtClean="0">
                <a:solidFill>
                  <a:schemeClr val="accent6">
                    <a:lumMod val="50000"/>
                  </a:schemeClr>
                </a:solidFill>
              </a:rPr>
              <a:t>الطعام ، </a:t>
            </a:r>
            <a:r>
              <a:rPr lang="ar-IQ" sz="3200" b="1" dirty="0">
                <a:solidFill>
                  <a:schemeClr val="accent6">
                    <a:lumMod val="50000"/>
                  </a:schemeClr>
                </a:solidFill>
              </a:rPr>
              <a:t>وتوظف الشركة </a:t>
            </a:r>
            <a:r>
              <a:rPr lang="ar-IQ" sz="3200" b="1" dirty="0" smtClean="0">
                <a:solidFill>
                  <a:schemeClr val="accent6">
                    <a:lumMod val="50000"/>
                  </a:schemeClr>
                </a:solidFill>
              </a:rPr>
              <a:t>107,000موظف في </a:t>
            </a:r>
            <a:r>
              <a:rPr lang="ar-IQ" sz="3200" b="1" dirty="0">
                <a:solidFill>
                  <a:schemeClr val="accent6">
                    <a:lumMod val="50000"/>
                  </a:schemeClr>
                </a:solidFill>
              </a:rPr>
              <a:t>300 موقع </a:t>
            </a:r>
            <a:r>
              <a:rPr lang="ar-IQ" sz="3200" b="1" dirty="0" smtClean="0">
                <a:solidFill>
                  <a:schemeClr val="accent6">
                    <a:lumMod val="50000"/>
                  </a:schemeClr>
                </a:solidFill>
              </a:rPr>
              <a:t>في الولايات المتحدة</a:t>
            </a:r>
            <a:r>
              <a:rPr lang="ar-IQ" sz="3200" b="1" dirty="0">
                <a:solidFill>
                  <a:schemeClr val="accent6">
                    <a:lumMod val="50000"/>
                  </a:schemeClr>
                </a:solidFill>
              </a:rPr>
              <a:t> وحول العالم. وتمون مجموعة كبيرة من المطاعم السريعة والمحلات </a:t>
            </a:r>
            <a:r>
              <a:rPr lang="ar-IQ" sz="3200" b="1" dirty="0" smtClean="0">
                <a:solidFill>
                  <a:schemeClr val="accent6">
                    <a:lumMod val="50000"/>
                  </a:schemeClr>
                </a:solidFill>
              </a:rPr>
              <a:t>مثل </a:t>
            </a:r>
            <a:r>
              <a:rPr lang="ar-IQ" sz="3200" b="1" dirty="0">
                <a:solidFill>
                  <a:schemeClr val="accent6">
                    <a:lumMod val="50000"/>
                  </a:schemeClr>
                </a:solidFill>
              </a:rPr>
              <a:t> </a:t>
            </a:r>
            <a:r>
              <a:rPr lang="ar-IQ" sz="3200" b="1" dirty="0">
                <a:solidFill>
                  <a:schemeClr val="accent6">
                    <a:lumMod val="50000"/>
                  </a:schemeClr>
                </a:solidFill>
                <a:hlinkClick r:id="rId4" tooltip="دجاج كنتاكي"/>
              </a:rPr>
              <a:t>دجاج كنتاكي</a:t>
            </a:r>
            <a:r>
              <a:rPr lang="ar-IQ" sz="3200" b="1" dirty="0">
                <a:solidFill>
                  <a:schemeClr val="accent6">
                    <a:lumMod val="50000"/>
                  </a:schemeClr>
                </a:solidFill>
              </a:rPr>
              <a:t>، </a:t>
            </a:r>
            <a:r>
              <a:rPr lang="ar-IQ" sz="3200" b="1" dirty="0">
                <a:solidFill>
                  <a:schemeClr val="accent6">
                    <a:lumMod val="50000"/>
                  </a:schemeClr>
                </a:solidFill>
                <a:hlinkClick r:id="rId5" tooltip="ماكدونالدز"/>
              </a:rPr>
              <a:t>ماكدونالدز</a:t>
            </a:r>
            <a:r>
              <a:rPr lang="ar-IQ" sz="3200" b="1" dirty="0">
                <a:solidFill>
                  <a:schemeClr val="accent6">
                    <a:lumMod val="50000"/>
                  </a:schemeClr>
                </a:solidFill>
              </a:rPr>
              <a:t>، </a:t>
            </a:r>
            <a:r>
              <a:rPr lang="ar-IQ" sz="3200" b="1" dirty="0">
                <a:solidFill>
                  <a:schemeClr val="accent6">
                    <a:lumMod val="50000"/>
                  </a:schemeClr>
                </a:solidFill>
                <a:hlinkClick r:id="rId6" tooltip="برجر كنج"/>
              </a:rPr>
              <a:t>برجر كنج</a:t>
            </a:r>
            <a:r>
              <a:rPr lang="ar-IQ" sz="3200" b="1" dirty="0">
                <a:solidFill>
                  <a:schemeClr val="accent6">
                    <a:lumMod val="50000"/>
                  </a:schemeClr>
                </a:solidFill>
              </a:rPr>
              <a:t>، </a:t>
            </a:r>
            <a:r>
              <a:rPr lang="ar-IQ" sz="3200" b="1" dirty="0">
                <a:solidFill>
                  <a:schemeClr val="accent6">
                    <a:lumMod val="50000"/>
                  </a:schemeClr>
                </a:solidFill>
                <a:hlinkClick r:id="rId7" tooltip="وول مارت"/>
              </a:rPr>
              <a:t>وول مارت</a:t>
            </a:r>
            <a:r>
              <a:rPr lang="ar-IQ" sz="3200" b="1" dirty="0">
                <a:solidFill>
                  <a:schemeClr val="accent6">
                    <a:lumMod val="50000"/>
                  </a:schemeClr>
                </a:solidFill>
              </a:rPr>
              <a:t>، </a:t>
            </a:r>
            <a:r>
              <a:rPr lang="ar-IQ" sz="3200" b="1" dirty="0">
                <a:solidFill>
                  <a:schemeClr val="accent6">
                    <a:lumMod val="50000"/>
                  </a:schemeClr>
                </a:solidFill>
                <a:hlinkClick r:id="rId8" tooltip="سجن"/>
              </a:rPr>
              <a:t>والسجون</a:t>
            </a:r>
            <a:r>
              <a:rPr lang="ar-IQ" sz="3200" b="1" dirty="0">
                <a:solidFill>
                  <a:schemeClr val="accent6">
                    <a:lumMod val="50000"/>
                  </a:schemeClr>
                </a:solidFill>
              </a:rPr>
              <a:t> بمنتجات الدجاج واللحوم.</a:t>
            </a:r>
          </a:p>
        </p:txBody>
      </p:sp>
    </p:spTree>
    <p:extLst>
      <p:ext uri="{BB962C8B-B14F-4D97-AF65-F5344CB8AC3E}">
        <p14:creationId xmlns:p14="http://schemas.microsoft.com/office/powerpoint/2010/main" val="36489393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9258"/>
            <a:ext cx="12192000" cy="6725580"/>
          </a:xfrm>
          <a:prstGeom prst="rect">
            <a:avLst/>
          </a:prstGeom>
        </p:spPr>
      </p:pic>
    </p:spTree>
    <p:extLst>
      <p:ext uri="{BB962C8B-B14F-4D97-AF65-F5344CB8AC3E}">
        <p14:creationId xmlns:p14="http://schemas.microsoft.com/office/powerpoint/2010/main" val="112713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ec Baldwin Condemns Tyson Foods for Torturing Animals(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112188" y="0"/>
            <a:ext cx="2079812" cy="2028876"/>
          </a:xfrm>
          <a:prstGeom prst="rect">
            <a:avLst/>
          </a:prstGeom>
          <a:blipFill dpi="0" rotWithShape="1">
            <a:blip r:embed="rId5"/>
            <a:srcRect/>
            <a:stretch>
              <a:fillRect l="-96000" t="-28000" r="-105000" b="-9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extLst>
      <p:ext uri="{BB962C8B-B14F-4D97-AF65-F5344CB8AC3E}">
        <p14:creationId xmlns:p14="http://schemas.microsoft.com/office/powerpoint/2010/main" val="646901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621880"/>
          </a:xfrm>
          <a:prstGeom prst="rect">
            <a:avLst/>
          </a:prstGeom>
        </p:spPr>
      </p:pic>
    </p:spTree>
    <p:extLst>
      <p:ext uri="{BB962C8B-B14F-4D97-AF65-F5344CB8AC3E}">
        <p14:creationId xmlns:p14="http://schemas.microsoft.com/office/powerpoint/2010/main" val="2353766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ounded Rectangle 1"/>
          <p:cNvSpPr/>
          <p:nvPr/>
        </p:nvSpPr>
        <p:spPr>
          <a:xfrm>
            <a:off x="3408218" y="332508"/>
            <a:ext cx="5098473" cy="85898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3600" b="1" dirty="0" smtClean="0">
                <a:solidFill>
                  <a:schemeClr val="accent6">
                    <a:lumMod val="50000"/>
                  </a:schemeClr>
                </a:solidFill>
              </a:rPr>
              <a:t>ازمة الدجاج الحي بعد الاوبئة</a:t>
            </a:r>
            <a:endParaRPr lang="ar-IQ" sz="3600" b="1" dirty="0">
              <a:solidFill>
                <a:schemeClr val="accent6">
                  <a:lumMod val="50000"/>
                </a:schemeClr>
              </a:solidFill>
            </a:endParaRPr>
          </a:p>
        </p:txBody>
      </p:sp>
      <p:sp>
        <p:nvSpPr>
          <p:cNvPr id="3" name="Rectangle 2"/>
          <p:cNvSpPr/>
          <p:nvPr/>
        </p:nvSpPr>
        <p:spPr>
          <a:xfrm>
            <a:off x="318655" y="1731817"/>
            <a:ext cx="11651672" cy="479367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extLst>
      <p:ext uri="{BB962C8B-B14F-4D97-AF65-F5344CB8AC3E}">
        <p14:creationId xmlns:p14="http://schemas.microsoft.com/office/powerpoint/2010/main" val="8156819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ounded Rectangle 1"/>
          <p:cNvSpPr/>
          <p:nvPr/>
        </p:nvSpPr>
        <p:spPr>
          <a:xfrm>
            <a:off x="7703127" y="346364"/>
            <a:ext cx="4197928" cy="803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3200" b="1" dirty="0" smtClean="0"/>
              <a:t>ازمة انفلونزا الطيور 2005</a:t>
            </a:r>
            <a:endParaRPr lang="ar-IQ" sz="3200" b="1" dirty="0"/>
          </a:p>
        </p:txBody>
      </p:sp>
      <p:sp>
        <p:nvSpPr>
          <p:cNvPr id="3" name="Rectangle 2"/>
          <p:cNvSpPr/>
          <p:nvPr/>
        </p:nvSpPr>
        <p:spPr>
          <a:xfrm>
            <a:off x="512618" y="1512700"/>
            <a:ext cx="11388437" cy="2862322"/>
          </a:xfrm>
          <a:prstGeom prst="rect">
            <a:avLst/>
          </a:prstGeom>
        </p:spPr>
        <p:txBody>
          <a:bodyPr wrap="square">
            <a:spAutoFit/>
          </a:bodyPr>
          <a:lstStyle/>
          <a:p>
            <a:pPr algn="just" rtl="1"/>
            <a:r>
              <a:rPr lang="ar-IQ" sz="3600" b="1" dirty="0">
                <a:solidFill>
                  <a:srgbClr val="202122"/>
                </a:solidFill>
                <a:latin typeface="Arial" panose="020B0604020202020204" pitchFamily="34" charset="0"/>
              </a:rPr>
              <a:t>ما يقرب من 20% من البروتين المستهلك في البلدان النامية تأتي من </a:t>
            </a:r>
            <a:r>
              <a:rPr lang="ar-IQ" sz="3600" b="1" dirty="0" smtClean="0">
                <a:solidFill>
                  <a:srgbClr val="202122"/>
                </a:solidFill>
                <a:latin typeface="Arial" panose="020B0604020202020204" pitchFamily="34" charset="0"/>
              </a:rPr>
              <a:t>الدواجن في </a:t>
            </a:r>
            <a:r>
              <a:rPr lang="ar-IQ" sz="3600" b="1" dirty="0">
                <a:solidFill>
                  <a:srgbClr val="202122"/>
                </a:solidFill>
                <a:latin typeface="Arial" panose="020B0604020202020204" pitchFamily="34" charset="0"/>
              </a:rPr>
              <a:t>أعقاب </a:t>
            </a:r>
            <a:r>
              <a:rPr lang="ar-IQ" sz="3600" b="1" dirty="0" smtClean="0">
                <a:solidFill>
                  <a:srgbClr val="202122"/>
                </a:solidFill>
                <a:latin typeface="Arial" panose="020B0604020202020204" pitchFamily="34" charset="0"/>
              </a:rPr>
              <a:t>وباء</a:t>
            </a:r>
            <a:r>
              <a:rPr lang="en-US" sz="3600" b="1" dirty="0" smtClean="0">
                <a:solidFill>
                  <a:srgbClr val="202122"/>
                </a:solidFill>
                <a:latin typeface="Arial" panose="020B0604020202020204" pitchFamily="34" charset="0"/>
              </a:rPr>
              <a:t> H5N1 </a:t>
            </a:r>
            <a:r>
              <a:rPr lang="ar-IQ" sz="3600" b="1" dirty="0" smtClean="0">
                <a:solidFill>
                  <a:srgbClr val="202122"/>
                </a:solidFill>
                <a:latin typeface="Arial" panose="020B0604020202020204" pitchFamily="34" charset="0"/>
              </a:rPr>
              <a:t>الملايين </a:t>
            </a:r>
            <a:r>
              <a:rPr lang="ar-IQ" sz="3600" b="1" dirty="0">
                <a:solidFill>
                  <a:srgbClr val="202122"/>
                </a:solidFill>
                <a:latin typeface="Arial" panose="020B0604020202020204" pitchFamily="34" charset="0"/>
              </a:rPr>
              <a:t>من الدواجن </a:t>
            </a:r>
            <a:r>
              <a:rPr lang="ar-IQ" sz="3600" b="1" dirty="0" smtClean="0">
                <a:solidFill>
                  <a:srgbClr val="202122"/>
                </a:solidFill>
                <a:latin typeface="Arial" panose="020B0604020202020204" pitchFamily="34" charset="0"/>
              </a:rPr>
              <a:t>قتلت ، </a:t>
            </a:r>
            <a:r>
              <a:rPr lang="ar-IQ" sz="3600" b="1" dirty="0">
                <a:solidFill>
                  <a:srgbClr val="202122"/>
                </a:solidFill>
                <a:latin typeface="Arial" panose="020B0604020202020204" pitchFamily="34" charset="0"/>
              </a:rPr>
              <a:t>في فيتنام وحدها، أكثر من 50 </a:t>
            </a:r>
            <a:r>
              <a:rPr lang="ar-IQ" sz="3600" b="1" dirty="0" smtClean="0">
                <a:solidFill>
                  <a:srgbClr val="202122"/>
                </a:solidFill>
                <a:latin typeface="Arial" panose="020B0604020202020204" pitchFamily="34" charset="0"/>
              </a:rPr>
              <a:t>مليون </a:t>
            </a:r>
            <a:r>
              <a:rPr lang="ar-IQ" sz="3600" b="1" dirty="0" smtClean="0">
                <a:solidFill>
                  <a:srgbClr val="202122"/>
                </a:solidFill>
                <a:latin typeface="Arial" panose="020B0604020202020204" pitchFamily="34" charset="0"/>
              </a:rPr>
              <a:t>طير </a:t>
            </a:r>
            <a:r>
              <a:rPr lang="ar-IQ" sz="3600" b="1" dirty="0">
                <a:solidFill>
                  <a:srgbClr val="202122"/>
                </a:solidFill>
                <a:latin typeface="Arial" panose="020B0604020202020204" pitchFamily="34" charset="0"/>
              </a:rPr>
              <a:t>داجن قتل بسبب عدوى أنفلونزا الطيور ومحاولات </a:t>
            </a:r>
            <a:r>
              <a:rPr lang="ar-IQ" sz="3600" b="1" dirty="0" smtClean="0">
                <a:solidFill>
                  <a:srgbClr val="202122"/>
                </a:solidFill>
                <a:latin typeface="Arial" panose="020B0604020202020204" pitchFamily="34" charset="0"/>
              </a:rPr>
              <a:t>مكافحتها</a:t>
            </a:r>
            <a:r>
              <a:rPr lang="ar-IQ" sz="3600" b="1" dirty="0">
                <a:solidFill>
                  <a:srgbClr val="202122"/>
                </a:solidFill>
                <a:latin typeface="Arial" panose="020B0604020202020204" pitchFamily="34" charset="0"/>
              </a:rPr>
              <a:t> حسب تقرير عام 2005 من قبل منظمة الأغذية والزراعة بلغت الخسائر الاقتصادية في جنوب شرق آسيا بنحو 10$ مليارات</a:t>
            </a:r>
            <a:endParaRPr lang="ar-IQ" sz="3600" b="1" dirty="0"/>
          </a:p>
        </p:txBody>
      </p:sp>
    </p:spTree>
    <p:extLst>
      <p:ext uri="{BB962C8B-B14F-4D97-AF65-F5344CB8AC3E}">
        <p14:creationId xmlns:p14="http://schemas.microsoft.com/office/powerpoint/2010/main" val="2267003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45707" y="6277761"/>
            <a:ext cx="2514600" cy="523220"/>
          </a:xfrm>
          <a:prstGeom prst="rect">
            <a:avLst/>
          </a:prstGeom>
          <a:noFill/>
        </p:spPr>
        <p:txBody>
          <a:bodyPr wrap="square" rtlCol="1">
            <a:spAutoFit/>
          </a:bodyPr>
          <a:lstStyle/>
          <a:p>
            <a:pPr algn="r" rtl="1"/>
            <a:r>
              <a:rPr lang="ar-IQ" sz="2800" b="1" dirty="0" smtClean="0">
                <a:solidFill>
                  <a:srgbClr val="FF0000"/>
                </a:solidFill>
              </a:rPr>
              <a:t>(الضنكي ، 2007)</a:t>
            </a:r>
            <a:endParaRPr lang="ar-IQ" sz="2800" b="1" dirty="0">
              <a:solidFill>
                <a:srgbClr val="FF0000"/>
              </a:solidFill>
            </a:endParaRPr>
          </a:p>
        </p:txBody>
      </p:sp>
      <p:pic>
        <p:nvPicPr>
          <p:cNvPr id="4" name="Picture 3"/>
          <p:cNvPicPr>
            <a:picLocks noChangeAspect="1"/>
          </p:cNvPicPr>
          <p:nvPr/>
        </p:nvPicPr>
        <p:blipFill>
          <a:blip r:embed="rId2"/>
          <a:stretch>
            <a:fillRect/>
          </a:stretch>
        </p:blipFill>
        <p:spPr>
          <a:xfrm>
            <a:off x="416859" y="222437"/>
            <a:ext cx="11443448" cy="6055324"/>
          </a:xfrm>
          <a:prstGeom prst="rect">
            <a:avLst/>
          </a:prstGeom>
        </p:spPr>
      </p:pic>
    </p:spTree>
    <p:extLst>
      <p:ext uri="{BB962C8B-B14F-4D97-AF65-F5344CB8AC3E}">
        <p14:creationId xmlns:p14="http://schemas.microsoft.com/office/powerpoint/2010/main" val="3064030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44" y="1278336"/>
            <a:ext cx="3525983" cy="3754582"/>
          </a:xfrm>
          <a:prstGeom prst="rect">
            <a:avLst/>
          </a:prstGeom>
          <a:blipFill dpi="0" rotWithShape="1">
            <a:blip r:embed="rId2"/>
            <a:srcRect/>
            <a:stretch>
              <a:fillRect l="-33000" r="-27000"/>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 name="Rectangle 2"/>
          <p:cNvSpPr/>
          <p:nvPr/>
        </p:nvSpPr>
        <p:spPr>
          <a:xfrm>
            <a:off x="48490" y="81975"/>
            <a:ext cx="3525983" cy="1205346"/>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3600" b="1" dirty="0" err="1" smtClean="0">
                <a:solidFill>
                  <a:srgbClr val="002060"/>
                </a:solidFill>
              </a:rPr>
              <a:t>Zygmunt</a:t>
            </a:r>
            <a:r>
              <a:rPr lang="en-US" sz="3600" b="1" dirty="0" smtClean="0">
                <a:solidFill>
                  <a:srgbClr val="002060"/>
                </a:solidFill>
              </a:rPr>
              <a:t> Bauman</a:t>
            </a:r>
          </a:p>
          <a:p>
            <a:pPr algn="ctr" rtl="1"/>
            <a:r>
              <a:rPr lang="en-US" sz="3600" b="1" dirty="0" smtClean="0">
                <a:solidFill>
                  <a:srgbClr val="002060"/>
                </a:solidFill>
              </a:rPr>
              <a:t>(1925-2017)</a:t>
            </a:r>
            <a:endParaRPr lang="ar-IQ" sz="3600" b="1" dirty="0">
              <a:solidFill>
                <a:srgbClr val="002060"/>
              </a:solidFill>
            </a:endParaRPr>
          </a:p>
        </p:txBody>
      </p:sp>
      <p:sp>
        <p:nvSpPr>
          <p:cNvPr id="5" name="TextBox 4"/>
          <p:cNvSpPr txBox="1"/>
          <p:nvPr/>
        </p:nvSpPr>
        <p:spPr>
          <a:xfrm>
            <a:off x="8385299" y="203740"/>
            <a:ext cx="3422073" cy="584775"/>
          </a:xfrm>
          <a:prstGeom prst="rect">
            <a:avLst/>
          </a:prstGeom>
          <a:noFill/>
        </p:spPr>
        <p:txBody>
          <a:bodyPr wrap="square" rtlCol="1">
            <a:spAutoFit/>
          </a:bodyPr>
          <a:lstStyle/>
          <a:p>
            <a:pPr algn="r" rtl="1"/>
            <a:r>
              <a:rPr lang="ar-IQ" sz="3200" b="1" dirty="0" smtClean="0">
                <a:solidFill>
                  <a:srgbClr val="0070C0"/>
                </a:solidFill>
              </a:rPr>
              <a:t>وسيلة الحكم على الامور</a:t>
            </a:r>
            <a:endParaRPr lang="ar-IQ" sz="3200" b="1" dirty="0">
              <a:solidFill>
                <a:srgbClr val="0070C0"/>
              </a:solidFill>
            </a:endParaRPr>
          </a:p>
        </p:txBody>
      </p:sp>
      <p:sp>
        <p:nvSpPr>
          <p:cNvPr id="6" name="TextBox 5"/>
          <p:cNvSpPr txBox="1"/>
          <p:nvPr/>
        </p:nvSpPr>
        <p:spPr>
          <a:xfrm>
            <a:off x="8163628" y="1478697"/>
            <a:ext cx="3643744" cy="584775"/>
          </a:xfrm>
          <a:prstGeom prst="rect">
            <a:avLst/>
          </a:prstGeom>
          <a:noFill/>
        </p:spPr>
        <p:txBody>
          <a:bodyPr wrap="square" rtlCol="1">
            <a:spAutoFit/>
          </a:bodyPr>
          <a:lstStyle/>
          <a:p>
            <a:pPr algn="r" rtl="1"/>
            <a:r>
              <a:rPr lang="ar-IQ" sz="3200" b="1" dirty="0" smtClean="0">
                <a:solidFill>
                  <a:srgbClr val="FF0000"/>
                </a:solidFill>
              </a:rPr>
              <a:t>مقياس يشتق منه المعيار</a:t>
            </a:r>
            <a:endParaRPr lang="ar-IQ" sz="3200" b="1" dirty="0">
              <a:solidFill>
                <a:srgbClr val="FF0000"/>
              </a:solidFill>
            </a:endParaRPr>
          </a:p>
        </p:txBody>
      </p:sp>
      <p:sp>
        <p:nvSpPr>
          <p:cNvPr id="7" name="TextBox 6"/>
          <p:cNvSpPr txBox="1"/>
          <p:nvPr/>
        </p:nvSpPr>
        <p:spPr>
          <a:xfrm>
            <a:off x="8606971" y="788514"/>
            <a:ext cx="3200401" cy="584775"/>
          </a:xfrm>
          <a:prstGeom prst="rect">
            <a:avLst/>
          </a:prstGeom>
          <a:noFill/>
        </p:spPr>
        <p:txBody>
          <a:bodyPr wrap="square" rtlCol="1">
            <a:spAutoFit/>
          </a:bodyPr>
          <a:lstStyle/>
          <a:p>
            <a:pPr algn="r" rtl="1"/>
            <a:r>
              <a:rPr lang="ar-IQ" sz="3200" b="1" dirty="0" smtClean="0">
                <a:solidFill>
                  <a:schemeClr val="accent6">
                    <a:lumMod val="50000"/>
                  </a:schemeClr>
                </a:solidFill>
              </a:rPr>
              <a:t>القدرة على الاستنباط</a:t>
            </a:r>
            <a:endParaRPr lang="ar-IQ" sz="3200" b="1" dirty="0">
              <a:solidFill>
                <a:schemeClr val="accent6">
                  <a:lumMod val="50000"/>
                </a:schemeClr>
              </a:solidFill>
            </a:endParaRPr>
          </a:p>
        </p:txBody>
      </p:sp>
      <p:sp>
        <p:nvSpPr>
          <p:cNvPr id="8" name="TextBox 7"/>
          <p:cNvSpPr txBox="1"/>
          <p:nvPr/>
        </p:nvSpPr>
        <p:spPr>
          <a:xfrm>
            <a:off x="7958789" y="2215045"/>
            <a:ext cx="3823853" cy="1077218"/>
          </a:xfrm>
          <a:prstGeom prst="rect">
            <a:avLst/>
          </a:prstGeom>
          <a:noFill/>
        </p:spPr>
        <p:txBody>
          <a:bodyPr wrap="square" rtlCol="1">
            <a:spAutoFit/>
          </a:bodyPr>
          <a:lstStyle/>
          <a:p>
            <a:pPr algn="r" rtl="1"/>
            <a:r>
              <a:rPr lang="ar-IQ" sz="3200" b="1" dirty="0" smtClean="0">
                <a:solidFill>
                  <a:schemeClr val="tx1">
                    <a:lumMod val="95000"/>
                    <a:lumOff val="5000"/>
                  </a:schemeClr>
                </a:solidFill>
              </a:rPr>
              <a:t>الانتقاء ، الاختيار ، فاصل ، فارق ، لائق ...الخ</a:t>
            </a:r>
            <a:endParaRPr lang="ar-IQ" sz="3200" b="1" dirty="0">
              <a:solidFill>
                <a:schemeClr val="tx1">
                  <a:lumMod val="95000"/>
                  <a:lumOff val="5000"/>
                </a:schemeClr>
              </a:solidFill>
            </a:endParaRPr>
          </a:p>
        </p:txBody>
      </p:sp>
      <p:sp>
        <p:nvSpPr>
          <p:cNvPr id="9" name="Rectangle 8"/>
          <p:cNvSpPr/>
          <p:nvPr/>
        </p:nvSpPr>
        <p:spPr>
          <a:xfrm>
            <a:off x="3686258" y="115830"/>
            <a:ext cx="1565566" cy="2306781"/>
          </a:xfrm>
          <a:prstGeom prst="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 name="Rectangle 9"/>
          <p:cNvSpPr/>
          <p:nvPr/>
        </p:nvSpPr>
        <p:spPr>
          <a:xfrm>
            <a:off x="3630110" y="1101593"/>
            <a:ext cx="1600199" cy="2268682"/>
          </a:xfrm>
          <a:prstGeom prst="rect">
            <a:avLst/>
          </a:prstGeom>
          <a:blipFill dpi="0" rotWithShape="1">
            <a:blip r:embed="rId4"/>
            <a:srcRect/>
            <a:stretch>
              <a:fillRect t="-1000" b="-11000"/>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1" name="Rectangle 10"/>
          <p:cNvSpPr/>
          <p:nvPr/>
        </p:nvSpPr>
        <p:spPr>
          <a:xfrm>
            <a:off x="5351989" y="102525"/>
            <a:ext cx="1475511" cy="2255469"/>
          </a:xfrm>
          <a:prstGeom prst="rect">
            <a:avLst/>
          </a:prstGeom>
          <a:blipFill dpi="0" rotWithShape="1">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2" name="Rectangle 11"/>
          <p:cNvSpPr/>
          <p:nvPr/>
        </p:nvSpPr>
        <p:spPr>
          <a:xfrm>
            <a:off x="3633781" y="2002237"/>
            <a:ext cx="1565566" cy="2306781"/>
          </a:xfrm>
          <a:prstGeom prst="rect">
            <a:avLst/>
          </a:prstGeom>
          <a:blipFill dpi="0" rotWithShape="1">
            <a:blip r:embed="rId6"/>
            <a:srcRect/>
            <a:stretch>
              <a:fillRect b="-11000"/>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3" name="Rectangle 12"/>
          <p:cNvSpPr/>
          <p:nvPr/>
        </p:nvSpPr>
        <p:spPr>
          <a:xfrm>
            <a:off x="5281268" y="1287321"/>
            <a:ext cx="1565566" cy="2306781"/>
          </a:xfrm>
          <a:prstGeom prst="rect">
            <a:avLst/>
          </a:prstGeom>
          <a:blipFill dpi="0" rotWithShape="1">
            <a:blip r:embed="rId7"/>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4" name="Rectangle 13"/>
          <p:cNvSpPr/>
          <p:nvPr/>
        </p:nvSpPr>
        <p:spPr>
          <a:xfrm>
            <a:off x="3631918" y="2721807"/>
            <a:ext cx="1565566" cy="2306781"/>
          </a:xfrm>
          <a:prstGeom prst="rect">
            <a:avLst/>
          </a:prstGeom>
          <a:blipFill dpi="0" rotWithShape="1">
            <a:blip r:embed="rId8"/>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5" name="Rectangle 14"/>
          <p:cNvSpPr/>
          <p:nvPr/>
        </p:nvSpPr>
        <p:spPr>
          <a:xfrm>
            <a:off x="5350434" y="1994182"/>
            <a:ext cx="1425027" cy="2306781"/>
          </a:xfrm>
          <a:prstGeom prst="rect">
            <a:avLst/>
          </a:prstGeom>
          <a:blipFill dpi="0" rotWithShape="1">
            <a:blip r:embed="rId9"/>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6" name="Rectangle 15"/>
          <p:cNvSpPr/>
          <p:nvPr/>
        </p:nvSpPr>
        <p:spPr>
          <a:xfrm>
            <a:off x="5230309" y="2721807"/>
            <a:ext cx="1565566" cy="2306781"/>
          </a:xfrm>
          <a:prstGeom prst="rect">
            <a:avLst/>
          </a:prstGeom>
          <a:blipFill dpi="0" rotWithShape="1">
            <a:blip r:embed="rId10"/>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7" name="Rectangle 16"/>
          <p:cNvSpPr/>
          <p:nvPr/>
        </p:nvSpPr>
        <p:spPr>
          <a:xfrm>
            <a:off x="8827214" y="3368550"/>
            <a:ext cx="2759913" cy="3432601"/>
          </a:xfrm>
          <a:prstGeom prst="rect">
            <a:avLst/>
          </a:prstGeom>
          <a:blipFill dpi="0" rotWithShape="1">
            <a:blip r:embed="rId11"/>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8" name="Rectangle 17"/>
          <p:cNvSpPr/>
          <p:nvPr/>
        </p:nvSpPr>
        <p:spPr>
          <a:xfrm>
            <a:off x="138069" y="5382568"/>
            <a:ext cx="6984082" cy="1077218"/>
          </a:xfrm>
          <a:prstGeom prst="rect">
            <a:avLst/>
          </a:prstGeom>
          <a:solidFill>
            <a:schemeClr val="accent4">
              <a:lumMod val="60000"/>
              <a:lumOff val="40000"/>
            </a:schemeClr>
          </a:solidFill>
        </p:spPr>
        <p:txBody>
          <a:bodyPr wrap="square">
            <a:spAutoFit/>
          </a:bodyPr>
          <a:lstStyle/>
          <a:p>
            <a:pPr algn="ctr" rtl="1"/>
            <a:r>
              <a:rPr lang="ar-IQ" sz="3200" b="1" dirty="0">
                <a:solidFill>
                  <a:srgbClr val="FF0000"/>
                </a:solidFill>
                <a:latin typeface="Arial" panose="020B0604020202020204" pitchFamily="34" charset="0"/>
              </a:rPr>
              <a:t>حسب رؤيته مرحلة نعيشها حاليا من تفكك المفاهيم الصلبة والتحرر من الحقائق والمفاهيم والمقدسات</a:t>
            </a:r>
            <a:endParaRPr lang="ar-IQ" sz="3200" b="1" dirty="0">
              <a:solidFill>
                <a:srgbClr val="FF0000"/>
              </a:solidFill>
            </a:endParaRPr>
          </a:p>
        </p:txBody>
      </p:sp>
    </p:spTree>
    <p:extLst>
      <p:ext uri="{BB962C8B-B14F-4D97-AF65-F5344CB8AC3E}">
        <p14:creationId xmlns:p14="http://schemas.microsoft.com/office/powerpoint/2010/main" val="501595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1853" y="198904"/>
            <a:ext cx="11027429" cy="6040531"/>
          </a:xfrm>
          <a:prstGeom prst="rect">
            <a:avLst/>
          </a:prstGeom>
        </p:spPr>
      </p:pic>
      <p:sp>
        <p:nvSpPr>
          <p:cNvPr id="3" name="TextBox 2"/>
          <p:cNvSpPr txBox="1"/>
          <p:nvPr/>
        </p:nvSpPr>
        <p:spPr>
          <a:xfrm>
            <a:off x="9345707" y="6277761"/>
            <a:ext cx="2514600" cy="523220"/>
          </a:xfrm>
          <a:prstGeom prst="rect">
            <a:avLst/>
          </a:prstGeom>
          <a:noFill/>
        </p:spPr>
        <p:txBody>
          <a:bodyPr wrap="square" rtlCol="1">
            <a:spAutoFit/>
          </a:bodyPr>
          <a:lstStyle/>
          <a:p>
            <a:pPr algn="r" rtl="1"/>
            <a:r>
              <a:rPr lang="ar-IQ" sz="2800" b="1" dirty="0" smtClean="0">
                <a:solidFill>
                  <a:srgbClr val="FF0000"/>
                </a:solidFill>
              </a:rPr>
              <a:t>(الضنكي ، 2007)</a:t>
            </a:r>
            <a:endParaRPr lang="ar-IQ" sz="2800" b="1" dirty="0">
              <a:solidFill>
                <a:srgbClr val="FF0000"/>
              </a:solidFill>
            </a:endParaRPr>
          </a:p>
        </p:txBody>
      </p:sp>
    </p:spTree>
    <p:extLst>
      <p:ext uri="{BB962C8B-B14F-4D97-AF65-F5344CB8AC3E}">
        <p14:creationId xmlns:p14="http://schemas.microsoft.com/office/powerpoint/2010/main" val="999649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9430" y="287431"/>
            <a:ext cx="11136406" cy="6158988"/>
          </a:xfrm>
          <a:prstGeom prst="rect">
            <a:avLst/>
          </a:prstGeom>
        </p:spPr>
      </p:pic>
      <p:sp>
        <p:nvSpPr>
          <p:cNvPr id="3" name="TextBox 2"/>
          <p:cNvSpPr txBox="1"/>
          <p:nvPr/>
        </p:nvSpPr>
        <p:spPr>
          <a:xfrm>
            <a:off x="9345707" y="6277761"/>
            <a:ext cx="2514600" cy="523220"/>
          </a:xfrm>
          <a:prstGeom prst="rect">
            <a:avLst/>
          </a:prstGeom>
          <a:noFill/>
        </p:spPr>
        <p:txBody>
          <a:bodyPr wrap="square" rtlCol="1">
            <a:spAutoFit/>
          </a:bodyPr>
          <a:lstStyle/>
          <a:p>
            <a:pPr algn="r" rtl="1"/>
            <a:r>
              <a:rPr lang="ar-IQ" sz="2800" b="1" dirty="0" smtClean="0">
                <a:solidFill>
                  <a:srgbClr val="FF0000"/>
                </a:solidFill>
              </a:rPr>
              <a:t>(الضنكي ، 2007)</a:t>
            </a:r>
            <a:endParaRPr lang="ar-IQ" sz="2800" b="1" dirty="0">
              <a:solidFill>
                <a:srgbClr val="FF0000"/>
              </a:solidFill>
            </a:endParaRPr>
          </a:p>
        </p:txBody>
      </p:sp>
    </p:spTree>
    <p:extLst>
      <p:ext uri="{BB962C8B-B14F-4D97-AF65-F5344CB8AC3E}">
        <p14:creationId xmlns:p14="http://schemas.microsoft.com/office/powerpoint/2010/main" val="42240722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92000" cy="1955408"/>
          </a:xfrm>
          <a:prstGeom prst="rect">
            <a:avLst/>
          </a:prstGeom>
        </p:spPr>
      </p:pic>
      <p:sp>
        <p:nvSpPr>
          <p:cNvPr id="3" name="Rectangle 2"/>
          <p:cNvSpPr/>
          <p:nvPr/>
        </p:nvSpPr>
        <p:spPr>
          <a:xfrm>
            <a:off x="103164" y="3246513"/>
            <a:ext cx="11985673" cy="3477875"/>
          </a:xfrm>
          <a:prstGeom prst="rect">
            <a:avLst/>
          </a:prstGeom>
        </p:spPr>
        <p:txBody>
          <a:bodyPr wrap="square">
            <a:spAutoFit/>
          </a:bodyPr>
          <a:lstStyle/>
          <a:p>
            <a:pPr algn="just" rtl="1"/>
            <a:r>
              <a:rPr lang="ar-IQ" sz="2000" b="1" dirty="0">
                <a:solidFill>
                  <a:srgbClr val="0070C0"/>
                </a:solidFill>
                <a:latin typeface="Noto Naskh Arabic"/>
              </a:rPr>
              <a:t>أعلنت وزارة الزراعة العراقية، أمس الجمعة، عن ظهور إصابة بإنفلونزا الطيور في مزارع للدواجن بمحافظة نينوى شمالي </a:t>
            </a:r>
            <a:r>
              <a:rPr lang="ar-IQ" sz="2000" b="1" dirty="0" smtClean="0">
                <a:solidFill>
                  <a:srgbClr val="0070C0"/>
                </a:solidFill>
                <a:latin typeface="Noto Naskh Arabic"/>
              </a:rPr>
              <a:t>العراق </a:t>
            </a:r>
            <a:r>
              <a:rPr lang="ar-IQ" sz="2000" b="1" dirty="0" smtClean="0">
                <a:solidFill>
                  <a:srgbClr val="0070C0"/>
                </a:solidFill>
              </a:rPr>
              <a:t>قال </a:t>
            </a:r>
            <a:r>
              <a:rPr lang="ar-IQ" sz="2000" b="1" dirty="0">
                <a:solidFill>
                  <a:srgbClr val="0070C0"/>
                </a:solidFill>
              </a:rPr>
              <a:t>الناطق الرسمي باسم الوزارة، حميد النايف، في بيان إن "دائرة البيطرة، وهي إحدى تشكيلات وزارة الزراعة، أبلغتنا بتشخيص إصابة بمرض إنفلونزا الطيور نوع (</a:t>
            </a:r>
            <a:r>
              <a:rPr lang="en-US" sz="2000" b="1" dirty="0">
                <a:solidFill>
                  <a:srgbClr val="0070C0"/>
                </a:solidFill>
              </a:rPr>
              <a:t>H5N8) </a:t>
            </a:r>
            <a:r>
              <a:rPr lang="ar-IQ" sz="2000" b="1" dirty="0" smtClean="0">
                <a:solidFill>
                  <a:srgbClr val="0070C0"/>
                </a:solidFill>
              </a:rPr>
              <a:t> في </a:t>
            </a:r>
            <a:r>
              <a:rPr lang="ar-IQ" sz="2000" b="1" dirty="0">
                <a:solidFill>
                  <a:srgbClr val="0070C0"/>
                </a:solidFill>
              </a:rPr>
              <a:t>أحد حقول الدواجن البياض في محافظة نينوى</a:t>
            </a:r>
            <a:r>
              <a:rPr lang="ar-IQ" sz="2000" b="1" dirty="0" smtClean="0">
                <a:solidFill>
                  <a:srgbClr val="0070C0"/>
                </a:solidFill>
              </a:rPr>
              <a:t>".</a:t>
            </a:r>
          </a:p>
          <a:p>
            <a:pPr algn="just" rtl="1"/>
            <a:endParaRPr lang="ar-IQ" sz="2000" b="1" dirty="0">
              <a:solidFill>
                <a:srgbClr val="0070C0"/>
              </a:solidFill>
            </a:endParaRPr>
          </a:p>
          <a:p>
            <a:pPr algn="just" rtl="1" fontAlgn="t"/>
            <a:r>
              <a:rPr lang="ar-IQ" sz="2000" dirty="0"/>
              <a:t>وأضاف أنه جرى "</a:t>
            </a:r>
            <a:r>
              <a:rPr lang="ar-IQ" sz="2000" b="1" dirty="0">
                <a:solidFill>
                  <a:srgbClr val="FF0000"/>
                </a:solidFill>
              </a:rPr>
              <a:t>تفعيل خطة الاحتواء </a:t>
            </a:r>
            <a:r>
              <a:rPr lang="ar-IQ" sz="2000" dirty="0"/>
              <a:t>بموجب </a:t>
            </a:r>
            <a:r>
              <a:rPr lang="ar-IQ" sz="2000" b="1" u="sng" dirty="0">
                <a:solidFill>
                  <a:srgbClr val="0070C0"/>
                </a:solidFill>
              </a:rPr>
              <a:t>قانون الصحة الحيوانية رقم 32 لسنة 2013 المادة 16 </a:t>
            </a:r>
            <a:r>
              <a:rPr lang="ar-IQ" sz="2000" dirty="0"/>
              <a:t>والمباشرة بتنفيذ الخطة الوطنية للاحتواء بحرق ودفن الهلاكات (الطيور النافقة) والبدء بإتلاف الدواجن المتبقية وفرض حظر على حركة الدواجن</a:t>
            </a:r>
            <a:r>
              <a:rPr lang="ar-IQ" sz="2000" dirty="0" smtClean="0"/>
              <a:t>".</a:t>
            </a:r>
          </a:p>
          <a:p>
            <a:pPr algn="just" rtl="1" fontAlgn="t"/>
            <a:r>
              <a:rPr lang="ar-IQ" sz="2000" dirty="0"/>
              <a:t>أوضح المتحدث أن "حقل الدواجن المصاب في منطقة منعزلة ولا توجد أي حقول أخرى للدواجن ضمن هذه المنطقة، حيث تم خلال اليوم الجمعة، إتلاف كامل القطيع المتبقي بإشراف لجنة مشكلة برئاسة محافظ نينوى وعضوية دائرة البيطرة والصحة والبيئة ومديرية الزراعة ومديرية الشرطة في المحافظة".</a:t>
            </a:r>
          </a:p>
          <a:p>
            <a:pPr algn="just" rtl="1" fontAlgn="t"/>
            <a:r>
              <a:rPr lang="ar-IQ" sz="2000" dirty="0"/>
              <a:t>وأكد النايف "اتخاذ كافة الإجراءات للسيطرة على المرض"، مبينا أن "هذا المرض هو من الأمراض الانتقالية والذي ينتقل بواسطة الطيور المهاجرة من خارج البلاد، وهو مسجل حاليا في 38 دولة من دول العالم</a:t>
            </a:r>
            <a:r>
              <a:rPr lang="ar-IQ" sz="2000" dirty="0" smtClean="0"/>
              <a:t>"</a:t>
            </a:r>
            <a:endParaRPr lang="ar-IQ" sz="2000" dirty="0"/>
          </a:p>
        </p:txBody>
      </p:sp>
      <p:pic>
        <p:nvPicPr>
          <p:cNvPr id="4" name="Picture 3"/>
          <p:cNvPicPr>
            <a:picLocks noChangeAspect="1"/>
          </p:cNvPicPr>
          <p:nvPr/>
        </p:nvPicPr>
        <p:blipFill>
          <a:blip r:embed="rId3"/>
          <a:stretch>
            <a:fillRect/>
          </a:stretch>
        </p:blipFill>
        <p:spPr>
          <a:xfrm>
            <a:off x="4688" y="1983546"/>
            <a:ext cx="12192000" cy="1125414"/>
          </a:xfrm>
          <a:prstGeom prst="rect">
            <a:avLst/>
          </a:prstGeom>
        </p:spPr>
      </p:pic>
    </p:spTree>
    <p:extLst>
      <p:ext uri="{BB962C8B-B14F-4D97-AF65-F5344CB8AC3E}">
        <p14:creationId xmlns:p14="http://schemas.microsoft.com/office/powerpoint/2010/main" val="2824560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27694" y="0"/>
            <a:ext cx="5764306" cy="6710082"/>
          </a:xfrm>
          <a:prstGeom prst="rect">
            <a:avLst/>
          </a:prstGeom>
        </p:spPr>
      </p:pic>
      <p:pic>
        <p:nvPicPr>
          <p:cNvPr id="3" name="Picture 2"/>
          <p:cNvPicPr>
            <a:picLocks noChangeAspect="1"/>
          </p:cNvPicPr>
          <p:nvPr/>
        </p:nvPicPr>
        <p:blipFill>
          <a:blip r:embed="rId3"/>
          <a:stretch>
            <a:fillRect/>
          </a:stretch>
        </p:blipFill>
        <p:spPr>
          <a:xfrm>
            <a:off x="127466" y="100852"/>
            <a:ext cx="6192652" cy="6508377"/>
          </a:xfrm>
          <a:prstGeom prst="rect">
            <a:avLst/>
          </a:prstGeom>
        </p:spPr>
      </p:pic>
    </p:spTree>
    <p:extLst>
      <p:ext uri="{BB962C8B-B14F-4D97-AF65-F5344CB8AC3E}">
        <p14:creationId xmlns:p14="http://schemas.microsoft.com/office/powerpoint/2010/main" val="16576033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2352" y="376796"/>
            <a:ext cx="11519647" cy="967909"/>
          </a:xfrm>
          <a:prstGeom prst="rect">
            <a:avLst/>
          </a:prstGeom>
        </p:spPr>
      </p:pic>
      <p:pic>
        <p:nvPicPr>
          <p:cNvPr id="3" name="Picture 2"/>
          <p:cNvPicPr>
            <a:picLocks noChangeAspect="1"/>
          </p:cNvPicPr>
          <p:nvPr/>
        </p:nvPicPr>
        <p:blipFill>
          <a:blip r:embed="rId3"/>
          <a:stretch>
            <a:fillRect/>
          </a:stretch>
        </p:blipFill>
        <p:spPr>
          <a:xfrm>
            <a:off x="551329" y="1344705"/>
            <a:ext cx="9802906" cy="5083769"/>
          </a:xfrm>
          <a:prstGeom prst="rect">
            <a:avLst/>
          </a:prstGeom>
        </p:spPr>
      </p:pic>
    </p:spTree>
    <p:extLst>
      <p:ext uri="{BB962C8B-B14F-4D97-AF65-F5344CB8AC3E}">
        <p14:creationId xmlns:p14="http://schemas.microsoft.com/office/powerpoint/2010/main" val="29529394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45236" y="79690"/>
            <a:ext cx="3435927" cy="142701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3600" b="1" dirty="0" smtClean="0"/>
              <a:t>التخلص من الطيور اثناء حدوث الاوبئة</a:t>
            </a:r>
            <a:endParaRPr lang="ar-IQ" sz="3600" b="1" dirty="0"/>
          </a:p>
        </p:txBody>
      </p:sp>
      <p:sp>
        <p:nvSpPr>
          <p:cNvPr id="3" name="TextBox 2"/>
          <p:cNvSpPr txBox="1"/>
          <p:nvPr/>
        </p:nvSpPr>
        <p:spPr>
          <a:xfrm>
            <a:off x="180110" y="254590"/>
            <a:ext cx="8229600" cy="1077218"/>
          </a:xfrm>
          <a:prstGeom prst="rect">
            <a:avLst/>
          </a:prstGeom>
          <a:noFill/>
        </p:spPr>
        <p:txBody>
          <a:bodyPr wrap="square" rtlCol="1">
            <a:spAutoFit/>
          </a:bodyPr>
          <a:lstStyle/>
          <a:p>
            <a:pPr algn="r" rtl="1"/>
            <a:r>
              <a:rPr lang="ar-IQ" sz="3200" b="1" dirty="0" smtClean="0">
                <a:solidFill>
                  <a:schemeClr val="accent5">
                    <a:lumMod val="50000"/>
                  </a:schemeClr>
                </a:solidFill>
              </a:rPr>
              <a:t>مثل حدوث وباء انفلونزا الطيور ، والتخلص من الطيور الحية المتواجدة في الحقول المصابة والتي لم تهلك</a:t>
            </a:r>
            <a:endParaRPr lang="ar-IQ" sz="3200" b="1" dirty="0">
              <a:solidFill>
                <a:schemeClr val="accent5">
                  <a:lumMod val="50000"/>
                </a:schemeClr>
              </a:solidFill>
            </a:endParaRPr>
          </a:p>
        </p:txBody>
      </p:sp>
      <p:pic>
        <p:nvPicPr>
          <p:cNvPr id="6" name="Picture 5"/>
          <p:cNvPicPr>
            <a:picLocks noChangeAspect="1"/>
          </p:cNvPicPr>
          <p:nvPr/>
        </p:nvPicPr>
        <p:blipFill>
          <a:blip r:embed="rId2"/>
          <a:stretch>
            <a:fillRect/>
          </a:stretch>
        </p:blipFill>
        <p:spPr>
          <a:xfrm>
            <a:off x="0" y="1506708"/>
            <a:ext cx="12192000" cy="5351292"/>
          </a:xfrm>
          <a:prstGeom prst="rect">
            <a:avLst/>
          </a:prstGeom>
        </p:spPr>
      </p:pic>
    </p:spTree>
    <p:extLst>
      <p:ext uri="{BB962C8B-B14F-4D97-AF65-F5344CB8AC3E}">
        <p14:creationId xmlns:p14="http://schemas.microsoft.com/office/powerpoint/2010/main" val="10757655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6276109" cy="338051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 name="Rectangle 2"/>
          <p:cNvSpPr/>
          <p:nvPr/>
        </p:nvSpPr>
        <p:spPr>
          <a:xfrm>
            <a:off x="0" y="3380509"/>
            <a:ext cx="6276109" cy="3588328"/>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 name="Rectangle 3"/>
          <p:cNvSpPr/>
          <p:nvPr/>
        </p:nvSpPr>
        <p:spPr>
          <a:xfrm>
            <a:off x="6276109" y="-1"/>
            <a:ext cx="5915891" cy="3380510"/>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 name="Rectangle 4"/>
          <p:cNvSpPr/>
          <p:nvPr/>
        </p:nvSpPr>
        <p:spPr>
          <a:xfrm>
            <a:off x="6276109" y="3380508"/>
            <a:ext cx="5915891" cy="3477491"/>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extLst>
      <p:ext uri="{BB962C8B-B14F-4D97-AF65-F5344CB8AC3E}">
        <p14:creationId xmlns:p14="http://schemas.microsoft.com/office/powerpoint/2010/main" val="39478003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77491"/>
            <a:ext cx="6038370" cy="3412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6038371" cy="34774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370" y="0"/>
            <a:ext cx="6153630" cy="339298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8370" y="3414314"/>
            <a:ext cx="6153630" cy="3479488"/>
          </a:xfrm>
          <a:prstGeom prst="rect">
            <a:avLst/>
          </a:prstGeom>
        </p:spPr>
      </p:pic>
    </p:spTree>
    <p:extLst>
      <p:ext uri="{BB962C8B-B14F-4D97-AF65-F5344CB8AC3E}">
        <p14:creationId xmlns:p14="http://schemas.microsoft.com/office/powerpoint/2010/main" val="21780099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4444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6255"/>
            <a:ext cx="12191999" cy="6691745"/>
          </a:xfrm>
          <a:prstGeom prst="rect">
            <a:avLst/>
          </a:prstGeom>
        </p:spPr>
      </p:pic>
    </p:spTree>
    <p:extLst>
      <p:ext uri="{BB962C8B-B14F-4D97-AF65-F5344CB8AC3E}">
        <p14:creationId xmlns:p14="http://schemas.microsoft.com/office/powerpoint/2010/main" val="3274597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6415314" y="769257"/>
            <a:ext cx="5239657" cy="707886"/>
          </a:xfrm>
          <a:prstGeom prst="rect">
            <a:avLst/>
          </a:prstGeom>
          <a:noFill/>
        </p:spPr>
        <p:txBody>
          <a:bodyPr wrap="square" rtlCol="1">
            <a:spAutoFit/>
          </a:bodyPr>
          <a:lstStyle/>
          <a:p>
            <a:pPr algn="r" rtl="1"/>
            <a:r>
              <a:rPr lang="ar-IQ" sz="4000" b="1" dirty="0" smtClean="0">
                <a:solidFill>
                  <a:srgbClr val="FF0000"/>
                </a:solidFill>
              </a:rPr>
              <a:t>ثمانيةٌ</a:t>
            </a:r>
            <a:r>
              <a:rPr lang="ar-IQ" sz="4000" b="1" dirty="0" smtClean="0">
                <a:solidFill>
                  <a:srgbClr val="002060"/>
                </a:solidFill>
              </a:rPr>
              <a:t> تجري على الناس كلهم</a:t>
            </a:r>
            <a:endParaRPr lang="ar-IQ" sz="4000" b="1" dirty="0">
              <a:solidFill>
                <a:srgbClr val="002060"/>
              </a:solidFill>
            </a:endParaRPr>
          </a:p>
        </p:txBody>
      </p:sp>
      <p:sp>
        <p:nvSpPr>
          <p:cNvPr id="3" name="TextBox 2"/>
          <p:cNvSpPr txBox="1"/>
          <p:nvPr/>
        </p:nvSpPr>
        <p:spPr>
          <a:xfrm>
            <a:off x="689428" y="769257"/>
            <a:ext cx="5239657" cy="707886"/>
          </a:xfrm>
          <a:prstGeom prst="rect">
            <a:avLst/>
          </a:prstGeom>
          <a:noFill/>
        </p:spPr>
        <p:txBody>
          <a:bodyPr wrap="square" rtlCol="1">
            <a:spAutoFit/>
          </a:bodyPr>
          <a:lstStyle/>
          <a:p>
            <a:pPr algn="r" rtl="1"/>
            <a:r>
              <a:rPr lang="ar-IQ" sz="4000" b="1" dirty="0" smtClean="0">
                <a:solidFill>
                  <a:schemeClr val="accent6">
                    <a:lumMod val="50000"/>
                  </a:schemeClr>
                </a:solidFill>
              </a:rPr>
              <a:t>ولا بد للانسان ان يلقى الثمانية</a:t>
            </a:r>
            <a:endParaRPr lang="ar-IQ" sz="4000" b="1" dirty="0">
              <a:solidFill>
                <a:schemeClr val="accent6">
                  <a:lumMod val="50000"/>
                </a:schemeClr>
              </a:solidFill>
            </a:endParaRPr>
          </a:p>
        </p:txBody>
      </p:sp>
      <p:sp>
        <p:nvSpPr>
          <p:cNvPr id="4" name="Oval 3"/>
          <p:cNvSpPr/>
          <p:nvPr/>
        </p:nvSpPr>
        <p:spPr>
          <a:xfrm>
            <a:off x="10087429" y="1814286"/>
            <a:ext cx="1843314" cy="1436914"/>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chemeClr val="accent6">
                    <a:lumMod val="50000"/>
                  </a:schemeClr>
                </a:solidFill>
              </a:rPr>
              <a:t>سرورٌ</a:t>
            </a:r>
            <a:endParaRPr lang="ar-IQ" sz="4400" b="1" dirty="0">
              <a:solidFill>
                <a:schemeClr val="accent6">
                  <a:lumMod val="50000"/>
                </a:schemeClr>
              </a:solidFill>
            </a:endParaRPr>
          </a:p>
        </p:txBody>
      </p:sp>
      <p:sp>
        <p:nvSpPr>
          <p:cNvPr id="5" name="Oval 4"/>
          <p:cNvSpPr/>
          <p:nvPr/>
        </p:nvSpPr>
        <p:spPr>
          <a:xfrm>
            <a:off x="8483600" y="1814286"/>
            <a:ext cx="1843314" cy="1436914"/>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rgbClr val="FF0000"/>
                </a:solidFill>
              </a:rPr>
              <a:t>حزنٌ</a:t>
            </a:r>
            <a:endParaRPr lang="ar-IQ" sz="4400" b="1" dirty="0">
              <a:solidFill>
                <a:srgbClr val="FF0000"/>
              </a:solidFill>
            </a:endParaRPr>
          </a:p>
        </p:txBody>
      </p:sp>
      <p:sp>
        <p:nvSpPr>
          <p:cNvPr id="6" name="Isosceles Triangle 5"/>
          <p:cNvSpPr/>
          <p:nvPr/>
        </p:nvSpPr>
        <p:spPr>
          <a:xfrm>
            <a:off x="9811659" y="2590799"/>
            <a:ext cx="812800" cy="1240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5400" dirty="0" smtClean="0">
                <a:solidFill>
                  <a:srgbClr val="FFFF00"/>
                </a:solidFill>
              </a:rPr>
              <a:t>و</a:t>
            </a:r>
            <a:endParaRPr lang="ar-IQ" sz="5400" dirty="0">
              <a:solidFill>
                <a:srgbClr val="FFFF00"/>
              </a:solidFill>
            </a:endParaRPr>
          </a:p>
        </p:txBody>
      </p:sp>
      <p:sp>
        <p:nvSpPr>
          <p:cNvPr id="7" name="Oval 6"/>
          <p:cNvSpPr/>
          <p:nvPr/>
        </p:nvSpPr>
        <p:spPr>
          <a:xfrm>
            <a:off x="6502401" y="1814286"/>
            <a:ext cx="1843314" cy="1436914"/>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000" b="1" dirty="0" smtClean="0">
                <a:solidFill>
                  <a:schemeClr val="accent6">
                    <a:lumMod val="50000"/>
                  </a:schemeClr>
                </a:solidFill>
              </a:rPr>
              <a:t>اجتماعٌ</a:t>
            </a:r>
            <a:endParaRPr lang="ar-IQ" sz="4000" b="1" dirty="0">
              <a:solidFill>
                <a:schemeClr val="accent6">
                  <a:lumMod val="50000"/>
                </a:schemeClr>
              </a:solidFill>
            </a:endParaRPr>
          </a:p>
        </p:txBody>
      </p:sp>
      <p:sp>
        <p:nvSpPr>
          <p:cNvPr id="8" name="Oval 7"/>
          <p:cNvSpPr/>
          <p:nvPr/>
        </p:nvSpPr>
        <p:spPr>
          <a:xfrm>
            <a:off x="4898572" y="1814286"/>
            <a:ext cx="1843314" cy="1436914"/>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rgbClr val="FF0000"/>
                </a:solidFill>
              </a:rPr>
              <a:t>فرقةٌ</a:t>
            </a:r>
            <a:endParaRPr lang="ar-IQ" sz="4400" b="1" dirty="0">
              <a:solidFill>
                <a:srgbClr val="FF0000"/>
              </a:solidFill>
            </a:endParaRPr>
          </a:p>
        </p:txBody>
      </p:sp>
      <p:sp>
        <p:nvSpPr>
          <p:cNvPr id="9" name="Isosceles Triangle 8"/>
          <p:cNvSpPr/>
          <p:nvPr/>
        </p:nvSpPr>
        <p:spPr>
          <a:xfrm>
            <a:off x="6226631" y="2590799"/>
            <a:ext cx="812800" cy="1240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5400" dirty="0" smtClean="0">
                <a:solidFill>
                  <a:srgbClr val="FFFF00"/>
                </a:solidFill>
              </a:rPr>
              <a:t>و</a:t>
            </a:r>
            <a:endParaRPr lang="ar-IQ" sz="5400" dirty="0">
              <a:solidFill>
                <a:srgbClr val="FFFF00"/>
              </a:solidFill>
            </a:endParaRPr>
          </a:p>
        </p:txBody>
      </p:sp>
      <p:sp>
        <p:nvSpPr>
          <p:cNvPr id="10" name="Oval 9"/>
          <p:cNvSpPr/>
          <p:nvPr/>
        </p:nvSpPr>
        <p:spPr>
          <a:xfrm>
            <a:off x="6502401" y="4027713"/>
            <a:ext cx="1843314" cy="1436914"/>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rgbClr val="FF0000"/>
                </a:solidFill>
              </a:rPr>
              <a:t>عسرٌ</a:t>
            </a:r>
            <a:endParaRPr lang="ar-IQ" sz="4400" b="1" dirty="0">
              <a:solidFill>
                <a:srgbClr val="FF0000"/>
              </a:solidFill>
            </a:endParaRPr>
          </a:p>
        </p:txBody>
      </p:sp>
      <p:sp>
        <p:nvSpPr>
          <p:cNvPr id="11" name="Oval 10"/>
          <p:cNvSpPr/>
          <p:nvPr/>
        </p:nvSpPr>
        <p:spPr>
          <a:xfrm>
            <a:off x="4898572" y="4027713"/>
            <a:ext cx="1843314" cy="1436914"/>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chemeClr val="accent6">
                    <a:lumMod val="50000"/>
                  </a:schemeClr>
                </a:solidFill>
              </a:rPr>
              <a:t>يسرٌ</a:t>
            </a:r>
            <a:endParaRPr lang="ar-IQ" sz="4400" b="1" dirty="0">
              <a:solidFill>
                <a:schemeClr val="accent6">
                  <a:lumMod val="50000"/>
                </a:schemeClr>
              </a:solidFill>
            </a:endParaRPr>
          </a:p>
        </p:txBody>
      </p:sp>
      <p:sp>
        <p:nvSpPr>
          <p:cNvPr id="12" name="Isosceles Triangle 11"/>
          <p:cNvSpPr/>
          <p:nvPr/>
        </p:nvSpPr>
        <p:spPr>
          <a:xfrm>
            <a:off x="6226631" y="4804226"/>
            <a:ext cx="812800" cy="1240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5400" dirty="0" smtClean="0">
                <a:solidFill>
                  <a:srgbClr val="FFFF00"/>
                </a:solidFill>
              </a:rPr>
              <a:t>و</a:t>
            </a:r>
            <a:endParaRPr lang="ar-IQ" sz="5400" dirty="0">
              <a:solidFill>
                <a:srgbClr val="FFFF00"/>
              </a:solidFill>
            </a:endParaRPr>
          </a:p>
        </p:txBody>
      </p:sp>
      <p:sp>
        <p:nvSpPr>
          <p:cNvPr id="13" name="Oval 12"/>
          <p:cNvSpPr/>
          <p:nvPr/>
        </p:nvSpPr>
        <p:spPr>
          <a:xfrm>
            <a:off x="2380345" y="4027713"/>
            <a:ext cx="1843314" cy="1436914"/>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rgbClr val="FF0000"/>
                </a:solidFill>
              </a:rPr>
              <a:t>سقمٌ</a:t>
            </a:r>
            <a:endParaRPr lang="ar-IQ" sz="4400" b="1" dirty="0">
              <a:solidFill>
                <a:srgbClr val="FF0000"/>
              </a:solidFill>
            </a:endParaRPr>
          </a:p>
        </p:txBody>
      </p:sp>
      <p:sp>
        <p:nvSpPr>
          <p:cNvPr id="14" name="Oval 13"/>
          <p:cNvSpPr/>
          <p:nvPr/>
        </p:nvSpPr>
        <p:spPr>
          <a:xfrm>
            <a:off x="776516" y="4027713"/>
            <a:ext cx="1843314" cy="1436914"/>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chemeClr val="accent6">
                    <a:lumMod val="50000"/>
                  </a:schemeClr>
                </a:solidFill>
              </a:rPr>
              <a:t>عافية</a:t>
            </a:r>
            <a:endParaRPr lang="ar-IQ" sz="4400" b="1" dirty="0">
              <a:solidFill>
                <a:schemeClr val="accent6">
                  <a:lumMod val="50000"/>
                </a:schemeClr>
              </a:solidFill>
            </a:endParaRPr>
          </a:p>
        </p:txBody>
      </p:sp>
      <p:sp>
        <p:nvSpPr>
          <p:cNvPr id="15" name="Isosceles Triangle 14"/>
          <p:cNvSpPr/>
          <p:nvPr/>
        </p:nvSpPr>
        <p:spPr>
          <a:xfrm>
            <a:off x="2104575" y="4804226"/>
            <a:ext cx="812800" cy="1240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5400" dirty="0" smtClean="0">
                <a:solidFill>
                  <a:srgbClr val="FFFF00"/>
                </a:solidFill>
              </a:rPr>
              <a:t>و</a:t>
            </a:r>
            <a:endParaRPr lang="ar-IQ" sz="5400" dirty="0">
              <a:solidFill>
                <a:srgbClr val="FFFF00"/>
              </a:solidFill>
            </a:endParaRPr>
          </a:p>
        </p:txBody>
      </p:sp>
    </p:spTree>
    <p:extLst>
      <p:ext uri="{BB962C8B-B14F-4D97-AF65-F5344CB8AC3E}">
        <p14:creationId xmlns:p14="http://schemas.microsoft.com/office/powerpoint/2010/main" val="3172954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46514" y="159657"/>
            <a:ext cx="8969829" cy="8418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800" b="1" dirty="0" smtClean="0"/>
              <a:t>ازمة الطيور الحية خلال كوفيد 19</a:t>
            </a:r>
            <a:endParaRPr lang="ar-IQ" sz="4800" b="1" dirty="0"/>
          </a:p>
        </p:txBody>
      </p:sp>
      <p:pic>
        <p:nvPicPr>
          <p:cNvPr id="5" name="Picture 4"/>
          <p:cNvPicPr>
            <a:picLocks noChangeAspect="1"/>
          </p:cNvPicPr>
          <p:nvPr/>
        </p:nvPicPr>
        <p:blipFill>
          <a:blip r:embed="rId2"/>
          <a:stretch>
            <a:fillRect/>
          </a:stretch>
        </p:blipFill>
        <p:spPr>
          <a:xfrm>
            <a:off x="0" y="1163015"/>
            <a:ext cx="12192000" cy="5324872"/>
          </a:xfrm>
          <a:prstGeom prst="rect">
            <a:avLst/>
          </a:prstGeom>
        </p:spPr>
      </p:pic>
    </p:spTree>
    <p:extLst>
      <p:ext uri="{BB962C8B-B14F-4D97-AF65-F5344CB8AC3E}">
        <p14:creationId xmlns:p14="http://schemas.microsoft.com/office/powerpoint/2010/main" val="164214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024" y="389964"/>
            <a:ext cx="11954435" cy="6199963"/>
          </a:xfrm>
          <a:prstGeom prst="rect">
            <a:avLst/>
          </a:prstGeom>
        </p:spPr>
      </p:pic>
    </p:spTree>
    <p:extLst>
      <p:ext uri="{BB962C8B-B14F-4D97-AF65-F5344CB8AC3E}">
        <p14:creationId xmlns:p14="http://schemas.microsoft.com/office/powerpoint/2010/main" val="28207337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10" y="254590"/>
            <a:ext cx="11762508" cy="1077218"/>
          </a:xfrm>
          <a:prstGeom prst="rect">
            <a:avLst/>
          </a:prstGeom>
          <a:noFill/>
        </p:spPr>
        <p:txBody>
          <a:bodyPr wrap="square" rtlCol="1">
            <a:spAutoFit/>
          </a:bodyPr>
          <a:lstStyle/>
          <a:p>
            <a:pPr algn="r" rtl="1"/>
            <a:r>
              <a:rPr lang="ar-IQ" sz="3200" b="1" dirty="0" smtClean="0">
                <a:solidFill>
                  <a:srgbClr val="FF0000"/>
                </a:solidFill>
              </a:rPr>
              <a:t>اثناء </a:t>
            </a:r>
            <a:r>
              <a:rPr lang="ar-IQ" sz="3200" b="1" dirty="0" smtClean="0">
                <a:solidFill>
                  <a:srgbClr val="FF0000"/>
                </a:solidFill>
              </a:rPr>
              <a:t>كوفيد 19 </a:t>
            </a:r>
            <a:r>
              <a:rPr lang="ar-IQ" sz="3200" b="1" dirty="0" smtClean="0">
                <a:solidFill>
                  <a:srgbClr val="FF0000"/>
                </a:solidFill>
              </a:rPr>
              <a:t>حصول </a:t>
            </a:r>
            <a:r>
              <a:rPr lang="ar-IQ" sz="3200" b="1" dirty="0" smtClean="0">
                <a:solidFill>
                  <a:srgbClr val="FF0000"/>
                </a:solidFill>
              </a:rPr>
              <a:t>تكدس في الانتاج وقلة الطلب وبالتالي وجود الطيور الحية يكون عالة على المنتج</a:t>
            </a:r>
            <a:endParaRPr lang="ar-IQ" sz="3200" b="1" dirty="0">
              <a:solidFill>
                <a:srgbClr val="FF0000"/>
              </a:solidFill>
            </a:endParaRPr>
          </a:p>
        </p:txBody>
      </p:sp>
      <p:pic>
        <p:nvPicPr>
          <p:cNvPr id="4" name="Picture 3"/>
          <p:cNvPicPr>
            <a:picLocks noChangeAspect="1"/>
          </p:cNvPicPr>
          <p:nvPr/>
        </p:nvPicPr>
        <p:blipFill>
          <a:blip r:embed="rId2"/>
          <a:stretch>
            <a:fillRect/>
          </a:stretch>
        </p:blipFill>
        <p:spPr>
          <a:xfrm>
            <a:off x="0" y="1506708"/>
            <a:ext cx="12192000" cy="5496845"/>
          </a:xfrm>
          <a:prstGeom prst="rect">
            <a:avLst/>
          </a:prstGeom>
        </p:spPr>
      </p:pic>
    </p:spTree>
    <p:extLst>
      <p:ext uri="{BB962C8B-B14F-4D97-AF65-F5344CB8AC3E}">
        <p14:creationId xmlns:p14="http://schemas.microsoft.com/office/powerpoint/2010/main" val="27823269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98638" y="140917"/>
            <a:ext cx="8504251" cy="584775"/>
          </a:xfrm>
          <a:prstGeom prst="rect">
            <a:avLst/>
          </a:prstGeom>
          <a:solidFill>
            <a:schemeClr val="accent2"/>
          </a:solidFill>
        </p:spPr>
        <p:txBody>
          <a:bodyPr wrap="none">
            <a:spAutoFit/>
          </a:bodyPr>
          <a:lstStyle/>
          <a:p>
            <a:pPr algn="r" rtl="1"/>
            <a:r>
              <a:rPr lang="ar-IQ" sz="3200" b="1" dirty="0" smtClean="0">
                <a:solidFill>
                  <a:srgbClr val="FFFF00"/>
                </a:solidFill>
                <a:ea typeface="Calibri" panose="020F0502020204030204" pitchFamily="34" charset="0"/>
                <a:cs typeface="Simplified Arabic" panose="02020603050405020304" pitchFamily="18" charset="-78"/>
              </a:rPr>
              <a:t>التخلص الجماعي من الطيور الحية(</a:t>
            </a:r>
            <a:r>
              <a:rPr lang="en-US" sz="3200" b="1" dirty="0">
                <a:solidFill>
                  <a:srgbClr val="FFFF00"/>
                </a:solidFill>
                <a:latin typeface="Simplified Arabic" panose="02020603050405020304" pitchFamily="18" charset="-78"/>
                <a:ea typeface="Calibri" panose="020F0502020204030204" pitchFamily="34" charset="0"/>
              </a:rPr>
              <a:t>Mass Depopulation</a:t>
            </a:r>
            <a:r>
              <a:rPr lang="ar-IQ" sz="3200" b="1" dirty="0">
                <a:solidFill>
                  <a:srgbClr val="FFFF00"/>
                </a:solidFill>
                <a:latin typeface="Simplified Arabic" panose="02020603050405020304" pitchFamily="18" charset="-78"/>
                <a:ea typeface="Calibri" panose="020F0502020204030204" pitchFamily="34" charset="0"/>
              </a:rPr>
              <a:t>)</a:t>
            </a:r>
            <a:endParaRPr lang="ar-IQ" sz="3200" dirty="0">
              <a:solidFill>
                <a:srgbClr val="FFFF00"/>
              </a:solidFill>
            </a:endParaRPr>
          </a:p>
        </p:txBody>
      </p:sp>
      <p:sp>
        <p:nvSpPr>
          <p:cNvPr id="4" name="TextBox 3"/>
          <p:cNvSpPr txBox="1"/>
          <p:nvPr/>
        </p:nvSpPr>
        <p:spPr>
          <a:xfrm>
            <a:off x="8395855" y="1122218"/>
            <a:ext cx="3422072" cy="707886"/>
          </a:xfrm>
          <a:prstGeom prst="rect">
            <a:avLst/>
          </a:prstGeom>
          <a:solidFill>
            <a:schemeClr val="accent5"/>
          </a:solidFill>
        </p:spPr>
        <p:txBody>
          <a:bodyPr wrap="square" rtlCol="1">
            <a:spAutoFit/>
          </a:bodyPr>
          <a:lstStyle/>
          <a:p>
            <a:pPr algn="r" rtl="1"/>
            <a:r>
              <a:rPr lang="ar-IQ" sz="4000" b="1" dirty="0" smtClean="0">
                <a:solidFill>
                  <a:srgbClr val="FFFF00"/>
                </a:solidFill>
              </a:rPr>
              <a:t>استعمال غاز </a:t>
            </a:r>
            <a:r>
              <a:rPr lang="en-US" sz="4000" b="1" dirty="0" smtClean="0">
                <a:solidFill>
                  <a:srgbClr val="FFFF00"/>
                </a:solidFill>
              </a:rPr>
              <a:t>CO</a:t>
            </a:r>
            <a:r>
              <a:rPr lang="en-US" sz="4000" b="1" baseline="-25000" dirty="0" smtClean="0">
                <a:solidFill>
                  <a:srgbClr val="FFFF00"/>
                </a:solidFill>
              </a:rPr>
              <a:t>2</a:t>
            </a:r>
            <a:endParaRPr lang="ar-IQ" sz="4000" b="1" dirty="0">
              <a:solidFill>
                <a:srgbClr val="FFFF00"/>
              </a:solidFill>
            </a:endParaRPr>
          </a:p>
        </p:txBody>
      </p:sp>
    </p:spTree>
    <p:extLst>
      <p:ext uri="{BB962C8B-B14F-4D97-AF65-F5344CB8AC3E}">
        <p14:creationId xmlns:p14="http://schemas.microsoft.com/office/powerpoint/2010/main" val="4114908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384995"/>
          </a:xfrm>
          <a:prstGeom prst="rect">
            <a:avLst/>
          </a:prstGeom>
          <a:solidFill>
            <a:schemeClr val="tx1">
              <a:lumMod val="50000"/>
              <a:lumOff val="50000"/>
            </a:schemeClr>
          </a:solidFill>
        </p:spPr>
        <p:txBody>
          <a:bodyPr wrap="square">
            <a:spAutoFit/>
          </a:bodyPr>
          <a:lstStyle/>
          <a:p>
            <a:r>
              <a:rPr lang="en-US" sz="2800" b="1" dirty="0">
                <a:solidFill>
                  <a:schemeClr val="bg1"/>
                </a:solidFill>
                <a:latin typeface="Calibri" panose="020F0502020204030204" pitchFamily="34" charset="0"/>
              </a:rPr>
              <a:t>Retained one house of spent hens 64 weeks old, 6300 birds 300 X 42 </a:t>
            </a:r>
            <a:r>
              <a:rPr lang="en-US" sz="2800" b="1" dirty="0" err="1" smtClean="0">
                <a:solidFill>
                  <a:schemeClr val="bg1"/>
                </a:solidFill>
                <a:latin typeface="Calibri" panose="020F0502020204030204" pitchFamily="34" charset="0"/>
              </a:rPr>
              <a:t>ft</a:t>
            </a:r>
            <a:r>
              <a:rPr lang="en-US" sz="2800" b="1" dirty="0" smtClean="0">
                <a:solidFill>
                  <a:schemeClr val="bg1"/>
                </a:solidFill>
                <a:latin typeface="Calibri" panose="020F0502020204030204" pitchFamily="34" charset="0"/>
              </a:rPr>
              <a:t> 6 </a:t>
            </a:r>
            <a:r>
              <a:rPr lang="en-US" sz="2800" b="1" dirty="0">
                <a:solidFill>
                  <a:schemeClr val="bg1"/>
                </a:solidFill>
                <a:latin typeface="Calibri" panose="020F0502020204030204" pitchFamily="34" charset="0"/>
              </a:rPr>
              <a:t>year old house, curtains, fairly tight house, some of the curtains loose at </a:t>
            </a:r>
            <a:r>
              <a:rPr lang="en-US" sz="2800" b="1" dirty="0" smtClean="0">
                <a:solidFill>
                  <a:schemeClr val="bg1"/>
                </a:solidFill>
                <a:latin typeface="Calibri" panose="020F0502020204030204" pitchFamily="34" charset="0"/>
              </a:rPr>
              <a:t>bottom No </a:t>
            </a:r>
            <a:r>
              <a:rPr lang="en-US" sz="2800" b="1" dirty="0">
                <a:solidFill>
                  <a:schemeClr val="bg1"/>
                </a:solidFill>
                <a:latin typeface="Calibri" panose="020F0502020204030204" pitchFamily="34" charset="0"/>
              </a:rPr>
              <a:t>CO2 Monitor Used, Calculated Volume of Gas Needed for 5 ft. Depth of </a:t>
            </a:r>
            <a:r>
              <a:rPr lang="en-US" sz="2800" b="1" dirty="0" smtClean="0">
                <a:solidFill>
                  <a:schemeClr val="bg1"/>
                </a:solidFill>
                <a:latin typeface="Calibri" panose="020F0502020204030204" pitchFamily="34" charset="0"/>
              </a:rPr>
              <a:t>CO2</a:t>
            </a:r>
            <a:endParaRPr lang="ar-IQ" sz="2800" b="1" dirty="0">
              <a:solidFill>
                <a:schemeClr val="bg1"/>
              </a:solidFill>
            </a:endParaRPr>
          </a:p>
        </p:txBody>
      </p:sp>
    </p:spTree>
    <p:extLst>
      <p:ext uri="{BB962C8B-B14F-4D97-AF65-F5344CB8AC3E}">
        <p14:creationId xmlns:p14="http://schemas.microsoft.com/office/powerpoint/2010/main" val="1695838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0836"/>
            <a:ext cx="12191999" cy="6968836"/>
          </a:xfrm>
          <a:prstGeom prst="rect">
            <a:avLst/>
          </a:prstGeom>
        </p:spPr>
      </p:pic>
    </p:spTree>
    <p:extLst>
      <p:ext uri="{BB962C8B-B14F-4D97-AF65-F5344CB8AC3E}">
        <p14:creationId xmlns:p14="http://schemas.microsoft.com/office/powerpoint/2010/main" val="39646365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553200" cy="6913732"/>
          </a:xfrm>
          <a:prstGeom prst="rect">
            <a:avLst/>
          </a:prstGeom>
        </p:spPr>
      </p:pic>
      <p:sp>
        <p:nvSpPr>
          <p:cNvPr id="3" name="Rectangle 2"/>
          <p:cNvSpPr/>
          <p:nvPr/>
        </p:nvSpPr>
        <p:spPr>
          <a:xfrm>
            <a:off x="6535109" y="5150419"/>
            <a:ext cx="5334000" cy="1323439"/>
          </a:xfrm>
          <a:prstGeom prst="rect">
            <a:avLst/>
          </a:prstGeom>
        </p:spPr>
        <p:txBody>
          <a:bodyPr wrap="square">
            <a:spAutoFit/>
          </a:bodyPr>
          <a:lstStyle/>
          <a:p>
            <a:pPr algn="ctr"/>
            <a:r>
              <a:rPr lang="en-US" sz="4000" b="1" dirty="0">
                <a:solidFill>
                  <a:schemeClr val="tx2">
                    <a:lumMod val="50000"/>
                  </a:schemeClr>
                </a:solidFill>
              </a:rPr>
              <a:t>Equipment used for gassing in containers</a:t>
            </a:r>
            <a:endParaRPr lang="ar-IQ" sz="4000" b="1" dirty="0">
              <a:solidFill>
                <a:schemeClr val="tx2">
                  <a:lumMod val="50000"/>
                </a:schemeClr>
              </a:solidFill>
            </a:endParaRPr>
          </a:p>
        </p:txBody>
      </p:sp>
      <p:pic>
        <p:nvPicPr>
          <p:cNvPr id="4" name="Picture 3"/>
          <p:cNvPicPr>
            <a:picLocks noChangeAspect="1"/>
          </p:cNvPicPr>
          <p:nvPr/>
        </p:nvPicPr>
        <p:blipFill>
          <a:blip r:embed="rId3"/>
          <a:stretch>
            <a:fillRect/>
          </a:stretch>
        </p:blipFill>
        <p:spPr>
          <a:xfrm>
            <a:off x="6535109" y="0"/>
            <a:ext cx="5656892" cy="4973782"/>
          </a:xfrm>
          <a:prstGeom prst="rect">
            <a:avLst/>
          </a:prstGeom>
        </p:spPr>
      </p:pic>
    </p:spTree>
    <p:extLst>
      <p:ext uri="{BB962C8B-B14F-4D97-AF65-F5344CB8AC3E}">
        <p14:creationId xmlns:p14="http://schemas.microsoft.com/office/powerpoint/2010/main" val="8035699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p:nvPr/>
        </p:nvSpPr>
        <p:spPr>
          <a:xfrm>
            <a:off x="3280340" y="127062"/>
            <a:ext cx="5801140" cy="923330"/>
          </a:xfrm>
          <a:prstGeom prst="rect">
            <a:avLst/>
          </a:prstGeom>
          <a:solidFill>
            <a:schemeClr val="accent1">
              <a:lumMod val="60000"/>
              <a:lumOff val="40000"/>
            </a:schemeClr>
          </a:solidFill>
        </p:spPr>
        <p:txBody>
          <a:bodyPr wrap="none">
            <a:spAutoFit/>
          </a:bodyPr>
          <a:lstStyle/>
          <a:p>
            <a:r>
              <a:rPr lang="en-US" sz="5400" dirty="0">
                <a:solidFill>
                  <a:schemeClr val="bg1"/>
                </a:solidFill>
              </a:rPr>
              <a:t>Mobile LAPS system</a:t>
            </a:r>
            <a:endParaRPr lang="ar-IQ" sz="5400" dirty="0">
              <a:solidFill>
                <a:schemeClr val="bg1"/>
              </a:solidFill>
            </a:endParaRPr>
          </a:p>
        </p:txBody>
      </p:sp>
    </p:spTree>
    <p:extLst>
      <p:ext uri="{BB962C8B-B14F-4D97-AF65-F5344CB8AC3E}">
        <p14:creationId xmlns:p14="http://schemas.microsoft.com/office/powerpoint/2010/main" val="39908593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074"/>
            <a:ext cx="12191999" cy="6870074"/>
          </a:xfrm>
          <a:prstGeom prst="rect">
            <a:avLst/>
          </a:prstGeom>
        </p:spPr>
      </p:pic>
    </p:spTree>
    <p:extLst>
      <p:ext uri="{BB962C8B-B14F-4D97-AF65-F5344CB8AC3E}">
        <p14:creationId xmlns:p14="http://schemas.microsoft.com/office/powerpoint/2010/main" val="22060588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ectangle 3"/>
          <p:cNvSpPr/>
          <p:nvPr/>
        </p:nvSpPr>
        <p:spPr>
          <a:xfrm>
            <a:off x="3498638" y="140917"/>
            <a:ext cx="8504251" cy="584775"/>
          </a:xfrm>
          <a:prstGeom prst="rect">
            <a:avLst/>
          </a:prstGeom>
          <a:solidFill>
            <a:schemeClr val="accent2"/>
          </a:solidFill>
        </p:spPr>
        <p:txBody>
          <a:bodyPr wrap="none">
            <a:spAutoFit/>
          </a:bodyPr>
          <a:lstStyle/>
          <a:p>
            <a:pPr algn="r" rtl="1"/>
            <a:r>
              <a:rPr lang="ar-IQ" sz="3200" b="1" dirty="0" smtClean="0">
                <a:solidFill>
                  <a:srgbClr val="FFFF00"/>
                </a:solidFill>
                <a:ea typeface="Calibri" panose="020F0502020204030204" pitchFamily="34" charset="0"/>
                <a:cs typeface="Simplified Arabic" panose="02020603050405020304" pitchFamily="18" charset="-78"/>
              </a:rPr>
              <a:t>التخلص الجماعي من الطيور الحية(</a:t>
            </a:r>
            <a:r>
              <a:rPr lang="en-US" sz="3200" b="1" dirty="0">
                <a:solidFill>
                  <a:srgbClr val="FFFF00"/>
                </a:solidFill>
                <a:latin typeface="Simplified Arabic" panose="02020603050405020304" pitchFamily="18" charset="-78"/>
                <a:ea typeface="Calibri" panose="020F0502020204030204" pitchFamily="34" charset="0"/>
              </a:rPr>
              <a:t>Mass Depopulation</a:t>
            </a:r>
            <a:r>
              <a:rPr lang="ar-IQ" sz="3200" b="1" dirty="0">
                <a:solidFill>
                  <a:srgbClr val="FFFF00"/>
                </a:solidFill>
                <a:latin typeface="Simplified Arabic" panose="02020603050405020304" pitchFamily="18" charset="-78"/>
                <a:ea typeface="Calibri" panose="020F0502020204030204" pitchFamily="34" charset="0"/>
              </a:rPr>
              <a:t>)</a:t>
            </a:r>
            <a:endParaRPr lang="ar-IQ" sz="3200" dirty="0">
              <a:solidFill>
                <a:srgbClr val="FFFF00"/>
              </a:solidFill>
            </a:endParaRPr>
          </a:p>
        </p:txBody>
      </p:sp>
      <p:sp>
        <p:nvSpPr>
          <p:cNvPr id="5" name="TextBox 4"/>
          <p:cNvSpPr txBox="1"/>
          <p:nvPr/>
        </p:nvSpPr>
        <p:spPr>
          <a:xfrm>
            <a:off x="7389326" y="1039090"/>
            <a:ext cx="4613563" cy="707886"/>
          </a:xfrm>
          <a:prstGeom prst="rect">
            <a:avLst/>
          </a:prstGeom>
          <a:solidFill>
            <a:schemeClr val="accent5"/>
          </a:solidFill>
        </p:spPr>
        <p:txBody>
          <a:bodyPr wrap="square" rtlCol="1">
            <a:spAutoFit/>
          </a:bodyPr>
          <a:lstStyle/>
          <a:p>
            <a:pPr algn="r" rtl="1"/>
            <a:r>
              <a:rPr lang="ar-IQ" sz="4000" b="1" dirty="0" smtClean="0">
                <a:solidFill>
                  <a:srgbClr val="FFFF00"/>
                </a:solidFill>
              </a:rPr>
              <a:t>استعمال الرغوة (</a:t>
            </a:r>
            <a:r>
              <a:rPr lang="en-US" sz="4000" b="1" dirty="0" smtClean="0">
                <a:solidFill>
                  <a:srgbClr val="FFFF00"/>
                </a:solidFill>
              </a:rPr>
              <a:t>Foam</a:t>
            </a:r>
            <a:r>
              <a:rPr lang="ar-IQ" sz="4000" b="1" dirty="0" smtClean="0">
                <a:solidFill>
                  <a:srgbClr val="FFFF00"/>
                </a:solidFill>
              </a:rPr>
              <a:t>)</a:t>
            </a:r>
            <a:endParaRPr lang="ar-IQ" sz="4000" b="1" dirty="0">
              <a:solidFill>
                <a:srgbClr val="FFFF00"/>
              </a:solidFill>
            </a:endParaRPr>
          </a:p>
        </p:txBody>
      </p:sp>
      <p:pic>
        <p:nvPicPr>
          <p:cNvPr id="6" name="Picture 5"/>
          <p:cNvPicPr>
            <a:picLocks noChangeAspect="1"/>
          </p:cNvPicPr>
          <p:nvPr/>
        </p:nvPicPr>
        <p:blipFill>
          <a:blip r:embed="rId3"/>
          <a:stretch>
            <a:fillRect/>
          </a:stretch>
        </p:blipFill>
        <p:spPr>
          <a:xfrm>
            <a:off x="8602032" y="2182182"/>
            <a:ext cx="3400857" cy="4553582"/>
          </a:xfrm>
          <a:prstGeom prst="rect">
            <a:avLst/>
          </a:prstGeom>
          <a:ln w="28575">
            <a:solidFill>
              <a:srgbClr val="F46336"/>
            </a:solidFill>
          </a:ln>
        </p:spPr>
      </p:pic>
    </p:spTree>
    <p:extLst>
      <p:ext uri="{BB962C8B-B14F-4D97-AF65-F5344CB8AC3E}">
        <p14:creationId xmlns:p14="http://schemas.microsoft.com/office/powerpoint/2010/main" val="3749899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val 1"/>
          <p:cNvSpPr/>
          <p:nvPr/>
        </p:nvSpPr>
        <p:spPr>
          <a:xfrm>
            <a:off x="492312" y="2941403"/>
            <a:ext cx="3252521" cy="2609933"/>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3200" b="1" dirty="0" smtClean="0"/>
              <a:t>حالة بعد الازمة</a:t>
            </a:r>
            <a:endParaRPr lang="ar-IQ" sz="3200" b="1" dirty="0"/>
          </a:p>
        </p:txBody>
      </p:sp>
      <p:sp>
        <p:nvSpPr>
          <p:cNvPr id="3" name="Oval 2"/>
          <p:cNvSpPr/>
          <p:nvPr/>
        </p:nvSpPr>
        <p:spPr>
          <a:xfrm>
            <a:off x="9309924" y="-30096"/>
            <a:ext cx="3252521" cy="2034261"/>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3600" b="1" dirty="0" smtClean="0"/>
              <a:t>حالة المثالية (الافلاطونية)</a:t>
            </a:r>
            <a:endParaRPr lang="ar-IQ" sz="3600" b="1" dirty="0"/>
          </a:p>
        </p:txBody>
      </p:sp>
      <p:sp>
        <p:nvSpPr>
          <p:cNvPr id="4" name="Snip Same Side Corner Rectangle 3"/>
          <p:cNvSpPr/>
          <p:nvPr/>
        </p:nvSpPr>
        <p:spPr>
          <a:xfrm>
            <a:off x="5017919" y="2217496"/>
            <a:ext cx="3657601" cy="1872342"/>
          </a:xfrm>
          <a:prstGeom prst="snip2SameRect">
            <a:avLst>
              <a:gd name="adj1" fmla="val 50000"/>
              <a:gd name="adj2" fmla="val 496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9600" b="1" dirty="0" smtClean="0"/>
              <a:t>ازمة</a:t>
            </a:r>
            <a:endParaRPr lang="ar-IQ" sz="9600" b="1" dirty="0"/>
          </a:p>
        </p:txBody>
      </p:sp>
      <p:sp>
        <p:nvSpPr>
          <p:cNvPr id="5" name="Right Arrow 4"/>
          <p:cNvSpPr/>
          <p:nvPr/>
        </p:nvSpPr>
        <p:spPr>
          <a:xfrm rot="9705058">
            <a:off x="3452303" y="3203065"/>
            <a:ext cx="1874416" cy="126538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 name="Right Arrow 5"/>
          <p:cNvSpPr/>
          <p:nvPr/>
        </p:nvSpPr>
        <p:spPr>
          <a:xfrm rot="8668873">
            <a:off x="8205471" y="1584806"/>
            <a:ext cx="1874416" cy="126538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 name="TextBox 6"/>
          <p:cNvSpPr txBox="1"/>
          <p:nvPr/>
        </p:nvSpPr>
        <p:spPr>
          <a:xfrm>
            <a:off x="5397503" y="557615"/>
            <a:ext cx="2235200" cy="1446550"/>
          </a:xfrm>
          <a:prstGeom prst="rect">
            <a:avLst/>
          </a:prstGeom>
          <a:noFill/>
        </p:spPr>
        <p:txBody>
          <a:bodyPr wrap="square" rtlCol="1">
            <a:spAutoFit/>
          </a:bodyPr>
          <a:lstStyle/>
          <a:p>
            <a:pPr algn="ctr" rtl="1"/>
            <a:r>
              <a:rPr lang="ar-IQ" sz="4400" b="1" dirty="0" smtClean="0">
                <a:solidFill>
                  <a:srgbClr val="002060"/>
                </a:solidFill>
              </a:rPr>
              <a:t>الطية الافلاطونية</a:t>
            </a:r>
            <a:endParaRPr lang="ar-IQ" sz="4400" b="1" dirty="0">
              <a:solidFill>
                <a:srgbClr val="002060"/>
              </a:solidFill>
            </a:endParaRPr>
          </a:p>
        </p:txBody>
      </p:sp>
    </p:spTree>
    <p:extLst>
      <p:ext uri="{BB962C8B-B14F-4D97-AF65-F5344CB8AC3E}">
        <p14:creationId xmlns:p14="http://schemas.microsoft.com/office/powerpoint/2010/main" val="1467008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1"/>
            <a:ext cx="12192002" cy="6858001"/>
          </a:xfrm>
          <a:prstGeom prst="rect">
            <a:avLst/>
          </a:prstGeom>
        </p:spPr>
      </p:pic>
      <p:sp>
        <p:nvSpPr>
          <p:cNvPr id="3" name="TextBox 2"/>
          <p:cNvSpPr txBox="1"/>
          <p:nvPr/>
        </p:nvSpPr>
        <p:spPr>
          <a:xfrm>
            <a:off x="0" y="5903893"/>
            <a:ext cx="5145672" cy="954107"/>
          </a:xfrm>
          <a:prstGeom prst="rect">
            <a:avLst/>
          </a:prstGeom>
          <a:solidFill>
            <a:schemeClr val="accent1"/>
          </a:solidFill>
        </p:spPr>
        <p:txBody>
          <a:bodyPr wrap="square" rtlCol="1">
            <a:spAutoFit/>
          </a:bodyPr>
          <a:lstStyle/>
          <a:p>
            <a:pPr algn="r" rtl="1"/>
            <a:r>
              <a:rPr lang="ar-IQ" sz="2800" b="1" dirty="0" smtClean="0">
                <a:solidFill>
                  <a:srgbClr val="7030A0"/>
                </a:solidFill>
              </a:rPr>
              <a:t>فروج اللحم يموت خلال 2 الى 3 دقائق</a:t>
            </a:r>
          </a:p>
          <a:p>
            <a:pPr algn="r" rtl="1"/>
            <a:r>
              <a:rPr lang="ar-IQ" sz="2800" b="1" dirty="0" smtClean="0">
                <a:solidFill>
                  <a:srgbClr val="7030A0"/>
                </a:solidFill>
              </a:rPr>
              <a:t>الدجاج البياض يموت خلال 3 الى 4 دقائق</a:t>
            </a:r>
            <a:endParaRPr lang="ar-IQ" sz="2800" b="1" dirty="0">
              <a:solidFill>
                <a:srgbClr val="7030A0"/>
              </a:solidFill>
            </a:endParaRPr>
          </a:p>
        </p:txBody>
      </p:sp>
    </p:spTree>
    <p:extLst>
      <p:ext uri="{BB962C8B-B14F-4D97-AF65-F5344CB8AC3E}">
        <p14:creationId xmlns:p14="http://schemas.microsoft.com/office/powerpoint/2010/main" val="34285117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1885071" y="6130204"/>
            <a:ext cx="8353864" cy="584775"/>
          </a:xfrm>
          <a:prstGeom prst="rect">
            <a:avLst/>
          </a:prstGeom>
          <a:solidFill>
            <a:schemeClr val="accent2">
              <a:lumMod val="75000"/>
            </a:schemeClr>
          </a:solidFill>
        </p:spPr>
        <p:txBody>
          <a:bodyPr wrap="square" rtlCol="1">
            <a:spAutoFit/>
          </a:bodyPr>
          <a:lstStyle/>
          <a:p>
            <a:pPr algn="ctr" rtl="1"/>
            <a:r>
              <a:rPr lang="ar-IQ" sz="3200" b="1" dirty="0" smtClean="0"/>
              <a:t>استعمال الرغوة (</a:t>
            </a:r>
            <a:r>
              <a:rPr lang="en-US" sz="3200" b="1" dirty="0" smtClean="0"/>
              <a:t>Foam</a:t>
            </a:r>
            <a:r>
              <a:rPr lang="ar-IQ" sz="3200" b="1" dirty="0" smtClean="0"/>
              <a:t>) في التخلص من الطيور الحية</a:t>
            </a:r>
            <a:endParaRPr lang="ar-IQ" sz="3200" b="1" dirty="0"/>
          </a:p>
        </p:txBody>
      </p:sp>
    </p:spTree>
    <p:extLst>
      <p:ext uri="{BB962C8B-B14F-4D97-AF65-F5344CB8AC3E}">
        <p14:creationId xmlns:p14="http://schemas.microsoft.com/office/powerpoint/2010/main" val="26268369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6143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9495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5919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2913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3000" r="41000" b="-5000"/>
          </a:stretch>
        </a:blipFill>
        <a:effectLst/>
      </p:bgPr>
    </p:bg>
    <p:spTree>
      <p:nvGrpSpPr>
        <p:cNvPr id="1" name=""/>
        <p:cNvGrpSpPr/>
        <p:nvPr/>
      </p:nvGrpSpPr>
      <p:grpSpPr>
        <a:xfrm>
          <a:off x="0" y="0"/>
          <a:ext cx="0" cy="0"/>
          <a:chOff x="0" y="0"/>
          <a:chExt cx="0" cy="0"/>
        </a:xfrm>
      </p:grpSpPr>
      <p:sp>
        <p:nvSpPr>
          <p:cNvPr id="2" name="Rectangle 1"/>
          <p:cNvSpPr/>
          <p:nvPr/>
        </p:nvSpPr>
        <p:spPr>
          <a:xfrm>
            <a:off x="5832764" y="0"/>
            <a:ext cx="6359237" cy="6858000"/>
          </a:xfrm>
          <a:prstGeom prst="rect">
            <a:avLst/>
          </a:prstGeom>
          <a:blipFill dpi="0" rotWithShape="1">
            <a:blip r:embed="rId3"/>
            <a:srcRect/>
            <a:stretch>
              <a:fillRect l="-24000" t="-5000" r="-23000" b="-7000"/>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 name="Rectangle 3"/>
          <p:cNvSpPr/>
          <p:nvPr/>
        </p:nvSpPr>
        <p:spPr>
          <a:xfrm>
            <a:off x="8449236" y="6334780"/>
            <a:ext cx="3742764" cy="523220"/>
          </a:xfrm>
          <a:prstGeom prst="rect">
            <a:avLst/>
          </a:prstGeom>
        </p:spPr>
        <p:txBody>
          <a:bodyPr wrap="square">
            <a:spAutoFit/>
          </a:bodyPr>
          <a:lstStyle/>
          <a:p>
            <a:r>
              <a:rPr lang="en-US" sz="2800" b="1" dirty="0" smtClean="0">
                <a:solidFill>
                  <a:srgbClr val="FF0000"/>
                </a:solidFill>
                <a:latin typeface="AdvGulliv-R"/>
              </a:rPr>
              <a:t>(Benson, </a:t>
            </a:r>
            <a:r>
              <a:rPr lang="en-US" sz="2800" b="1" i="1" dirty="0" smtClean="0">
                <a:solidFill>
                  <a:srgbClr val="FF0000"/>
                </a:solidFill>
                <a:latin typeface="AdvGulliv-R"/>
              </a:rPr>
              <a:t>et. al</a:t>
            </a:r>
            <a:r>
              <a:rPr lang="en-US" sz="2800" b="1" dirty="0" smtClean="0">
                <a:solidFill>
                  <a:srgbClr val="FF0000"/>
                </a:solidFill>
                <a:latin typeface="AdvGulliv-R"/>
              </a:rPr>
              <a:t>.,2017)</a:t>
            </a:r>
            <a:endParaRPr lang="ar-IQ" sz="2800" b="1" dirty="0">
              <a:solidFill>
                <a:srgbClr val="FF0000"/>
              </a:solidFill>
            </a:endParaRPr>
          </a:p>
        </p:txBody>
      </p:sp>
    </p:spTree>
    <p:extLst>
      <p:ext uri="{BB962C8B-B14F-4D97-AF65-F5344CB8AC3E}">
        <p14:creationId xmlns:p14="http://schemas.microsoft.com/office/powerpoint/2010/main" val="19157660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extBox 1"/>
          <p:cNvSpPr txBox="1"/>
          <p:nvPr/>
        </p:nvSpPr>
        <p:spPr>
          <a:xfrm>
            <a:off x="1113265" y="214000"/>
            <a:ext cx="9734844" cy="646331"/>
          </a:xfrm>
          <a:prstGeom prst="rect">
            <a:avLst/>
          </a:prstGeom>
          <a:solidFill>
            <a:schemeClr val="accent4">
              <a:lumMod val="40000"/>
              <a:lumOff val="60000"/>
            </a:schemeClr>
          </a:solidFill>
        </p:spPr>
        <p:txBody>
          <a:bodyPr wrap="square" rtlCol="1">
            <a:spAutoFit/>
          </a:bodyPr>
          <a:lstStyle/>
          <a:p>
            <a:pPr algn="ctr" rtl="1"/>
            <a:r>
              <a:rPr lang="ar-IQ" sz="3600" b="1" dirty="0" smtClean="0">
                <a:solidFill>
                  <a:srgbClr val="0070C0"/>
                </a:solidFill>
              </a:rPr>
              <a:t>مصير الطيور الميتة خلال الاوبئة او التي قتلت او منتجاتها</a:t>
            </a:r>
            <a:endParaRPr lang="ar-IQ" sz="3600" b="1" dirty="0">
              <a:solidFill>
                <a:srgbClr val="0070C0"/>
              </a:solidFill>
            </a:endParaRPr>
          </a:p>
        </p:txBody>
      </p:sp>
    </p:spTree>
    <p:extLst>
      <p:ext uri="{BB962C8B-B14F-4D97-AF65-F5344CB8AC3E}">
        <p14:creationId xmlns:p14="http://schemas.microsoft.com/office/powerpoint/2010/main" val="5823477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0327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82867" cy="6747164"/>
          </a:xfrm>
          <a:prstGeom prst="rect">
            <a:avLst/>
          </a:prstGeom>
        </p:spPr>
      </p:pic>
    </p:spTree>
    <p:extLst>
      <p:ext uri="{BB962C8B-B14F-4D97-AF65-F5344CB8AC3E}">
        <p14:creationId xmlns:p14="http://schemas.microsoft.com/office/powerpoint/2010/main" val="1388705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val 1"/>
          <p:cNvSpPr/>
          <p:nvPr/>
        </p:nvSpPr>
        <p:spPr>
          <a:xfrm>
            <a:off x="8678883" y="1890816"/>
            <a:ext cx="2293257" cy="1857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4400" b="1" dirty="0" smtClean="0">
                <a:solidFill>
                  <a:srgbClr val="FFFF00"/>
                </a:solidFill>
              </a:rPr>
              <a:t>سمية المعرفة</a:t>
            </a:r>
            <a:endParaRPr lang="ar-IQ" sz="4400" b="1" dirty="0">
              <a:solidFill>
                <a:srgbClr val="FFFF00"/>
              </a:solidFill>
            </a:endParaRPr>
          </a:p>
        </p:txBody>
      </p:sp>
      <p:sp>
        <p:nvSpPr>
          <p:cNvPr id="3" name="Oval 2"/>
          <p:cNvSpPr/>
          <p:nvPr/>
        </p:nvSpPr>
        <p:spPr>
          <a:xfrm>
            <a:off x="5144655" y="1890816"/>
            <a:ext cx="2293257" cy="18578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4400" b="1" dirty="0" smtClean="0">
                <a:solidFill>
                  <a:srgbClr val="FF0000"/>
                </a:solidFill>
              </a:rPr>
              <a:t>لوثة التعلم</a:t>
            </a:r>
            <a:endParaRPr lang="ar-IQ" sz="4400" b="1" dirty="0">
              <a:solidFill>
                <a:srgbClr val="FF0000"/>
              </a:solidFill>
            </a:endParaRPr>
          </a:p>
        </p:txBody>
      </p:sp>
      <p:sp>
        <p:nvSpPr>
          <p:cNvPr id="4" name="Oval 3"/>
          <p:cNvSpPr/>
          <p:nvPr/>
        </p:nvSpPr>
        <p:spPr>
          <a:xfrm>
            <a:off x="681511" y="1731159"/>
            <a:ext cx="3650343" cy="22497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4400" b="1" dirty="0" smtClean="0">
                <a:solidFill>
                  <a:srgbClr val="FFFF00"/>
                </a:solidFill>
              </a:rPr>
              <a:t>لوثة العقل المثقف</a:t>
            </a:r>
            <a:endParaRPr lang="ar-IQ" sz="4400" b="1" dirty="0">
              <a:solidFill>
                <a:srgbClr val="FFFF00"/>
              </a:solidFill>
            </a:endParaRPr>
          </a:p>
        </p:txBody>
      </p:sp>
      <p:cxnSp>
        <p:nvCxnSpPr>
          <p:cNvPr id="8" name="Straight Connector 7"/>
          <p:cNvCxnSpPr/>
          <p:nvPr/>
        </p:nvCxnSpPr>
        <p:spPr>
          <a:xfrm flipH="1" flipV="1">
            <a:off x="681511" y="4395190"/>
            <a:ext cx="10508343" cy="14514"/>
          </a:xfrm>
          <a:prstGeom prst="line">
            <a:avLst/>
          </a:prstGeom>
          <a:ln w="631825"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86826" y="84447"/>
            <a:ext cx="6008914" cy="1323439"/>
          </a:xfrm>
          <a:prstGeom prst="rect">
            <a:avLst/>
          </a:prstGeom>
          <a:noFill/>
        </p:spPr>
        <p:txBody>
          <a:bodyPr wrap="square" rtlCol="1">
            <a:spAutoFit/>
          </a:bodyPr>
          <a:lstStyle/>
          <a:p>
            <a:pPr algn="ctr" rtl="1"/>
            <a:r>
              <a:rPr lang="ar-IQ" sz="8000" b="1" dirty="0" smtClean="0">
                <a:solidFill>
                  <a:srgbClr val="002060"/>
                </a:solidFill>
              </a:rPr>
              <a:t>الاعتياد والالفة</a:t>
            </a:r>
            <a:endParaRPr lang="ar-IQ" sz="8000" b="1" dirty="0">
              <a:solidFill>
                <a:srgbClr val="002060"/>
              </a:solidFill>
            </a:endParaRPr>
          </a:p>
        </p:txBody>
      </p:sp>
      <p:sp>
        <p:nvSpPr>
          <p:cNvPr id="5" name="Rectangle 4"/>
          <p:cNvSpPr/>
          <p:nvPr/>
        </p:nvSpPr>
        <p:spPr>
          <a:xfrm>
            <a:off x="3070101" y="5056250"/>
            <a:ext cx="6442363" cy="775854"/>
          </a:xfrm>
          <a:prstGeom prst="rect">
            <a:avLst/>
          </a:prstGeom>
          <a:noFill/>
          <a:ln w="1111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000" b="1" dirty="0" smtClean="0">
                <a:solidFill>
                  <a:srgbClr val="FF0000"/>
                </a:solidFill>
              </a:rPr>
              <a:t>العقل البشري يفكر وفق ما تنمط عليه</a:t>
            </a:r>
            <a:endParaRPr lang="ar-IQ" sz="4000" b="1" dirty="0">
              <a:solidFill>
                <a:srgbClr val="FF0000"/>
              </a:solidFill>
            </a:endParaRPr>
          </a:p>
        </p:txBody>
      </p:sp>
    </p:spTree>
    <p:extLst>
      <p:ext uri="{BB962C8B-B14F-4D97-AF65-F5344CB8AC3E}">
        <p14:creationId xmlns:p14="http://schemas.microsoft.com/office/powerpoint/2010/main" val="19022354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545" y="0"/>
            <a:ext cx="11942619" cy="6754319"/>
          </a:xfrm>
          <a:prstGeom prst="rect">
            <a:avLst/>
          </a:prstGeom>
        </p:spPr>
      </p:pic>
    </p:spTree>
    <p:extLst>
      <p:ext uri="{BB962C8B-B14F-4D97-AF65-F5344CB8AC3E}">
        <p14:creationId xmlns:p14="http://schemas.microsoft.com/office/powerpoint/2010/main" val="1474680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877" y="107576"/>
            <a:ext cx="12192000" cy="6750424"/>
          </a:xfrm>
          <a:prstGeom prst="rect">
            <a:avLst/>
          </a:prstGeom>
        </p:spPr>
      </p:pic>
    </p:spTree>
    <p:extLst>
      <p:ext uri="{BB962C8B-B14F-4D97-AF65-F5344CB8AC3E}">
        <p14:creationId xmlns:p14="http://schemas.microsoft.com/office/powerpoint/2010/main" val="12868635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18565"/>
            <a:ext cx="12162937" cy="3186953"/>
          </a:xfrm>
          <a:prstGeom prst="rect">
            <a:avLst/>
          </a:prstGeom>
        </p:spPr>
      </p:pic>
      <p:pic>
        <p:nvPicPr>
          <p:cNvPr id="3" name="Picture 2"/>
          <p:cNvPicPr>
            <a:picLocks noChangeAspect="1"/>
          </p:cNvPicPr>
          <p:nvPr/>
        </p:nvPicPr>
        <p:blipFill>
          <a:blip r:embed="rId3"/>
          <a:stretch>
            <a:fillRect/>
          </a:stretch>
        </p:blipFill>
        <p:spPr>
          <a:xfrm>
            <a:off x="0" y="2568388"/>
            <a:ext cx="11596255" cy="4152900"/>
          </a:xfrm>
          <a:prstGeom prst="rect">
            <a:avLst/>
          </a:prstGeom>
        </p:spPr>
      </p:pic>
      <p:sp>
        <p:nvSpPr>
          <p:cNvPr id="4" name="Rectangle 3"/>
          <p:cNvSpPr/>
          <p:nvPr/>
        </p:nvSpPr>
        <p:spPr>
          <a:xfrm>
            <a:off x="7752390" y="6073559"/>
            <a:ext cx="3742764" cy="523220"/>
          </a:xfrm>
          <a:prstGeom prst="rect">
            <a:avLst/>
          </a:prstGeom>
        </p:spPr>
        <p:txBody>
          <a:bodyPr wrap="square">
            <a:spAutoFit/>
          </a:bodyPr>
          <a:lstStyle/>
          <a:p>
            <a:r>
              <a:rPr lang="en-US" sz="2800" b="1" dirty="0" smtClean="0">
                <a:solidFill>
                  <a:srgbClr val="FF0000"/>
                </a:solidFill>
                <a:latin typeface="AdvGulliv-R"/>
              </a:rPr>
              <a:t>(</a:t>
            </a:r>
            <a:r>
              <a:rPr lang="en-US" sz="2800" b="1" dirty="0" err="1" smtClean="0">
                <a:solidFill>
                  <a:srgbClr val="FF0000"/>
                </a:solidFill>
                <a:latin typeface="AdvGulliv-R"/>
              </a:rPr>
              <a:t>Avidov</a:t>
            </a:r>
            <a:r>
              <a:rPr lang="en-US" sz="2800" b="1" dirty="0" smtClean="0">
                <a:solidFill>
                  <a:srgbClr val="FF0000"/>
                </a:solidFill>
                <a:latin typeface="AdvGulliv-R"/>
              </a:rPr>
              <a:t>, </a:t>
            </a:r>
            <a:r>
              <a:rPr lang="en-US" sz="2800" b="1" i="1" dirty="0" smtClean="0">
                <a:solidFill>
                  <a:srgbClr val="FF0000"/>
                </a:solidFill>
                <a:latin typeface="AdvGulliv-R"/>
              </a:rPr>
              <a:t>et. al</a:t>
            </a:r>
            <a:r>
              <a:rPr lang="en-US" sz="2800" b="1" dirty="0" smtClean="0">
                <a:solidFill>
                  <a:srgbClr val="FF0000"/>
                </a:solidFill>
                <a:latin typeface="AdvGulliv-R"/>
              </a:rPr>
              <a:t>.,2017)</a:t>
            </a:r>
            <a:endParaRPr lang="ar-IQ" sz="2800" b="1" dirty="0">
              <a:solidFill>
                <a:srgbClr val="FF0000"/>
              </a:solidFill>
            </a:endParaRPr>
          </a:p>
        </p:txBody>
      </p:sp>
    </p:spTree>
    <p:extLst>
      <p:ext uri="{BB962C8B-B14F-4D97-AF65-F5344CB8AC3E}">
        <p14:creationId xmlns:p14="http://schemas.microsoft.com/office/powerpoint/2010/main" val="217831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t="-7000" r="2000" b="5000"/>
          </a:stretch>
        </a:blipFill>
        <a:effectLst/>
      </p:bgPr>
    </p:bg>
    <p:spTree>
      <p:nvGrpSpPr>
        <p:cNvPr id="1" name=""/>
        <p:cNvGrpSpPr/>
        <p:nvPr/>
      </p:nvGrpSpPr>
      <p:grpSpPr>
        <a:xfrm>
          <a:off x="0" y="0"/>
          <a:ext cx="0" cy="0"/>
          <a:chOff x="0" y="0"/>
          <a:chExt cx="0" cy="0"/>
        </a:xfrm>
      </p:grpSpPr>
      <p:sp>
        <p:nvSpPr>
          <p:cNvPr id="2" name="Rectangle 1"/>
          <p:cNvSpPr/>
          <p:nvPr/>
        </p:nvSpPr>
        <p:spPr>
          <a:xfrm>
            <a:off x="8324545" y="6334780"/>
            <a:ext cx="3742764" cy="523220"/>
          </a:xfrm>
          <a:prstGeom prst="rect">
            <a:avLst/>
          </a:prstGeom>
        </p:spPr>
        <p:txBody>
          <a:bodyPr wrap="square">
            <a:spAutoFit/>
          </a:bodyPr>
          <a:lstStyle/>
          <a:p>
            <a:r>
              <a:rPr lang="en-US" sz="2800" b="1" dirty="0" smtClean="0">
                <a:solidFill>
                  <a:srgbClr val="FF0000"/>
                </a:solidFill>
                <a:latin typeface="AdvGulliv-R"/>
              </a:rPr>
              <a:t>(</a:t>
            </a:r>
            <a:r>
              <a:rPr lang="en-US" sz="2800" b="1" dirty="0" err="1" smtClean="0">
                <a:solidFill>
                  <a:srgbClr val="FF0000"/>
                </a:solidFill>
                <a:latin typeface="AdvGulliv-R"/>
              </a:rPr>
              <a:t>Avidov</a:t>
            </a:r>
            <a:r>
              <a:rPr lang="en-US" sz="2800" b="1" dirty="0" smtClean="0">
                <a:solidFill>
                  <a:srgbClr val="FF0000"/>
                </a:solidFill>
                <a:latin typeface="AdvGulliv-R"/>
              </a:rPr>
              <a:t>, </a:t>
            </a:r>
            <a:r>
              <a:rPr lang="en-US" sz="2800" b="1" i="1" dirty="0" smtClean="0">
                <a:solidFill>
                  <a:srgbClr val="FF0000"/>
                </a:solidFill>
                <a:latin typeface="AdvGulliv-R"/>
              </a:rPr>
              <a:t>et. al</a:t>
            </a:r>
            <a:r>
              <a:rPr lang="en-US" sz="2800" b="1" dirty="0" smtClean="0">
                <a:solidFill>
                  <a:srgbClr val="FF0000"/>
                </a:solidFill>
                <a:latin typeface="AdvGulliv-R"/>
              </a:rPr>
              <a:t>.,2018)</a:t>
            </a:r>
            <a:endParaRPr lang="ar-IQ" sz="2800" b="1" dirty="0">
              <a:solidFill>
                <a:srgbClr val="FF0000"/>
              </a:solidFill>
            </a:endParaRPr>
          </a:p>
        </p:txBody>
      </p:sp>
    </p:spTree>
    <p:extLst>
      <p:ext uri="{BB962C8B-B14F-4D97-AF65-F5344CB8AC3E}">
        <p14:creationId xmlns:p14="http://schemas.microsoft.com/office/powerpoint/2010/main" val="21379864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172000" b="10000"/>
          </a:stretch>
        </a:blipFill>
        <a:effectLst/>
      </p:bgPr>
    </p:bg>
    <p:spTree>
      <p:nvGrpSpPr>
        <p:cNvPr id="1" name=""/>
        <p:cNvGrpSpPr/>
        <p:nvPr/>
      </p:nvGrpSpPr>
      <p:grpSpPr>
        <a:xfrm>
          <a:off x="0" y="0"/>
          <a:ext cx="0" cy="0"/>
          <a:chOff x="0" y="0"/>
          <a:chExt cx="0" cy="0"/>
        </a:xfrm>
      </p:grpSpPr>
      <p:sp>
        <p:nvSpPr>
          <p:cNvPr id="2" name="Rectangle 1"/>
          <p:cNvSpPr/>
          <p:nvPr/>
        </p:nvSpPr>
        <p:spPr>
          <a:xfrm>
            <a:off x="8449236" y="6334780"/>
            <a:ext cx="3742764" cy="523220"/>
          </a:xfrm>
          <a:prstGeom prst="rect">
            <a:avLst/>
          </a:prstGeom>
        </p:spPr>
        <p:txBody>
          <a:bodyPr wrap="square">
            <a:spAutoFit/>
          </a:bodyPr>
          <a:lstStyle/>
          <a:p>
            <a:r>
              <a:rPr lang="en-US" sz="2800" b="1" dirty="0" smtClean="0">
                <a:solidFill>
                  <a:srgbClr val="FF0000"/>
                </a:solidFill>
                <a:latin typeface="AdvGulliv-R"/>
              </a:rPr>
              <a:t>(</a:t>
            </a:r>
            <a:r>
              <a:rPr lang="en-US" sz="2800" b="1" dirty="0" err="1" smtClean="0">
                <a:solidFill>
                  <a:srgbClr val="FF0000"/>
                </a:solidFill>
                <a:latin typeface="AdvGulliv-R"/>
              </a:rPr>
              <a:t>Avidov</a:t>
            </a:r>
            <a:r>
              <a:rPr lang="en-US" sz="2800" b="1" dirty="0" smtClean="0">
                <a:solidFill>
                  <a:srgbClr val="FF0000"/>
                </a:solidFill>
                <a:latin typeface="AdvGulliv-R"/>
              </a:rPr>
              <a:t>, </a:t>
            </a:r>
            <a:r>
              <a:rPr lang="en-US" sz="2800" b="1" i="1" dirty="0" smtClean="0">
                <a:solidFill>
                  <a:srgbClr val="FF0000"/>
                </a:solidFill>
                <a:latin typeface="AdvGulliv-R"/>
              </a:rPr>
              <a:t>et. al</a:t>
            </a:r>
            <a:r>
              <a:rPr lang="en-US" sz="2800" b="1" dirty="0" smtClean="0">
                <a:solidFill>
                  <a:srgbClr val="FF0000"/>
                </a:solidFill>
                <a:latin typeface="AdvGulliv-R"/>
              </a:rPr>
              <a:t>.,2018)</a:t>
            </a:r>
            <a:endParaRPr lang="ar-IQ" sz="2800" b="1" dirty="0">
              <a:solidFill>
                <a:srgbClr val="FF0000"/>
              </a:solidFill>
            </a:endParaRPr>
          </a:p>
        </p:txBody>
      </p:sp>
    </p:spTree>
    <p:extLst>
      <p:ext uri="{BB962C8B-B14F-4D97-AF65-F5344CB8AC3E}">
        <p14:creationId xmlns:p14="http://schemas.microsoft.com/office/powerpoint/2010/main" val="4148985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Rectangle 1"/>
          <p:cNvSpPr/>
          <p:nvPr/>
        </p:nvSpPr>
        <p:spPr>
          <a:xfrm>
            <a:off x="136509" y="6223944"/>
            <a:ext cx="3742764" cy="523220"/>
          </a:xfrm>
          <a:prstGeom prst="rect">
            <a:avLst/>
          </a:prstGeom>
        </p:spPr>
        <p:txBody>
          <a:bodyPr wrap="square">
            <a:spAutoFit/>
          </a:bodyPr>
          <a:lstStyle/>
          <a:p>
            <a:r>
              <a:rPr lang="en-US" sz="2800" b="1" dirty="0" smtClean="0">
                <a:solidFill>
                  <a:srgbClr val="000000"/>
                </a:solidFill>
                <a:latin typeface="AdvGulliv-R"/>
              </a:rPr>
              <a:t>(</a:t>
            </a:r>
            <a:r>
              <a:rPr lang="en-US" sz="2800" b="1" dirty="0" err="1" smtClean="0">
                <a:solidFill>
                  <a:srgbClr val="000000"/>
                </a:solidFill>
                <a:latin typeface="AdvGulliv-R"/>
              </a:rPr>
              <a:t>Avidov</a:t>
            </a:r>
            <a:r>
              <a:rPr lang="en-US" sz="2800" b="1" dirty="0" smtClean="0">
                <a:solidFill>
                  <a:srgbClr val="000000"/>
                </a:solidFill>
                <a:latin typeface="AdvGulliv-R"/>
              </a:rPr>
              <a:t>, </a:t>
            </a:r>
            <a:r>
              <a:rPr lang="en-US" sz="2800" b="1" i="1" dirty="0" smtClean="0">
                <a:solidFill>
                  <a:srgbClr val="000000"/>
                </a:solidFill>
                <a:latin typeface="AdvGulliv-R"/>
              </a:rPr>
              <a:t>et. al</a:t>
            </a:r>
            <a:r>
              <a:rPr lang="en-US" sz="2800" b="1" dirty="0" smtClean="0">
                <a:solidFill>
                  <a:srgbClr val="000000"/>
                </a:solidFill>
                <a:latin typeface="AdvGulliv-R"/>
              </a:rPr>
              <a:t>.,2023)</a:t>
            </a:r>
            <a:endParaRPr lang="ar-IQ" sz="2800" b="1" dirty="0"/>
          </a:p>
        </p:txBody>
      </p:sp>
    </p:spTree>
    <p:extLst>
      <p:ext uri="{BB962C8B-B14F-4D97-AF65-F5344CB8AC3E}">
        <p14:creationId xmlns:p14="http://schemas.microsoft.com/office/powerpoint/2010/main" val="14935135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3615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cxnSp>
        <p:nvCxnSpPr>
          <p:cNvPr id="3" name="Straight Connector 2"/>
          <p:cNvCxnSpPr/>
          <p:nvPr/>
        </p:nvCxnSpPr>
        <p:spPr>
          <a:xfrm flipH="1" flipV="1">
            <a:off x="9763380" y="1900518"/>
            <a:ext cx="2232211" cy="13447"/>
          </a:xfrm>
          <a:prstGeom prst="line">
            <a:avLst/>
          </a:prstGeom>
          <a:ln w="139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flipV="1">
            <a:off x="7186435" y="1886255"/>
            <a:ext cx="2232211" cy="13447"/>
          </a:xfrm>
          <a:prstGeom prst="line">
            <a:avLst/>
          </a:prstGeom>
          <a:ln w="139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9640726" y="1650728"/>
            <a:ext cx="245307" cy="526473"/>
          </a:xfrm>
          <a:prstGeom prst="line">
            <a:avLst/>
          </a:prstGeom>
          <a:ln w="793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320238" y="1623018"/>
            <a:ext cx="245307" cy="526473"/>
          </a:xfrm>
          <a:prstGeom prst="line">
            <a:avLst/>
          </a:prstGeom>
          <a:ln w="79375">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rot="10800000">
            <a:off x="6632863" y="1523999"/>
            <a:ext cx="577817" cy="101138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cxnSp>
        <p:nvCxnSpPr>
          <p:cNvPr id="12" name="Straight Connector 11"/>
          <p:cNvCxnSpPr/>
          <p:nvPr/>
        </p:nvCxnSpPr>
        <p:spPr>
          <a:xfrm flipH="1">
            <a:off x="5479167" y="1885440"/>
            <a:ext cx="1125359" cy="814"/>
          </a:xfrm>
          <a:prstGeom prst="line">
            <a:avLst/>
          </a:prstGeom>
          <a:ln w="139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5" name="Donut 14"/>
          <p:cNvSpPr/>
          <p:nvPr/>
        </p:nvSpPr>
        <p:spPr>
          <a:xfrm>
            <a:off x="3629177" y="913992"/>
            <a:ext cx="1843675" cy="1999945"/>
          </a:xfrm>
          <a:prstGeom prst="donut">
            <a:avLst>
              <a:gd name="adj" fmla="val 1480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800" b="1" dirty="0" smtClean="0">
                <a:solidFill>
                  <a:srgbClr val="FF0000"/>
                </a:solidFill>
              </a:rPr>
              <a:t>نقطة تحول</a:t>
            </a:r>
            <a:endParaRPr lang="ar-IQ" sz="2800" b="1" dirty="0">
              <a:solidFill>
                <a:srgbClr val="FF0000"/>
              </a:solidFill>
            </a:endParaRPr>
          </a:p>
        </p:txBody>
      </p:sp>
      <p:sp>
        <p:nvSpPr>
          <p:cNvPr id="16" name="Curved Right Arrow 15"/>
          <p:cNvSpPr/>
          <p:nvPr/>
        </p:nvSpPr>
        <p:spPr>
          <a:xfrm rot="1658108">
            <a:off x="1949559" y="1220373"/>
            <a:ext cx="1107650" cy="3049523"/>
          </a:xfrm>
          <a:prstGeom prst="curvedRightArrow">
            <a:avLst>
              <a:gd name="adj1" fmla="val 14832"/>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solidFill>
                <a:schemeClr val="tx1"/>
              </a:solidFill>
            </a:endParaRPr>
          </a:p>
        </p:txBody>
      </p:sp>
      <p:sp>
        <p:nvSpPr>
          <p:cNvPr id="17" name="Frame 16"/>
          <p:cNvSpPr/>
          <p:nvPr/>
        </p:nvSpPr>
        <p:spPr>
          <a:xfrm>
            <a:off x="2392760" y="3477491"/>
            <a:ext cx="4049604" cy="3144982"/>
          </a:xfrm>
          <a:prstGeom prst="frame">
            <a:avLst/>
          </a:prstGeom>
          <a:solidFill>
            <a:srgbClr val="FF0000"/>
          </a:solid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6000" b="1" dirty="0" smtClean="0">
                <a:solidFill>
                  <a:srgbClr val="002060"/>
                </a:solidFill>
              </a:rPr>
              <a:t>ازمة</a:t>
            </a:r>
          </a:p>
          <a:p>
            <a:pPr algn="ctr"/>
            <a:endParaRPr lang="ar-IQ" sz="3200" b="1" dirty="0" smtClean="0">
              <a:solidFill>
                <a:schemeClr val="tx1"/>
              </a:solidFill>
            </a:endParaRPr>
          </a:p>
          <a:p>
            <a:pPr algn="ctr"/>
            <a:endParaRPr lang="ar-IQ" sz="3200" b="1" dirty="0">
              <a:solidFill>
                <a:schemeClr val="tx1"/>
              </a:solidFill>
            </a:endParaRPr>
          </a:p>
          <a:p>
            <a:pPr algn="ctr"/>
            <a:endParaRPr lang="ar-IQ" sz="3200" b="1" dirty="0">
              <a:solidFill>
                <a:schemeClr val="tx1"/>
              </a:solidFill>
            </a:endParaRPr>
          </a:p>
        </p:txBody>
      </p:sp>
      <p:sp>
        <p:nvSpPr>
          <p:cNvPr id="18" name="Oval 17"/>
          <p:cNvSpPr/>
          <p:nvPr/>
        </p:nvSpPr>
        <p:spPr>
          <a:xfrm>
            <a:off x="4655126" y="4894594"/>
            <a:ext cx="1343891" cy="13214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800" b="1" dirty="0" smtClean="0">
                <a:solidFill>
                  <a:srgbClr val="FF0000"/>
                </a:solidFill>
              </a:rPr>
              <a:t>فرص</a:t>
            </a:r>
            <a:endParaRPr lang="ar-IQ" sz="2800" b="1" dirty="0">
              <a:solidFill>
                <a:srgbClr val="FF0000"/>
              </a:solidFill>
            </a:endParaRPr>
          </a:p>
        </p:txBody>
      </p:sp>
      <p:sp>
        <p:nvSpPr>
          <p:cNvPr id="19" name="Oval 18"/>
          <p:cNvSpPr/>
          <p:nvPr/>
        </p:nvSpPr>
        <p:spPr>
          <a:xfrm>
            <a:off x="2904257" y="4894594"/>
            <a:ext cx="1449839" cy="13030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800" b="1" dirty="0" smtClean="0">
                <a:solidFill>
                  <a:srgbClr val="FF0000"/>
                </a:solidFill>
              </a:rPr>
              <a:t>مخاطر</a:t>
            </a:r>
            <a:endParaRPr lang="ar-IQ" sz="2800" b="1" dirty="0">
              <a:solidFill>
                <a:srgbClr val="FF0000"/>
              </a:solidFill>
            </a:endParaRPr>
          </a:p>
        </p:txBody>
      </p:sp>
      <p:cxnSp>
        <p:nvCxnSpPr>
          <p:cNvPr id="20" name="Straight Connector 19"/>
          <p:cNvCxnSpPr/>
          <p:nvPr/>
        </p:nvCxnSpPr>
        <p:spPr>
          <a:xfrm flipH="1" flipV="1">
            <a:off x="1648691" y="709466"/>
            <a:ext cx="9598756" cy="40723"/>
          </a:xfrm>
          <a:prstGeom prst="line">
            <a:avLst/>
          </a:prstGeom>
          <a:ln w="139700">
            <a:solidFill>
              <a:schemeClr val="accent6">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835236" y="110836"/>
            <a:ext cx="3810000" cy="584775"/>
          </a:xfrm>
          <a:prstGeom prst="rect">
            <a:avLst/>
          </a:prstGeom>
          <a:noFill/>
        </p:spPr>
        <p:txBody>
          <a:bodyPr wrap="square" rtlCol="1">
            <a:spAutoFit/>
          </a:bodyPr>
          <a:lstStyle/>
          <a:p>
            <a:pPr algn="r" rtl="1"/>
            <a:r>
              <a:rPr lang="ar-IQ" sz="3200" b="1" dirty="0" smtClean="0"/>
              <a:t>المسار المألوف والطبيعي</a:t>
            </a:r>
            <a:endParaRPr lang="ar-IQ" sz="3200" b="1" dirty="0"/>
          </a:p>
        </p:txBody>
      </p:sp>
      <p:sp>
        <p:nvSpPr>
          <p:cNvPr id="24" name="TextBox 23"/>
          <p:cNvSpPr txBox="1"/>
          <p:nvPr/>
        </p:nvSpPr>
        <p:spPr>
          <a:xfrm>
            <a:off x="6221403" y="2605249"/>
            <a:ext cx="1400735" cy="584775"/>
          </a:xfrm>
          <a:prstGeom prst="rect">
            <a:avLst/>
          </a:prstGeom>
          <a:noFill/>
        </p:spPr>
        <p:txBody>
          <a:bodyPr wrap="square" rtlCol="1">
            <a:spAutoFit/>
          </a:bodyPr>
          <a:lstStyle/>
          <a:p>
            <a:pPr algn="ctr" rtl="1"/>
            <a:r>
              <a:rPr lang="ar-IQ" sz="3200" b="1" dirty="0" smtClean="0"/>
              <a:t>مشكلة</a:t>
            </a:r>
            <a:endParaRPr lang="ar-IQ" sz="3200" b="1" dirty="0"/>
          </a:p>
        </p:txBody>
      </p:sp>
      <p:sp>
        <p:nvSpPr>
          <p:cNvPr id="25" name="Oval 24"/>
          <p:cNvSpPr/>
          <p:nvPr/>
        </p:nvSpPr>
        <p:spPr>
          <a:xfrm>
            <a:off x="9640725" y="2770909"/>
            <a:ext cx="2107929" cy="1731818"/>
          </a:xfrm>
          <a:prstGeom prst="ellipse">
            <a:avLst/>
          </a:prstGeom>
          <a:noFill/>
          <a:ln w="920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800" b="1" dirty="0" smtClean="0">
                <a:solidFill>
                  <a:schemeClr val="tx1">
                    <a:lumMod val="95000"/>
                    <a:lumOff val="5000"/>
                  </a:schemeClr>
                </a:solidFill>
              </a:rPr>
              <a:t>حدث متوقع او غير متوقع</a:t>
            </a:r>
            <a:endParaRPr lang="ar-IQ" sz="2800" b="1" dirty="0">
              <a:solidFill>
                <a:schemeClr val="tx1">
                  <a:lumMod val="95000"/>
                  <a:lumOff val="5000"/>
                </a:schemeClr>
              </a:solidFill>
            </a:endParaRPr>
          </a:p>
        </p:txBody>
      </p:sp>
      <p:sp>
        <p:nvSpPr>
          <p:cNvPr id="26" name="Oval 25"/>
          <p:cNvSpPr/>
          <p:nvPr/>
        </p:nvSpPr>
        <p:spPr>
          <a:xfrm>
            <a:off x="7908529" y="2770909"/>
            <a:ext cx="2107929" cy="1731818"/>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chemeClr val="tx1">
                    <a:lumMod val="95000"/>
                    <a:lumOff val="5000"/>
                  </a:schemeClr>
                </a:solidFill>
              </a:rPr>
              <a:t>كارثة</a:t>
            </a:r>
            <a:endParaRPr lang="ar-IQ" sz="4400" b="1" dirty="0">
              <a:solidFill>
                <a:schemeClr val="tx1">
                  <a:lumMod val="95000"/>
                  <a:lumOff val="5000"/>
                </a:schemeClr>
              </a:solidFill>
            </a:endParaRPr>
          </a:p>
        </p:txBody>
      </p:sp>
      <p:cxnSp>
        <p:nvCxnSpPr>
          <p:cNvPr id="28" name="Straight Arrow Connector 27"/>
          <p:cNvCxnSpPr/>
          <p:nvPr/>
        </p:nvCxnSpPr>
        <p:spPr>
          <a:xfrm>
            <a:off x="9504218" y="2149491"/>
            <a:ext cx="259161" cy="748145"/>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9027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t="-50000" r="-46000" b="-10000"/>
          </a:stretch>
        </a:blipFill>
        <a:effectLst/>
      </p:bgPr>
    </p:bg>
    <p:spTree>
      <p:nvGrpSpPr>
        <p:cNvPr id="1" name=""/>
        <p:cNvGrpSpPr/>
        <p:nvPr/>
      </p:nvGrpSpPr>
      <p:grpSpPr>
        <a:xfrm>
          <a:off x="0" y="0"/>
          <a:ext cx="0" cy="0"/>
          <a:chOff x="0" y="0"/>
          <a:chExt cx="0" cy="0"/>
        </a:xfrm>
      </p:grpSpPr>
      <p:sp>
        <p:nvSpPr>
          <p:cNvPr id="2" name="TextBox 1"/>
          <p:cNvSpPr txBox="1"/>
          <p:nvPr/>
        </p:nvSpPr>
        <p:spPr>
          <a:xfrm>
            <a:off x="7605485" y="217714"/>
            <a:ext cx="3860800" cy="1569660"/>
          </a:xfrm>
          <a:prstGeom prst="rect">
            <a:avLst/>
          </a:prstGeom>
          <a:noFill/>
        </p:spPr>
        <p:txBody>
          <a:bodyPr wrap="square" rtlCol="1">
            <a:spAutoFit/>
          </a:bodyPr>
          <a:lstStyle/>
          <a:p>
            <a:pPr algn="ctr" rtl="1"/>
            <a:r>
              <a:rPr lang="ar-IQ" sz="3200" b="1" dirty="0" smtClean="0">
                <a:solidFill>
                  <a:srgbClr val="FFFF00"/>
                </a:solidFill>
              </a:rPr>
              <a:t>جعلكم الله من اللذين يستمعون القول فيتبعون احسنه</a:t>
            </a:r>
            <a:endParaRPr lang="ar-IQ" sz="3200" b="1" dirty="0">
              <a:solidFill>
                <a:srgbClr val="FFFF00"/>
              </a:solidFill>
            </a:endParaRPr>
          </a:p>
        </p:txBody>
      </p:sp>
    </p:spTree>
    <p:extLst>
      <p:ext uri="{BB962C8B-B14F-4D97-AF65-F5344CB8AC3E}">
        <p14:creationId xmlns:p14="http://schemas.microsoft.com/office/powerpoint/2010/main" val="2875712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7856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t="-1000" r="20000" b="-1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008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480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1661</TotalTime>
  <Words>773</Words>
  <Application>Microsoft Office PowerPoint</Application>
  <PresentationFormat>Widescreen</PresentationFormat>
  <Paragraphs>109</Paragraphs>
  <Slides>69</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AdvGulliv-R</vt:lpstr>
      <vt:lpstr>Arial</vt:lpstr>
      <vt:lpstr>Calibri</vt:lpstr>
      <vt:lpstr>Calibri Light</vt:lpstr>
      <vt:lpstr>Merriweather</vt:lpstr>
      <vt:lpstr>Merriweather Sans</vt:lpstr>
      <vt:lpstr>Noto Naskh Arabic</vt:lpstr>
      <vt:lpstr>Roboto</vt:lpstr>
      <vt:lpstr>Simplified Arabic</vt:lpstr>
      <vt:lpstr>Times New Roman</vt:lpstr>
      <vt:lpstr>TraditionalArabic</vt:lpstr>
      <vt:lpstr>Office Theme</vt:lpstr>
      <vt:lpstr>ادارة مشاريع الدواجن خلال الازمات (Poultry Projects Management During Crises)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ادارة مشاريع الدواجن خلال الازمات</dc:title>
  <dc:creator>prof. Ziyad</dc:creator>
  <cp:lastModifiedBy>prof. Ziyad</cp:lastModifiedBy>
  <cp:revision>83</cp:revision>
  <dcterms:created xsi:type="dcterms:W3CDTF">2022-08-09T16:15:01Z</dcterms:created>
  <dcterms:modified xsi:type="dcterms:W3CDTF">2024-04-13T12:55:07Z</dcterms:modified>
</cp:coreProperties>
</file>