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27/08/1445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27/08/1445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27/08/1445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27/08/1445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27/08/1445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27/08/1445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27/08/1445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27/08/1445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27/08/1445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27/08/1445</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27/08/1445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27/08/1445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2800" b="1" dirty="0">
                <a:solidFill>
                  <a:srgbClr val="1F1F1F"/>
                </a:solidFill>
                <a:latin typeface="Google Sans"/>
              </a:rPr>
              <a:t>The Fascinating World of Consonants: Fricatives vs. Plosives</a:t>
            </a:r>
            <a:endParaRPr lang="ar-IQ" sz="2800" dirty="0"/>
          </a:p>
        </p:txBody>
      </p:sp>
      <p:sp>
        <p:nvSpPr>
          <p:cNvPr id="3" name="عنوان فرعي 2"/>
          <p:cNvSpPr>
            <a:spLocks noGrp="1"/>
          </p:cNvSpPr>
          <p:nvPr>
            <p:ph type="subTitle" idx="1"/>
          </p:nvPr>
        </p:nvSpPr>
        <p:spPr/>
        <p:txBody>
          <a:bodyPr/>
          <a:lstStyle/>
          <a:p>
            <a:r>
              <a:rPr lang="en-US" dirty="0" smtClean="0">
                <a:solidFill>
                  <a:srgbClr val="FF0000"/>
                </a:solidFill>
              </a:rPr>
              <a:t>Prof. Dr. </a:t>
            </a:r>
            <a:r>
              <a:rPr lang="en-US" dirty="0" err="1" smtClean="0">
                <a:solidFill>
                  <a:srgbClr val="FF0000"/>
                </a:solidFill>
              </a:rPr>
              <a:t>Nareeman</a:t>
            </a:r>
            <a:r>
              <a:rPr lang="en-US" dirty="0" smtClean="0">
                <a:solidFill>
                  <a:srgbClr val="FF0000"/>
                </a:solidFill>
              </a:rPr>
              <a:t> </a:t>
            </a:r>
            <a:r>
              <a:rPr lang="en-US" dirty="0" err="1" smtClean="0">
                <a:solidFill>
                  <a:srgbClr val="FF0000"/>
                </a:solidFill>
              </a:rPr>
              <a:t>Jabbar</a:t>
            </a:r>
            <a:r>
              <a:rPr lang="en-US" dirty="0" smtClean="0">
                <a:solidFill>
                  <a:srgbClr val="FF0000"/>
                </a:solidFill>
              </a:rPr>
              <a:t> </a:t>
            </a:r>
            <a:r>
              <a:rPr lang="en-US" dirty="0" err="1" smtClean="0">
                <a:solidFill>
                  <a:srgbClr val="FF0000"/>
                </a:solidFill>
              </a:rPr>
              <a:t>Rasheed</a:t>
            </a:r>
            <a:endParaRPr lang="ar-IQ" dirty="0">
              <a:solidFill>
                <a:srgbClr val="FF0000"/>
              </a:solidFill>
            </a:endParaRPr>
          </a:p>
        </p:txBody>
      </p:sp>
    </p:spTree>
    <p:extLst>
      <p:ext uri="{BB962C8B-B14F-4D97-AF65-F5344CB8AC3E}">
        <p14:creationId xmlns:p14="http://schemas.microsoft.com/office/powerpoint/2010/main" val="1898346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1F1F1F"/>
                </a:solidFill>
                <a:latin typeface="Google Sans"/>
              </a:rPr>
              <a:t>Hold it or Let it Flow: The Continuum of Duration</a:t>
            </a:r>
            <a:endParaRPr lang="ar-IQ" dirty="0"/>
          </a:p>
        </p:txBody>
      </p:sp>
      <p:sp>
        <p:nvSpPr>
          <p:cNvPr id="3" name="عنصر نائب للمحتوى 2"/>
          <p:cNvSpPr>
            <a:spLocks noGrp="1"/>
          </p:cNvSpPr>
          <p:nvPr>
            <p:ph idx="1"/>
          </p:nvPr>
        </p:nvSpPr>
        <p:spPr/>
        <p:txBody>
          <a:bodyPr/>
          <a:lstStyle/>
          <a:p>
            <a:pPr algn="l">
              <a:buFont typeface="Arial"/>
              <a:buChar char="•"/>
            </a:pPr>
            <a:r>
              <a:rPr lang="en-US" dirty="0">
                <a:solidFill>
                  <a:srgbClr val="1F1F1F"/>
                </a:solidFill>
                <a:latin typeface="Google Sans"/>
              </a:rPr>
              <a:t>Plosives are momentary sounds due to the complete closure and sudden release.</a:t>
            </a:r>
          </a:p>
          <a:p>
            <a:pPr algn="l">
              <a:buFont typeface="Arial"/>
              <a:buChar char="•"/>
            </a:pPr>
            <a:r>
              <a:rPr lang="en-US" dirty="0">
                <a:solidFill>
                  <a:srgbClr val="1F1F1F"/>
                </a:solidFill>
                <a:latin typeface="Google Sans"/>
              </a:rPr>
              <a:t>Fricatives, on the other hand, can be sustained for a longer duration as long as airflow continues.</a:t>
            </a:r>
          </a:p>
          <a:p>
            <a:endParaRPr lang="ar-IQ" dirty="0"/>
          </a:p>
        </p:txBody>
      </p:sp>
    </p:spTree>
    <p:extLst>
      <p:ext uri="{BB962C8B-B14F-4D97-AF65-F5344CB8AC3E}">
        <p14:creationId xmlns:p14="http://schemas.microsoft.com/office/powerpoint/2010/main" val="4276580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000" i="1" dirty="0">
                <a:solidFill>
                  <a:srgbClr val="1F1F1F"/>
                </a:solidFill>
                <a:latin typeface="Google Sans"/>
                <a:ea typeface="+mn-ea"/>
                <a:cs typeface="+mn-cs"/>
              </a:rPr>
              <a:t>Speaker Notes</a:t>
            </a:r>
            <a:endParaRPr lang="ar-IQ" dirty="0"/>
          </a:p>
        </p:txBody>
      </p:sp>
      <p:sp>
        <p:nvSpPr>
          <p:cNvPr id="3" name="عنصر نائب للمحتوى 2"/>
          <p:cNvSpPr>
            <a:spLocks noGrp="1"/>
          </p:cNvSpPr>
          <p:nvPr>
            <p:ph idx="1"/>
          </p:nvPr>
        </p:nvSpPr>
        <p:spPr/>
        <p:txBody>
          <a:bodyPr>
            <a:normAutofit fontScale="92500"/>
          </a:bodyPr>
          <a:lstStyle/>
          <a:p>
            <a:pPr algn="l" rtl="0"/>
            <a:r>
              <a:rPr lang="en-US" dirty="0" smtClean="0">
                <a:solidFill>
                  <a:srgbClr val="1F1F1F"/>
                </a:solidFill>
                <a:latin typeface="Google Sans"/>
              </a:rPr>
              <a:t>One </a:t>
            </a:r>
            <a:r>
              <a:rPr lang="en-US" dirty="0">
                <a:solidFill>
                  <a:srgbClr val="1F1F1F"/>
                </a:solidFill>
                <a:latin typeface="Google Sans"/>
              </a:rPr>
              <a:t>key difference between plosives and fricatives lies in their duration. Plosives are like quick bursts of sound. Once the air is released, the sound stops. For example, saying "stop" involves a very brief /p/ sound. In contrast, fricatives allow for more continuous airflow. Saying "fish" allows you to hold the /f/ sound for a longer stretch. This distinction is crucial in understanding how these sounds are used and perceived in language.</a:t>
            </a:r>
            <a:endParaRPr lang="ar-IQ" dirty="0"/>
          </a:p>
        </p:txBody>
      </p:sp>
    </p:spTree>
    <p:extLst>
      <p:ext uri="{BB962C8B-B14F-4D97-AF65-F5344CB8AC3E}">
        <p14:creationId xmlns:p14="http://schemas.microsoft.com/office/powerpoint/2010/main" val="2220121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b="1" dirty="0">
                <a:solidFill>
                  <a:srgbClr val="1F1F1F"/>
                </a:solidFill>
                <a:latin typeface="Google Sans"/>
              </a:rPr>
              <a:t>Putting it Together: From Theory to Practice</a:t>
            </a:r>
            <a:endParaRPr lang="ar-IQ" dirty="0"/>
          </a:p>
        </p:txBody>
      </p:sp>
      <p:sp>
        <p:nvSpPr>
          <p:cNvPr id="3" name="عنصر نائب للمحتوى 2"/>
          <p:cNvSpPr>
            <a:spLocks noGrp="1"/>
          </p:cNvSpPr>
          <p:nvPr>
            <p:ph idx="1"/>
          </p:nvPr>
        </p:nvSpPr>
        <p:spPr/>
        <p:txBody>
          <a:bodyPr/>
          <a:lstStyle/>
          <a:p>
            <a:pPr algn="l">
              <a:buFont typeface="Arial"/>
              <a:buChar char="•"/>
            </a:pPr>
            <a:r>
              <a:rPr lang="en-US" dirty="0">
                <a:solidFill>
                  <a:srgbClr val="1F1F1F"/>
                </a:solidFill>
                <a:latin typeface="Google Sans"/>
              </a:rPr>
              <a:t>By understanding the differences between plosives and fricatives, we can better appreciate the intricate sounds that make up human language.</a:t>
            </a:r>
          </a:p>
          <a:p>
            <a:pPr algn="l" rtl="0"/>
            <a:endParaRPr lang="ar-IQ" dirty="0"/>
          </a:p>
        </p:txBody>
      </p:sp>
    </p:spTree>
    <p:extLst>
      <p:ext uri="{BB962C8B-B14F-4D97-AF65-F5344CB8AC3E}">
        <p14:creationId xmlns:p14="http://schemas.microsoft.com/office/powerpoint/2010/main" val="283820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sz="3200" i="1" dirty="0" smtClean="0">
                <a:solidFill>
                  <a:srgbClr val="1F1F1F"/>
                </a:solidFill>
                <a:latin typeface="Google Sans"/>
                <a:ea typeface="+mn-ea"/>
                <a:cs typeface="+mn-cs"/>
              </a:rPr>
              <a:t>Speaker </a:t>
            </a:r>
            <a:r>
              <a:rPr lang="en-US" sz="3200" i="1" dirty="0">
                <a:solidFill>
                  <a:srgbClr val="1F1F1F"/>
                </a:solidFill>
                <a:latin typeface="Google Sans"/>
                <a:ea typeface="+mn-ea"/>
                <a:cs typeface="+mn-cs"/>
              </a:rPr>
              <a:t>Notes</a:t>
            </a:r>
            <a:r>
              <a:rPr lang="en-US" sz="3200" dirty="0">
                <a:solidFill>
                  <a:srgbClr val="1F1F1F"/>
                </a:solidFill>
                <a:latin typeface="Google Sans"/>
                <a:ea typeface="+mn-ea"/>
                <a:cs typeface="+mn-cs"/>
              </a:rPr>
              <a:t> </a:t>
            </a:r>
            <a:endParaRPr lang="ar-IQ" dirty="0"/>
          </a:p>
        </p:txBody>
      </p:sp>
      <p:sp>
        <p:nvSpPr>
          <p:cNvPr id="3" name="عنصر نائب للمحتوى 2"/>
          <p:cNvSpPr>
            <a:spLocks noGrp="1"/>
          </p:cNvSpPr>
          <p:nvPr>
            <p:ph idx="1"/>
          </p:nvPr>
        </p:nvSpPr>
        <p:spPr/>
        <p:txBody>
          <a:bodyPr>
            <a:normAutofit/>
          </a:bodyPr>
          <a:lstStyle/>
          <a:p>
            <a:pPr algn="l" rtl="0"/>
            <a:r>
              <a:rPr lang="en-US" dirty="0" smtClean="0">
                <a:solidFill>
                  <a:srgbClr val="1F1F1F"/>
                </a:solidFill>
                <a:latin typeface="Google Sans"/>
              </a:rPr>
              <a:t>In </a:t>
            </a:r>
            <a:r>
              <a:rPr lang="en-US" dirty="0">
                <a:solidFill>
                  <a:srgbClr val="1F1F1F"/>
                </a:solidFill>
                <a:latin typeface="Google Sans"/>
              </a:rPr>
              <a:t>this presentation, we'll delve into the world of consonants, specifically focusing on two fascinating categories: fricatives and plosives. We'll explore their unique characteristics, how they are produced, and how they differ from each other. By understanding these sounds, we gain a deeper appreciation for the intricate tapestry of human language.</a:t>
            </a:r>
            <a:endParaRPr lang="ar-IQ" dirty="0"/>
          </a:p>
        </p:txBody>
      </p:sp>
    </p:spTree>
    <p:extLst>
      <p:ext uri="{BB962C8B-B14F-4D97-AF65-F5344CB8AC3E}">
        <p14:creationId xmlns:p14="http://schemas.microsoft.com/office/powerpoint/2010/main" val="228143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1F1F1F"/>
                </a:solidFill>
                <a:latin typeface="Google Sans"/>
              </a:rPr>
              <a:t>Plosives: A Complete Block, a Sudden Release</a:t>
            </a:r>
            <a:endParaRPr lang="ar-IQ" dirty="0"/>
          </a:p>
        </p:txBody>
      </p:sp>
      <p:sp>
        <p:nvSpPr>
          <p:cNvPr id="3" name="عنصر نائب للمحتوى 2"/>
          <p:cNvSpPr>
            <a:spLocks noGrp="1"/>
          </p:cNvSpPr>
          <p:nvPr>
            <p:ph idx="1"/>
          </p:nvPr>
        </p:nvSpPr>
        <p:spPr/>
        <p:txBody>
          <a:bodyPr/>
          <a:lstStyle/>
          <a:p>
            <a:pPr algn="l">
              <a:buFont typeface="Arial"/>
              <a:buChar char="•"/>
            </a:pPr>
            <a:r>
              <a:rPr lang="en-US" dirty="0">
                <a:solidFill>
                  <a:srgbClr val="1F1F1F"/>
                </a:solidFill>
                <a:latin typeface="Google Sans"/>
              </a:rPr>
              <a:t>Plosives are consonants produced by a complete closure of the vocal tract at a specific point, followed by a sudden release of air.</a:t>
            </a:r>
          </a:p>
          <a:p>
            <a:pPr algn="l">
              <a:buFont typeface="Arial"/>
              <a:buChar char="•"/>
            </a:pPr>
            <a:r>
              <a:rPr lang="en-US" dirty="0">
                <a:solidFill>
                  <a:srgbClr val="1F1F1F"/>
                </a:solidFill>
                <a:latin typeface="Google Sans"/>
              </a:rPr>
              <a:t>Examples in English include /p/, /t/, /k/, /b/, /d/, and /g/.</a:t>
            </a:r>
          </a:p>
          <a:p>
            <a:pPr algn="l">
              <a:buFont typeface="Arial"/>
              <a:buChar char="•"/>
            </a:pPr>
            <a:r>
              <a:rPr lang="en-US" dirty="0">
                <a:solidFill>
                  <a:srgbClr val="1F1F1F"/>
                </a:solidFill>
                <a:latin typeface="Google Sans"/>
              </a:rPr>
              <a:t>Imagine saying "stop" - the /p/ sound is a plosive.</a:t>
            </a:r>
          </a:p>
          <a:p>
            <a:pPr algn="l" rtl="0"/>
            <a:endParaRPr lang="ar-IQ" dirty="0"/>
          </a:p>
        </p:txBody>
      </p:sp>
    </p:spTree>
    <p:extLst>
      <p:ext uri="{BB962C8B-B14F-4D97-AF65-F5344CB8AC3E}">
        <p14:creationId xmlns:p14="http://schemas.microsoft.com/office/powerpoint/2010/main" val="956502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i="1" dirty="0">
                <a:solidFill>
                  <a:srgbClr val="1F1F1F"/>
                </a:solidFill>
                <a:latin typeface="Google Sans"/>
                <a:ea typeface="+mn-ea"/>
                <a:cs typeface="+mn-cs"/>
              </a:rPr>
              <a:t>Speaker Notes</a:t>
            </a:r>
            <a:endParaRPr lang="ar-IQ" dirty="0"/>
          </a:p>
        </p:txBody>
      </p:sp>
      <p:sp>
        <p:nvSpPr>
          <p:cNvPr id="3" name="عنصر نائب للمحتوى 2"/>
          <p:cNvSpPr>
            <a:spLocks noGrp="1"/>
          </p:cNvSpPr>
          <p:nvPr>
            <p:ph idx="1"/>
          </p:nvPr>
        </p:nvSpPr>
        <p:spPr/>
        <p:txBody>
          <a:bodyPr>
            <a:normAutofit/>
          </a:bodyPr>
          <a:lstStyle/>
          <a:p>
            <a:pPr algn="l" rtl="0"/>
            <a:r>
              <a:rPr lang="en-US" dirty="0" smtClean="0">
                <a:solidFill>
                  <a:srgbClr val="1F1F1F"/>
                </a:solidFill>
                <a:latin typeface="Google Sans"/>
              </a:rPr>
              <a:t>Plosives </a:t>
            </a:r>
            <a:r>
              <a:rPr lang="en-US" dirty="0">
                <a:solidFill>
                  <a:srgbClr val="1F1F1F"/>
                </a:solidFill>
                <a:latin typeface="Google Sans"/>
              </a:rPr>
              <a:t>are like little explosions in speech. We block the airflow completely at a specific location in our mouth, and then release it abruptly, creating a distinct sound. The letters "p," "t," "k," "b," "d," and "g" in English all represent plosives, depending on whether they are voiced or unvoiced. The next slide will explore this distinction further.</a:t>
            </a:r>
            <a:endParaRPr lang="ar-IQ" dirty="0"/>
          </a:p>
        </p:txBody>
      </p:sp>
    </p:spTree>
    <p:extLst>
      <p:ext uri="{BB962C8B-B14F-4D97-AF65-F5344CB8AC3E}">
        <p14:creationId xmlns:p14="http://schemas.microsoft.com/office/powerpoint/2010/main" val="349641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1F1F1F"/>
                </a:solidFill>
                <a:latin typeface="Google Sans"/>
              </a:rPr>
              <a:t>Voiced vs. Unvoiced Plosives: A Matter of Vibration</a:t>
            </a:r>
            <a:endParaRPr lang="ar-IQ" dirty="0"/>
          </a:p>
        </p:txBody>
      </p:sp>
      <p:sp>
        <p:nvSpPr>
          <p:cNvPr id="3" name="عنصر نائب للمحتوى 2"/>
          <p:cNvSpPr>
            <a:spLocks noGrp="1"/>
          </p:cNvSpPr>
          <p:nvPr>
            <p:ph idx="1"/>
          </p:nvPr>
        </p:nvSpPr>
        <p:spPr/>
        <p:txBody>
          <a:bodyPr>
            <a:normAutofit/>
          </a:bodyPr>
          <a:lstStyle/>
          <a:p>
            <a:pPr algn="l">
              <a:buFont typeface="Arial"/>
              <a:buChar char="•"/>
            </a:pPr>
            <a:r>
              <a:rPr lang="en-US" dirty="0">
                <a:solidFill>
                  <a:srgbClr val="1F1F1F"/>
                </a:solidFill>
                <a:latin typeface="Google Sans"/>
              </a:rPr>
              <a:t>Plosives can be further classified as voiced or unvoiced based on the vibration of the vocal cords.</a:t>
            </a:r>
          </a:p>
          <a:p>
            <a:pPr algn="l">
              <a:buFont typeface="Arial"/>
              <a:buChar char="•"/>
            </a:pPr>
            <a:r>
              <a:rPr lang="en-US" dirty="0">
                <a:solidFill>
                  <a:srgbClr val="1F1F1F"/>
                </a:solidFill>
                <a:latin typeface="Google Sans"/>
              </a:rPr>
              <a:t>Voiced plosives involve vibration of the vocal cords along with the closure and release. (e.g., /b/, /d/, /g/)</a:t>
            </a:r>
          </a:p>
          <a:p>
            <a:pPr algn="l">
              <a:buFont typeface="Arial"/>
              <a:buChar char="•"/>
            </a:pPr>
            <a:r>
              <a:rPr lang="en-US" dirty="0">
                <a:solidFill>
                  <a:srgbClr val="1F1F1F"/>
                </a:solidFill>
                <a:latin typeface="Google Sans"/>
              </a:rPr>
              <a:t>Unvoiced plosives lack vocal cord vibration, creating a sharper sound. (e.g., /p/, /t/, /k/)</a:t>
            </a:r>
          </a:p>
          <a:p>
            <a:pPr algn="l" rtl="0"/>
            <a:endParaRPr lang="ar-IQ" dirty="0"/>
          </a:p>
        </p:txBody>
      </p:sp>
    </p:spTree>
    <p:extLst>
      <p:ext uri="{BB962C8B-B14F-4D97-AF65-F5344CB8AC3E}">
        <p14:creationId xmlns:p14="http://schemas.microsoft.com/office/powerpoint/2010/main" val="414555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a:solidFill>
                  <a:srgbClr val="1F1F1F"/>
                </a:solidFill>
                <a:latin typeface="Google Sans"/>
              </a:rPr>
              <a:t>Speaker Notes</a:t>
            </a:r>
            <a:endParaRPr lang="ar-IQ" dirty="0"/>
          </a:p>
        </p:txBody>
      </p:sp>
      <p:sp>
        <p:nvSpPr>
          <p:cNvPr id="3" name="عنصر نائب للمحتوى 2"/>
          <p:cNvSpPr>
            <a:spLocks noGrp="1"/>
          </p:cNvSpPr>
          <p:nvPr>
            <p:ph idx="1"/>
          </p:nvPr>
        </p:nvSpPr>
        <p:spPr/>
        <p:txBody>
          <a:bodyPr>
            <a:normAutofit lnSpcReduction="10000"/>
          </a:bodyPr>
          <a:lstStyle/>
          <a:p>
            <a:pPr algn="l" rtl="0"/>
            <a:r>
              <a:rPr lang="en-US" dirty="0">
                <a:solidFill>
                  <a:srgbClr val="1F1F1F"/>
                </a:solidFill>
                <a:latin typeface="Google Sans"/>
              </a:rPr>
              <a:t>The subtle difference between voiced and unvoiced plosives lies in the involvement of our vocal cords. When we produce voiced plosives, like the /b/ in "boy," our vocal cords vibrate along with the closure and release of air. This creates a buzzing sensation and a softer sound. Conversely, unvoiced plosives, like the /p/ in "pot," lack vocal cord vibration, resulting in a sharper and more explosive sound.</a:t>
            </a:r>
            <a:endParaRPr lang="ar-IQ" dirty="0"/>
          </a:p>
        </p:txBody>
      </p:sp>
    </p:spTree>
    <p:extLst>
      <p:ext uri="{BB962C8B-B14F-4D97-AF65-F5344CB8AC3E}">
        <p14:creationId xmlns:p14="http://schemas.microsoft.com/office/powerpoint/2010/main" val="183503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1F1F1F"/>
                </a:solidFill>
                <a:latin typeface="Google Sans"/>
              </a:rPr>
              <a:t>Fricatives: The Art of Narrowing the Passage</a:t>
            </a:r>
            <a:endParaRPr lang="ar-IQ" dirty="0"/>
          </a:p>
        </p:txBody>
      </p:sp>
      <p:sp>
        <p:nvSpPr>
          <p:cNvPr id="3" name="عنصر نائب للمحتوى 2"/>
          <p:cNvSpPr>
            <a:spLocks noGrp="1"/>
          </p:cNvSpPr>
          <p:nvPr>
            <p:ph idx="1"/>
          </p:nvPr>
        </p:nvSpPr>
        <p:spPr/>
        <p:txBody>
          <a:bodyPr/>
          <a:lstStyle/>
          <a:p>
            <a:pPr algn="l">
              <a:buFont typeface="Arial"/>
              <a:buChar char="•"/>
            </a:pPr>
            <a:r>
              <a:rPr lang="en-US" dirty="0">
                <a:solidFill>
                  <a:srgbClr val="1F1F1F"/>
                </a:solidFill>
                <a:latin typeface="Google Sans"/>
              </a:rPr>
              <a:t>Fricatives are consonants produced by creating a narrow channel in the vocal tract, forcing air to flow through it, creating a hissing or turbulent sound.</a:t>
            </a:r>
          </a:p>
          <a:p>
            <a:pPr algn="l">
              <a:buFont typeface="Arial"/>
              <a:buChar char="•"/>
            </a:pPr>
            <a:r>
              <a:rPr lang="en-US" dirty="0">
                <a:solidFill>
                  <a:srgbClr val="1F1F1F"/>
                </a:solidFill>
                <a:latin typeface="Google Sans"/>
              </a:rPr>
              <a:t>Examples in English include /f/, /s/, /v/, /θ/ (voiced </a:t>
            </a:r>
            <a:r>
              <a:rPr lang="en-US" dirty="0" err="1">
                <a:solidFill>
                  <a:srgbClr val="1F1F1F"/>
                </a:solidFill>
                <a:latin typeface="Google Sans"/>
              </a:rPr>
              <a:t>th</a:t>
            </a:r>
            <a:r>
              <a:rPr lang="en-US" dirty="0">
                <a:solidFill>
                  <a:srgbClr val="1F1F1F"/>
                </a:solidFill>
                <a:latin typeface="Google Sans"/>
              </a:rPr>
              <a:t>), and /ð/ (unvoiced </a:t>
            </a:r>
            <a:r>
              <a:rPr lang="en-US" dirty="0" err="1">
                <a:solidFill>
                  <a:srgbClr val="1F1F1F"/>
                </a:solidFill>
                <a:latin typeface="Google Sans"/>
              </a:rPr>
              <a:t>th</a:t>
            </a:r>
            <a:r>
              <a:rPr lang="en-US" dirty="0">
                <a:solidFill>
                  <a:srgbClr val="1F1F1F"/>
                </a:solidFill>
                <a:latin typeface="Google Sans"/>
              </a:rPr>
              <a:t>).</a:t>
            </a:r>
          </a:p>
          <a:p>
            <a:pPr algn="l">
              <a:buFont typeface="Arial"/>
              <a:buChar char="•"/>
            </a:pPr>
            <a:r>
              <a:rPr lang="en-US" dirty="0">
                <a:solidFill>
                  <a:srgbClr val="1F1F1F"/>
                </a:solidFill>
                <a:latin typeface="Google Sans"/>
              </a:rPr>
              <a:t>Imagine saying "fish" - the /f/ and /ʃ/ sounds are fricatives.</a:t>
            </a:r>
          </a:p>
          <a:p>
            <a:pPr algn="l" rtl="0"/>
            <a:endParaRPr lang="ar-IQ" dirty="0"/>
          </a:p>
        </p:txBody>
      </p:sp>
    </p:spTree>
    <p:extLst>
      <p:ext uri="{BB962C8B-B14F-4D97-AF65-F5344CB8AC3E}">
        <p14:creationId xmlns:p14="http://schemas.microsoft.com/office/powerpoint/2010/main" val="390617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692696"/>
            <a:ext cx="7272807" cy="5139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774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a:solidFill>
                  <a:srgbClr val="1F1F1F"/>
                </a:solidFill>
                <a:latin typeface="Google Sans"/>
              </a:rPr>
              <a:t>Speaker Notes</a:t>
            </a:r>
            <a:endParaRPr lang="ar-IQ" dirty="0"/>
          </a:p>
        </p:txBody>
      </p:sp>
      <p:sp>
        <p:nvSpPr>
          <p:cNvPr id="3" name="عنصر نائب للمحتوى 2"/>
          <p:cNvSpPr>
            <a:spLocks noGrp="1"/>
          </p:cNvSpPr>
          <p:nvPr>
            <p:ph idx="1"/>
          </p:nvPr>
        </p:nvSpPr>
        <p:spPr/>
        <p:txBody>
          <a:bodyPr>
            <a:normAutofit/>
          </a:bodyPr>
          <a:lstStyle/>
          <a:p>
            <a:pPr algn="l" rtl="0"/>
            <a:r>
              <a:rPr lang="en-US" dirty="0">
                <a:solidFill>
                  <a:srgbClr val="1F1F1F"/>
                </a:solidFill>
                <a:latin typeface="Google Sans"/>
              </a:rPr>
              <a:t>Fricatives take a different approach. Instead of completely blocking the airflow, they create a narrow passage in the mouth, similar to how you might whistle. This forces air to rush through the restricted opening, producing a characteristic hissing or turbulent sound. The letters "f," "s," "v," "</a:t>
            </a:r>
            <a:r>
              <a:rPr lang="en-US" dirty="0" err="1">
                <a:solidFill>
                  <a:srgbClr val="1F1F1F"/>
                </a:solidFill>
                <a:latin typeface="Google Sans"/>
              </a:rPr>
              <a:t>th</a:t>
            </a:r>
            <a:r>
              <a:rPr lang="en-US" dirty="0">
                <a:solidFill>
                  <a:srgbClr val="1F1F1F"/>
                </a:solidFill>
                <a:latin typeface="Google Sans"/>
              </a:rPr>
              <a:t>," and "dh" in English often represent fricatives, depending on their voicing.</a:t>
            </a:r>
          </a:p>
          <a:p>
            <a:pPr algn="l" rtl="0"/>
            <a:endParaRPr lang="ar-IQ" dirty="0"/>
          </a:p>
        </p:txBody>
      </p:sp>
    </p:spTree>
    <p:extLst>
      <p:ext uri="{BB962C8B-B14F-4D97-AF65-F5344CB8AC3E}">
        <p14:creationId xmlns:p14="http://schemas.microsoft.com/office/powerpoint/2010/main" val="2646113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TotalTime>
  <Words>720</Words>
  <Application>Microsoft Office PowerPoint</Application>
  <PresentationFormat>عرض على الشاشة (3:4)‏</PresentationFormat>
  <Paragraphs>29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أوستن</vt:lpstr>
      <vt:lpstr>The Fascinating World of Consonants: Fricatives vs. Plosives</vt:lpstr>
      <vt:lpstr>Speaker Notes </vt:lpstr>
      <vt:lpstr>Plosives: A Complete Block, a Sudden Release</vt:lpstr>
      <vt:lpstr>Speaker Notes</vt:lpstr>
      <vt:lpstr>Voiced vs. Unvoiced Plosives: A Matter of Vibration</vt:lpstr>
      <vt:lpstr>Speaker Notes</vt:lpstr>
      <vt:lpstr>Fricatives: The Art of Narrowing the Passage</vt:lpstr>
      <vt:lpstr>عرض تقديمي في PowerPoint</vt:lpstr>
      <vt:lpstr>Speaker Notes</vt:lpstr>
      <vt:lpstr>Hold it or Let it Flow: The Continuum of Duration</vt:lpstr>
      <vt:lpstr>Speaker Notes</vt:lpstr>
      <vt:lpstr>Putting it Together: From Theory to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Fascinating World of Consonants: Fricatives vs. Plosives</dc:title>
  <dc:creator>DELL</dc:creator>
  <cp:lastModifiedBy>Maher</cp:lastModifiedBy>
  <cp:revision>11</cp:revision>
  <dcterms:created xsi:type="dcterms:W3CDTF">2024-03-07T18:47:00Z</dcterms:created>
  <dcterms:modified xsi:type="dcterms:W3CDTF">2024-03-07T20:04:26Z</dcterms:modified>
</cp:coreProperties>
</file>