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89" r:id="rId5"/>
    <p:sldId id="290" r:id="rId6"/>
    <p:sldId id="288" r:id="rId7"/>
    <p:sldId id="264" r:id="rId8"/>
    <p:sldId id="258" r:id="rId9"/>
    <p:sldId id="259" r:id="rId10"/>
    <p:sldId id="260" r:id="rId11"/>
    <p:sldId id="261" r:id="rId12"/>
    <p:sldId id="265" r:id="rId13"/>
    <p:sldId id="266" r:id="rId14"/>
    <p:sldId id="267" r:id="rId15"/>
    <p:sldId id="262" r:id="rId16"/>
    <p:sldId id="292" r:id="rId17"/>
    <p:sldId id="291" r:id="rId18"/>
    <p:sldId id="263" r:id="rId19"/>
    <p:sldId id="268" r:id="rId20"/>
    <p:sldId id="270" r:id="rId21"/>
    <p:sldId id="271" r:id="rId22"/>
    <p:sldId id="272" r:id="rId23"/>
    <p:sldId id="273" r:id="rId24"/>
    <p:sldId id="274" r:id="rId25"/>
    <p:sldId id="275" r:id="rId26"/>
    <p:sldId id="276" r:id="rId27"/>
    <p:sldId id="277" r:id="rId28"/>
    <p:sldId id="278" r:id="rId29"/>
    <p:sldId id="281" r:id="rId30"/>
    <p:sldId id="279" r:id="rId31"/>
    <p:sldId id="280" r:id="rId32"/>
    <p:sldId id="282" r:id="rId33"/>
    <p:sldId id="283" r:id="rId34"/>
    <p:sldId id="285" r:id="rId35"/>
    <p:sldId id="286"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BB77CE-D078-4AD7-940D-ED15FF40EA5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56625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B77CE-D078-4AD7-940D-ED15FF40EA5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91070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B77CE-D078-4AD7-940D-ED15FF40EA5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28680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B77CE-D078-4AD7-940D-ED15FF40EA5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374099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BB77CE-D078-4AD7-940D-ED15FF40EA5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84160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BB77CE-D078-4AD7-940D-ED15FF40EA5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340139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BB77CE-D078-4AD7-940D-ED15FF40EA5C}"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36781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BB77CE-D078-4AD7-940D-ED15FF40EA5C}"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373482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B77CE-D078-4AD7-940D-ED15FF40EA5C}"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300918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77CE-D078-4AD7-940D-ED15FF40EA5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181277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B77CE-D078-4AD7-940D-ED15FF40EA5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E615C-DDB3-4682-AA3D-6E5CB3ABF54F}" type="slidenum">
              <a:rPr lang="en-US" smtClean="0"/>
              <a:t>‹#›</a:t>
            </a:fld>
            <a:endParaRPr lang="en-US"/>
          </a:p>
        </p:txBody>
      </p:sp>
    </p:spTree>
    <p:extLst>
      <p:ext uri="{BB962C8B-B14F-4D97-AF65-F5344CB8AC3E}">
        <p14:creationId xmlns:p14="http://schemas.microsoft.com/office/powerpoint/2010/main" val="374271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B77CE-D078-4AD7-940D-ED15FF40EA5C}" type="datetimeFigureOut">
              <a:rPr lang="en-US" smtClean="0"/>
              <a:t>3/18/2024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E615C-DDB3-4682-AA3D-6E5CB3ABF54F}" type="slidenum">
              <a:rPr lang="en-US" smtClean="0"/>
              <a:t>‹#›</a:t>
            </a:fld>
            <a:endParaRPr lang="en-US"/>
          </a:p>
        </p:txBody>
      </p:sp>
    </p:spTree>
    <p:extLst>
      <p:ext uri="{BB962C8B-B14F-4D97-AF65-F5344CB8AC3E}">
        <p14:creationId xmlns:p14="http://schemas.microsoft.com/office/powerpoint/2010/main" val="311848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url=https://pixels.com/featured/hela-cervical-cancer-cells-kevin-mackenzie--university-of-aberdeen--science-photo-library.html&amp;psig=AOvVaw2tAjUyd5a3r0g9BNXpZUzI&amp;ust=1710783603957000&amp;source=images&amp;cd=vfe&amp;opi=89978449&amp;ved=0CBUQjhxqFwoTCIi56-Tr-4QDFQAAAAAdAAAAABAI"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3455" y="1755490"/>
            <a:ext cx="10197354" cy="3200400"/>
          </a:xfrm>
          <a:prstGeom prst="rect">
            <a:avLst/>
          </a:prstGeom>
        </p:spPr>
      </p:pic>
      <p:sp>
        <p:nvSpPr>
          <p:cNvPr id="6" name="Subtitle 5"/>
          <p:cNvSpPr>
            <a:spLocks noGrp="1"/>
          </p:cNvSpPr>
          <p:nvPr>
            <p:ph type="subTitle" idx="1"/>
          </p:nvPr>
        </p:nvSpPr>
        <p:spPr>
          <a:xfrm>
            <a:off x="1346531" y="4955890"/>
            <a:ext cx="9144000" cy="1713489"/>
          </a:xfrm>
        </p:spPr>
        <p:txBody>
          <a:bodyPr>
            <a:normAutofit/>
          </a:bodyPr>
          <a:lstStyle/>
          <a:p>
            <a:r>
              <a:rPr lang="ar-SA" sz="3200" b="1" dirty="0" smtClean="0">
                <a:solidFill>
                  <a:schemeClr val="accent1">
                    <a:lumMod val="75000"/>
                  </a:schemeClr>
                </a:solidFill>
              </a:rPr>
              <a:t>دورة تدريبية/  المحاضرون: د. رغد ناظم                        </a:t>
            </a:r>
          </a:p>
          <a:p>
            <a:r>
              <a:rPr lang="ar-SA" sz="3200" b="1" dirty="0" smtClean="0">
                <a:solidFill>
                  <a:schemeClr val="accent1">
                    <a:lumMod val="75000"/>
                  </a:schemeClr>
                </a:solidFill>
              </a:rPr>
              <a:t>د. زينب اسماعيل  </a:t>
            </a:r>
          </a:p>
          <a:p>
            <a:r>
              <a:rPr lang="ar-SA" sz="3200" b="1" dirty="0" smtClean="0">
                <a:solidFill>
                  <a:schemeClr val="accent1">
                    <a:lumMod val="75000"/>
                  </a:schemeClr>
                </a:solidFill>
              </a:rPr>
              <a:t>د. زينب جمال     </a:t>
            </a:r>
            <a:endParaRPr lang="en-US" sz="3200" b="1" dirty="0">
              <a:solidFill>
                <a:schemeClr val="accent1">
                  <a:lumMod val="75000"/>
                </a:schemeClr>
              </a:solidFill>
            </a:endParaRPr>
          </a:p>
        </p:txBody>
      </p:sp>
      <p:sp>
        <p:nvSpPr>
          <p:cNvPr id="2" name="TextBox 1"/>
          <p:cNvSpPr txBox="1"/>
          <p:nvPr/>
        </p:nvSpPr>
        <p:spPr>
          <a:xfrm>
            <a:off x="235526" y="986049"/>
            <a:ext cx="11956474" cy="769441"/>
          </a:xfrm>
          <a:prstGeom prst="rect">
            <a:avLst/>
          </a:prstGeom>
          <a:noFill/>
        </p:spPr>
        <p:txBody>
          <a:bodyPr wrap="square" rtlCol="0">
            <a:spAutoFit/>
          </a:bodyPr>
          <a:lstStyle/>
          <a:p>
            <a:r>
              <a:rPr lang="en-US" sz="4400" b="1" i="1" dirty="0" err="1" smtClean="0">
                <a:solidFill>
                  <a:schemeClr val="accent1">
                    <a:lumMod val="75000"/>
                  </a:schemeClr>
                </a:solidFill>
                <a:latin typeface="Times New Roman" panose="02020603050405020304" pitchFamily="18" charset="0"/>
                <a:cs typeface="Times New Roman" panose="02020603050405020304" pitchFamily="18" charset="0"/>
              </a:rPr>
              <a:t>Resazurin</a:t>
            </a:r>
            <a:r>
              <a:rPr lang="en-US" sz="4400" b="1" i="1" dirty="0" smtClean="0">
                <a:solidFill>
                  <a:schemeClr val="accent1">
                    <a:lumMod val="75000"/>
                  </a:schemeClr>
                </a:solidFill>
                <a:latin typeface="Times New Roman" panose="02020603050405020304" pitchFamily="18" charset="0"/>
                <a:cs typeface="Times New Roman" panose="02020603050405020304" pitchFamily="18" charset="0"/>
              </a:rPr>
              <a:t> assay for assessment of cell viability </a:t>
            </a:r>
            <a:endParaRPr lang="en-US" sz="44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24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085" y="366824"/>
            <a:ext cx="11001828" cy="5993436"/>
          </a:xfrm>
          <a:prstGeom prst="rect">
            <a:avLst/>
          </a:prstGeom>
        </p:spPr>
        <p:txBody>
          <a:bodyPr wrap="square">
            <a:spAutoFit/>
          </a:bodyPr>
          <a:lstStyle/>
          <a:p>
            <a:pPr marL="457200" indent="-457200">
              <a:lnSpc>
                <a:spcPct val="20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fluorescence output is proportional to the number of viable cells over a wide concentration range. </a:t>
            </a:r>
          </a:p>
          <a:p>
            <a:pPr marL="457200" indent="-457200">
              <a:lnSpc>
                <a:spcPct val="20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As </a:t>
            </a:r>
            <a:r>
              <a:rPr lang="en-US" sz="2800" dirty="0" err="1" smtClean="0">
                <a:latin typeface="Times New Roman" panose="02020603050405020304" pitchFamily="18" charset="0"/>
                <a:cs typeface="Times New Roman" panose="02020603050405020304" pitchFamily="18" charset="0"/>
              </a:rPr>
              <a:t>Alamar</a:t>
            </a:r>
            <a:r>
              <a:rPr lang="en-US" sz="2800" dirty="0" smtClean="0">
                <a:latin typeface="Times New Roman" panose="02020603050405020304" pitchFamily="18" charset="0"/>
                <a:cs typeface="Times New Roman" panose="02020603050405020304" pitchFamily="18" charset="0"/>
              </a:rPr>
              <a:t> Blue is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not toxic</a:t>
            </a:r>
            <a:r>
              <a:rPr lang="en-US" sz="2800" dirty="0" smtClean="0">
                <a:latin typeface="Times New Roman" panose="02020603050405020304" pitchFamily="18" charset="0"/>
                <a:cs typeface="Times New Roman" panose="02020603050405020304" pitchFamily="18" charset="0"/>
              </a:rPr>
              <a:t>, cells exposed to it can be returned to culture or used for other purposes. </a:t>
            </a:r>
          </a:p>
          <a:p>
            <a:pPr marL="457200" indent="-457200">
              <a:lnSpc>
                <a:spcPct val="20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Proliferation measurements with </a:t>
            </a:r>
            <a:r>
              <a:rPr lang="en-US" sz="2800" dirty="0" err="1" smtClean="0">
                <a:latin typeface="Times New Roman" panose="02020603050405020304" pitchFamily="18" charset="0"/>
                <a:cs typeface="Times New Roman" panose="02020603050405020304" pitchFamily="18" charset="0"/>
              </a:rPr>
              <a:t>Alamar</a:t>
            </a:r>
            <a:r>
              <a:rPr lang="en-US" sz="2800" dirty="0" smtClean="0">
                <a:latin typeface="Times New Roman" panose="02020603050405020304" pitchFamily="18" charset="0"/>
                <a:cs typeface="Times New Roman" panose="02020603050405020304" pitchFamily="18" charset="0"/>
              </a:rPr>
              <a:t> Blue may be monitored using a standard spectrophotometer, a standard </a:t>
            </a:r>
            <a:r>
              <a:rPr lang="en-US" sz="2800" dirty="0" err="1" smtClean="0">
                <a:latin typeface="Times New Roman" panose="02020603050405020304" pitchFamily="18" charset="0"/>
                <a:cs typeface="Times New Roman" panose="02020603050405020304" pitchFamily="18" charset="0"/>
              </a:rPr>
              <a:t>spectrofluorometer</a:t>
            </a:r>
            <a:r>
              <a:rPr lang="en-US" sz="2800" dirty="0" smtClean="0">
                <a:latin typeface="Times New Roman" panose="02020603050405020304" pitchFamily="18" charset="0"/>
                <a:cs typeface="Times New Roman" panose="02020603050405020304" pitchFamily="18" charset="0"/>
              </a:rPr>
              <a:t>, or a spectrophotometric </a:t>
            </a:r>
            <a:r>
              <a:rPr lang="en-US" sz="2800" dirty="0" err="1" smtClean="0">
                <a:latin typeface="Times New Roman" panose="02020603050405020304" pitchFamily="18" charset="0"/>
                <a:cs typeface="Times New Roman" panose="02020603050405020304" pitchFamily="18" charset="0"/>
              </a:rPr>
              <a:t>microtiter</a:t>
            </a:r>
            <a:r>
              <a:rPr lang="en-US" sz="2800" dirty="0" smtClean="0">
                <a:latin typeface="Times New Roman" panose="02020603050405020304" pitchFamily="18" charset="0"/>
                <a:cs typeface="Times New Roman" panose="02020603050405020304" pitchFamily="18" charset="0"/>
              </a:rPr>
              <a:t> well plate reader.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541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2" y="560924"/>
            <a:ext cx="11843657" cy="4893647"/>
          </a:xfrm>
          <a:prstGeom prst="rect">
            <a:avLst/>
          </a:prstGeom>
        </p:spPr>
        <p:txBody>
          <a:bodyPr wrap="square">
            <a:spAutoFit/>
          </a:bodyPr>
          <a:lstStyle/>
          <a:p>
            <a:r>
              <a:rPr lang="en-US" sz="3200" b="1" u="sng" dirty="0" smtClean="0">
                <a:solidFill>
                  <a:schemeClr val="accent1">
                    <a:lumMod val="75000"/>
                  </a:schemeClr>
                </a:solidFill>
                <a:latin typeface="Times New Roman" panose="02020603050405020304" pitchFamily="18" charset="0"/>
                <a:cs typeface="Times New Roman" panose="02020603050405020304" pitchFamily="18" charset="0"/>
              </a:rPr>
              <a:t>The major advantages of the </a:t>
            </a:r>
            <a:r>
              <a:rPr lang="en-US" sz="3200" b="1" u="sng" dirty="0" err="1" smtClean="0">
                <a:solidFill>
                  <a:schemeClr val="accent1">
                    <a:lumMod val="75000"/>
                  </a:schemeClr>
                </a:solidFill>
                <a:latin typeface="Times New Roman" panose="02020603050405020304" pitchFamily="18" charset="0"/>
                <a:cs typeface="Times New Roman" panose="02020603050405020304" pitchFamily="18" charset="0"/>
              </a:rPr>
              <a:t>resazurin</a:t>
            </a:r>
            <a:r>
              <a:rPr lang="en-US" sz="3200" b="1" u="sng" dirty="0" smtClean="0">
                <a:solidFill>
                  <a:schemeClr val="accent1">
                    <a:lumMod val="75000"/>
                  </a:schemeClr>
                </a:solidFill>
                <a:latin typeface="Times New Roman" panose="02020603050405020304" pitchFamily="18" charset="0"/>
                <a:cs typeface="Times New Roman" panose="02020603050405020304" pitchFamily="18" charset="0"/>
              </a:rPr>
              <a:t> reduction assay </a:t>
            </a:r>
          </a:p>
          <a:p>
            <a:endParaRPr lang="en-US" sz="2800" u="sng" dirty="0">
              <a:solidFill>
                <a:schemeClr val="accent1">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relatively inexpensive,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uses a homogeneous format,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and is more sensitive than tetrazolium assays.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 addition, </a:t>
            </a:r>
            <a:r>
              <a:rPr lang="en-US" sz="2800" dirty="0" err="1" smtClean="0">
                <a:latin typeface="Times New Roman" panose="02020603050405020304" pitchFamily="18" charset="0"/>
                <a:cs typeface="Times New Roman" panose="02020603050405020304" pitchFamily="18" charset="0"/>
              </a:rPr>
              <a:t>resazurin</a:t>
            </a:r>
            <a:r>
              <a:rPr lang="en-US" sz="2800" dirty="0" smtClean="0">
                <a:latin typeface="Times New Roman" panose="02020603050405020304" pitchFamily="18" charset="0"/>
                <a:cs typeface="Times New Roman" panose="02020603050405020304" pitchFamily="18" charset="0"/>
              </a:rPr>
              <a:t> assays can be multiplexed with other methods, such as measuring caspase activity to gather more information about the mechanism leading to cytotoxicity .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disadvantages lie on the fact that conversion to </a:t>
            </a:r>
            <a:r>
              <a:rPr lang="en-US" sz="2800" dirty="0" err="1" smtClean="0">
                <a:latin typeface="Times New Roman" panose="02020603050405020304" pitchFamily="18" charset="0"/>
                <a:cs typeface="Times New Roman" panose="02020603050405020304" pitchFamily="18" charset="0"/>
              </a:rPr>
              <a:t>resorufin</a:t>
            </a:r>
            <a:r>
              <a:rPr lang="en-US" sz="2800" dirty="0" smtClean="0">
                <a:latin typeface="Times New Roman" panose="02020603050405020304" pitchFamily="18" charset="0"/>
                <a:cs typeface="Times New Roman" panose="02020603050405020304" pitchFamily="18" charset="0"/>
              </a:rPr>
              <a:t> depends on enzymatic conversion meanwhile absorbance-based method is less sensitive than fluorescence-based method.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171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182986"/>
            <a:ext cx="11873346" cy="3970318"/>
          </a:xfrm>
          <a:prstGeom prst="rect">
            <a:avLst/>
          </a:prstGeom>
        </p:spPr>
        <p:txBody>
          <a:bodyPr wrap="square">
            <a:spAutoFit/>
          </a:bodyPr>
          <a:lstStyle/>
          <a:p>
            <a:r>
              <a:rPr lang="en-US" sz="2800" b="1" dirty="0">
                <a:solidFill>
                  <a:schemeClr val="accent1">
                    <a:lumMod val="75000"/>
                  </a:schemeClr>
                </a:solidFill>
                <a:latin typeface="Times New Roman" panose="02020603050405020304" pitchFamily="18" charset="0"/>
                <a:cs typeface="Times New Roman" panose="02020603050405020304" pitchFamily="18" charset="0"/>
              </a:rPr>
              <a:t>Key </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Features</a:t>
            </a:r>
          </a:p>
          <a:p>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rgbClr val="222222"/>
                </a:solidFill>
                <a:latin typeface="Times New Roman" panose="02020603050405020304" pitchFamily="18" charset="0"/>
                <a:cs typeface="Times New Roman" panose="02020603050405020304" pitchFamily="18" charset="0"/>
              </a:rPr>
              <a:t>Sensitive: requires as few as 80 cells for reproducible results</a:t>
            </a:r>
          </a:p>
          <a:p>
            <a:pPr>
              <a:buFont typeface="Arial" panose="020B0604020202020204" pitchFamily="34" charset="0"/>
              <a:buChar char="•"/>
            </a:pPr>
            <a:r>
              <a:rPr lang="en-US" sz="2800" dirty="0">
                <a:solidFill>
                  <a:srgbClr val="222222"/>
                </a:solidFill>
                <a:latin typeface="Times New Roman" panose="02020603050405020304" pitchFamily="18" charset="0"/>
                <a:cs typeface="Times New Roman" panose="02020603050405020304" pitchFamily="18" charset="0"/>
              </a:rPr>
              <a:t>Simple: cell lysis, cell fixation, and cell </a:t>
            </a:r>
            <a:r>
              <a:rPr lang="en-US" sz="2800" dirty="0" err="1">
                <a:solidFill>
                  <a:srgbClr val="222222"/>
                </a:solidFill>
                <a:latin typeface="Times New Roman" panose="02020603050405020304" pitchFamily="18" charset="0"/>
                <a:cs typeface="Times New Roman" panose="02020603050405020304" pitchFamily="18" charset="0"/>
              </a:rPr>
              <a:t>permeabilization</a:t>
            </a:r>
            <a:r>
              <a:rPr lang="en-US" sz="2800" dirty="0">
                <a:solidFill>
                  <a:srgbClr val="222222"/>
                </a:solidFill>
                <a:latin typeface="Times New Roman" panose="02020603050405020304" pitchFamily="18" charset="0"/>
                <a:cs typeface="Times New Roman" panose="02020603050405020304" pitchFamily="18" charset="0"/>
              </a:rPr>
              <a:t> are not required</a:t>
            </a:r>
          </a:p>
          <a:p>
            <a:pPr>
              <a:buFont typeface="Arial" panose="020B0604020202020204" pitchFamily="34" charset="0"/>
              <a:buChar char="•"/>
            </a:pPr>
            <a:r>
              <a:rPr lang="en-US" sz="2800" dirty="0">
                <a:solidFill>
                  <a:srgbClr val="222222"/>
                </a:solidFill>
                <a:latin typeface="Times New Roman" panose="02020603050405020304" pitchFamily="18" charset="0"/>
                <a:cs typeface="Times New Roman" panose="02020603050405020304" pitchFamily="18" charset="0"/>
              </a:rPr>
              <a:t>Kinetic monitoring: non-toxic to cells, thus allowing long-term dynamic monitoring</a:t>
            </a:r>
          </a:p>
          <a:p>
            <a:pPr>
              <a:buFont typeface="Arial" panose="020B0604020202020204" pitchFamily="34" charset="0"/>
              <a:buChar char="•"/>
            </a:pPr>
            <a:r>
              <a:rPr lang="en-US" sz="2800" dirty="0">
                <a:solidFill>
                  <a:srgbClr val="222222"/>
                </a:solidFill>
                <a:latin typeface="Times New Roman" panose="02020603050405020304" pitchFamily="18" charset="0"/>
                <a:cs typeface="Times New Roman" panose="02020603050405020304" pitchFamily="18" charset="0"/>
              </a:rPr>
              <a:t>Safe: non-toxic, non-radioactive, non-carcinogenic, requires only simple disposal</a:t>
            </a:r>
          </a:p>
          <a:p>
            <a:pPr>
              <a:buFont typeface="Arial" panose="020B0604020202020204" pitchFamily="34" charset="0"/>
              <a:buChar char="•"/>
            </a:pPr>
            <a:r>
              <a:rPr lang="en-US" sz="2800" dirty="0">
                <a:solidFill>
                  <a:srgbClr val="222222"/>
                </a:solidFill>
                <a:latin typeface="Times New Roman" panose="02020603050405020304" pitchFamily="18" charset="0"/>
                <a:cs typeface="Times New Roman" panose="02020603050405020304" pitchFamily="18" charset="0"/>
              </a:rPr>
              <a:t>Versatile: successfully used in a wide range of cell types, including bacteria, protozoa, yeast, fungi, and cultured mammalian cells</a:t>
            </a:r>
            <a:endParaRPr lang="en-US" sz="28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128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3" y="390528"/>
            <a:ext cx="11707091" cy="3539430"/>
          </a:xfrm>
          <a:prstGeom prst="rect">
            <a:avLst/>
          </a:prstGeom>
        </p:spPr>
        <p:txBody>
          <a:bodyPr wrap="square">
            <a:sp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Materials </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Required</a:t>
            </a:r>
          </a:p>
          <a:p>
            <a:endParaRPr lang="en-US" sz="3200" b="1" dirty="0">
              <a:solidFill>
                <a:srgbClr val="222222"/>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solidFill>
                  <a:srgbClr val="222222"/>
                </a:solidFill>
                <a:latin typeface="Times New Roman" panose="02020603050405020304" pitchFamily="18" charset="0"/>
                <a:cs typeface="Times New Roman" panose="02020603050405020304" pitchFamily="18" charset="0"/>
              </a:rPr>
              <a:t>96-well plate</a:t>
            </a:r>
          </a:p>
          <a:p>
            <a:pPr>
              <a:buFont typeface="Arial" panose="020B0604020202020204" pitchFamily="34" charset="0"/>
              <a:buChar char="•"/>
            </a:pPr>
            <a:r>
              <a:rPr lang="en-US" sz="3200" dirty="0">
                <a:solidFill>
                  <a:srgbClr val="222222"/>
                </a:solidFill>
                <a:latin typeface="Times New Roman" panose="02020603050405020304" pitchFamily="18" charset="0"/>
                <a:cs typeface="Times New Roman" panose="02020603050405020304" pitchFamily="18" charset="0"/>
              </a:rPr>
              <a:t>Cell culture reagents</a:t>
            </a:r>
          </a:p>
          <a:p>
            <a:pPr>
              <a:buFont typeface="Arial" panose="020B0604020202020204" pitchFamily="34" charset="0"/>
              <a:buChar char="•"/>
            </a:pPr>
            <a:r>
              <a:rPr lang="en-US" sz="3200" dirty="0">
                <a:solidFill>
                  <a:srgbClr val="222222"/>
                </a:solidFill>
                <a:latin typeface="Times New Roman" panose="02020603050405020304" pitchFamily="18" charset="0"/>
                <a:cs typeface="Times New Roman" panose="02020603050405020304" pitchFamily="18" charset="0"/>
              </a:rPr>
              <a:t>Mitochondrial viability dye</a:t>
            </a:r>
          </a:p>
          <a:p>
            <a:pPr>
              <a:buFont typeface="Arial" panose="020B0604020202020204" pitchFamily="34" charset="0"/>
              <a:buChar char="•"/>
            </a:pPr>
            <a:r>
              <a:rPr lang="en-US" sz="3200" dirty="0">
                <a:solidFill>
                  <a:srgbClr val="222222"/>
                </a:solidFill>
                <a:latin typeface="Times New Roman" panose="02020603050405020304" pitchFamily="18" charset="0"/>
                <a:cs typeface="Times New Roman" panose="02020603050405020304" pitchFamily="18" charset="0"/>
              </a:rPr>
              <a:t>A fluorescent microplate reader</a:t>
            </a:r>
          </a:p>
          <a:p>
            <a:pPr>
              <a:buFont typeface="Arial" panose="020B0604020202020204" pitchFamily="34" charset="0"/>
              <a:buChar char="•"/>
            </a:pPr>
            <a:r>
              <a:rPr lang="en-US" sz="3200" dirty="0">
                <a:solidFill>
                  <a:srgbClr val="222222"/>
                </a:solidFill>
                <a:latin typeface="Times New Roman" panose="02020603050405020304" pitchFamily="18" charset="0"/>
                <a:cs typeface="Times New Roman" panose="02020603050405020304" pitchFamily="18" charset="0"/>
              </a:rPr>
              <a:t>Multi and single channel pipettes</a:t>
            </a:r>
            <a:endParaRPr lang="en-US" sz="32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264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889338"/>
            <a:ext cx="11194473" cy="2492990"/>
          </a:xfrm>
          <a:prstGeom prst="rect">
            <a:avLst/>
          </a:prstGeom>
        </p:spPr>
        <p:txBody>
          <a:bodyPr wrap="square">
            <a:spAutoFit/>
          </a:bodyPr>
          <a:lstStyle/>
          <a:p>
            <a:r>
              <a:rPr lang="en-US" sz="2800" b="1" dirty="0">
                <a:solidFill>
                  <a:schemeClr val="accent1">
                    <a:lumMod val="50000"/>
                  </a:schemeClr>
                </a:solidFill>
                <a:latin typeface="Times New Roman" panose="02020603050405020304" pitchFamily="18" charset="0"/>
                <a:cs typeface="Times New Roman" panose="02020603050405020304" pitchFamily="18" charset="0"/>
              </a:rPr>
              <a:t>What is the difference between MTT assay (3-[4,5-dimethylthiazol-2-yl]-2,5 diphenyl tetrazolium bromide</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 and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resazurin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assay</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a:t>
            </a:r>
          </a:p>
          <a:p>
            <a:endParaRPr lang="en-US" sz="2400" dirty="0">
              <a:solidFill>
                <a:srgbClr val="202124"/>
              </a:solidFill>
              <a:latin typeface="Times New Roman" panose="02020603050405020304" pitchFamily="18" charset="0"/>
              <a:cs typeface="Times New Roman" panose="02020603050405020304" pitchFamily="18" charset="0"/>
            </a:endParaRPr>
          </a:p>
          <a:p>
            <a:r>
              <a:rPr lang="en-US" sz="2400" dirty="0">
                <a:solidFill>
                  <a:srgbClr val="4D5156"/>
                </a:solidFill>
                <a:latin typeface="Times New Roman" panose="02020603050405020304" pitchFamily="18" charset="0"/>
                <a:cs typeface="Times New Roman" panose="02020603050405020304" pitchFamily="18" charset="0"/>
              </a:rPr>
              <a:t>MTT is a colorimetric based assay. Because it is an insoluble product, the cells need to be lysed to make the formazan salt more soluble before absorbance can be measured. </a:t>
            </a:r>
            <a:r>
              <a:rPr lang="en-US" sz="2400" dirty="0" err="1">
                <a:solidFill>
                  <a:srgbClr val="4D5156"/>
                </a:solidFill>
                <a:latin typeface="Times New Roman" panose="02020603050405020304" pitchFamily="18" charset="0"/>
                <a:cs typeface="Times New Roman" panose="02020603050405020304" pitchFamily="18" charset="0"/>
              </a:rPr>
              <a:t>Resazurin</a:t>
            </a:r>
            <a:r>
              <a:rPr lang="en-US" sz="2400" dirty="0">
                <a:solidFill>
                  <a:srgbClr val="4D5156"/>
                </a:solidFill>
                <a:latin typeface="Times New Roman" panose="02020603050405020304" pitchFamily="18" charset="0"/>
                <a:cs typeface="Times New Roman" panose="02020603050405020304" pitchFamily="18" charset="0"/>
              </a:rPr>
              <a:t> can be measured using </a:t>
            </a:r>
            <a:r>
              <a:rPr lang="en-US" sz="2800" u="sng" dirty="0">
                <a:solidFill>
                  <a:srgbClr val="FF0000"/>
                </a:solidFill>
                <a:latin typeface="Times New Roman" panose="02020603050405020304" pitchFamily="18" charset="0"/>
                <a:cs typeface="Times New Roman" panose="02020603050405020304" pitchFamily="18" charset="0"/>
              </a:rPr>
              <a:t>either colorimetric or fluorescence detection.</a:t>
            </a:r>
            <a:endParaRPr lang="en-US" sz="2800" b="0" i="0" u="sng"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890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474345"/>
            <a:ext cx="11800114" cy="6063198"/>
          </a:xfrm>
          <a:prstGeom prst="rect">
            <a:avLst/>
          </a:prstGeom>
        </p:spPr>
        <p:txBody>
          <a:bodyPr wrap="square">
            <a:spAutoFit/>
          </a:bodyPr>
          <a:lstStyle/>
          <a:p>
            <a:r>
              <a:rPr lang="en-US" sz="2400" dirty="0" err="1" smtClean="0">
                <a:latin typeface="Times New Roman" panose="02020603050405020304" pitchFamily="18" charset="0"/>
                <a:cs typeface="Times New Roman" panose="02020603050405020304" pitchFamily="18" charset="0"/>
              </a:rPr>
              <a:t>Resazurin</a:t>
            </a:r>
            <a:r>
              <a:rPr lang="en-US" sz="2400" dirty="0" smtClean="0">
                <a:latin typeface="Times New Roman" panose="02020603050405020304" pitchFamily="18" charset="0"/>
                <a:cs typeface="Times New Roman" panose="02020603050405020304" pitchFamily="18" charset="0"/>
              </a:rPr>
              <a:t> Cell Viability Kit Protocol</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 Thaw out </a:t>
            </a:r>
            <a:r>
              <a:rPr lang="en-US" sz="2400" dirty="0" err="1" smtClean="0">
                <a:latin typeface="Times New Roman" panose="02020603050405020304" pitchFamily="18" charset="0"/>
                <a:cs typeface="Times New Roman" panose="02020603050405020304" pitchFamily="18" charset="0"/>
              </a:rPr>
              <a:t>Resazurin</a:t>
            </a:r>
            <a:r>
              <a:rPr lang="en-US" sz="2400" dirty="0" smtClean="0">
                <a:latin typeface="Times New Roman" panose="02020603050405020304" pitchFamily="18" charset="0"/>
                <a:cs typeface="Times New Roman" panose="02020603050405020304" pitchFamily="18" charset="0"/>
              </a:rPr>
              <a:t> solution (if kept frozen) and warm it to 37°C to ensure all components are completely in solution.</a:t>
            </a:r>
          </a:p>
          <a:p>
            <a:r>
              <a:rPr lang="en-US" sz="2400" dirty="0" smtClean="0">
                <a:latin typeface="Times New Roman" panose="02020603050405020304" pitchFamily="18" charset="0"/>
                <a:cs typeface="Times New Roman" panose="02020603050405020304" pitchFamily="18" charset="0"/>
              </a:rPr>
              <a:t>2. Plate cells in 96-well plate (black plate with clear bottom). Typical seed cell number is 0.02–2 x 10</a:t>
            </a:r>
            <a:r>
              <a:rPr lang="en-US" sz="3200" baseline="30000" dirty="0" smtClean="0">
                <a:latin typeface="Times New Roman" panose="02020603050405020304" pitchFamily="18" charset="0"/>
                <a:cs typeface="Times New Roman" panose="02020603050405020304" pitchFamily="18" charset="0"/>
              </a:rPr>
              <a:t>5</a:t>
            </a:r>
            <a:r>
              <a:rPr lang="en-US" sz="2400" dirty="0" smtClean="0">
                <a:latin typeface="Times New Roman" panose="02020603050405020304" pitchFamily="18" charset="0"/>
                <a:cs typeface="Times New Roman" panose="02020603050405020304" pitchFamily="18" charset="0"/>
              </a:rPr>
              <a:t> cells/well depending on cell growth rate. Cell number titration is recommended to determine the optimal cell seeding density.</a:t>
            </a:r>
          </a:p>
          <a:p>
            <a:r>
              <a:rPr lang="en-US" sz="2400" dirty="0" smtClean="0">
                <a:latin typeface="Times New Roman" panose="02020603050405020304" pitchFamily="18" charset="0"/>
                <a:cs typeface="Times New Roman" panose="02020603050405020304" pitchFamily="18" charset="0"/>
              </a:rPr>
              <a:t>3. Incubate cells with compound of interest for desired period of time (1–72 </a:t>
            </a:r>
            <a:r>
              <a:rPr lang="en-US" sz="2400" dirty="0" err="1" smtClean="0">
                <a:latin typeface="Times New Roman" panose="02020603050405020304" pitchFamily="18" charset="0"/>
                <a:cs typeface="Times New Roman" panose="02020603050405020304" pitchFamily="18" charset="0"/>
              </a:rPr>
              <a:t>hr</a:t>
            </a:r>
            <a:r>
              <a:rPr lang="en-US" sz="2400" dirty="0" smtClean="0">
                <a:latin typeface="Times New Roman" panose="02020603050405020304" pitchFamily="18" charset="0"/>
                <a:cs typeface="Times New Roman" panose="02020603050405020304" pitchFamily="18" charset="0"/>
              </a:rPr>
              <a:t>). Make sure all the wells contain the same volume of medium.</a:t>
            </a:r>
          </a:p>
          <a:p>
            <a:r>
              <a:rPr lang="en-US" sz="2400" dirty="0" smtClean="0">
                <a:latin typeface="Times New Roman" panose="02020603050405020304" pitchFamily="18" charset="0"/>
                <a:cs typeface="Times New Roman" panose="02020603050405020304" pitchFamily="18" charset="0"/>
              </a:rPr>
              <a:t>4. Add </a:t>
            </a:r>
            <a:r>
              <a:rPr lang="en-US" sz="2400" dirty="0" err="1" smtClean="0">
                <a:latin typeface="Times New Roman" panose="02020603050405020304" pitchFamily="18" charset="0"/>
                <a:cs typeface="Times New Roman" panose="02020603050405020304" pitchFamily="18" charset="0"/>
              </a:rPr>
              <a:t>Resazurin</a:t>
            </a:r>
            <a:r>
              <a:rPr lang="en-US" sz="2400" dirty="0" smtClean="0">
                <a:latin typeface="Times New Roman" panose="02020603050405020304" pitchFamily="18" charset="0"/>
                <a:cs typeface="Times New Roman" panose="02020603050405020304" pitchFamily="18" charset="0"/>
              </a:rPr>
              <a:t> solution to plate (10% of the initial volume in the well). For example, for plates containing 100 </a:t>
            </a:r>
            <a:r>
              <a:rPr lang="en-US" sz="2400" dirty="0" err="1" smtClean="0">
                <a:latin typeface="Times New Roman" panose="02020603050405020304" pitchFamily="18" charset="0"/>
                <a:cs typeface="Times New Roman" panose="02020603050405020304" pitchFamily="18" charset="0"/>
              </a:rPr>
              <a:t>μl</a:t>
            </a:r>
            <a:r>
              <a:rPr lang="en-US" sz="2400" dirty="0" smtClean="0">
                <a:latin typeface="Times New Roman" panose="02020603050405020304" pitchFamily="18" charset="0"/>
                <a:cs typeface="Times New Roman" panose="02020603050405020304" pitchFamily="18" charset="0"/>
              </a:rPr>
              <a:t> medium/well, add 10 </a:t>
            </a:r>
            <a:r>
              <a:rPr lang="en-US" sz="2400" dirty="0" err="1" smtClean="0">
                <a:latin typeface="Times New Roman" panose="02020603050405020304" pitchFamily="18" charset="0"/>
                <a:cs typeface="Times New Roman" panose="02020603050405020304" pitchFamily="18" charset="0"/>
              </a:rPr>
              <a:t>μl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resazurin</a:t>
            </a:r>
            <a:r>
              <a:rPr lang="en-US" sz="2400" dirty="0" smtClean="0">
                <a:latin typeface="Times New Roman" panose="02020603050405020304" pitchFamily="18" charset="0"/>
                <a:cs typeface="Times New Roman" panose="02020603050405020304" pitchFamily="18" charset="0"/>
              </a:rPr>
              <a:t> solution to each well.</a:t>
            </a:r>
          </a:p>
          <a:p>
            <a:r>
              <a:rPr lang="en-US" sz="2400" dirty="0" smtClean="0">
                <a:latin typeface="Times New Roman" panose="02020603050405020304" pitchFamily="18" charset="0"/>
                <a:cs typeface="Times New Roman" panose="02020603050405020304" pitchFamily="18" charset="0"/>
              </a:rPr>
              <a:t>5. Incubate the plate </a:t>
            </a:r>
            <a:r>
              <a:rPr lang="en-US" sz="2400" dirty="0" smtClean="0">
                <a:solidFill>
                  <a:srgbClr val="FF0000"/>
                </a:solidFill>
                <a:latin typeface="Times New Roman" panose="02020603050405020304" pitchFamily="18" charset="0"/>
                <a:cs typeface="Times New Roman" panose="02020603050405020304" pitchFamily="18" charset="0"/>
              </a:rPr>
              <a:t>for 1–6 </a:t>
            </a:r>
            <a:r>
              <a:rPr lang="en-US" sz="2400" dirty="0" err="1" smtClean="0">
                <a:solidFill>
                  <a:srgbClr val="FF0000"/>
                </a:solidFill>
                <a:latin typeface="Times New Roman" panose="02020603050405020304" pitchFamily="18" charset="0"/>
                <a:cs typeface="Times New Roman" panose="02020603050405020304" pitchFamily="18" charset="0"/>
              </a:rPr>
              <a:t>hr</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standard culture conditions. Incubation time depends on cell type and cell number. </a:t>
            </a:r>
          </a:p>
          <a:p>
            <a:r>
              <a:rPr lang="en-US" sz="2400" dirty="0" smtClean="0">
                <a:latin typeface="Times New Roman" panose="02020603050405020304" pitchFamily="18" charset="0"/>
                <a:cs typeface="Times New Roman" panose="02020603050405020304" pitchFamily="18" charset="0"/>
              </a:rPr>
              <a:t>6. The plate can be read multiple times to determine the optimal time point.</a:t>
            </a:r>
          </a:p>
          <a:p>
            <a:r>
              <a:rPr lang="en-US" sz="2400" dirty="0" smtClean="0">
                <a:latin typeface="Times New Roman" panose="02020603050405020304" pitchFamily="18" charset="0"/>
                <a:cs typeface="Times New Roman" panose="02020603050405020304" pitchFamily="18" charset="0"/>
              </a:rPr>
              <a:t>Measure the relative fluorescent units (RFU) using a plate reader. Ex = 530–570 nm,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 590–620 nm.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76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361" y="1018838"/>
            <a:ext cx="9507277" cy="4820323"/>
          </a:xfrm>
          <a:prstGeom prst="rect">
            <a:avLst/>
          </a:prstGeom>
        </p:spPr>
      </p:pic>
    </p:spTree>
    <p:extLst>
      <p:ext uri="{BB962C8B-B14F-4D97-AF65-F5344CB8AC3E}">
        <p14:creationId xmlns:p14="http://schemas.microsoft.com/office/powerpoint/2010/main" val="60466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598300"/>
            <a:ext cx="11554691" cy="1815882"/>
          </a:xfrm>
          <a:prstGeom prst="rect">
            <a:avLst/>
          </a:prstGeom>
        </p:spPr>
        <p:txBody>
          <a:bodyPr wrap="square">
            <a:spAutoFit/>
          </a:bodyPr>
          <a:lstStyle/>
          <a:p>
            <a:r>
              <a:rPr lang="en-US" sz="2800" dirty="0">
                <a:solidFill>
                  <a:schemeClr val="accent1">
                    <a:lumMod val="50000"/>
                  </a:schemeClr>
                </a:solidFill>
                <a:latin typeface="Times New Roman" panose="02020603050405020304" pitchFamily="18" charset="0"/>
                <a:cs typeface="Times New Roman" panose="02020603050405020304" pitchFamily="18" charset="0"/>
              </a:rPr>
              <a:t>How to make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resazurin</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Preparation of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resazurin</a:t>
            </a:r>
            <a:r>
              <a:rPr lang="en-US" sz="2800" dirty="0">
                <a:solidFill>
                  <a:schemeClr val="accent1">
                    <a:lumMod val="50000"/>
                  </a:schemeClr>
                </a:solidFill>
                <a:latin typeface="Times New Roman" panose="02020603050405020304" pitchFamily="18" charset="0"/>
                <a:cs typeface="Times New Roman" panose="02020603050405020304" pitchFamily="18" charset="0"/>
              </a:rPr>
              <a:t> solution. The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resazurin</a:t>
            </a:r>
            <a:r>
              <a:rPr lang="en-US" sz="2800" dirty="0">
                <a:solidFill>
                  <a:schemeClr val="accent1">
                    <a:lumMod val="50000"/>
                  </a:schemeClr>
                </a:solidFill>
                <a:latin typeface="Times New Roman" panose="02020603050405020304" pitchFamily="18" charset="0"/>
                <a:cs typeface="Times New Roman" panose="02020603050405020304" pitchFamily="18" charset="0"/>
              </a:rPr>
              <a:t> solution was prepared by dissolving a 270 mg tablet in 40 mL of sterile distilled water. A vortex mixer was used to ensure that it was a well-dissolved and homogenous solution.</a:t>
            </a:r>
            <a:endParaRPr lang="en-US" sz="28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96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1555438" cy="3629532"/>
          </a:xfrm>
          <a:prstGeom prst="rect">
            <a:avLst/>
          </a:prstGeom>
        </p:spPr>
      </p:pic>
      <p:sp>
        <p:nvSpPr>
          <p:cNvPr id="4" name="Rectangle 3"/>
          <p:cNvSpPr/>
          <p:nvPr/>
        </p:nvSpPr>
        <p:spPr>
          <a:xfrm>
            <a:off x="110836" y="3318570"/>
            <a:ext cx="11845636"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The results showed that the </a:t>
            </a:r>
            <a:r>
              <a:rPr lang="en-US" sz="2800" dirty="0" err="1">
                <a:latin typeface="Times New Roman" panose="02020603050405020304" pitchFamily="18" charset="0"/>
                <a:cs typeface="Times New Roman" panose="02020603050405020304" pitchFamily="18" charset="0"/>
              </a:rPr>
              <a:t>resazurin</a:t>
            </a:r>
            <a:r>
              <a:rPr lang="en-US" sz="2800" dirty="0">
                <a:latin typeface="Times New Roman" panose="02020603050405020304" pitchFamily="18" charset="0"/>
                <a:cs typeface="Times New Roman" panose="02020603050405020304" pitchFamily="18" charset="0"/>
              </a:rPr>
              <a:t> colorimetric cell viability assay produces similar results to the standard method of colony-counting and giving, and also more sensitive results than the OD method. The </a:t>
            </a:r>
            <a:r>
              <a:rPr lang="en-US" sz="2800" dirty="0" err="1">
                <a:latin typeface="Times New Roman" panose="02020603050405020304" pitchFamily="18" charset="0"/>
                <a:cs typeface="Times New Roman" panose="02020603050405020304" pitchFamily="18" charset="0"/>
              </a:rPr>
              <a:t>resazurin</a:t>
            </a:r>
            <a:r>
              <a:rPr lang="en-US" sz="2800" dirty="0">
                <a:latin typeface="Times New Roman" panose="02020603050405020304" pitchFamily="18" charset="0"/>
                <a:cs typeface="Times New Roman" panose="02020603050405020304" pitchFamily="18" charset="0"/>
              </a:rPr>
              <a:t> assay can be used to quickly obtain the results of the cell viability effect profile using two different bacterial strains and several different phages at the same time, which is extremely valuable in screening studies. Moreover, this methodology is established as an effective, accurate and rapid method when compared to the ones widely used to monitor bacterial inactivation mediated by phages.</a:t>
            </a:r>
          </a:p>
        </p:txBody>
      </p:sp>
    </p:spTree>
    <p:extLst>
      <p:ext uri="{BB962C8B-B14F-4D97-AF65-F5344CB8AC3E}">
        <p14:creationId xmlns:p14="http://schemas.microsoft.com/office/powerpoint/2010/main" val="310727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4383"/>
            <a:ext cx="9172137" cy="3474720"/>
          </a:xfrm>
          <a:prstGeom prst="rect">
            <a:avLst/>
          </a:prstGeom>
        </p:spPr>
      </p:pic>
      <p:sp>
        <p:nvSpPr>
          <p:cNvPr id="4" name="Rectangle 3"/>
          <p:cNvSpPr/>
          <p:nvPr/>
        </p:nvSpPr>
        <p:spPr>
          <a:xfrm>
            <a:off x="0" y="3402043"/>
            <a:ext cx="11872686" cy="27392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800" dirty="0">
                <a:solidFill>
                  <a:schemeClr val="accent1">
                    <a:lumMod val="75000"/>
                  </a:schemeClr>
                </a:solidFill>
                <a:latin typeface="Times New Roman" panose="02020603050405020304" pitchFamily="18" charset="0"/>
                <a:cs typeface="Times New Roman" panose="02020603050405020304" pitchFamily="18" charset="0"/>
              </a:rPr>
              <a:t>osteoblastic cell line MC3T3-E1 </a:t>
            </a:r>
            <a:r>
              <a:rPr lang="en-US" sz="2400" dirty="0">
                <a:latin typeface="Times New Roman" panose="02020603050405020304" pitchFamily="18" charset="0"/>
                <a:cs typeface="Times New Roman" panose="02020603050405020304" pitchFamily="18" charset="0"/>
              </a:rPr>
              <a:t>has been established from a C57BL/6 mouse calvaria and selected on the basis of high alkaline phosphatase (ALP) activity in the resting state. Cells have the capacity to differentiate into osteoblasts and osteocytes and have been demonstrated to form calcified bone tissue </a:t>
            </a:r>
            <a:r>
              <a:rPr lang="en-US" sz="2400" i="1" dirty="0" smtClean="0">
                <a:latin typeface="Times New Roman" panose="02020603050405020304" pitchFamily="18" charset="0"/>
                <a:cs typeface="Times New Roman" panose="02020603050405020304" pitchFamily="18" charset="0"/>
              </a:rPr>
              <a:t>in vitro</a:t>
            </a:r>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calvaria refers to the uppermost part of the skull, which acts as a protective covering for the brain by forming the roof of the cranial cavity.</a:t>
            </a:r>
          </a:p>
        </p:txBody>
      </p:sp>
      <p:pic>
        <p:nvPicPr>
          <p:cNvPr id="5" name="Picture 4"/>
          <p:cNvPicPr>
            <a:picLocks noChangeAspect="1"/>
          </p:cNvPicPr>
          <p:nvPr/>
        </p:nvPicPr>
        <p:blipFill>
          <a:blip r:embed="rId3"/>
          <a:stretch>
            <a:fillRect/>
          </a:stretch>
        </p:blipFill>
        <p:spPr>
          <a:xfrm>
            <a:off x="8978285" y="588834"/>
            <a:ext cx="2896399" cy="2286000"/>
          </a:xfrm>
          <a:prstGeom prst="rect">
            <a:avLst/>
          </a:prstGeom>
        </p:spPr>
      </p:pic>
    </p:spTree>
    <p:extLst>
      <p:ext uri="{BB962C8B-B14F-4D97-AF65-F5344CB8AC3E}">
        <p14:creationId xmlns:p14="http://schemas.microsoft.com/office/powerpoint/2010/main" val="400375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3670" y="2926080"/>
            <a:ext cx="6078330" cy="3931920"/>
          </a:xfrm>
          <a:prstGeom prst="rect">
            <a:avLst/>
          </a:prstGeom>
        </p:spPr>
      </p:pic>
      <p:sp>
        <p:nvSpPr>
          <p:cNvPr id="3" name="TextBox 2"/>
          <p:cNvSpPr txBox="1"/>
          <p:nvPr/>
        </p:nvSpPr>
        <p:spPr>
          <a:xfrm>
            <a:off x="0" y="348344"/>
            <a:ext cx="7503886" cy="5447645"/>
          </a:xfrm>
          <a:prstGeom prst="rect">
            <a:avLst/>
          </a:prstGeom>
          <a:noFill/>
        </p:spPr>
        <p:txBody>
          <a:bodyPr wrap="square" rtlCol="0">
            <a:spAutoFit/>
          </a:bodyPr>
          <a:lstStyle/>
          <a:p>
            <a:r>
              <a:rPr lang="en-US" sz="2400" b="1" u="sng" dirty="0" smtClean="0">
                <a:solidFill>
                  <a:schemeClr val="tx2"/>
                </a:solidFill>
                <a:latin typeface="Times New Roman" panose="02020603050405020304" pitchFamily="18" charset="0"/>
                <a:cs typeface="Times New Roman" panose="02020603050405020304" pitchFamily="18" charset="0"/>
              </a:rPr>
              <a:t>Outlines</a:t>
            </a:r>
            <a:endParaRPr lang="ar-SA" sz="2400" b="1" u="sng" dirty="0" smtClean="0">
              <a:solidFill>
                <a:schemeClr val="tx2"/>
              </a:solidFill>
              <a:latin typeface="Times New Roman" panose="02020603050405020304" pitchFamily="18" charset="0"/>
              <a:cs typeface="Times New Roman" panose="02020603050405020304" pitchFamily="18" charset="0"/>
            </a:endParaRPr>
          </a:p>
          <a:p>
            <a:endParaRPr lang="ar-SA" sz="2400" b="1" u="sng" dirty="0" smtClean="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u="sng" dirty="0" smtClean="0">
                <a:solidFill>
                  <a:schemeClr val="tx2"/>
                </a:solidFill>
                <a:latin typeface="Times New Roman" panose="02020603050405020304" pitchFamily="18" charset="0"/>
                <a:cs typeface="Times New Roman" panose="02020603050405020304" pitchFamily="18" charset="0"/>
              </a:rPr>
              <a:t>Cell line</a:t>
            </a:r>
            <a:endParaRPr lang="ar-SA" sz="2400" b="1" u="sng" dirty="0" smtClean="0">
              <a:solidFill>
                <a:schemeClr val="tx2"/>
              </a:solidFill>
              <a:latin typeface="Times New Roman" panose="02020603050405020304" pitchFamily="18" charset="0"/>
              <a:cs typeface="Times New Roman" panose="02020603050405020304" pitchFamily="18" charset="0"/>
            </a:endParaRPr>
          </a:p>
          <a:p>
            <a:r>
              <a:rPr lang="en-US" sz="2400" b="1" u="sng" dirty="0" smtClean="0">
                <a:solidFill>
                  <a:schemeClr val="tx2"/>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1" u="sng" dirty="0" smtClean="0">
                <a:solidFill>
                  <a:schemeClr val="tx2"/>
                </a:solidFill>
                <a:latin typeface="Times New Roman" panose="02020603050405020304" pitchFamily="18" charset="0"/>
                <a:cs typeface="Times New Roman" panose="02020603050405020304" pitchFamily="18" charset="0"/>
              </a:rPr>
              <a:t>Cell viability</a:t>
            </a:r>
          </a:p>
          <a:p>
            <a:pPr marL="285750" indent="-285750">
              <a:lnSpc>
                <a:spcPct val="200000"/>
              </a:lnSpc>
              <a:buFont typeface="Arial" panose="020B0604020202020204" pitchFamily="34" charset="0"/>
              <a:buChar char="•"/>
            </a:pPr>
            <a:r>
              <a:rPr lang="en-US" sz="2400" b="1" u="sng" dirty="0" smtClean="0">
                <a:solidFill>
                  <a:schemeClr val="tx2"/>
                </a:solidFill>
                <a:latin typeface="Times New Roman" panose="02020603050405020304" pitchFamily="18" charset="0"/>
                <a:cs typeface="Times New Roman" panose="02020603050405020304" pitchFamily="18" charset="0"/>
              </a:rPr>
              <a:t>The </a:t>
            </a:r>
            <a:r>
              <a:rPr lang="en-US" sz="2400" b="1" u="sng" dirty="0" err="1" smtClean="0">
                <a:solidFill>
                  <a:schemeClr val="tx2"/>
                </a:solidFill>
                <a:latin typeface="Times New Roman" panose="02020603050405020304" pitchFamily="18" charset="0"/>
                <a:cs typeface="Times New Roman" panose="02020603050405020304" pitchFamily="18" charset="0"/>
              </a:rPr>
              <a:t>resazurin</a:t>
            </a:r>
            <a:r>
              <a:rPr lang="en-US" sz="2400" b="1" u="sng" dirty="0" smtClean="0">
                <a:solidFill>
                  <a:schemeClr val="tx2"/>
                </a:solidFill>
                <a:latin typeface="Times New Roman" panose="02020603050405020304" pitchFamily="18" charset="0"/>
                <a:cs typeface="Times New Roman" panose="02020603050405020304" pitchFamily="18" charset="0"/>
              </a:rPr>
              <a:t> assay </a:t>
            </a:r>
          </a:p>
          <a:p>
            <a:pPr marL="285750" indent="-285750">
              <a:lnSpc>
                <a:spcPct val="200000"/>
              </a:lnSpc>
              <a:buFont typeface="Arial" panose="020B0604020202020204" pitchFamily="34" charset="0"/>
              <a:buChar char="•"/>
            </a:pPr>
            <a:r>
              <a:rPr lang="en-US" sz="2400" b="1" u="sng" dirty="0" err="1" smtClean="0">
                <a:solidFill>
                  <a:schemeClr val="tx2"/>
                </a:solidFill>
                <a:latin typeface="Times New Roman" panose="02020603050405020304" pitchFamily="18" charset="0"/>
                <a:cs typeface="Times New Roman" panose="02020603050405020304" pitchFamily="18" charset="0"/>
              </a:rPr>
              <a:t>Resazurin</a:t>
            </a:r>
            <a:r>
              <a:rPr lang="en-US" sz="2400" b="1" u="sng" dirty="0" smtClean="0">
                <a:solidFill>
                  <a:schemeClr val="tx2"/>
                </a:solidFill>
                <a:latin typeface="Times New Roman" panose="02020603050405020304" pitchFamily="18" charset="0"/>
                <a:cs typeface="Times New Roman" panose="02020603050405020304" pitchFamily="18" charset="0"/>
              </a:rPr>
              <a:t> assay protocol</a:t>
            </a:r>
          </a:p>
          <a:p>
            <a:pPr marL="285750" indent="-285750">
              <a:lnSpc>
                <a:spcPct val="200000"/>
              </a:lnSpc>
              <a:buFont typeface="Arial" panose="020B0604020202020204" pitchFamily="34" charset="0"/>
              <a:buChar char="•"/>
            </a:pPr>
            <a:r>
              <a:rPr lang="en-US" sz="2400" b="1" u="sng" dirty="0" smtClean="0">
                <a:solidFill>
                  <a:schemeClr val="tx2"/>
                </a:solidFill>
                <a:latin typeface="Times New Roman" panose="02020603050405020304" pitchFamily="18" charset="0"/>
                <a:cs typeface="Times New Roman" panose="02020603050405020304" pitchFamily="18" charset="0"/>
              </a:rPr>
              <a:t> Application of the </a:t>
            </a:r>
            <a:r>
              <a:rPr lang="en-US" sz="2400" b="1" u="sng" dirty="0" err="1">
                <a:solidFill>
                  <a:schemeClr val="tx2"/>
                </a:solidFill>
                <a:latin typeface="Times New Roman" panose="02020603050405020304" pitchFamily="18" charset="0"/>
                <a:cs typeface="Times New Roman" panose="02020603050405020304" pitchFamily="18" charset="0"/>
              </a:rPr>
              <a:t>r</a:t>
            </a:r>
            <a:r>
              <a:rPr lang="en-US" sz="2400" b="1" u="sng" dirty="0" err="1" smtClean="0">
                <a:solidFill>
                  <a:schemeClr val="tx2"/>
                </a:solidFill>
                <a:latin typeface="Times New Roman" panose="02020603050405020304" pitchFamily="18" charset="0"/>
                <a:cs typeface="Times New Roman" panose="02020603050405020304" pitchFamily="18" charset="0"/>
              </a:rPr>
              <a:t>esazurin</a:t>
            </a:r>
            <a:r>
              <a:rPr lang="en-US" sz="2400" b="1" u="sng" dirty="0" smtClean="0">
                <a:solidFill>
                  <a:schemeClr val="tx2"/>
                </a:solidFill>
                <a:latin typeface="Times New Roman" panose="02020603050405020304" pitchFamily="18" charset="0"/>
                <a:cs typeface="Times New Roman" panose="02020603050405020304" pitchFamily="18" charset="0"/>
              </a:rPr>
              <a:t> cell </a:t>
            </a:r>
            <a:r>
              <a:rPr lang="en-US" sz="2400" b="1" u="sng" dirty="0">
                <a:solidFill>
                  <a:schemeClr val="tx2"/>
                </a:solidFill>
                <a:latin typeface="Times New Roman" panose="02020603050405020304" pitchFamily="18" charset="0"/>
                <a:cs typeface="Times New Roman" panose="02020603050405020304" pitchFamily="18" charset="0"/>
              </a:rPr>
              <a:t>v</a:t>
            </a:r>
            <a:r>
              <a:rPr lang="en-US" sz="2400" b="1" u="sng" dirty="0" smtClean="0">
                <a:solidFill>
                  <a:schemeClr val="tx2"/>
                </a:solidFill>
                <a:latin typeface="Times New Roman" panose="02020603050405020304" pitchFamily="18" charset="0"/>
                <a:cs typeface="Times New Roman" panose="02020603050405020304" pitchFamily="18" charset="0"/>
              </a:rPr>
              <a:t>iability Assay</a:t>
            </a:r>
          </a:p>
          <a:p>
            <a:pPr marL="285750" indent="-285750">
              <a:lnSpc>
                <a:spcPct val="200000"/>
              </a:lnSpc>
              <a:buFont typeface="Arial" panose="020B0604020202020204" pitchFamily="34" charset="0"/>
              <a:buChar char="•"/>
            </a:pPr>
            <a:r>
              <a:rPr lang="en-US" sz="2400" b="1" u="sng" dirty="0" smtClean="0">
                <a:solidFill>
                  <a:schemeClr val="tx2"/>
                </a:solidFill>
                <a:latin typeface="Times New Roman" panose="02020603050405020304" pitchFamily="18" charset="0"/>
                <a:cs typeface="Times New Roman" panose="02020603050405020304" pitchFamily="18" charset="0"/>
              </a:rPr>
              <a:t>References </a:t>
            </a:r>
          </a:p>
          <a:p>
            <a:pPr marL="285750" indent="-285750">
              <a:buFont typeface="Arial" panose="020B0604020202020204" pitchFamily="34" charset="0"/>
              <a:buChar char="•"/>
            </a:pPr>
            <a:endParaRPr lang="en-US" b="1" u="sng" dirty="0" smtClean="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870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74" y="0"/>
            <a:ext cx="11221047" cy="3657600"/>
          </a:xfrm>
          <a:prstGeom prst="rect">
            <a:avLst/>
          </a:prstGeom>
        </p:spPr>
      </p:pic>
    </p:spTree>
    <p:extLst>
      <p:ext uri="{BB962C8B-B14F-4D97-AF65-F5344CB8AC3E}">
        <p14:creationId xmlns:p14="http://schemas.microsoft.com/office/powerpoint/2010/main" val="1230319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635" y="302286"/>
            <a:ext cx="11041016" cy="3524742"/>
          </a:xfrm>
          <a:prstGeom prst="rect">
            <a:avLst/>
          </a:prstGeom>
        </p:spPr>
      </p:pic>
      <p:sp>
        <p:nvSpPr>
          <p:cNvPr id="3" name="Rectangle 2"/>
          <p:cNvSpPr/>
          <p:nvPr/>
        </p:nvSpPr>
        <p:spPr>
          <a:xfrm>
            <a:off x="212634" y="3567836"/>
            <a:ext cx="11660051"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Porcine sperm motility was assessed via </a:t>
            </a:r>
            <a:r>
              <a:rPr lang="en-US" sz="2800" dirty="0" err="1">
                <a:latin typeface="Times New Roman" panose="02020603050405020304" pitchFamily="18" charset="0"/>
                <a:cs typeface="Times New Roman" panose="02020603050405020304" pitchFamily="18" charset="0"/>
              </a:rPr>
              <a:t>resazurin</a:t>
            </a:r>
            <a:r>
              <a:rPr lang="en-US" sz="2800" dirty="0">
                <a:latin typeface="Times New Roman" panose="02020603050405020304" pitchFamily="18" charset="0"/>
                <a:cs typeface="Times New Roman" panose="02020603050405020304" pitchFamily="18" charset="0"/>
              </a:rPr>
              <a:t> reduction color change in sperm cells using a novel paper-based assay of our own design. We applied mixtures of </a:t>
            </a:r>
            <a:r>
              <a:rPr lang="en-US" sz="2800" dirty="0" err="1">
                <a:latin typeface="Times New Roman" panose="02020603050405020304" pitchFamily="18" charset="0"/>
                <a:cs typeface="Times New Roman" panose="02020603050405020304" pitchFamily="18" charset="0"/>
              </a:rPr>
              <a:t>resazurin</a:t>
            </a:r>
            <a:r>
              <a:rPr lang="en-US" sz="2800" dirty="0">
                <a:latin typeface="Times New Roman" panose="02020603050405020304" pitchFamily="18" charset="0"/>
                <a:cs typeface="Times New Roman" panose="02020603050405020304" pitchFamily="18" charset="0"/>
              </a:rPr>
              <a:t> solution and porcine semen onto hydrophilic test circles on our paper-based device and investigated the resulting reduction reaction expressed as red and blue color intensity (RBCI). </a:t>
            </a:r>
          </a:p>
        </p:txBody>
      </p:sp>
    </p:spTree>
    <p:extLst>
      <p:ext uri="{BB962C8B-B14F-4D97-AF65-F5344CB8AC3E}">
        <p14:creationId xmlns:p14="http://schemas.microsoft.com/office/powerpoint/2010/main" val="1137222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224" y="238749"/>
            <a:ext cx="9235440" cy="5961051"/>
          </a:xfrm>
          <a:prstGeom prst="rect">
            <a:avLst/>
          </a:prstGeom>
        </p:spPr>
      </p:pic>
    </p:spTree>
    <p:extLst>
      <p:ext uri="{BB962C8B-B14F-4D97-AF65-F5344CB8AC3E}">
        <p14:creationId xmlns:p14="http://schemas.microsoft.com/office/powerpoint/2010/main" val="2793330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9511" y="302509"/>
            <a:ext cx="9692640" cy="6707534"/>
          </a:xfrm>
          <a:prstGeom prst="rect">
            <a:avLst/>
          </a:prstGeom>
        </p:spPr>
      </p:pic>
    </p:spTree>
    <p:extLst>
      <p:ext uri="{BB962C8B-B14F-4D97-AF65-F5344CB8AC3E}">
        <p14:creationId xmlns:p14="http://schemas.microsoft.com/office/powerpoint/2010/main" val="1389089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100" y="273792"/>
            <a:ext cx="11887565" cy="3017520"/>
          </a:xfrm>
          <a:prstGeom prst="rect">
            <a:avLst/>
          </a:prstGeom>
        </p:spPr>
      </p:pic>
      <p:sp>
        <p:nvSpPr>
          <p:cNvPr id="3" name="Rectangle 2"/>
          <p:cNvSpPr/>
          <p:nvPr/>
        </p:nvSpPr>
        <p:spPr>
          <a:xfrm>
            <a:off x="136101" y="4135122"/>
            <a:ext cx="11887564" cy="138499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The objective of this study was to develop a method for a quick and reliable anticancer drug screen in 3D for </a:t>
            </a:r>
            <a:r>
              <a:rPr lang="en-US" sz="2800" dirty="0" err="1">
                <a:latin typeface="Times New Roman" panose="02020603050405020304" pitchFamily="18" charset="0"/>
                <a:cs typeface="Times New Roman" panose="02020603050405020304" pitchFamily="18" charset="0"/>
              </a:rPr>
              <a:t>tumour</a:t>
            </a:r>
            <a:r>
              <a:rPr lang="en-US" sz="2800" dirty="0">
                <a:latin typeface="Times New Roman" panose="02020603050405020304" pitchFamily="18" charset="0"/>
                <a:cs typeface="Times New Roman" panose="02020603050405020304" pitchFamily="18" charset="0"/>
              </a:rPr>
              <a:t> and human </a:t>
            </a:r>
            <a:r>
              <a:rPr lang="en-US" sz="2800" dirty="0" err="1">
                <a:latin typeface="Times New Roman" panose="02020603050405020304" pitchFamily="18" charset="0"/>
                <a:cs typeface="Times New Roman" panose="02020603050405020304" pitchFamily="18" charset="0"/>
              </a:rPr>
              <a:t>foetal</a:t>
            </a:r>
            <a:r>
              <a:rPr lang="en-US" sz="2800" dirty="0">
                <a:latin typeface="Times New Roman" panose="02020603050405020304" pitchFamily="18" charset="0"/>
                <a:cs typeface="Times New Roman" panose="02020603050405020304" pitchFamily="18" charset="0"/>
              </a:rPr>
              <a:t> brain tissue in order to investigate drug effectiveness and selective cytotoxic effects. </a:t>
            </a:r>
          </a:p>
        </p:txBody>
      </p:sp>
    </p:spTree>
    <p:extLst>
      <p:ext uri="{BB962C8B-B14F-4D97-AF65-F5344CB8AC3E}">
        <p14:creationId xmlns:p14="http://schemas.microsoft.com/office/powerpoint/2010/main" val="3316217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8314856" cy="5394960"/>
          </a:xfrm>
          <a:prstGeom prst="rect">
            <a:avLst/>
          </a:prstGeom>
        </p:spPr>
      </p:pic>
      <p:sp>
        <p:nvSpPr>
          <p:cNvPr id="4" name="Rectangle 3"/>
          <p:cNvSpPr/>
          <p:nvPr/>
        </p:nvSpPr>
        <p:spPr>
          <a:xfrm>
            <a:off x="232229" y="5394960"/>
            <a:ext cx="12090400" cy="2031325"/>
          </a:xfrm>
          <a:prstGeom prst="rect">
            <a:avLst/>
          </a:prstGeom>
        </p:spPr>
        <p:txBody>
          <a:bodyPr wrap="square">
            <a:spAutoFit/>
          </a:bodyPr>
          <a:lstStyle/>
          <a:p>
            <a:r>
              <a:rPr lang="en-US" dirty="0">
                <a:solidFill>
                  <a:srgbClr val="333333"/>
                </a:solidFill>
                <a:latin typeface="Helvetica Neue"/>
              </a:rPr>
              <a:t>A simple </a:t>
            </a:r>
            <a:r>
              <a:rPr lang="en-US" dirty="0" err="1">
                <a:solidFill>
                  <a:srgbClr val="333333"/>
                </a:solidFill>
                <a:latin typeface="Helvetica Neue"/>
              </a:rPr>
              <a:t>resazurin</a:t>
            </a:r>
            <a:r>
              <a:rPr lang="en-US" dirty="0">
                <a:solidFill>
                  <a:srgbClr val="333333"/>
                </a:solidFill>
                <a:latin typeface="Helvetica Neue"/>
              </a:rPr>
              <a:t>-based cytotoxicity assay is presented for screening of cytotoxicity in hepatocytes and liver cell lines. Human </a:t>
            </a:r>
            <a:r>
              <a:rPr lang="en-US" dirty="0" err="1">
                <a:solidFill>
                  <a:srgbClr val="333333"/>
                </a:solidFill>
                <a:latin typeface="Helvetica Neue"/>
              </a:rPr>
              <a:t>hepatoma</a:t>
            </a:r>
            <a:r>
              <a:rPr lang="en-US" dirty="0">
                <a:solidFill>
                  <a:srgbClr val="333333"/>
                </a:solidFill>
                <a:latin typeface="Helvetica Neue"/>
              </a:rPr>
              <a:t> (HepG2) cells in 96-well culture plates were exposed to known toxic (cisplatin, 5-fluorouracil, </a:t>
            </a:r>
            <a:r>
              <a:rPr lang="en-US" dirty="0" err="1">
                <a:solidFill>
                  <a:srgbClr val="333333"/>
                </a:solidFill>
                <a:latin typeface="Helvetica Neue"/>
              </a:rPr>
              <a:t>ethionine</a:t>
            </a:r>
            <a:r>
              <a:rPr lang="en-US" dirty="0">
                <a:solidFill>
                  <a:srgbClr val="333333"/>
                </a:solidFill>
                <a:latin typeface="Helvetica Neue"/>
              </a:rPr>
              <a:t>, </a:t>
            </a:r>
            <a:r>
              <a:rPr lang="en-US" dirty="0" err="1">
                <a:solidFill>
                  <a:srgbClr val="333333"/>
                </a:solidFill>
                <a:latin typeface="Helvetica Neue"/>
              </a:rPr>
              <a:t>flufenamic</a:t>
            </a:r>
            <a:r>
              <a:rPr lang="en-US" dirty="0">
                <a:solidFill>
                  <a:srgbClr val="333333"/>
                </a:solidFill>
                <a:latin typeface="Helvetica Neue"/>
              </a:rPr>
              <a:t> acid, and </a:t>
            </a:r>
            <a:r>
              <a:rPr lang="en-US" dirty="0" err="1">
                <a:solidFill>
                  <a:srgbClr val="333333"/>
                </a:solidFill>
                <a:latin typeface="Helvetica Neue"/>
              </a:rPr>
              <a:t>diflunisal</a:t>
            </a:r>
            <a:r>
              <a:rPr lang="en-US" dirty="0">
                <a:solidFill>
                  <a:srgbClr val="333333"/>
                </a:solidFill>
                <a:latin typeface="Helvetica Neue"/>
              </a:rPr>
              <a:t>) and control (</a:t>
            </a:r>
            <a:r>
              <a:rPr lang="en-US" dirty="0" err="1">
                <a:solidFill>
                  <a:srgbClr val="333333"/>
                </a:solidFill>
                <a:latin typeface="Helvetica Neue"/>
              </a:rPr>
              <a:t>transplatin</a:t>
            </a:r>
            <a:r>
              <a:rPr lang="en-US" dirty="0">
                <a:solidFill>
                  <a:srgbClr val="333333"/>
                </a:solidFill>
                <a:latin typeface="Helvetica Neue"/>
              </a:rPr>
              <a:t>, 5-chlorouracil, methionine, and acetylsalicylic acid) compounds for 1-3 days, and </a:t>
            </a:r>
            <a:r>
              <a:rPr lang="en-US" dirty="0" err="1">
                <a:solidFill>
                  <a:srgbClr val="333333"/>
                </a:solidFill>
                <a:latin typeface="Helvetica Neue"/>
              </a:rPr>
              <a:t>resazurin</a:t>
            </a:r>
            <a:r>
              <a:rPr lang="en-US" dirty="0">
                <a:solidFill>
                  <a:srgbClr val="333333"/>
                </a:solidFill>
                <a:latin typeface="Helvetica Neue"/>
              </a:rPr>
              <a:t> (5 </a:t>
            </a:r>
            <a:r>
              <a:rPr lang="en-US" dirty="0" err="1">
                <a:solidFill>
                  <a:srgbClr val="333333"/>
                </a:solidFill>
                <a:latin typeface="Helvetica Neue"/>
              </a:rPr>
              <a:t>mumol</a:t>
            </a:r>
            <a:r>
              <a:rPr lang="en-US" dirty="0">
                <a:solidFill>
                  <a:srgbClr val="333333"/>
                </a:solidFill>
                <a:latin typeface="Helvetica Neue"/>
              </a:rPr>
              <a:t>/L) was added. A conventional short-term (1 h) assay was first performed, where cytotoxicity is indicated by decreased reduction of </a:t>
            </a:r>
            <a:r>
              <a:rPr lang="en-US" dirty="0" err="1">
                <a:solidFill>
                  <a:srgbClr val="333333"/>
                </a:solidFill>
                <a:latin typeface="Helvetica Neue"/>
              </a:rPr>
              <a:t>resazurin</a:t>
            </a:r>
            <a:r>
              <a:rPr lang="en-US" dirty="0">
                <a:solidFill>
                  <a:srgbClr val="333333"/>
                </a:solidFill>
                <a:latin typeface="Helvetica Neue"/>
              </a:rPr>
              <a:t> to its fluorescent product </a:t>
            </a:r>
            <a:r>
              <a:rPr lang="en-US" dirty="0" err="1">
                <a:solidFill>
                  <a:srgbClr val="333333"/>
                </a:solidFill>
                <a:latin typeface="Helvetica Neue"/>
              </a:rPr>
              <a:t>resorufin</a:t>
            </a:r>
            <a:r>
              <a:rPr lang="en-US" dirty="0">
                <a:solidFill>
                  <a:srgbClr val="333333"/>
                </a:solidFill>
                <a:latin typeface="Helvetica Neue"/>
              </a:rPr>
              <a:t>. Our improved assay consists of additionally measuring fluorescence 2-4 days later, when cytotoxicity is indicated by a striking increase in the concentration of </a:t>
            </a:r>
            <a:r>
              <a:rPr lang="en-US" dirty="0" err="1">
                <a:solidFill>
                  <a:srgbClr val="333333"/>
                </a:solidFill>
                <a:latin typeface="Helvetica Neue"/>
              </a:rPr>
              <a:t>resorufin</a:t>
            </a:r>
            <a:r>
              <a:rPr lang="en-US" dirty="0">
                <a:solidFill>
                  <a:srgbClr val="333333"/>
                </a:solidFill>
                <a:latin typeface="Helvetica Neue"/>
              </a:rPr>
              <a:t>, resulting from two distinct processes. </a:t>
            </a:r>
            <a:endParaRPr lang="en-US" dirty="0"/>
          </a:p>
        </p:txBody>
      </p:sp>
    </p:spTree>
    <p:extLst>
      <p:ext uri="{BB962C8B-B14F-4D97-AF65-F5344CB8AC3E}">
        <p14:creationId xmlns:p14="http://schemas.microsoft.com/office/powerpoint/2010/main" val="4188521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68" y="874031"/>
            <a:ext cx="11386323" cy="4206240"/>
          </a:xfrm>
          <a:prstGeom prst="rect">
            <a:avLst/>
          </a:prstGeom>
        </p:spPr>
      </p:pic>
    </p:spTree>
    <p:extLst>
      <p:ext uri="{BB962C8B-B14F-4D97-AF65-F5344CB8AC3E}">
        <p14:creationId xmlns:p14="http://schemas.microsoft.com/office/powerpoint/2010/main" val="1161882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886" y="0"/>
            <a:ext cx="9469510" cy="4572000"/>
          </a:xfrm>
          <a:prstGeom prst="rect">
            <a:avLst/>
          </a:prstGeom>
        </p:spPr>
      </p:pic>
      <p:sp>
        <p:nvSpPr>
          <p:cNvPr id="3" name="Rectangle 2"/>
          <p:cNvSpPr/>
          <p:nvPr/>
        </p:nvSpPr>
        <p:spPr>
          <a:xfrm>
            <a:off x="0" y="4700586"/>
            <a:ext cx="12192000"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Figure </a:t>
            </a:r>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Resazurin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assay protocol for screening and evaluation of antimicrobial activity. In the </a:t>
            </a:r>
            <a:r>
              <a:rPr lang="en-US" sz="2400" dirty="0" err="1">
                <a:latin typeface="Times New Roman" panose="02020603050405020304" pitchFamily="18" charset="0"/>
                <a:cs typeface="Times New Roman" panose="02020603050405020304" pitchFamily="18" charset="0"/>
              </a:rPr>
              <a:t>resazurin</a:t>
            </a:r>
            <a:r>
              <a:rPr lang="en-US" sz="2400" dirty="0">
                <a:latin typeface="Times New Roman" panose="02020603050405020304" pitchFamily="18" charset="0"/>
                <a:cs typeface="Times New Roman" panose="02020603050405020304" pitchFamily="18" charset="0"/>
              </a:rPr>
              <a:t> test, the antimicrobial agent is added to the wells of a </a:t>
            </a:r>
            <a:r>
              <a:rPr lang="en-US" sz="2400" dirty="0" err="1">
                <a:latin typeface="Times New Roman" panose="02020603050405020304" pitchFamily="18" charset="0"/>
                <a:cs typeface="Times New Roman" panose="02020603050405020304" pitchFamily="18" charset="0"/>
              </a:rPr>
              <a:t>microtiter</a:t>
            </a:r>
            <a:r>
              <a:rPr lang="en-US" sz="2400" dirty="0">
                <a:latin typeface="Times New Roman" panose="02020603050405020304" pitchFamily="18" charset="0"/>
                <a:cs typeface="Times New Roman" panose="02020603050405020304" pitchFamily="18" charset="0"/>
              </a:rPr>
              <a:t> plate. The plate is then inoculated with the target microorganism and incubated. </a:t>
            </a:r>
            <a:r>
              <a:rPr lang="en-US" sz="2400" dirty="0" err="1">
                <a:latin typeface="Times New Roman" panose="02020603050405020304" pitchFamily="18" charset="0"/>
                <a:cs typeface="Times New Roman" panose="02020603050405020304" pitchFamily="18" charset="0"/>
              </a:rPr>
              <a:t>Resazurin</a:t>
            </a:r>
            <a:r>
              <a:rPr lang="en-US" sz="2400" dirty="0">
                <a:latin typeface="Times New Roman" panose="02020603050405020304" pitchFamily="18" charset="0"/>
                <a:cs typeface="Times New Roman" panose="02020603050405020304" pitchFamily="18" charset="0"/>
              </a:rPr>
              <a:t> is subsequently introduced to the wells and incubated further. The color change, from blue to pink, indicates the presence of viable cells. The minimum inhibitory concentration (MIC) can be determined as the lowest concentration of the antimicrobial agent that prevents the observed color change.</a:t>
            </a:r>
          </a:p>
        </p:txBody>
      </p:sp>
    </p:spTree>
    <p:extLst>
      <p:ext uri="{BB962C8B-B14F-4D97-AF65-F5344CB8AC3E}">
        <p14:creationId xmlns:p14="http://schemas.microsoft.com/office/powerpoint/2010/main" val="1906540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7875" y="414337"/>
            <a:ext cx="8096250" cy="6029325"/>
          </a:xfrm>
          <a:prstGeom prst="rect">
            <a:avLst/>
          </a:prstGeom>
        </p:spPr>
      </p:pic>
    </p:spTree>
    <p:extLst>
      <p:ext uri="{BB962C8B-B14F-4D97-AF65-F5344CB8AC3E}">
        <p14:creationId xmlns:p14="http://schemas.microsoft.com/office/powerpoint/2010/main" val="285132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5224" y="1620767"/>
            <a:ext cx="8888065" cy="5382376"/>
          </a:xfrm>
          <a:prstGeom prst="rect">
            <a:avLst/>
          </a:prstGeom>
        </p:spPr>
      </p:pic>
      <p:pic>
        <p:nvPicPr>
          <p:cNvPr id="3" name="Picture 2"/>
          <p:cNvPicPr>
            <a:picLocks noChangeAspect="1"/>
          </p:cNvPicPr>
          <p:nvPr/>
        </p:nvPicPr>
        <p:blipFill>
          <a:blip r:embed="rId3"/>
          <a:stretch>
            <a:fillRect/>
          </a:stretch>
        </p:blipFill>
        <p:spPr>
          <a:xfrm>
            <a:off x="0" y="-235223"/>
            <a:ext cx="9736156" cy="2103302"/>
          </a:xfrm>
          <a:prstGeom prst="rect">
            <a:avLst/>
          </a:prstGeom>
        </p:spPr>
      </p:pic>
    </p:spTree>
    <p:extLst>
      <p:ext uri="{BB962C8B-B14F-4D97-AF65-F5344CB8AC3E}">
        <p14:creationId xmlns:p14="http://schemas.microsoft.com/office/powerpoint/2010/main" val="85496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4" y="501226"/>
            <a:ext cx="11443854" cy="5386090"/>
          </a:xfrm>
          <a:prstGeom prst="rect">
            <a:avLst/>
          </a:prstGeom>
        </p:spPr>
        <p:txBody>
          <a:bodyPr wrap="square">
            <a:spAutoFit/>
          </a:bodyPr>
          <a:lstStyle/>
          <a:p>
            <a:r>
              <a:rPr lang="en-US" sz="3200" b="1" u="sng" dirty="0" smtClean="0">
                <a:solidFill>
                  <a:schemeClr val="accent1">
                    <a:lumMod val="50000"/>
                  </a:schemeClr>
                </a:solidFill>
                <a:latin typeface="Times New Roman" panose="02020603050405020304" pitchFamily="18" charset="0"/>
                <a:cs typeface="Times New Roman" panose="02020603050405020304" pitchFamily="18" charset="0"/>
              </a:rPr>
              <a:t>Cell line</a:t>
            </a:r>
          </a:p>
          <a:p>
            <a:endParaRPr lang="en-US" sz="3200" b="1" dirty="0" smtClean="0">
              <a:solidFill>
                <a:schemeClr val="accent1">
                  <a:lumMod val="50000"/>
                </a:schemeClr>
              </a:solidFill>
              <a:latin typeface="Times New Roman" panose="02020603050405020304" pitchFamily="18" charset="0"/>
              <a:cs typeface="Times New Roman" panose="02020603050405020304" pitchFamily="18" charset="0"/>
            </a:endParaRPr>
          </a:p>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Cell </a:t>
            </a:r>
            <a:r>
              <a:rPr lang="en-US" sz="2800" dirty="0">
                <a:solidFill>
                  <a:schemeClr val="accent1">
                    <a:lumMod val="50000"/>
                  </a:schemeClr>
                </a:solidFill>
                <a:latin typeface="Times New Roman" panose="02020603050405020304" pitchFamily="18" charset="0"/>
                <a:cs typeface="Times New Roman" panose="02020603050405020304" pitchFamily="18" charset="0"/>
              </a:rPr>
              <a:t>lines that have been used in cytotoxicity assays include corneal epithelial cells, lung fibroblasts, Chinese hamster ovary (CHO) cells, canine renal cells, </a:t>
            </a:r>
            <a:r>
              <a:rPr lang="en-US" sz="2800" b="1" u="sng" dirty="0">
                <a:solidFill>
                  <a:schemeClr val="accent1">
                    <a:lumMod val="50000"/>
                  </a:schemeClr>
                </a:solidFill>
                <a:latin typeface="Times New Roman" panose="02020603050405020304" pitchFamily="18" charset="0"/>
                <a:cs typeface="Times New Roman" panose="02020603050405020304" pitchFamily="18" charset="0"/>
              </a:rPr>
              <a:t>HeLa cells</a:t>
            </a:r>
            <a:r>
              <a:rPr lang="en-US" sz="2800" dirty="0">
                <a:solidFill>
                  <a:schemeClr val="accent1">
                    <a:lumMod val="50000"/>
                  </a:schemeClr>
                </a:solidFill>
                <a:latin typeface="Times New Roman" panose="02020603050405020304" pitchFamily="18" charset="0"/>
                <a:cs typeface="Times New Roman" panose="02020603050405020304" pitchFamily="18" charset="0"/>
              </a:rPr>
              <a:t>, and microorganisms</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a:t>
            </a:r>
          </a:p>
          <a:p>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921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202" y="0"/>
            <a:ext cx="9730314" cy="2103120"/>
          </a:xfrm>
          <a:prstGeom prst="rect">
            <a:avLst/>
          </a:prstGeom>
        </p:spPr>
      </p:pic>
      <p:pic>
        <p:nvPicPr>
          <p:cNvPr id="3" name="Picture 2"/>
          <p:cNvPicPr>
            <a:picLocks noChangeAspect="1"/>
          </p:cNvPicPr>
          <p:nvPr/>
        </p:nvPicPr>
        <p:blipFill>
          <a:blip r:embed="rId3"/>
          <a:stretch>
            <a:fillRect/>
          </a:stretch>
        </p:blipFill>
        <p:spPr>
          <a:xfrm>
            <a:off x="2151971" y="1741321"/>
            <a:ext cx="9716856" cy="5639587"/>
          </a:xfrm>
          <a:prstGeom prst="rect">
            <a:avLst/>
          </a:prstGeom>
        </p:spPr>
      </p:pic>
    </p:spTree>
    <p:extLst>
      <p:ext uri="{BB962C8B-B14F-4D97-AF65-F5344CB8AC3E}">
        <p14:creationId xmlns:p14="http://schemas.microsoft.com/office/powerpoint/2010/main" val="2243978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059" y="233396"/>
            <a:ext cx="10299598" cy="3749040"/>
          </a:xfrm>
          <a:prstGeom prst="rect">
            <a:avLst/>
          </a:prstGeom>
        </p:spPr>
      </p:pic>
    </p:spTree>
    <p:extLst>
      <p:ext uri="{BB962C8B-B14F-4D97-AF65-F5344CB8AC3E}">
        <p14:creationId xmlns:p14="http://schemas.microsoft.com/office/powerpoint/2010/main" val="3154690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289" y="1645920"/>
            <a:ext cx="10666952" cy="5212080"/>
          </a:xfrm>
          <a:prstGeom prst="rect">
            <a:avLst/>
          </a:prstGeom>
        </p:spPr>
      </p:pic>
    </p:spTree>
    <p:extLst>
      <p:ext uri="{BB962C8B-B14F-4D97-AF65-F5344CB8AC3E}">
        <p14:creationId xmlns:p14="http://schemas.microsoft.com/office/powerpoint/2010/main" val="458852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8742" y="0"/>
            <a:ext cx="6342631" cy="6583680"/>
          </a:xfrm>
          <a:prstGeom prst="rect">
            <a:avLst/>
          </a:prstGeom>
        </p:spPr>
      </p:pic>
      <p:sp>
        <p:nvSpPr>
          <p:cNvPr id="3" name="Rectangle 2"/>
          <p:cNvSpPr/>
          <p:nvPr/>
        </p:nvSpPr>
        <p:spPr>
          <a:xfrm>
            <a:off x="7881373" y="432863"/>
            <a:ext cx="4165484" cy="3170099"/>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Optimization of the concentration of </a:t>
            </a:r>
            <a:r>
              <a:rPr lang="en-US" sz="2000" dirty="0" err="1">
                <a:latin typeface="Times New Roman" panose="02020603050405020304" pitchFamily="18" charset="0"/>
                <a:cs typeface="Times New Roman" panose="02020603050405020304" pitchFamily="18" charset="0"/>
              </a:rPr>
              <a:t>resazurin</a:t>
            </a:r>
            <a:r>
              <a:rPr lang="en-US" sz="2000" dirty="0">
                <a:latin typeface="Times New Roman" panose="02020603050405020304" pitchFamily="18" charset="0"/>
                <a:cs typeface="Times New Roman" panose="02020603050405020304" pitchFamily="18" charset="0"/>
              </a:rPr>
              <a:t> at various cell lines. (A) </a:t>
            </a:r>
            <a:r>
              <a:rPr lang="en-US" sz="2000" dirty="0" err="1">
                <a:latin typeface="Times New Roman" panose="02020603050405020304" pitchFamily="18" charset="0"/>
                <a:cs typeface="Times New Roman" panose="02020603050405020304" pitchFamily="18" charset="0"/>
              </a:rPr>
              <a:t>Balbc</a:t>
            </a:r>
            <a:r>
              <a:rPr lang="en-US" sz="2000" dirty="0">
                <a:latin typeface="Times New Roman" panose="02020603050405020304" pitchFamily="18" charset="0"/>
                <a:cs typeface="Times New Roman" panose="02020603050405020304" pitchFamily="18" charset="0"/>
              </a:rPr>
              <a:t>/3T3 cell lines; (B) A549 cell lines; (C) MCF-7 cell lines; (D) Ht-29 cell lines; (E) coefficient variance % of </a:t>
            </a:r>
            <a:r>
              <a:rPr lang="en-US" sz="2000" dirty="0" err="1">
                <a:latin typeface="Times New Roman" panose="02020603050405020304" pitchFamily="18" charset="0"/>
                <a:cs typeface="Times New Roman" panose="02020603050405020304" pitchFamily="18" charset="0"/>
              </a:rPr>
              <a:t>resazurin</a:t>
            </a:r>
            <a:r>
              <a:rPr lang="en-US" sz="2000" dirty="0">
                <a:latin typeface="Times New Roman" panose="02020603050405020304" pitchFamily="18" charset="0"/>
                <a:cs typeface="Times New Roman" panose="02020603050405020304" pitchFamily="18" charset="0"/>
              </a:rPr>
              <a:t> concentration of vs cells numbers. Data are expressed as the mean ± SD of measurements of three independent experiments.</a:t>
            </a:r>
          </a:p>
        </p:txBody>
      </p:sp>
    </p:spTree>
    <p:extLst>
      <p:ext uri="{BB962C8B-B14F-4D97-AF65-F5344CB8AC3E}">
        <p14:creationId xmlns:p14="http://schemas.microsoft.com/office/powerpoint/2010/main" val="3793003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029" y="0"/>
            <a:ext cx="9662873" cy="2926080"/>
          </a:xfrm>
          <a:prstGeom prst="rect">
            <a:avLst/>
          </a:prstGeom>
        </p:spPr>
      </p:pic>
      <p:sp>
        <p:nvSpPr>
          <p:cNvPr id="3" name="Rectangle 2"/>
          <p:cNvSpPr/>
          <p:nvPr/>
        </p:nvSpPr>
        <p:spPr>
          <a:xfrm>
            <a:off x="275771" y="3975465"/>
            <a:ext cx="11640458"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Cell viability assay</a:t>
            </a:r>
          </a:p>
          <a:p>
            <a:r>
              <a:rPr lang="en-US" sz="2800" dirty="0">
                <a:latin typeface="Times New Roman" panose="02020603050405020304" pitchFamily="18" charset="0"/>
                <a:cs typeface="Times New Roman" panose="02020603050405020304" pitchFamily="18" charset="0"/>
              </a:rPr>
              <a:t>To evaluate viability of HK2 and Caki-1 cells exposed to camel urines solutions for </a:t>
            </a:r>
            <a:r>
              <a:rPr lang="en-US" sz="2800" b="1" dirty="0">
                <a:latin typeface="Times New Roman" panose="02020603050405020304" pitchFamily="18" charset="0"/>
                <a:cs typeface="Times New Roman" panose="02020603050405020304" pitchFamily="18" charset="0"/>
              </a:rPr>
              <a:t>24, 48, and 72 </a:t>
            </a:r>
            <a:r>
              <a:rPr lang="en-US" sz="2800" dirty="0">
                <a:latin typeface="Times New Roman" panose="02020603050405020304" pitchFamily="18" charset="0"/>
                <a:cs typeface="Times New Roman" panose="02020603050405020304" pitchFamily="18" charset="0"/>
              </a:rPr>
              <a:t>hours, the </a:t>
            </a:r>
            <a:r>
              <a:rPr lang="en-US" sz="2800" dirty="0" err="1">
                <a:latin typeface="Times New Roman" panose="02020603050405020304" pitchFamily="18" charset="0"/>
                <a:cs typeface="Times New Roman" panose="02020603050405020304" pitchFamily="18" charset="0"/>
              </a:rPr>
              <a:t>resazurin</a:t>
            </a:r>
            <a:r>
              <a:rPr lang="en-US" sz="2800" dirty="0">
                <a:latin typeface="Times New Roman" panose="02020603050405020304" pitchFamily="18" charset="0"/>
                <a:cs typeface="Times New Roman" panose="02020603050405020304" pitchFamily="18" charset="0"/>
              </a:rPr>
              <a:t> assay was adopted as previously described.</a:t>
            </a:r>
          </a:p>
        </p:txBody>
      </p:sp>
    </p:spTree>
    <p:extLst>
      <p:ext uri="{BB962C8B-B14F-4D97-AF65-F5344CB8AC3E}">
        <p14:creationId xmlns:p14="http://schemas.microsoft.com/office/powerpoint/2010/main" val="3083516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054401" cy="4114800"/>
          </a:xfrm>
          <a:prstGeom prst="rect">
            <a:avLst/>
          </a:prstGeom>
        </p:spPr>
      </p:pic>
      <p:sp>
        <p:nvSpPr>
          <p:cNvPr id="3" name="Rectangle 2"/>
          <p:cNvSpPr/>
          <p:nvPr/>
        </p:nvSpPr>
        <p:spPr>
          <a:xfrm>
            <a:off x="71314" y="4114800"/>
            <a:ext cx="12075886" cy="267765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In this study, we developed a colorimetric </a:t>
            </a:r>
            <a:r>
              <a:rPr lang="en-US" sz="2800" dirty="0" err="1">
                <a:latin typeface="Times New Roman" panose="02020603050405020304" pitchFamily="18" charset="0"/>
                <a:cs typeface="Times New Roman" panose="02020603050405020304" pitchFamily="18" charset="0"/>
              </a:rPr>
              <a:t>resazurin</a:t>
            </a:r>
            <a:r>
              <a:rPr lang="en-US" sz="2800" dirty="0">
                <a:latin typeface="Times New Roman" panose="02020603050405020304" pitchFamily="18" charset="0"/>
                <a:cs typeface="Times New Roman" panose="02020603050405020304" pitchFamily="18" charset="0"/>
              </a:rPr>
              <a:t> assay and demonstrated the use of machine learning predictive modelling for screening raw milk based on microbiological quality as represented by aerobic plate counts. A colorimetric system was constructed using an ISL29125, an RGB-based </a:t>
            </a:r>
            <a:r>
              <a:rPr lang="en-US" sz="2800" dirty="0" err="1">
                <a:latin typeface="Times New Roman" panose="02020603050405020304" pitchFamily="18" charset="0"/>
                <a:cs typeface="Times New Roman" panose="02020603050405020304" pitchFamily="18" charset="0"/>
              </a:rPr>
              <a:t>colour</a:t>
            </a:r>
            <a:r>
              <a:rPr lang="en-US" sz="2800" dirty="0">
                <a:latin typeface="Times New Roman" panose="02020603050405020304" pitchFamily="18" charset="0"/>
                <a:cs typeface="Times New Roman" panose="02020603050405020304" pitchFamily="18" charset="0"/>
              </a:rPr>
              <a:t> sensor, enclosed in a new-design box applicable to a modified </a:t>
            </a:r>
            <a:r>
              <a:rPr lang="en-US" sz="2800" dirty="0" err="1">
                <a:latin typeface="Times New Roman" panose="02020603050405020304" pitchFamily="18" charset="0"/>
                <a:cs typeface="Times New Roman" panose="02020603050405020304" pitchFamily="18" charset="0"/>
              </a:rPr>
              <a:t>resazurin</a:t>
            </a:r>
            <a:r>
              <a:rPr lang="en-US" sz="2800" dirty="0">
                <a:latin typeface="Times New Roman" panose="02020603050405020304" pitchFamily="18" charset="0"/>
                <a:cs typeface="Times New Roman" panose="02020603050405020304" pitchFamily="18" charset="0"/>
              </a:rPr>
              <a:t> test performed in the six-well plate configuration.</a:t>
            </a:r>
          </a:p>
        </p:txBody>
      </p:sp>
    </p:spTree>
    <p:extLst>
      <p:ext uri="{BB962C8B-B14F-4D97-AF65-F5344CB8AC3E}">
        <p14:creationId xmlns:p14="http://schemas.microsoft.com/office/powerpoint/2010/main" val="4254712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4750" y="1047750"/>
            <a:ext cx="4762500" cy="4762500"/>
          </a:xfrm>
          <a:prstGeom prst="rect">
            <a:avLst/>
          </a:prstGeom>
        </p:spPr>
      </p:pic>
    </p:spTree>
    <p:extLst>
      <p:ext uri="{BB962C8B-B14F-4D97-AF65-F5344CB8AC3E}">
        <p14:creationId xmlns:p14="http://schemas.microsoft.com/office/powerpoint/2010/main" val="848114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130" y="451900"/>
            <a:ext cx="1786066" cy="800219"/>
          </a:xfrm>
          <a:prstGeom prst="rect">
            <a:avLst/>
          </a:prstGeom>
        </p:spPr>
        <p:txBody>
          <a:bodyPr wrap="none">
            <a:spAutoFit/>
          </a:bodyPr>
          <a:lstStyle/>
          <a:p>
            <a:r>
              <a:rPr lang="en-US" sz="2800" b="1" u="sng" dirty="0">
                <a:solidFill>
                  <a:srgbClr val="5B9BD5">
                    <a:lumMod val="50000"/>
                  </a:srgbClr>
                </a:solidFill>
                <a:latin typeface="Times New Roman" panose="02020603050405020304" pitchFamily="18" charset="0"/>
                <a:cs typeface="Times New Roman" panose="02020603050405020304" pitchFamily="18" charset="0"/>
              </a:rPr>
              <a:t>HeLa </a:t>
            </a:r>
            <a:r>
              <a:rPr lang="en-US" sz="2800" b="1" u="sng" dirty="0" smtClean="0">
                <a:solidFill>
                  <a:srgbClr val="5B9BD5">
                    <a:lumMod val="50000"/>
                  </a:srgbClr>
                </a:solidFill>
                <a:latin typeface="Times New Roman" panose="02020603050405020304" pitchFamily="18" charset="0"/>
                <a:cs typeface="Times New Roman" panose="02020603050405020304" pitchFamily="18" charset="0"/>
              </a:rPr>
              <a:t>cells</a:t>
            </a:r>
          </a:p>
          <a:p>
            <a:endParaRPr lang="en-US" dirty="0"/>
          </a:p>
        </p:txBody>
      </p:sp>
      <p:pic>
        <p:nvPicPr>
          <p:cNvPr id="3" name="Picture 2"/>
          <p:cNvPicPr>
            <a:picLocks noChangeAspect="1"/>
          </p:cNvPicPr>
          <p:nvPr/>
        </p:nvPicPr>
        <p:blipFill>
          <a:blip r:embed="rId2"/>
          <a:stretch>
            <a:fillRect/>
          </a:stretch>
        </p:blipFill>
        <p:spPr>
          <a:xfrm>
            <a:off x="10307428" y="0"/>
            <a:ext cx="1774090" cy="2572735"/>
          </a:xfrm>
          <a:prstGeom prst="rect">
            <a:avLst/>
          </a:prstGeom>
        </p:spPr>
      </p:pic>
      <p:sp>
        <p:nvSpPr>
          <p:cNvPr id="4" name="Rectangle 3"/>
          <p:cNvSpPr/>
          <p:nvPr/>
        </p:nvSpPr>
        <p:spPr>
          <a:xfrm>
            <a:off x="96982" y="1252119"/>
            <a:ext cx="9974919" cy="3970318"/>
          </a:xfrm>
          <a:prstGeom prst="rect">
            <a:avLst/>
          </a:prstGeom>
        </p:spPr>
        <p:txBody>
          <a:bodyPr wrap="square">
            <a:spAutoFit/>
          </a:bodyPr>
          <a:lstStyle/>
          <a:p>
            <a:pPr lvl="0"/>
            <a:r>
              <a:rPr lang="en-US" sz="2800" dirty="0" smtClean="0">
                <a:solidFill>
                  <a:srgbClr val="5B9BD5">
                    <a:lumMod val="50000"/>
                  </a:srgbClr>
                </a:solidFill>
                <a:latin typeface="Times New Roman" panose="02020603050405020304" pitchFamily="18" charset="0"/>
                <a:cs typeface="Times New Roman" panose="02020603050405020304" pitchFamily="18" charset="0"/>
              </a:rPr>
              <a:t>*In </a:t>
            </a:r>
            <a:r>
              <a:rPr lang="en-US" sz="2800" dirty="0">
                <a:solidFill>
                  <a:srgbClr val="5B9BD5">
                    <a:lumMod val="50000"/>
                  </a:srgbClr>
                </a:solidFill>
                <a:latin typeface="Times New Roman" panose="02020603050405020304" pitchFamily="18" charset="0"/>
                <a:cs typeface="Times New Roman" panose="02020603050405020304" pitchFamily="18" charset="0"/>
              </a:rPr>
              <a:t>1951, Henrietta Lacks, a 31-year-old African-American woman, went to Baltimore's Johns Hopkins Hospital to be treated for cervical cancer. Some of her cancer cells began being used in research due to their unique ability to continuously grow and divide in the laboratory</a:t>
            </a:r>
            <a:r>
              <a:rPr lang="en-US" sz="2800" dirty="0" smtClean="0">
                <a:solidFill>
                  <a:srgbClr val="5B9BD5">
                    <a:lumMod val="50000"/>
                  </a:srgbClr>
                </a:solidFill>
                <a:latin typeface="Times New Roman" panose="02020603050405020304" pitchFamily="18" charset="0"/>
                <a:cs typeface="Times New Roman" panose="02020603050405020304" pitchFamily="18" charset="0"/>
              </a:rPr>
              <a:t>.</a:t>
            </a:r>
          </a:p>
          <a:p>
            <a:pPr lvl="0"/>
            <a:endParaRPr lang="en-US" sz="2800" dirty="0">
              <a:solidFill>
                <a:srgbClr val="5B9BD5">
                  <a:lumMod val="50000"/>
                </a:srgbClr>
              </a:solidFill>
              <a:latin typeface="Times New Roman" panose="02020603050405020304" pitchFamily="18" charset="0"/>
              <a:cs typeface="Times New Roman" panose="02020603050405020304" pitchFamily="18" charset="0"/>
            </a:endParaRPr>
          </a:p>
          <a:p>
            <a:pPr lvl="0"/>
            <a:r>
              <a:rPr lang="en-US" sz="2800" dirty="0" smtClean="0">
                <a:solidFill>
                  <a:srgbClr val="5B9BD5">
                    <a:lumMod val="50000"/>
                  </a:srgbClr>
                </a:solidFill>
                <a:latin typeface="Times New Roman" panose="02020603050405020304" pitchFamily="18" charset="0"/>
                <a:cs typeface="Times New Roman" panose="02020603050405020304" pitchFamily="18" charset="0"/>
              </a:rPr>
              <a:t>*</a:t>
            </a:r>
            <a:r>
              <a:rPr lang="en-US" sz="2800" dirty="0">
                <a:solidFill>
                  <a:srgbClr val="5B9BD5">
                    <a:lumMod val="50000"/>
                  </a:srgbClr>
                </a:solidFill>
                <a:latin typeface="Times New Roman" panose="02020603050405020304" pitchFamily="18" charset="0"/>
                <a:cs typeface="Times New Roman" panose="02020603050405020304" pitchFamily="18" charset="0"/>
              </a:rPr>
              <a:t>HeLa is an immortalized cell line used in scientific research. It is the oldest human cell line and one of the most commonly used</a:t>
            </a:r>
            <a:r>
              <a:rPr lang="en-US" sz="2800" dirty="0" smtClean="0">
                <a:solidFill>
                  <a:srgbClr val="5B9BD5">
                    <a:lumMod val="50000"/>
                  </a:srgbClr>
                </a:solidFill>
                <a:latin typeface="Times New Roman" panose="02020603050405020304" pitchFamily="18" charset="0"/>
                <a:cs typeface="Times New Roman" panose="02020603050405020304" pitchFamily="18" charset="0"/>
              </a:rPr>
              <a:t>.</a:t>
            </a:r>
          </a:p>
          <a:p>
            <a:pPr lvl="0"/>
            <a:endParaRPr lang="en-US" sz="2800" dirty="0" smtClean="0">
              <a:solidFill>
                <a:srgbClr val="5B9BD5">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24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3462669"/>
            <a:ext cx="7619341" cy="2677656"/>
          </a:xfrm>
          <a:prstGeom prst="rect">
            <a:avLst/>
          </a:prstGeom>
        </p:spPr>
        <p:txBody>
          <a:bodyPr wrap="square">
            <a:spAutoFit/>
          </a:bodyPr>
          <a:lstStyle/>
          <a:p>
            <a:pPr lvl="0"/>
            <a:r>
              <a:rPr lang="en-US" sz="2800" dirty="0">
                <a:solidFill>
                  <a:srgbClr val="5B9BD5">
                    <a:lumMod val="50000"/>
                  </a:srgbClr>
                </a:solidFill>
                <a:latin typeface="Times New Roman" panose="02020603050405020304" pitchFamily="18" charset="0"/>
                <a:cs typeface="Times New Roman" panose="02020603050405020304" pitchFamily="18" charset="0"/>
              </a:rPr>
              <a:t>*Some of her cancer cells began being used in research due to their unique ability to continuously grow and divide in the laboratory. These so-called “immortal” cells were later named “HeLa” after the first two letters of Henrietta Lacks first and last name.</a:t>
            </a:r>
          </a:p>
        </p:txBody>
      </p:sp>
      <p:pic>
        <p:nvPicPr>
          <p:cNvPr id="3" name="Picture 2"/>
          <p:cNvPicPr>
            <a:picLocks noChangeAspect="1"/>
          </p:cNvPicPr>
          <p:nvPr/>
        </p:nvPicPr>
        <p:blipFill>
          <a:blip r:embed="rId2"/>
          <a:stretch>
            <a:fillRect/>
          </a:stretch>
        </p:blipFill>
        <p:spPr>
          <a:xfrm>
            <a:off x="8017376" y="3583323"/>
            <a:ext cx="3907875" cy="2926334"/>
          </a:xfrm>
          <a:prstGeom prst="rect">
            <a:avLst/>
          </a:prstGeom>
        </p:spPr>
      </p:pic>
      <p:sp>
        <p:nvSpPr>
          <p:cNvPr id="4" name="Rectangle 3"/>
          <p:cNvSpPr/>
          <p:nvPr/>
        </p:nvSpPr>
        <p:spPr>
          <a:xfrm>
            <a:off x="3439225" y="6140325"/>
            <a:ext cx="4198585" cy="369332"/>
          </a:xfrm>
          <a:prstGeom prst="rect">
            <a:avLst/>
          </a:prstGeom>
        </p:spPr>
        <p:txBody>
          <a:bodyPr wrap="none">
            <a:spAutoFit/>
          </a:bodyPr>
          <a:lstStyle/>
          <a:p>
            <a:r>
              <a:rPr lang="en-US" dirty="0">
                <a:latin typeface="Google Sans"/>
                <a:hlinkClick r:id="rId3"/>
              </a:rPr>
              <a:t>Hela Cervical Cancer Cells Photograph</a:t>
            </a:r>
            <a:endParaRPr lang="en-US" b="0" i="0" u="none" strike="noStrike" dirty="0">
              <a:effectLst/>
              <a:latin typeface="Google Sans"/>
              <a:hlinkClick r:id="rId3"/>
            </a:endParaRPr>
          </a:p>
        </p:txBody>
      </p:sp>
      <p:sp>
        <p:nvSpPr>
          <p:cNvPr id="5" name="Rectangle 4"/>
          <p:cNvSpPr/>
          <p:nvPr/>
        </p:nvSpPr>
        <p:spPr>
          <a:xfrm>
            <a:off x="124691" y="43893"/>
            <a:ext cx="11800560" cy="3539430"/>
          </a:xfrm>
          <a:prstGeom prst="rect">
            <a:avLst/>
          </a:prstGeom>
        </p:spPr>
        <p:txBody>
          <a:bodyPr wrap="square">
            <a:spAutoFit/>
          </a:bodyPr>
          <a:lstStyle/>
          <a:p>
            <a:pPr lvl="0"/>
            <a:r>
              <a:rPr lang="en-US" sz="2800" dirty="0">
                <a:solidFill>
                  <a:srgbClr val="5B9BD5">
                    <a:lumMod val="50000"/>
                  </a:srgbClr>
                </a:solidFill>
                <a:latin typeface="Times New Roman" panose="02020603050405020304" pitchFamily="18" charset="0"/>
                <a:cs typeface="Times New Roman" panose="02020603050405020304" pitchFamily="18" charset="0"/>
              </a:rPr>
              <a:t>*HeLa cells are used by scientists to develop a cancer research method that tests whether a cell line is cancerous or not.</a:t>
            </a:r>
          </a:p>
          <a:p>
            <a:pPr lvl="0"/>
            <a:endParaRPr lang="en-US" sz="2800" dirty="0">
              <a:solidFill>
                <a:srgbClr val="5B9BD5">
                  <a:lumMod val="50000"/>
                </a:srgbClr>
              </a:solidFill>
              <a:latin typeface="Times New Roman" panose="02020603050405020304" pitchFamily="18" charset="0"/>
              <a:cs typeface="Times New Roman" panose="02020603050405020304" pitchFamily="18" charset="0"/>
            </a:endParaRPr>
          </a:p>
          <a:p>
            <a:pPr lvl="0"/>
            <a:r>
              <a:rPr lang="en-US" sz="2800" dirty="0">
                <a:solidFill>
                  <a:srgbClr val="5B9BD5">
                    <a:lumMod val="50000"/>
                  </a:srgbClr>
                </a:solidFill>
                <a:latin typeface="Times New Roman" panose="02020603050405020304" pitchFamily="18" charset="0"/>
                <a:cs typeface="Times New Roman" panose="02020603050405020304" pitchFamily="18" charset="0"/>
              </a:rPr>
              <a:t>*Lacks' cells doubled every 20 to 24 hours. Today, these incredible cells — nicknamed "HeLa" cells, from the first two letters of her first and last names — are used to study the effects of toxins, drugs, hormones and viruses on the growth of cancer cells without experimenting on humans.</a:t>
            </a:r>
          </a:p>
          <a:p>
            <a:pPr lvl="0"/>
            <a:endParaRPr lang="en-US" sz="2800" dirty="0">
              <a:solidFill>
                <a:srgbClr val="5B9BD5">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426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073" y="664918"/>
            <a:ext cx="11042073" cy="2800767"/>
          </a:xfrm>
          <a:prstGeom prst="rect">
            <a:avLst/>
          </a:prstGeom>
        </p:spPr>
        <p:txBody>
          <a:bodyPr wrap="square">
            <a:spAutoFit/>
          </a:bodyPr>
          <a:lstStyle/>
          <a:p>
            <a:pPr lvl="0"/>
            <a:r>
              <a:rPr lang="en-US" sz="3200" b="1" dirty="0">
                <a:solidFill>
                  <a:srgbClr val="5B9BD5">
                    <a:lumMod val="50000"/>
                  </a:srgbClr>
                </a:solidFill>
                <a:latin typeface="Times New Roman" panose="02020603050405020304" pitchFamily="18" charset="0"/>
                <a:cs typeface="Times New Roman" panose="02020603050405020304" pitchFamily="18" charset="0"/>
              </a:rPr>
              <a:t>Cytotoxicity </a:t>
            </a:r>
            <a:r>
              <a:rPr lang="en-US" sz="3200" b="1" dirty="0" smtClean="0">
                <a:solidFill>
                  <a:srgbClr val="5B9BD5">
                    <a:lumMod val="50000"/>
                  </a:srgbClr>
                </a:solidFill>
                <a:latin typeface="Times New Roman" panose="02020603050405020304" pitchFamily="18" charset="0"/>
                <a:cs typeface="Times New Roman" panose="02020603050405020304" pitchFamily="18" charset="0"/>
              </a:rPr>
              <a:t>assays</a:t>
            </a:r>
          </a:p>
          <a:p>
            <a:pPr lvl="0"/>
            <a:endParaRPr lang="en-US" sz="3200" b="1" dirty="0">
              <a:solidFill>
                <a:srgbClr val="5B9BD5">
                  <a:lumMod val="50000"/>
                </a:srgbClr>
              </a:solidFill>
              <a:latin typeface="Times New Roman" panose="02020603050405020304" pitchFamily="18" charset="0"/>
              <a:cs typeface="Times New Roman" panose="02020603050405020304" pitchFamily="18" charset="0"/>
            </a:endParaRPr>
          </a:p>
          <a:p>
            <a:pPr lvl="0"/>
            <a:r>
              <a:rPr lang="en-US" sz="2800" dirty="0">
                <a:solidFill>
                  <a:srgbClr val="5B9BD5">
                    <a:lumMod val="50000"/>
                  </a:srgbClr>
                </a:solidFill>
                <a:latin typeface="Times New Roman" panose="02020603050405020304" pitchFamily="18" charset="0"/>
                <a:cs typeface="Times New Roman" panose="02020603050405020304" pitchFamily="18" charset="0"/>
              </a:rPr>
              <a:t>Cytotoxicity assays measure loss of some cellular or intercellular structure and/or functions, including lethal cytotoxicity. They thus give an indication of the potential to cause cell and tissue injury and as such have been used by some investigators to predict tissue injury, including eye injury.</a:t>
            </a:r>
          </a:p>
        </p:txBody>
      </p:sp>
    </p:spTree>
    <p:extLst>
      <p:ext uri="{BB962C8B-B14F-4D97-AF65-F5344CB8AC3E}">
        <p14:creationId xmlns:p14="http://schemas.microsoft.com/office/powerpoint/2010/main" val="929478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1582341"/>
            <a:ext cx="11319164" cy="4401205"/>
          </a:xfrm>
          <a:prstGeom prst="rect">
            <a:avLst/>
          </a:prstGeom>
        </p:spPr>
        <p:txBody>
          <a:bodyPr wrap="square">
            <a:spAutoFit/>
          </a:bodyPr>
          <a:lstStyle/>
          <a:p>
            <a:r>
              <a:rPr lang="en-US" sz="2800" dirty="0">
                <a:solidFill>
                  <a:srgbClr val="222222"/>
                </a:solidFill>
                <a:latin typeface="Times New Roman" panose="02020603050405020304" pitchFamily="18" charset="0"/>
                <a:cs typeface="Times New Roman" panose="02020603050405020304" pitchFamily="18" charset="0"/>
              </a:rPr>
              <a:t>Cell-based viability assays are important to determine whether cells are alive or dead. Such assays are widely used for investigating cell response to a given agent, drug or to establish relative cytotoxicity of chemicals.</a:t>
            </a:r>
          </a:p>
          <a:p>
            <a:r>
              <a:rPr lang="en-US" sz="2800" dirty="0">
                <a:solidFill>
                  <a:srgbClr val="222222"/>
                </a:solidFill>
                <a:latin typeface="Times New Roman" panose="02020603050405020304" pitchFamily="18" charset="0"/>
                <a:cs typeface="Times New Roman" panose="02020603050405020304" pitchFamily="18" charset="0"/>
              </a:rPr>
              <a:t>Living cells maintain a reducing environment within their cytoplasm and mitochondria, in which </a:t>
            </a:r>
            <a:r>
              <a:rPr lang="en-US" sz="2800" dirty="0" err="1">
                <a:solidFill>
                  <a:srgbClr val="222222"/>
                </a:solidFill>
                <a:latin typeface="Times New Roman" panose="02020603050405020304" pitchFamily="18" charset="0"/>
                <a:cs typeface="Times New Roman" panose="02020603050405020304" pitchFamily="18" charset="0"/>
              </a:rPr>
              <a:t>resazurin</a:t>
            </a:r>
            <a:r>
              <a:rPr lang="en-US" sz="2800" dirty="0">
                <a:solidFill>
                  <a:srgbClr val="222222"/>
                </a:solidFill>
                <a:latin typeface="Times New Roman" panose="02020603050405020304" pitchFamily="18" charset="0"/>
                <a:cs typeface="Times New Roman" panose="02020603050405020304" pitchFamily="18" charset="0"/>
              </a:rPr>
              <a:t> (blue and non-fluorescent) is reduced by dehydrogenase enzymes to form the red fluorescent dye </a:t>
            </a:r>
            <a:r>
              <a:rPr lang="en-US" sz="2800" dirty="0" err="1">
                <a:solidFill>
                  <a:srgbClr val="222222"/>
                </a:solidFill>
                <a:latin typeface="Times New Roman" panose="02020603050405020304" pitchFamily="18" charset="0"/>
                <a:cs typeface="Times New Roman" panose="02020603050405020304" pitchFamily="18" charset="0"/>
              </a:rPr>
              <a:t>resorufin</a:t>
            </a:r>
            <a:r>
              <a:rPr lang="en-US" sz="2800" dirty="0">
                <a:solidFill>
                  <a:srgbClr val="222222"/>
                </a:solidFill>
                <a:latin typeface="Times New Roman" panose="02020603050405020304" pitchFamily="18" charset="0"/>
                <a:cs typeface="Times New Roman" panose="02020603050405020304" pitchFamily="18" charset="0"/>
              </a:rPr>
              <a:t>. The amount of </a:t>
            </a:r>
            <a:r>
              <a:rPr lang="en-US" sz="2800" dirty="0" err="1">
                <a:solidFill>
                  <a:srgbClr val="222222"/>
                </a:solidFill>
                <a:latin typeface="Times New Roman" panose="02020603050405020304" pitchFamily="18" charset="0"/>
                <a:cs typeface="Times New Roman" panose="02020603050405020304" pitchFamily="18" charset="0"/>
              </a:rPr>
              <a:t>resorufin</a:t>
            </a:r>
            <a:r>
              <a:rPr lang="en-US" sz="2800" dirty="0">
                <a:solidFill>
                  <a:srgbClr val="222222"/>
                </a:solidFill>
                <a:latin typeface="Times New Roman" panose="02020603050405020304" pitchFamily="18" charset="0"/>
                <a:cs typeface="Times New Roman" panose="02020603050405020304" pitchFamily="18" charset="0"/>
              </a:rPr>
              <a:t> can be monitored by measuring fluorescence or absorbance, which is proportional to the number of living cells in the sample. Depending on the cell types, the </a:t>
            </a:r>
            <a:r>
              <a:rPr lang="en-US" sz="2800" dirty="0" err="1">
                <a:solidFill>
                  <a:srgbClr val="222222"/>
                </a:solidFill>
                <a:latin typeface="Times New Roman" panose="02020603050405020304" pitchFamily="18" charset="0"/>
                <a:cs typeface="Times New Roman" panose="02020603050405020304" pitchFamily="18" charset="0"/>
              </a:rPr>
              <a:t>resazurin</a:t>
            </a:r>
            <a:r>
              <a:rPr lang="en-US" sz="2800" dirty="0">
                <a:solidFill>
                  <a:srgbClr val="222222"/>
                </a:solidFill>
                <a:latin typeface="Times New Roman" panose="02020603050405020304" pitchFamily="18" charset="0"/>
                <a:cs typeface="Times New Roman" panose="02020603050405020304" pitchFamily="18" charset="0"/>
              </a:rPr>
              <a:t> assay can be used to detect as few as 40 cells with reproducible and sensitive signal.</a:t>
            </a:r>
            <a:endParaRPr lang="en-US" sz="2800" b="0" i="0" dirty="0">
              <a:solidFill>
                <a:srgbClr val="222222"/>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540327" y="394993"/>
            <a:ext cx="2805255" cy="1031501"/>
          </a:xfrm>
          <a:prstGeom prst="rect">
            <a:avLst/>
          </a:prstGeom>
        </p:spPr>
        <p:txBody>
          <a:bodyPr wrap="none">
            <a:spAutoFit/>
          </a:bodyPr>
          <a:lstStyle/>
          <a:p>
            <a:pPr lvl="0">
              <a:lnSpc>
                <a:spcPct val="200000"/>
              </a:lnSpc>
            </a:pPr>
            <a:r>
              <a:rPr lang="en-US" sz="3600" b="1" u="sng" dirty="0" smtClean="0">
                <a:solidFill>
                  <a:srgbClr val="44546A"/>
                </a:solidFill>
                <a:latin typeface="Times New Roman" panose="02020603050405020304" pitchFamily="18" charset="0"/>
                <a:cs typeface="Times New Roman" panose="02020603050405020304" pitchFamily="18" charset="0"/>
              </a:rPr>
              <a:t>Introduction </a:t>
            </a:r>
            <a:endParaRPr lang="en-US" sz="3600" b="1" u="sng" dirty="0">
              <a:solidFill>
                <a:srgbClr val="44546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331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490809"/>
            <a:ext cx="11117943" cy="3108543"/>
          </a:xfrm>
          <a:prstGeom prst="rect">
            <a:avLst/>
          </a:prstGeom>
        </p:spPr>
        <p:txBody>
          <a:bodyPr wrap="square">
            <a:spAutoFit/>
          </a:bodyPr>
          <a:lstStyle/>
          <a:p>
            <a:r>
              <a:rPr lang="en-US" sz="2800" b="1" u="sng" dirty="0" err="1" smtClean="0">
                <a:latin typeface="Times New Roman" panose="02020603050405020304" pitchFamily="18" charset="0"/>
                <a:cs typeface="Times New Roman" panose="02020603050405020304" pitchFamily="18" charset="0"/>
              </a:rPr>
              <a:t>Resazurin</a:t>
            </a:r>
            <a:r>
              <a:rPr lang="en-US" sz="2800" b="1" u="sng" dirty="0" smtClean="0">
                <a:latin typeface="Times New Roman" panose="02020603050405020304" pitchFamily="18" charset="0"/>
                <a:cs typeface="Times New Roman" panose="02020603050405020304" pitchFamily="18" charset="0"/>
              </a:rPr>
              <a:t> assay</a:t>
            </a:r>
          </a:p>
          <a:p>
            <a:endParaRPr lang="en-US" sz="2800" b="1" u="sng"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err="1" smtClean="0">
                <a:latin typeface="Times New Roman" panose="02020603050405020304" pitchFamily="18" charset="0"/>
                <a:cs typeface="Times New Roman" panose="02020603050405020304" pitchFamily="18" charset="0"/>
              </a:rPr>
              <a:t>resazurin</a:t>
            </a:r>
            <a:r>
              <a:rPr lang="en-US" sz="2800" dirty="0" smtClean="0">
                <a:latin typeface="Times New Roman" panose="02020603050405020304" pitchFamily="18" charset="0"/>
                <a:cs typeface="Times New Roman" panose="02020603050405020304" pitchFamily="18" charset="0"/>
              </a:rPr>
              <a:t> assay also known as </a:t>
            </a:r>
            <a:r>
              <a:rPr lang="en-US" sz="2800" dirty="0" err="1" smtClean="0">
                <a:latin typeface="Times New Roman" panose="02020603050405020304" pitchFamily="18" charset="0"/>
                <a:cs typeface="Times New Roman" panose="02020603050405020304" pitchFamily="18" charset="0"/>
              </a:rPr>
              <a:t>Alamar</a:t>
            </a:r>
            <a:r>
              <a:rPr lang="en-US" sz="2800" dirty="0" smtClean="0">
                <a:latin typeface="Times New Roman" panose="02020603050405020304" pitchFamily="18" charset="0"/>
                <a:cs typeface="Times New Roman" panose="02020603050405020304" pitchFamily="18" charset="0"/>
              </a:rPr>
              <a:t> </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Blue</a:t>
            </a:r>
            <a:r>
              <a:rPr lang="en-US" sz="2800" dirty="0" smtClean="0">
                <a:latin typeface="Times New Roman" panose="02020603050405020304" pitchFamily="18" charset="0"/>
                <a:cs typeface="Times New Roman" panose="02020603050405020304" pitchFamily="18" charset="0"/>
              </a:rPr>
              <a:t> assay offers a simple, rapid, and sensitive measurement for the viability of mammalian cells and bacteria. Living cells are metabolically active and are able to reduce via mitochondrial reductase, the </a:t>
            </a:r>
            <a:r>
              <a:rPr lang="en-US" sz="2800" dirty="0" err="1" smtClean="0">
                <a:latin typeface="Times New Roman" panose="02020603050405020304" pitchFamily="18" charset="0"/>
                <a:cs typeface="Times New Roman" panose="02020603050405020304" pitchFamily="18" charset="0"/>
              </a:rPr>
              <a:t>nonfluorescent</a:t>
            </a:r>
            <a:r>
              <a:rPr lang="en-US" sz="2800" dirty="0" smtClean="0">
                <a:latin typeface="Times New Roman" panose="02020603050405020304" pitchFamily="18" charset="0"/>
                <a:cs typeface="Times New Roman" panose="02020603050405020304" pitchFamily="18" charset="0"/>
              </a:rPr>
              <a:t> dye </a:t>
            </a:r>
            <a:r>
              <a:rPr lang="en-US" sz="2800" dirty="0" err="1" smtClean="0">
                <a:latin typeface="Times New Roman" panose="02020603050405020304" pitchFamily="18" charset="0"/>
                <a:cs typeface="Times New Roman" panose="02020603050405020304" pitchFamily="18" charset="0"/>
              </a:rPr>
              <a:t>resazurin</a:t>
            </a:r>
            <a:r>
              <a:rPr lang="en-US" sz="2800" dirty="0" smtClean="0">
                <a:latin typeface="Times New Roman" panose="02020603050405020304" pitchFamily="18" charset="0"/>
                <a:cs typeface="Times New Roman" panose="02020603050405020304" pitchFamily="18" charset="0"/>
              </a:rPr>
              <a:t> to the strongly-fluorescent dye </a:t>
            </a:r>
            <a:r>
              <a:rPr lang="en-US" sz="2800" b="1" dirty="0" err="1" smtClean="0">
                <a:solidFill>
                  <a:srgbClr val="FF33CC"/>
                </a:solidFill>
                <a:latin typeface="Times New Roman" panose="02020603050405020304" pitchFamily="18" charset="0"/>
                <a:cs typeface="Times New Roman" panose="02020603050405020304" pitchFamily="18" charset="0"/>
              </a:rPr>
              <a:t>resorufin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333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0512" y="1696811"/>
            <a:ext cx="9603369" cy="3017520"/>
          </a:xfrm>
          <a:prstGeom prst="rect">
            <a:avLst/>
          </a:prstGeom>
        </p:spPr>
      </p:pic>
    </p:spTree>
    <p:extLst>
      <p:ext uri="{BB962C8B-B14F-4D97-AF65-F5344CB8AC3E}">
        <p14:creationId xmlns:p14="http://schemas.microsoft.com/office/powerpoint/2010/main" val="669359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1716</Words>
  <Application>Microsoft Office PowerPoint</Application>
  <PresentationFormat>Widescreen</PresentationFormat>
  <Paragraphs>89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Google Sans</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Raghad</dc:creator>
  <cp:lastModifiedBy>Dr. Raghad</cp:lastModifiedBy>
  <cp:revision>77</cp:revision>
  <dcterms:created xsi:type="dcterms:W3CDTF">2024-03-07T06:42:21Z</dcterms:created>
  <dcterms:modified xsi:type="dcterms:W3CDTF">2024-03-18T20:40:50Z</dcterms:modified>
</cp:coreProperties>
</file>