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906F3-2F59-4D5D-A50E-A35DFDD63CB7}" type="datetimeFigureOut">
              <a:rPr lang="en-GB" smtClean="0"/>
              <a:pPr/>
              <a:t>27/03/2024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5DFF20-75DC-4FE6-81B6-EBD00A008B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B906F3-2F59-4D5D-A50E-A35DFDD63CB7}" type="datetimeFigureOut">
              <a:rPr lang="en-GB" smtClean="0"/>
              <a:pPr/>
              <a:t>27/03/2024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FF20-75DC-4FE6-81B6-EBD00A008B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B906F3-2F59-4D5D-A50E-A35DFDD63CB7}" type="datetimeFigureOut">
              <a:rPr lang="en-GB" smtClean="0"/>
              <a:pPr/>
              <a:t>27/03/2024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FF20-75DC-4FE6-81B6-EBD00A008B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B906F3-2F59-4D5D-A50E-A35DFDD63CB7}" type="datetimeFigureOut">
              <a:rPr lang="en-GB" smtClean="0"/>
              <a:pPr/>
              <a:t>27/03/2024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FF20-75DC-4FE6-81B6-EBD00A008B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B906F3-2F59-4D5D-A50E-A35DFDD63CB7}" type="datetimeFigureOut">
              <a:rPr lang="en-GB" smtClean="0"/>
              <a:pPr/>
              <a:t>27/03/2024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FF20-75DC-4FE6-81B6-EBD00A008B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B906F3-2F59-4D5D-A50E-A35DFDD63CB7}" type="datetimeFigureOut">
              <a:rPr lang="en-GB" smtClean="0"/>
              <a:pPr/>
              <a:t>27/03/2024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FF20-75DC-4FE6-81B6-EBD00A008B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B906F3-2F59-4D5D-A50E-A35DFDD63CB7}" type="datetimeFigureOut">
              <a:rPr lang="en-GB" smtClean="0"/>
              <a:pPr/>
              <a:t>27/03/2024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FF20-75DC-4FE6-81B6-EBD00A008B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B906F3-2F59-4D5D-A50E-A35DFDD63CB7}" type="datetimeFigureOut">
              <a:rPr lang="en-GB" smtClean="0"/>
              <a:pPr/>
              <a:t>27/03/2024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FF20-75DC-4FE6-81B6-EBD00A008B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B906F3-2F59-4D5D-A50E-A35DFDD63CB7}" type="datetimeFigureOut">
              <a:rPr lang="en-GB" smtClean="0"/>
              <a:pPr/>
              <a:t>27/03/2024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FF20-75DC-4FE6-81B6-EBD00A008B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B906F3-2F59-4D5D-A50E-A35DFDD63CB7}" type="datetimeFigureOut">
              <a:rPr lang="en-GB" smtClean="0"/>
              <a:pPr/>
              <a:t>27/03/2024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FF20-75DC-4FE6-81B6-EBD00A008B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906F3-2F59-4D5D-A50E-A35DFDD63CB7}" type="datetimeFigureOut">
              <a:rPr lang="en-GB" smtClean="0"/>
              <a:pPr/>
              <a:t>27/03/2024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5DFF20-75DC-4FE6-81B6-EBD00A008B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B906F3-2F59-4D5D-A50E-A35DFDD63CB7}" type="datetimeFigureOut">
              <a:rPr lang="en-GB" smtClean="0"/>
              <a:pPr/>
              <a:t>27/03/2024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25DFF20-75DC-4FE6-81B6-EBD00A008B2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196752"/>
            <a:ext cx="7128792" cy="58785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SA" sz="2400" b="1" dirty="0" smtClean="0"/>
              <a:t>التقرير الذاتي لقسم المحاصيل الحقلية</a:t>
            </a:r>
          </a:p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 المقدمة</a:t>
            </a:r>
          </a:p>
          <a:p>
            <a:pPr algn="ctr"/>
            <a:r>
              <a:rPr lang="ar-IQ" sz="2400" b="1" dirty="0" smtClean="0"/>
              <a:t>رؤية </a:t>
            </a:r>
            <a:r>
              <a:rPr lang="ar-IQ" sz="2400" b="1" dirty="0"/>
              <a:t>ورسالة واهداف قسم المحاصيل </a:t>
            </a:r>
            <a:r>
              <a:rPr lang="ar-IQ" sz="2400" b="1" dirty="0" smtClean="0"/>
              <a:t>الحقلية</a:t>
            </a:r>
            <a:endParaRPr lang="ar-SA" sz="2400" dirty="0" smtClean="0"/>
          </a:p>
          <a:p>
            <a:pPr algn="ctr"/>
            <a:r>
              <a:rPr lang="ar-SA" sz="2400" dirty="0" smtClean="0">
                <a:solidFill>
                  <a:srgbClr val="FF0000"/>
                </a:solidFill>
              </a:rPr>
              <a:t> </a:t>
            </a:r>
            <a:r>
              <a:rPr lang="ar-S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سبعة معايير</a:t>
            </a:r>
            <a:endParaRPr lang="ar-SA" sz="2400" dirty="0" smtClean="0">
              <a:ln w="18415" cmpd="sng">
                <a:solidFill>
                  <a:sysClr val="windowText" lastClr="000000"/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ctr" rtl="1"/>
            <a:r>
              <a:rPr lang="ar-SA" sz="2400" b="1" dirty="0" smtClean="0">
                <a:solidFill>
                  <a:srgbClr val="0070C0"/>
                </a:solidFill>
              </a:rPr>
              <a:t>  </a:t>
            </a:r>
            <a:r>
              <a:rPr lang="ar-IQ" sz="2400" b="1" dirty="0" smtClean="0">
                <a:solidFill>
                  <a:srgbClr val="0070C0"/>
                </a:solidFill>
              </a:rPr>
              <a:t>المعيار </a:t>
            </a:r>
            <a:r>
              <a:rPr lang="ar-IQ" sz="2400" b="1" dirty="0">
                <a:solidFill>
                  <a:srgbClr val="0070C0"/>
                </a:solidFill>
              </a:rPr>
              <a:t>الاول: </a:t>
            </a:r>
            <a:r>
              <a:rPr lang="ar-IQ" sz="2400" b="1" dirty="0" smtClean="0">
                <a:solidFill>
                  <a:srgbClr val="0070C0"/>
                </a:solidFill>
              </a:rPr>
              <a:t>الطلبة</a:t>
            </a:r>
            <a:r>
              <a:rPr lang="ar-SA" sz="2400" b="1" dirty="0" smtClean="0">
                <a:solidFill>
                  <a:srgbClr val="0070C0"/>
                </a:solidFill>
              </a:rPr>
              <a:t>  </a:t>
            </a:r>
            <a:r>
              <a:rPr lang="ar-SA" sz="2400" b="1" dirty="0" smtClean="0">
                <a:solidFill>
                  <a:srgbClr val="FF0000"/>
                </a:solidFill>
              </a:rPr>
              <a:t>ص 3</a:t>
            </a:r>
          </a:p>
          <a:p>
            <a:pPr algn="ctr"/>
            <a:r>
              <a:rPr lang="ar-IQ" sz="2400" b="1" dirty="0"/>
              <a:t>المعيار الثاني: اهداف البرنامج </a:t>
            </a:r>
            <a:r>
              <a:rPr lang="ar-IQ" sz="2400" b="1" dirty="0" smtClean="0"/>
              <a:t>التعليمي</a:t>
            </a:r>
            <a:endParaRPr lang="ar-SA" sz="2400" b="1" dirty="0" smtClean="0"/>
          </a:p>
          <a:p>
            <a:pPr algn="ctr"/>
            <a:r>
              <a:rPr lang="ar-IQ" sz="2400" b="1" dirty="0"/>
              <a:t>المعيار الثالث (مخرجات التعلم)</a:t>
            </a:r>
            <a:endParaRPr lang="en-GB" sz="2400" dirty="0"/>
          </a:p>
          <a:p>
            <a:pPr algn="ctr"/>
            <a:r>
              <a:rPr lang="ar-IQ" sz="2400" b="1" dirty="0"/>
              <a:t>المعيار الرابع (المنهاج الدراسي)</a:t>
            </a:r>
            <a:endParaRPr lang="en-GB" sz="2400" dirty="0"/>
          </a:p>
          <a:p>
            <a:pPr algn="ctr" rtl="1"/>
            <a:r>
              <a:rPr lang="ar-IQ" sz="2400" b="1" dirty="0"/>
              <a:t>المعيار </a:t>
            </a:r>
            <a:r>
              <a:rPr lang="ar-IQ" sz="2400" b="1" dirty="0" smtClean="0"/>
              <a:t>الخامس</a:t>
            </a:r>
            <a:r>
              <a:rPr lang="ar-SA" sz="2400" b="1" dirty="0" smtClean="0"/>
              <a:t> </a:t>
            </a:r>
            <a:r>
              <a:rPr lang="ar-IQ" sz="2400" b="1" dirty="0" smtClean="0"/>
              <a:t>(التسهيلات)</a:t>
            </a:r>
            <a:endParaRPr lang="ar-SA" sz="2400" b="1" dirty="0" smtClean="0"/>
          </a:p>
          <a:p>
            <a:pPr algn="ctr" rtl="1"/>
            <a:r>
              <a:rPr lang="ar-IQ" sz="2400" b="1" dirty="0" smtClean="0">
                <a:solidFill>
                  <a:srgbClr val="0070C0"/>
                </a:solidFill>
              </a:rPr>
              <a:t>المعيار ال</a:t>
            </a:r>
            <a:r>
              <a:rPr lang="ar-SA" sz="2400" b="1" dirty="0" smtClean="0">
                <a:solidFill>
                  <a:srgbClr val="0070C0"/>
                </a:solidFill>
              </a:rPr>
              <a:t>سادس </a:t>
            </a:r>
            <a:r>
              <a:rPr lang="ar-IQ" sz="2400" b="1" dirty="0">
                <a:solidFill>
                  <a:srgbClr val="0070C0"/>
                </a:solidFill>
              </a:rPr>
              <a:t>(هيكلية القسم</a:t>
            </a:r>
            <a:r>
              <a:rPr lang="ar-IQ" sz="2400" b="1" dirty="0" smtClean="0">
                <a:solidFill>
                  <a:srgbClr val="0070C0"/>
                </a:solidFill>
              </a:rPr>
              <a:t>)</a:t>
            </a:r>
            <a:r>
              <a:rPr lang="ar-SA" sz="2400" b="1" dirty="0" smtClean="0">
                <a:solidFill>
                  <a:srgbClr val="0070C0"/>
                </a:solidFill>
              </a:rPr>
              <a:t> </a:t>
            </a:r>
            <a:r>
              <a:rPr lang="ar-SA" sz="2400" b="1" dirty="0" smtClean="0">
                <a:solidFill>
                  <a:srgbClr val="FF0000"/>
                </a:solidFill>
              </a:rPr>
              <a:t>ص</a:t>
            </a:r>
            <a:r>
              <a:rPr lang="ar-SA" sz="2400" b="1" dirty="0" smtClean="0">
                <a:solidFill>
                  <a:srgbClr val="0070C0"/>
                </a:solidFill>
              </a:rPr>
              <a:t> </a:t>
            </a:r>
            <a:r>
              <a:rPr lang="ar-SA" sz="2400" b="1" dirty="0" smtClean="0">
                <a:solidFill>
                  <a:srgbClr val="FF0000"/>
                </a:solidFill>
              </a:rPr>
              <a:t>33</a:t>
            </a:r>
            <a:endParaRPr lang="en-GB" sz="2400" dirty="0">
              <a:solidFill>
                <a:srgbClr val="FF0000"/>
              </a:solidFill>
            </a:endParaRPr>
          </a:p>
          <a:p>
            <a:pPr algn="ctr" rtl="1"/>
            <a:r>
              <a:rPr lang="ar-IQ" sz="2400" b="1" dirty="0" smtClean="0">
                <a:solidFill>
                  <a:srgbClr val="0070C0"/>
                </a:solidFill>
              </a:rPr>
              <a:t>المعيار ال</a:t>
            </a:r>
            <a:r>
              <a:rPr lang="ar-SA" sz="2400" b="1" dirty="0" smtClean="0">
                <a:solidFill>
                  <a:srgbClr val="0070C0"/>
                </a:solidFill>
              </a:rPr>
              <a:t>سابع </a:t>
            </a:r>
            <a:r>
              <a:rPr lang="ar-IQ" sz="2400" b="1" dirty="0" smtClean="0">
                <a:solidFill>
                  <a:srgbClr val="0070C0"/>
                </a:solidFill>
              </a:rPr>
              <a:t>(البحث </a:t>
            </a:r>
            <a:r>
              <a:rPr lang="ar-IQ" sz="2400" b="1" dirty="0">
                <a:solidFill>
                  <a:srgbClr val="0070C0"/>
                </a:solidFill>
              </a:rPr>
              <a:t>العلمي</a:t>
            </a:r>
            <a:r>
              <a:rPr lang="ar-IQ" sz="2400" b="1" dirty="0" smtClean="0">
                <a:solidFill>
                  <a:srgbClr val="0070C0"/>
                </a:solidFill>
              </a:rPr>
              <a:t>)</a:t>
            </a:r>
            <a:r>
              <a:rPr lang="ar-SA" sz="2400" b="1" dirty="0" smtClean="0">
                <a:solidFill>
                  <a:srgbClr val="0070C0"/>
                </a:solidFill>
              </a:rPr>
              <a:t>  </a:t>
            </a:r>
            <a:r>
              <a:rPr lang="ar-SA" sz="2400" b="1" dirty="0" smtClean="0">
                <a:solidFill>
                  <a:srgbClr val="FF0000"/>
                </a:solidFill>
              </a:rPr>
              <a:t>ص40</a:t>
            </a:r>
          </a:p>
          <a:p>
            <a:pPr algn="ctr" rtl="1"/>
            <a:endParaRPr lang="en-GB" sz="2400" dirty="0"/>
          </a:p>
          <a:p>
            <a:pPr algn="ctr"/>
            <a:endParaRPr lang="ar-SA" sz="2400" dirty="0" smtClean="0"/>
          </a:p>
          <a:p>
            <a:pPr algn="ctr"/>
            <a:r>
              <a:rPr lang="ar-SA" sz="3200" dirty="0" smtClean="0"/>
              <a:t> </a:t>
            </a:r>
          </a:p>
          <a:p>
            <a:pPr algn="ctr"/>
            <a:r>
              <a:rPr lang="ar-SA" sz="3200" dirty="0" smtClean="0"/>
              <a:t> </a:t>
            </a:r>
            <a:endParaRPr lang="en-GB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1196752"/>
            <a:ext cx="68407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dirty="0" smtClean="0"/>
              <a:t>1 استمارة  وصف الالبرنامج الاكاديمي </a:t>
            </a:r>
            <a:r>
              <a:rPr lang="ar-SA" dirty="0" smtClean="0">
                <a:solidFill>
                  <a:srgbClr val="FF0000"/>
                </a:solidFill>
              </a:rPr>
              <a:t>تزود من قبل د سنان وتكون موقعة من قبل العميده</a:t>
            </a:r>
          </a:p>
          <a:p>
            <a:pPr algn="r" rtl="1"/>
            <a:r>
              <a:rPr lang="ar-SA" dirty="0" smtClean="0"/>
              <a:t>2 استمارة </a:t>
            </a:r>
            <a:r>
              <a:rPr lang="ar-IQ" dirty="0" smtClean="0"/>
              <a:t>انجاز خطة التحسين قسم المحاصيل</a:t>
            </a:r>
            <a:r>
              <a:rPr lang="ar-SA" dirty="0" smtClean="0"/>
              <a:t>  </a:t>
            </a:r>
            <a:r>
              <a:rPr lang="en-GB" dirty="0" err="1" smtClean="0"/>
              <a:t>pdf</a:t>
            </a:r>
            <a:endParaRPr lang="ar-SA" dirty="0" smtClean="0"/>
          </a:p>
          <a:p>
            <a:pPr algn="r" rtl="1"/>
            <a:r>
              <a:rPr lang="ar-SA" dirty="0" smtClean="0"/>
              <a:t>3 فايل يضم اعداد الطلبة الخريجين والمتعينين لقسم المحاصيل</a:t>
            </a:r>
            <a:r>
              <a:rPr lang="en-GB" dirty="0" smtClean="0"/>
              <a:t> </a:t>
            </a:r>
            <a:r>
              <a:rPr lang="en-GB" dirty="0" err="1" smtClean="0"/>
              <a:t>pdf</a:t>
            </a:r>
            <a:endParaRPr lang="ar-SA" dirty="0" smtClean="0"/>
          </a:p>
          <a:p>
            <a:pPr algn="r" rtl="1"/>
            <a:r>
              <a:rPr lang="ar-SA" dirty="0" smtClean="0"/>
              <a:t>4 رابط وصف البرنامج الاكاديمي 2022 </a:t>
            </a:r>
            <a:r>
              <a:rPr lang="en-GB" dirty="0" err="1" smtClean="0"/>
              <a:t>pdf</a:t>
            </a:r>
            <a:endParaRPr lang="ar-SA" dirty="0" smtClean="0"/>
          </a:p>
          <a:p>
            <a:pPr algn="r" rtl="1"/>
            <a:r>
              <a:rPr lang="ar-SA" dirty="0" smtClean="0"/>
              <a:t>5 مشاريع بحث تخرج 2022-2023</a:t>
            </a:r>
            <a:r>
              <a:rPr lang="en-GB" dirty="0" smtClean="0"/>
              <a:t> </a:t>
            </a:r>
            <a:r>
              <a:rPr lang="en-GB" dirty="0" err="1" smtClean="0"/>
              <a:t>pdf</a:t>
            </a:r>
            <a:endParaRPr lang="ar-SA" dirty="0" smtClean="0"/>
          </a:p>
          <a:p>
            <a:pPr algn="r" rtl="1"/>
            <a:r>
              <a:rPr lang="ar-SA" dirty="0" smtClean="0"/>
              <a:t>6 ملف شمولية الموقع الالكتروني</a:t>
            </a:r>
          </a:p>
          <a:p>
            <a:pPr algn="r" rtl="1"/>
            <a:r>
              <a:rPr lang="ar-SA" dirty="0" smtClean="0"/>
              <a:t>7 وصف البرنامج الاكاديمي مع وصف المقرر</a:t>
            </a:r>
            <a:r>
              <a:rPr lang="en-GB" dirty="0" smtClean="0"/>
              <a:t> </a:t>
            </a:r>
            <a:r>
              <a:rPr lang="en-GB" dirty="0" err="1" smtClean="0"/>
              <a:t>pdf</a:t>
            </a:r>
            <a:endParaRPr lang="ar-SA" dirty="0" smtClean="0"/>
          </a:p>
          <a:p>
            <a:pPr algn="r" rtl="1"/>
            <a:r>
              <a:rPr lang="ar-SA" dirty="0" smtClean="0"/>
              <a:t>8 ابحاث قسم المحاصيل 2022-2023 مع اللنك </a:t>
            </a:r>
            <a:r>
              <a:rPr lang="en-GB" dirty="0" err="1" smtClean="0"/>
              <a:t>pdf</a:t>
            </a:r>
            <a:endParaRPr lang="ar-SA" dirty="0" smtClean="0"/>
          </a:p>
          <a:p>
            <a:pPr algn="r" rtl="1"/>
            <a:r>
              <a:rPr lang="ar-SA" dirty="0" smtClean="0"/>
              <a:t>9 تقرير التقييم الذاتي</a:t>
            </a:r>
          </a:p>
          <a:p>
            <a:pPr algn="r" rtl="1"/>
            <a:endParaRPr lang="ar-SA" dirty="0" smtClean="0"/>
          </a:p>
          <a:p>
            <a:pPr algn="r" rtl="1"/>
            <a:endParaRPr lang="ar-SA" dirty="0" smtClean="0"/>
          </a:p>
          <a:p>
            <a:pPr algn="r" rtl="1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692696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dirty="0" smtClean="0"/>
              <a:t>الفايلات المطلوب ادخالها في الموقع الالكتروني للتصنيف العراقي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</TotalTime>
  <Words>144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Concourse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Zainab</dc:creator>
  <cp:lastModifiedBy>Zainab</cp:lastModifiedBy>
  <cp:revision>3</cp:revision>
  <dcterms:created xsi:type="dcterms:W3CDTF">2024-03-19T18:07:01Z</dcterms:created>
  <dcterms:modified xsi:type="dcterms:W3CDTF">2024-03-27T09:30:19Z</dcterms:modified>
</cp:coreProperties>
</file>