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4" r:id="rId5"/>
    <p:sldId id="261" r:id="rId6"/>
    <p:sldId id="262" r:id="rId7"/>
    <p:sldId id="263"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71" d="100"/>
          <a:sy n="71" d="100"/>
        </p:scale>
        <p:origin x="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49B09C-FA7A-42FF-BC82-9BBBA4BE81FC}" type="datetimeFigureOut">
              <a:rPr lang="ar-IQ" smtClean="0"/>
              <a:t>04/09/1445</a:t>
            </a:fld>
            <a:endParaRPr lang="ar-IQ"/>
          </a:p>
        </p:txBody>
      </p:sp>
      <p:sp>
        <p:nvSpPr>
          <p:cNvPr id="5" name="Footer Placeholder 4"/>
          <p:cNvSpPr>
            <a:spLocks noGrp="1"/>
          </p:cNvSpPr>
          <p:nvPr>
            <p:ph type="ftr" sz="quarter" idx="11"/>
          </p:nvPr>
        </p:nvSpPr>
        <p:spPr>
          <a:xfrm>
            <a:off x="2416500" y="329307"/>
            <a:ext cx="4973915" cy="309201"/>
          </a:xfrm>
        </p:spPr>
        <p:txBody>
          <a:bodyPr/>
          <a:lstStyle/>
          <a:p>
            <a:endParaRPr lang="ar-IQ"/>
          </a:p>
        </p:txBody>
      </p:sp>
      <p:sp>
        <p:nvSpPr>
          <p:cNvPr id="6" name="Slide Number Placeholder 5"/>
          <p:cNvSpPr>
            <a:spLocks noGrp="1"/>
          </p:cNvSpPr>
          <p:nvPr>
            <p:ph type="sldNum" sz="quarter" idx="12"/>
          </p:nvPr>
        </p:nvSpPr>
        <p:spPr>
          <a:xfrm>
            <a:off x="1437664" y="798973"/>
            <a:ext cx="811019" cy="503578"/>
          </a:xfrm>
        </p:spPr>
        <p:txBody>
          <a:bodyPr/>
          <a:lstStyle/>
          <a:p>
            <a:fld id="{C7654650-4B70-4F64-805A-65BD367A0284}" type="slidenum">
              <a:rPr lang="ar-IQ" smtClean="0"/>
              <a:t>‹#›</a:t>
            </a:fld>
            <a:endParaRPr lang="ar-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086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9B09C-FA7A-42FF-BC82-9BBBA4BE81FC}" type="datetimeFigureOut">
              <a:rPr lang="ar-IQ" smtClean="0"/>
              <a:t>04/09/1445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7654650-4B70-4F64-805A-65BD367A0284}" type="slidenum">
              <a:rPr lang="ar-IQ" smtClean="0"/>
              <a:t>‹#›</a:t>
            </a:fld>
            <a:endParaRPr lang="ar-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487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9B09C-FA7A-42FF-BC82-9BBBA4BE81FC}" type="datetimeFigureOut">
              <a:rPr lang="ar-IQ" smtClean="0"/>
              <a:t>04/09/1445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7654650-4B70-4F64-805A-65BD367A0284}" type="slidenum">
              <a:rPr lang="ar-IQ" smtClean="0"/>
              <a:t>‹#›</a:t>
            </a:fld>
            <a:endParaRPr lang="ar-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783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9B09C-FA7A-42FF-BC82-9BBBA4BE81FC}" type="datetimeFigureOut">
              <a:rPr lang="ar-IQ" smtClean="0"/>
              <a:t>04/09/1445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7654650-4B70-4F64-805A-65BD367A0284}" type="slidenum">
              <a:rPr lang="ar-IQ" smtClean="0"/>
              <a:t>‹#›</a:t>
            </a:fld>
            <a:endParaRPr lang="ar-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247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9B09C-FA7A-42FF-BC82-9BBBA4BE81FC}" type="datetimeFigureOut">
              <a:rPr lang="ar-IQ" smtClean="0"/>
              <a:t>04/09/1445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7654650-4B70-4F64-805A-65BD367A0284}" type="slidenum">
              <a:rPr lang="ar-IQ" smtClean="0"/>
              <a:t>‹#›</a:t>
            </a:fld>
            <a:endParaRPr lang="ar-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858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49B09C-FA7A-42FF-BC82-9BBBA4BE81FC}" type="datetimeFigureOut">
              <a:rPr lang="ar-IQ" smtClean="0"/>
              <a:t>04/09/1445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7654650-4B70-4F64-805A-65BD367A0284}" type="slidenum">
              <a:rPr lang="ar-IQ" smtClean="0"/>
              <a:t>‹#›</a:t>
            </a:fld>
            <a:endParaRPr lang="ar-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4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49B09C-FA7A-42FF-BC82-9BBBA4BE81FC}" type="datetimeFigureOut">
              <a:rPr lang="ar-IQ" smtClean="0"/>
              <a:t>04/09/1445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7654650-4B70-4F64-805A-65BD367A0284}" type="slidenum">
              <a:rPr lang="ar-IQ" smtClean="0"/>
              <a:t>‹#›</a:t>
            </a:fld>
            <a:endParaRPr lang="ar-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680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49B09C-FA7A-42FF-BC82-9BBBA4BE81FC}" type="datetimeFigureOut">
              <a:rPr lang="ar-IQ" smtClean="0"/>
              <a:t>04/09/1445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7654650-4B70-4F64-805A-65BD367A0284}" type="slidenum">
              <a:rPr lang="ar-IQ" smtClean="0"/>
              <a:t>‹#›</a:t>
            </a:fld>
            <a:endParaRPr lang="ar-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647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9B09C-FA7A-42FF-BC82-9BBBA4BE81FC}" type="datetimeFigureOut">
              <a:rPr lang="ar-IQ" smtClean="0"/>
              <a:t>04/09/1445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7654650-4B70-4F64-805A-65BD367A0284}" type="slidenum">
              <a:rPr lang="ar-IQ" smtClean="0"/>
              <a:t>‹#›</a:t>
            </a:fld>
            <a:endParaRPr lang="ar-IQ"/>
          </a:p>
        </p:txBody>
      </p:sp>
    </p:spTree>
    <p:extLst>
      <p:ext uri="{BB962C8B-B14F-4D97-AF65-F5344CB8AC3E}">
        <p14:creationId xmlns:p14="http://schemas.microsoft.com/office/powerpoint/2010/main" val="339317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9B09C-FA7A-42FF-BC82-9BBBA4BE81FC}" type="datetimeFigureOut">
              <a:rPr lang="ar-IQ" smtClean="0"/>
              <a:t>04/09/1445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7654650-4B70-4F64-805A-65BD367A0284}" type="slidenum">
              <a:rPr lang="ar-IQ" smtClean="0"/>
              <a:t>‹#›</a:t>
            </a:fld>
            <a:endParaRPr lang="ar-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977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E49B09C-FA7A-42FF-BC82-9BBBA4BE81FC}" type="datetimeFigureOut">
              <a:rPr lang="ar-IQ" smtClean="0"/>
              <a:t>04/09/1445</a:t>
            </a:fld>
            <a:endParaRPr lang="ar-IQ"/>
          </a:p>
        </p:txBody>
      </p:sp>
      <p:sp>
        <p:nvSpPr>
          <p:cNvPr id="6" name="Footer Placeholder 5"/>
          <p:cNvSpPr>
            <a:spLocks noGrp="1"/>
          </p:cNvSpPr>
          <p:nvPr>
            <p:ph type="ftr" sz="quarter" idx="11"/>
          </p:nvPr>
        </p:nvSpPr>
        <p:spPr>
          <a:xfrm>
            <a:off x="1447382" y="318640"/>
            <a:ext cx="5541004" cy="320931"/>
          </a:xfrm>
        </p:spPr>
        <p:txBody>
          <a:bodyPr/>
          <a:lstStyle/>
          <a:p>
            <a:endParaRPr lang="ar-IQ"/>
          </a:p>
        </p:txBody>
      </p:sp>
      <p:sp>
        <p:nvSpPr>
          <p:cNvPr id="7" name="Slide Number Placeholder 6"/>
          <p:cNvSpPr>
            <a:spLocks noGrp="1"/>
          </p:cNvSpPr>
          <p:nvPr>
            <p:ph type="sldNum" sz="quarter" idx="12"/>
          </p:nvPr>
        </p:nvSpPr>
        <p:spPr/>
        <p:txBody>
          <a:bodyPr/>
          <a:lstStyle/>
          <a:p>
            <a:fld id="{C7654650-4B70-4F64-805A-65BD367A0284}" type="slidenum">
              <a:rPr lang="ar-IQ" smtClean="0"/>
              <a:t>‹#›</a:t>
            </a:fld>
            <a:endParaRPr lang="ar-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564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E49B09C-FA7A-42FF-BC82-9BBBA4BE81FC}" type="datetimeFigureOut">
              <a:rPr lang="ar-IQ" smtClean="0"/>
              <a:t>04/09/1445</a:t>
            </a:fld>
            <a:endParaRPr lang="ar-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7654650-4B70-4F64-805A-65BD367A0284}" type="slidenum">
              <a:rPr lang="ar-IQ" smtClean="0"/>
              <a:t>‹#›</a:t>
            </a:fld>
            <a:endParaRPr lang="ar-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257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886E-EA35-7AB6-2791-62AF0404E3CB}"/>
              </a:ext>
            </a:extLst>
          </p:cNvPr>
          <p:cNvSpPr>
            <a:spLocks noGrp="1"/>
          </p:cNvSpPr>
          <p:nvPr>
            <p:ph type="ctrTitle"/>
          </p:nvPr>
        </p:nvSpPr>
        <p:spPr/>
        <p:txBody>
          <a:bodyPr>
            <a:noAutofit/>
          </a:bodyPr>
          <a:lstStyle/>
          <a:p>
            <a:pPr algn="just" rtl="0"/>
            <a:r>
              <a:rPr lang="en-GB" sz="3600" b="1" dirty="0"/>
              <a:t>Studying and </a:t>
            </a:r>
            <a:r>
              <a:rPr lang="en-GB" sz="3600" b="1" dirty="0" err="1"/>
              <a:t>analyzing</a:t>
            </a:r>
            <a:r>
              <a:rPr lang="en-GB" sz="3600" b="1" dirty="0"/>
              <a:t> examples of successful speeches and conversations, and identifying the features and techniques that participants can adopt and improve upon</a:t>
            </a:r>
            <a:endParaRPr lang="ar-IQ" sz="3600" b="1" dirty="0"/>
          </a:p>
        </p:txBody>
      </p:sp>
      <p:sp>
        <p:nvSpPr>
          <p:cNvPr id="3" name="Subtitle 2">
            <a:extLst>
              <a:ext uri="{FF2B5EF4-FFF2-40B4-BE49-F238E27FC236}">
                <a16:creationId xmlns:a16="http://schemas.microsoft.com/office/drawing/2014/main" id="{5FAB81F9-D2C1-ECC3-C3FA-18BAC0DF81B0}"/>
              </a:ext>
            </a:extLst>
          </p:cNvPr>
          <p:cNvSpPr>
            <a:spLocks noGrp="1"/>
          </p:cNvSpPr>
          <p:nvPr>
            <p:ph type="subTitle" idx="1"/>
          </p:nvPr>
        </p:nvSpPr>
        <p:spPr/>
        <p:txBody>
          <a:bodyPr/>
          <a:lstStyle/>
          <a:p>
            <a:r>
              <a:rPr lang="en-US" dirty="0"/>
              <a:t>By</a:t>
            </a:r>
          </a:p>
          <a:p>
            <a:r>
              <a:rPr lang="en-US" dirty="0"/>
              <a:t>Asst. Prof. Ramia </a:t>
            </a:r>
            <a:r>
              <a:rPr lang="en-US" dirty="0" err="1"/>
              <a:t>Fu’ad</a:t>
            </a:r>
            <a:r>
              <a:rPr lang="en-US" dirty="0"/>
              <a:t> </a:t>
            </a:r>
            <a:r>
              <a:rPr lang="en-US" dirty="0" err="1"/>
              <a:t>Abdulzeez</a:t>
            </a:r>
            <a:r>
              <a:rPr lang="en-US" dirty="0"/>
              <a:t> (Ph.D.)</a:t>
            </a:r>
            <a:endParaRPr lang="ar-IQ" dirty="0"/>
          </a:p>
        </p:txBody>
      </p:sp>
    </p:spTree>
    <p:extLst>
      <p:ext uri="{BB962C8B-B14F-4D97-AF65-F5344CB8AC3E}">
        <p14:creationId xmlns:p14="http://schemas.microsoft.com/office/powerpoint/2010/main" val="3812914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DDE9-48E8-5091-A96D-CF46990A36D2}"/>
              </a:ext>
            </a:extLst>
          </p:cNvPr>
          <p:cNvSpPr>
            <a:spLocks noGrp="1"/>
          </p:cNvSpPr>
          <p:nvPr>
            <p:ph type="title"/>
          </p:nvPr>
        </p:nvSpPr>
        <p:spPr/>
        <p:txBody>
          <a:bodyPr/>
          <a:lstStyle/>
          <a:p>
            <a:endParaRPr lang="ar-IQ"/>
          </a:p>
        </p:txBody>
      </p:sp>
      <p:pic>
        <p:nvPicPr>
          <p:cNvPr id="5" name="Content Placeholder 4">
            <a:extLst>
              <a:ext uri="{FF2B5EF4-FFF2-40B4-BE49-F238E27FC236}">
                <a16:creationId xmlns:a16="http://schemas.microsoft.com/office/drawing/2014/main" id="{A4A1A42A-CDBF-B2C6-6006-BB7D4861A8CC}"/>
              </a:ext>
            </a:extLst>
          </p:cNvPr>
          <p:cNvPicPr>
            <a:picLocks noGrp="1" noChangeAspect="1"/>
          </p:cNvPicPr>
          <p:nvPr>
            <p:ph idx="1"/>
          </p:nvPr>
        </p:nvPicPr>
        <p:blipFill>
          <a:blip r:embed="rId2"/>
          <a:stretch>
            <a:fillRect/>
          </a:stretch>
        </p:blipFill>
        <p:spPr>
          <a:xfrm>
            <a:off x="2339788" y="2043953"/>
            <a:ext cx="7557247" cy="4009527"/>
          </a:xfrm>
        </p:spPr>
      </p:pic>
    </p:spTree>
    <p:extLst>
      <p:ext uri="{BB962C8B-B14F-4D97-AF65-F5344CB8AC3E}">
        <p14:creationId xmlns:p14="http://schemas.microsoft.com/office/powerpoint/2010/main" val="279850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6C65-4771-2F59-0032-2A7D877FF25A}"/>
              </a:ext>
            </a:extLst>
          </p:cNvPr>
          <p:cNvSpPr>
            <a:spLocks noGrp="1"/>
          </p:cNvSpPr>
          <p:nvPr>
            <p:ph type="title"/>
          </p:nvPr>
        </p:nvSpPr>
        <p:spPr/>
        <p:txBody>
          <a:bodyPr>
            <a:normAutofit/>
          </a:bodyPr>
          <a:lstStyle/>
          <a:p>
            <a:r>
              <a:rPr lang="en-GB" sz="3600" b="1" i="0" u="none" strike="noStrike" baseline="0" dirty="0">
                <a:solidFill>
                  <a:srgbClr val="000000"/>
                </a:solidFill>
                <a:latin typeface="Arial" panose="020B0604020202020204" pitchFamily="34" charset="0"/>
              </a:rPr>
              <a:t>The Basics of Public Speaking </a:t>
            </a:r>
            <a:endParaRPr lang="ar-IQ" sz="3600" dirty="0"/>
          </a:p>
        </p:txBody>
      </p:sp>
      <p:sp>
        <p:nvSpPr>
          <p:cNvPr id="3" name="Content Placeholder 2">
            <a:extLst>
              <a:ext uri="{FF2B5EF4-FFF2-40B4-BE49-F238E27FC236}">
                <a16:creationId xmlns:a16="http://schemas.microsoft.com/office/drawing/2014/main" id="{D49F4493-181F-5280-D671-E2C3CDB9DDBF}"/>
              </a:ext>
            </a:extLst>
          </p:cNvPr>
          <p:cNvSpPr>
            <a:spLocks noGrp="1"/>
          </p:cNvSpPr>
          <p:nvPr>
            <p:ph idx="1"/>
          </p:nvPr>
        </p:nvSpPr>
        <p:spPr/>
        <p:txBody>
          <a:bodyPr>
            <a:normAutofit fontScale="77500" lnSpcReduction="20000"/>
          </a:bodyPr>
          <a:lstStyle/>
          <a:p>
            <a:pPr algn="r" rtl="0"/>
            <a:endParaRPr lang="ar-IQ" sz="1800" b="0" i="0" u="none" strike="noStrike" baseline="0" dirty="0">
              <a:solidFill>
                <a:srgbClr val="000000"/>
              </a:solidFill>
              <a:latin typeface="Arial" panose="020B0604020202020204" pitchFamily="34" charset="0"/>
            </a:endParaRPr>
          </a:p>
          <a:p>
            <a:pPr algn="l" rtl="0"/>
            <a:r>
              <a:rPr lang="en-GB" sz="1800" b="0" i="0" u="none" strike="noStrike" baseline="0" dirty="0">
                <a:solidFill>
                  <a:srgbClr val="000000"/>
                </a:solidFill>
                <a:latin typeface="Arial" panose="020B0604020202020204" pitchFamily="34" charset="0"/>
              </a:rPr>
              <a:t>awareness of and sensitivity toward your audience (in this case, more than one person); </a:t>
            </a:r>
          </a:p>
          <a:p>
            <a:pPr algn="l" rtl="0"/>
            <a:endParaRPr lang="ar-IQ" sz="1800" b="0" i="0" u="none" strike="noStrike" baseline="0" dirty="0">
              <a:solidFill>
                <a:srgbClr val="000000"/>
              </a:solidFill>
              <a:latin typeface="Arial" panose="020B0604020202020204" pitchFamily="34" charset="0"/>
            </a:endParaRPr>
          </a:p>
          <a:p>
            <a:pPr algn="l" rtl="0"/>
            <a:r>
              <a:rPr lang="en-GB" sz="1800" b="0" i="0" u="none" strike="noStrike" baseline="0" dirty="0">
                <a:solidFill>
                  <a:srgbClr val="000000"/>
                </a:solidFill>
                <a:latin typeface="Arial" panose="020B0604020202020204" pitchFamily="34" charset="0"/>
              </a:rPr>
              <a:t> an exchange of explicit messages about content (facts, ideas, information) and less explicit ones about relationship (how you relate to one another, such as trust, liking, respect); </a:t>
            </a:r>
          </a:p>
          <a:p>
            <a:pPr algn="l" rtl="0"/>
            <a:endParaRPr lang="ar-IQ" sz="1800" b="0" i="0" u="none" strike="noStrike" baseline="0" dirty="0">
              <a:solidFill>
                <a:srgbClr val="000000"/>
              </a:solidFill>
              <a:latin typeface="Arial" panose="020B0604020202020204" pitchFamily="34" charset="0"/>
            </a:endParaRPr>
          </a:p>
          <a:p>
            <a:pPr algn="l" rtl="0"/>
            <a:r>
              <a:rPr lang="en-GB" sz="1800" b="0" i="0" u="none" strike="noStrike" baseline="0" dirty="0">
                <a:solidFill>
                  <a:srgbClr val="000000"/>
                </a:solidFill>
                <a:latin typeface="Arial" panose="020B0604020202020204" pitchFamily="34" charset="0"/>
              </a:rPr>
              <a:t> a dependence on feedback to know if you are successful in being understood (usually nonverbal in public speaking, but still present); </a:t>
            </a:r>
          </a:p>
          <a:p>
            <a:pPr algn="l" rtl="0"/>
            <a:endParaRPr lang="ar-IQ" sz="1800" b="0" i="0" u="none" strike="noStrike" baseline="0" dirty="0">
              <a:solidFill>
                <a:srgbClr val="000000"/>
              </a:solidFill>
              <a:latin typeface="Arial" panose="020B0604020202020204" pitchFamily="34" charset="0"/>
            </a:endParaRPr>
          </a:p>
          <a:p>
            <a:pPr algn="l" rtl="0"/>
            <a:r>
              <a:rPr lang="en-GB" sz="1800" b="0" i="0" u="none" strike="noStrike" baseline="0" dirty="0">
                <a:solidFill>
                  <a:srgbClr val="000000"/>
                </a:solidFill>
                <a:latin typeface="Arial" panose="020B0604020202020204" pitchFamily="34" charset="0"/>
              </a:rPr>
              <a:t> the fact that the communication is face-to-face rather than mediated (through a computer, telephone, mass media, or writing). </a:t>
            </a:r>
          </a:p>
        </p:txBody>
      </p:sp>
    </p:spTree>
    <p:extLst>
      <p:ext uri="{BB962C8B-B14F-4D97-AF65-F5344CB8AC3E}">
        <p14:creationId xmlns:p14="http://schemas.microsoft.com/office/powerpoint/2010/main" val="130624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E7AF-95C6-0559-FEA6-85FB2476741F}"/>
              </a:ext>
            </a:extLst>
          </p:cNvPr>
          <p:cNvSpPr>
            <a:spLocks noGrp="1"/>
          </p:cNvSpPr>
          <p:nvPr>
            <p:ph type="title"/>
          </p:nvPr>
        </p:nvSpPr>
        <p:spPr/>
        <p:txBody>
          <a:bodyPr/>
          <a:lstStyle/>
          <a:p>
            <a:r>
              <a:rPr lang="en-US" dirty="0"/>
              <a:t>Obstacles of Speaking</a:t>
            </a:r>
            <a:endParaRPr lang="ar-IQ" dirty="0"/>
          </a:p>
        </p:txBody>
      </p:sp>
      <p:sp>
        <p:nvSpPr>
          <p:cNvPr id="3" name="Content Placeholder 2">
            <a:extLst>
              <a:ext uri="{FF2B5EF4-FFF2-40B4-BE49-F238E27FC236}">
                <a16:creationId xmlns:a16="http://schemas.microsoft.com/office/drawing/2014/main" id="{A5D762D8-2075-DACE-ACEE-372EA791E61B}"/>
              </a:ext>
            </a:extLst>
          </p:cNvPr>
          <p:cNvSpPr>
            <a:spLocks noGrp="1"/>
          </p:cNvSpPr>
          <p:nvPr>
            <p:ph idx="1"/>
          </p:nvPr>
        </p:nvSpPr>
        <p:spPr/>
        <p:txBody>
          <a:bodyPr/>
          <a:lstStyle/>
          <a:p>
            <a:pPr algn="l" rtl="0"/>
            <a:r>
              <a:rPr lang="en-US" sz="1800" b="1" i="0" u="none" strike="noStrike" baseline="0" dirty="0">
                <a:solidFill>
                  <a:srgbClr val="000000"/>
                </a:solidFill>
                <a:latin typeface="Arial" panose="020B0604020202020204" pitchFamily="34" charset="0"/>
              </a:rPr>
              <a:t>Anxiety </a:t>
            </a:r>
          </a:p>
          <a:p>
            <a:pPr algn="l" rtl="0"/>
            <a:r>
              <a:rPr lang="en-US" sz="1800" b="1" i="0" u="none" strike="noStrike" baseline="0" dirty="0">
                <a:solidFill>
                  <a:srgbClr val="000000"/>
                </a:solidFill>
                <a:latin typeface="Arial" panose="020B0604020202020204" pitchFamily="34" charset="0"/>
              </a:rPr>
              <a:t>Fear of Failure </a:t>
            </a:r>
            <a:endParaRPr lang="en-US" sz="1800" b="1" dirty="0">
              <a:solidFill>
                <a:srgbClr val="000000"/>
              </a:solidFill>
              <a:latin typeface="Arial" panose="020B0604020202020204" pitchFamily="34" charset="0"/>
            </a:endParaRPr>
          </a:p>
          <a:p>
            <a:pPr algn="l" rtl="0"/>
            <a:r>
              <a:rPr lang="en-GB" sz="1800" b="1" i="0" u="none" strike="noStrike" baseline="0" dirty="0">
                <a:solidFill>
                  <a:srgbClr val="000000"/>
                </a:solidFill>
                <a:latin typeface="Arial" panose="020B0604020202020204" pitchFamily="34" charset="0"/>
              </a:rPr>
              <a:t>Fear of Rejection of Self or Ideas </a:t>
            </a:r>
            <a:endParaRPr lang="en-US" sz="1800" b="1" i="0" u="none" strike="noStrike" baseline="0" dirty="0">
              <a:solidFill>
                <a:srgbClr val="000000"/>
              </a:solidFill>
              <a:latin typeface="Arial" panose="020B0604020202020204" pitchFamily="34" charset="0"/>
            </a:endParaRPr>
          </a:p>
          <a:p>
            <a:pPr algn="l" rtl="0"/>
            <a:r>
              <a:rPr lang="en-US" sz="1800" b="1" i="0" u="none" strike="noStrike" baseline="0" dirty="0">
                <a:solidFill>
                  <a:srgbClr val="000000"/>
                </a:solidFill>
                <a:latin typeface="Arial" panose="020B0604020202020204" pitchFamily="34" charset="0"/>
              </a:rPr>
              <a:t>Mental Preparation </a:t>
            </a:r>
            <a:endParaRPr lang="en-US" sz="1800" b="1" dirty="0">
              <a:solidFill>
                <a:srgbClr val="000000"/>
              </a:solidFill>
              <a:latin typeface="Arial" panose="020B0604020202020204" pitchFamily="34" charset="0"/>
            </a:endParaRPr>
          </a:p>
          <a:p>
            <a:pPr algn="l" rtl="0"/>
            <a:r>
              <a:rPr lang="en-US" sz="1800" b="1" i="0" u="none" strike="noStrike" baseline="0" dirty="0">
                <a:solidFill>
                  <a:srgbClr val="000000"/>
                </a:solidFill>
                <a:latin typeface="Arial" panose="020B0604020202020204" pitchFamily="34" charset="0"/>
              </a:rPr>
              <a:t>Physical Preparation </a:t>
            </a:r>
          </a:p>
          <a:p>
            <a:pPr algn="l" rtl="0"/>
            <a:r>
              <a:rPr lang="en-US" sz="1800" b="1" i="0" u="none" strike="noStrike" baseline="0" dirty="0">
                <a:solidFill>
                  <a:srgbClr val="000000"/>
                </a:solidFill>
                <a:latin typeface="Arial" panose="020B0604020202020204" pitchFamily="34" charset="0"/>
              </a:rPr>
              <a:t>Contextual Preparation </a:t>
            </a:r>
            <a:endParaRPr lang="en-US" sz="1800" b="1" dirty="0">
              <a:solidFill>
                <a:srgbClr val="000000"/>
              </a:solidFill>
              <a:latin typeface="Arial" panose="020B0604020202020204" pitchFamily="34" charset="0"/>
            </a:endParaRPr>
          </a:p>
          <a:p>
            <a:pPr algn="l" rtl="0"/>
            <a:r>
              <a:rPr lang="en-US" sz="1800" b="1" i="0" u="none" strike="noStrike" baseline="0" dirty="0">
                <a:solidFill>
                  <a:srgbClr val="000000"/>
                </a:solidFill>
                <a:latin typeface="Arial" panose="020B0604020202020204" pitchFamily="34" charset="0"/>
              </a:rPr>
              <a:t>Speech Preparation </a:t>
            </a:r>
          </a:p>
          <a:p>
            <a:endParaRPr lang="ar-IQ" dirty="0"/>
          </a:p>
        </p:txBody>
      </p:sp>
    </p:spTree>
    <p:extLst>
      <p:ext uri="{BB962C8B-B14F-4D97-AF65-F5344CB8AC3E}">
        <p14:creationId xmlns:p14="http://schemas.microsoft.com/office/powerpoint/2010/main" val="149041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F2C5-CA7B-853D-7B11-B029F479D20D}"/>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9DEAEF90-C54D-6AA3-1C94-7596ED79C6D8}"/>
              </a:ext>
            </a:extLst>
          </p:cNvPr>
          <p:cNvSpPr>
            <a:spLocks noGrp="1"/>
          </p:cNvSpPr>
          <p:nvPr>
            <p:ph idx="1"/>
          </p:nvPr>
        </p:nvSpPr>
        <p:spPr/>
        <p:txBody>
          <a:bodyPr>
            <a:normAutofit/>
          </a:bodyPr>
          <a:lstStyle/>
          <a:p>
            <a:pPr marL="0" indent="0" algn="ctr">
              <a:buNone/>
            </a:pPr>
            <a:r>
              <a:rPr lang="en-US" sz="5400" dirty="0"/>
              <a:t>THANK YOU</a:t>
            </a:r>
            <a:endParaRPr lang="ar-IQ" sz="5400" dirty="0"/>
          </a:p>
        </p:txBody>
      </p:sp>
    </p:spTree>
    <p:extLst>
      <p:ext uri="{BB962C8B-B14F-4D97-AF65-F5344CB8AC3E}">
        <p14:creationId xmlns:p14="http://schemas.microsoft.com/office/powerpoint/2010/main" val="222991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DA62-406B-E090-6296-850C55638AA6}"/>
              </a:ext>
            </a:extLst>
          </p:cNvPr>
          <p:cNvSpPr>
            <a:spLocks noGrp="1"/>
          </p:cNvSpPr>
          <p:nvPr>
            <p:ph type="title"/>
          </p:nvPr>
        </p:nvSpPr>
        <p:spPr/>
        <p:txBody>
          <a:bodyPr/>
          <a:lstStyle/>
          <a:p>
            <a:r>
              <a:rPr lang="en-US" dirty="0"/>
              <a:t>Verbal Communication</a:t>
            </a:r>
            <a:endParaRPr lang="ar-IQ" dirty="0"/>
          </a:p>
        </p:txBody>
      </p:sp>
      <p:sp>
        <p:nvSpPr>
          <p:cNvPr id="3" name="Content Placeholder 2">
            <a:extLst>
              <a:ext uri="{FF2B5EF4-FFF2-40B4-BE49-F238E27FC236}">
                <a16:creationId xmlns:a16="http://schemas.microsoft.com/office/drawing/2014/main" id="{35CD05A1-33C7-0164-3BE0-66D9A34FEC0E}"/>
              </a:ext>
            </a:extLst>
          </p:cNvPr>
          <p:cNvSpPr>
            <a:spLocks noGrp="1"/>
          </p:cNvSpPr>
          <p:nvPr>
            <p:ph idx="1"/>
          </p:nvPr>
        </p:nvSpPr>
        <p:spPr/>
        <p:txBody>
          <a:bodyPr>
            <a:normAutofit fontScale="85000" lnSpcReduction="20000"/>
          </a:bodyPr>
          <a:lstStyle/>
          <a:p>
            <a:pPr marL="0" indent="0" algn="just" rtl="0">
              <a:buNone/>
            </a:pPr>
            <a:r>
              <a:rPr lang="en-GB" sz="3600" b="0" i="0" u="none" strike="noStrike" baseline="0" dirty="0">
                <a:solidFill>
                  <a:srgbClr val="000000"/>
                </a:solidFill>
                <a:latin typeface="Arial" panose="020B0604020202020204" pitchFamily="34" charset="0"/>
              </a:rPr>
              <a:t>When people ponder the word communication, they often think about the act of talking. We rely on verbal communication to exchange messages with one another and develop as individuals. The term verbal communication often evokes the idea of spoken communication, but written communication is also part of verbal communication. </a:t>
            </a:r>
            <a:endParaRPr lang="ar-IQ" sz="3600" dirty="0"/>
          </a:p>
        </p:txBody>
      </p:sp>
    </p:spTree>
    <p:extLst>
      <p:ext uri="{BB962C8B-B14F-4D97-AF65-F5344CB8AC3E}">
        <p14:creationId xmlns:p14="http://schemas.microsoft.com/office/powerpoint/2010/main" val="298125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90757-42EE-BB5E-4BC6-838906585BFC}"/>
              </a:ext>
            </a:extLst>
          </p:cNvPr>
          <p:cNvSpPr>
            <a:spLocks noGrp="1"/>
          </p:cNvSpPr>
          <p:nvPr>
            <p:ph type="title"/>
          </p:nvPr>
        </p:nvSpPr>
        <p:spPr/>
        <p:txBody>
          <a:bodyPr/>
          <a:lstStyle/>
          <a:p>
            <a:endParaRPr lang="ar-IQ"/>
          </a:p>
        </p:txBody>
      </p:sp>
      <p:graphicFrame>
        <p:nvGraphicFramePr>
          <p:cNvPr id="4" name="Content Placeholder 3">
            <a:extLst>
              <a:ext uri="{FF2B5EF4-FFF2-40B4-BE49-F238E27FC236}">
                <a16:creationId xmlns:a16="http://schemas.microsoft.com/office/drawing/2014/main" id="{1C881A94-9D7F-D498-02E2-28081CAF61B4}"/>
              </a:ext>
            </a:extLst>
          </p:cNvPr>
          <p:cNvGraphicFramePr>
            <a:graphicFrameLocks noGrp="1"/>
          </p:cNvGraphicFramePr>
          <p:nvPr>
            <p:ph idx="1"/>
            <p:extLst>
              <p:ext uri="{D42A27DB-BD31-4B8C-83A1-F6EECF244321}">
                <p14:modId xmlns:p14="http://schemas.microsoft.com/office/powerpoint/2010/main" val="2703990891"/>
              </p:ext>
            </p:extLst>
          </p:nvPr>
        </p:nvGraphicFramePr>
        <p:xfrm>
          <a:off x="1450979" y="2016125"/>
          <a:ext cx="9604371" cy="4175760"/>
        </p:xfrm>
        <a:graphic>
          <a:graphicData uri="http://schemas.openxmlformats.org/drawingml/2006/table">
            <a:tbl>
              <a:tblPr rtl="1" firstRow="1" bandRow="1">
                <a:tableStyleId>{5C22544A-7EE6-4342-B048-85BDC9FD1C3A}</a:tableStyleId>
              </a:tblPr>
              <a:tblGrid>
                <a:gridCol w="3201457">
                  <a:extLst>
                    <a:ext uri="{9D8B030D-6E8A-4147-A177-3AD203B41FA5}">
                      <a16:colId xmlns:a16="http://schemas.microsoft.com/office/drawing/2014/main" val="2957153780"/>
                    </a:ext>
                  </a:extLst>
                </a:gridCol>
                <a:gridCol w="3201457">
                  <a:extLst>
                    <a:ext uri="{9D8B030D-6E8A-4147-A177-3AD203B41FA5}">
                      <a16:colId xmlns:a16="http://schemas.microsoft.com/office/drawing/2014/main" val="4247362371"/>
                    </a:ext>
                  </a:extLst>
                </a:gridCol>
                <a:gridCol w="3201457">
                  <a:extLst>
                    <a:ext uri="{9D8B030D-6E8A-4147-A177-3AD203B41FA5}">
                      <a16:colId xmlns:a16="http://schemas.microsoft.com/office/drawing/2014/main" val="3845099467"/>
                    </a:ext>
                  </a:extLst>
                </a:gridCol>
              </a:tblGrid>
              <a:tr h="370840">
                <a:tc>
                  <a:txBody>
                    <a:bodyPr/>
                    <a:lstStyle/>
                    <a:p>
                      <a:pPr algn="l" rtl="0"/>
                      <a:r>
                        <a:rPr lang="en-US" sz="3200" dirty="0"/>
                        <a:t>Non-verbal Communication</a:t>
                      </a:r>
                      <a:endParaRPr lang="ar-IQ" sz="3200" dirty="0"/>
                    </a:p>
                  </a:txBody>
                  <a:tcPr marL="83516" marR="83516"/>
                </a:tc>
                <a:tc>
                  <a:txBody>
                    <a:bodyPr/>
                    <a:lstStyle/>
                    <a:p>
                      <a:pPr algn="l" rtl="0"/>
                      <a:r>
                        <a:rPr lang="en-US" sz="3200" dirty="0"/>
                        <a:t>Verbal Communication</a:t>
                      </a:r>
                      <a:endParaRPr lang="ar-IQ" sz="3200" dirty="0"/>
                    </a:p>
                  </a:txBody>
                  <a:tcPr marL="83516" marR="83516"/>
                </a:tc>
                <a:tc>
                  <a:txBody>
                    <a:bodyPr/>
                    <a:lstStyle/>
                    <a:p>
                      <a:pPr rtl="1"/>
                      <a:endParaRPr lang="ar-IQ" dirty="0"/>
                    </a:p>
                  </a:txBody>
                  <a:tcPr marL="83516" marR="83516"/>
                </a:tc>
                <a:extLst>
                  <a:ext uri="{0D108BD9-81ED-4DB2-BD59-A6C34878D82A}">
                    <a16:rowId xmlns:a16="http://schemas.microsoft.com/office/drawing/2014/main" val="841336078"/>
                  </a:ext>
                </a:extLst>
              </a:tr>
              <a:tr h="370840">
                <a:tc>
                  <a:txBody>
                    <a:bodyPr/>
                    <a:lstStyle/>
                    <a:p>
                      <a:pPr algn="l" rtl="0"/>
                      <a:r>
                        <a:rPr lang="en-US" sz="3200" dirty="0"/>
                        <a:t>Laughing, crying, coughing, etc.</a:t>
                      </a:r>
                      <a:endParaRPr lang="ar-IQ" sz="3200" dirty="0"/>
                    </a:p>
                  </a:txBody>
                  <a:tcPr marL="83516" marR="83516"/>
                </a:tc>
                <a:tc>
                  <a:txBody>
                    <a:bodyPr/>
                    <a:lstStyle/>
                    <a:p>
                      <a:pPr algn="l" rtl="0"/>
                      <a:r>
                        <a:rPr lang="en-US" sz="3200" dirty="0"/>
                        <a:t>Spoken language</a:t>
                      </a:r>
                      <a:endParaRPr lang="ar-IQ" sz="3200" dirty="0"/>
                    </a:p>
                  </a:txBody>
                  <a:tcPr marL="83516" marR="83516"/>
                </a:tc>
                <a:tc>
                  <a:txBody>
                    <a:bodyPr/>
                    <a:lstStyle/>
                    <a:p>
                      <a:pPr algn="l" rtl="0"/>
                      <a:r>
                        <a:rPr lang="en-US" sz="3200" kern="1200">
                          <a:solidFill>
                            <a:schemeClr val="dk1"/>
                          </a:solidFill>
                          <a:latin typeface="+mn-lt"/>
                          <a:ea typeface="+mn-ea"/>
                          <a:cs typeface="+mn-cs"/>
                        </a:rPr>
                        <a:t>Oral</a:t>
                      </a:r>
                      <a:endParaRPr lang="ar-IQ" sz="3200" kern="1200" dirty="0">
                        <a:solidFill>
                          <a:schemeClr val="dk1"/>
                        </a:solidFill>
                        <a:latin typeface="+mn-lt"/>
                        <a:ea typeface="+mn-ea"/>
                        <a:cs typeface="+mn-cs"/>
                      </a:endParaRPr>
                    </a:p>
                  </a:txBody>
                  <a:tcPr marL="83516" marR="83516"/>
                </a:tc>
                <a:extLst>
                  <a:ext uri="{0D108BD9-81ED-4DB2-BD59-A6C34878D82A}">
                    <a16:rowId xmlns:a16="http://schemas.microsoft.com/office/drawing/2014/main" val="1989827488"/>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a:solidFill>
                            <a:schemeClr val="dk1"/>
                          </a:solidFill>
                          <a:latin typeface="+mn-lt"/>
                          <a:ea typeface="+mn-ea"/>
                          <a:cs typeface="+mn-cs"/>
                        </a:rPr>
                        <a:t>Gestures, Body Language, etc. </a:t>
                      </a:r>
                    </a:p>
                  </a:txBody>
                  <a:tcPr marL="83516" marR="83516"/>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a:solidFill>
                            <a:schemeClr val="dk1"/>
                          </a:solidFill>
                          <a:latin typeface="+mn-lt"/>
                          <a:ea typeface="+mn-ea"/>
                          <a:cs typeface="+mn-cs"/>
                        </a:rPr>
                        <a:t>Written Language/Sign Language 	</a:t>
                      </a:r>
                    </a:p>
                  </a:txBody>
                  <a:tcPr marL="83516" marR="83516"/>
                </a:tc>
                <a:tc>
                  <a:txBody>
                    <a:bodyPr/>
                    <a:lstStyle/>
                    <a:p>
                      <a:pPr algn="l" rtl="0"/>
                      <a:r>
                        <a:rPr lang="en-US" sz="3200" kern="1200" dirty="0">
                          <a:solidFill>
                            <a:schemeClr val="dk1"/>
                          </a:solidFill>
                          <a:latin typeface="+mn-lt"/>
                          <a:ea typeface="+mn-ea"/>
                          <a:cs typeface="+mn-cs"/>
                        </a:rPr>
                        <a:t>Non-verbal</a:t>
                      </a:r>
                      <a:endParaRPr lang="ar-IQ" sz="3200" kern="1200" dirty="0">
                        <a:solidFill>
                          <a:schemeClr val="dk1"/>
                        </a:solidFill>
                        <a:latin typeface="+mn-lt"/>
                        <a:ea typeface="+mn-ea"/>
                        <a:cs typeface="+mn-cs"/>
                      </a:endParaRPr>
                    </a:p>
                  </a:txBody>
                  <a:tcPr marL="83516" marR="83516"/>
                </a:tc>
                <a:extLst>
                  <a:ext uri="{0D108BD9-81ED-4DB2-BD59-A6C34878D82A}">
                    <a16:rowId xmlns:a16="http://schemas.microsoft.com/office/drawing/2014/main" val="1540374747"/>
                  </a:ext>
                </a:extLst>
              </a:tr>
            </a:tbl>
          </a:graphicData>
        </a:graphic>
      </p:graphicFrame>
    </p:spTree>
    <p:extLst>
      <p:ext uri="{BB962C8B-B14F-4D97-AF65-F5344CB8AC3E}">
        <p14:creationId xmlns:p14="http://schemas.microsoft.com/office/powerpoint/2010/main" val="137117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923D-69CA-9BD6-C4A6-C5266EED1E8B}"/>
              </a:ext>
            </a:extLst>
          </p:cNvPr>
          <p:cNvSpPr>
            <a:spLocks noGrp="1"/>
          </p:cNvSpPr>
          <p:nvPr>
            <p:ph type="title"/>
          </p:nvPr>
        </p:nvSpPr>
        <p:spPr/>
        <p:txBody>
          <a:bodyPr/>
          <a:lstStyle/>
          <a:p>
            <a:endParaRPr lang="ar-IQ" dirty="0"/>
          </a:p>
        </p:txBody>
      </p:sp>
      <p:sp>
        <p:nvSpPr>
          <p:cNvPr id="3" name="Content Placeholder 2">
            <a:extLst>
              <a:ext uri="{FF2B5EF4-FFF2-40B4-BE49-F238E27FC236}">
                <a16:creationId xmlns:a16="http://schemas.microsoft.com/office/drawing/2014/main" id="{5BC8D4B5-F095-CBDC-56B2-11003834D736}"/>
              </a:ext>
            </a:extLst>
          </p:cNvPr>
          <p:cNvSpPr>
            <a:spLocks noGrp="1"/>
          </p:cNvSpPr>
          <p:nvPr>
            <p:ph idx="1"/>
          </p:nvPr>
        </p:nvSpPr>
        <p:spPr/>
        <p:txBody>
          <a:bodyPr>
            <a:normAutofit fontScale="92500" lnSpcReduction="20000"/>
          </a:bodyPr>
          <a:lstStyle/>
          <a:p>
            <a:pPr algn="l"/>
            <a:endParaRPr lang="ar-IQ" sz="1800" b="0" i="0" u="none" strike="noStrike" baseline="0" dirty="0">
              <a:solidFill>
                <a:srgbClr val="000000"/>
              </a:solidFill>
              <a:latin typeface="Arial" panose="020B0604020202020204" pitchFamily="34" charset="0"/>
            </a:endParaRPr>
          </a:p>
          <a:p>
            <a:pPr marL="0" indent="0" algn="just" rtl="0">
              <a:buNone/>
            </a:pPr>
            <a:r>
              <a:rPr lang="en-GB" sz="4000" b="0" i="0" u="none" strike="noStrike" baseline="0" dirty="0">
                <a:solidFill>
                  <a:srgbClr val="000000"/>
                </a:solidFill>
                <a:latin typeface="Arial" panose="020B0604020202020204" pitchFamily="34" charset="0"/>
              </a:rPr>
              <a:t>In what ways do you define yourself as a person? What kinds of definitions do you have for yourself? What do you think would happen if you changed some of your self-definitions? </a:t>
            </a:r>
          </a:p>
        </p:txBody>
      </p:sp>
    </p:spTree>
    <p:extLst>
      <p:ext uri="{BB962C8B-B14F-4D97-AF65-F5344CB8AC3E}">
        <p14:creationId xmlns:p14="http://schemas.microsoft.com/office/powerpoint/2010/main" val="154341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6A29-1BDF-6ED7-2BD3-5155A30511EA}"/>
              </a:ext>
            </a:extLst>
          </p:cNvPr>
          <p:cNvSpPr>
            <a:spLocks noGrp="1"/>
          </p:cNvSpPr>
          <p:nvPr>
            <p:ph type="title"/>
          </p:nvPr>
        </p:nvSpPr>
        <p:spPr/>
        <p:txBody>
          <a:bodyPr/>
          <a:lstStyle/>
          <a:p>
            <a:endParaRPr lang="ar-IQ" dirty="0"/>
          </a:p>
        </p:txBody>
      </p:sp>
      <p:sp>
        <p:nvSpPr>
          <p:cNvPr id="3" name="Content Placeholder 2">
            <a:extLst>
              <a:ext uri="{FF2B5EF4-FFF2-40B4-BE49-F238E27FC236}">
                <a16:creationId xmlns:a16="http://schemas.microsoft.com/office/drawing/2014/main" id="{08E0F8F5-6AC6-D236-5A19-A8A15DB72B74}"/>
              </a:ext>
            </a:extLst>
          </p:cNvPr>
          <p:cNvSpPr>
            <a:spLocks noGrp="1"/>
          </p:cNvSpPr>
          <p:nvPr>
            <p:ph idx="1"/>
          </p:nvPr>
        </p:nvSpPr>
        <p:spPr/>
        <p:txBody>
          <a:bodyPr/>
          <a:lstStyle/>
          <a:p>
            <a:pPr algn="l"/>
            <a:endParaRPr lang="ar-IQ" sz="1800" b="0" i="0" u="none" strike="noStrike" baseline="0" dirty="0">
              <a:solidFill>
                <a:srgbClr val="000000"/>
              </a:solidFill>
              <a:latin typeface="Arial" panose="020B0604020202020204" pitchFamily="34" charset="0"/>
            </a:endParaRPr>
          </a:p>
          <a:p>
            <a:pPr marL="0" indent="0" algn="l" rtl="0">
              <a:buNone/>
            </a:pPr>
            <a:r>
              <a:rPr lang="en-GB" sz="4000" b="0" i="0" u="none" strike="noStrike" baseline="0" dirty="0">
                <a:solidFill>
                  <a:srgbClr val="000000"/>
                </a:solidFill>
                <a:latin typeface="Arial" panose="020B0604020202020204" pitchFamily="34" charset="0"/>
              </a:rPr>
              <a:t>How do advances in technology impact verbal communication? What are some examples? </a:t>
            </a:r>
          </a:p>
          <a:p>
            <a:pPr marL="0" indent="0">
              <a:buNone/>
            </a:pPr>
            <a:endParaRPr lang="ar-IQ" dirty="0"/>
          </a:p>
        </p:txBody>
      </p:sp>
    </p:spTree>
    <p:extLst>
      <p:ext uri="{BB962C8B-B14F-4D97-AF65-F5344CB8AC3E}">
        <p14:creationId xmlns:p14="http://schemas.microsoft.com/office/powerpoint/2010/main" val="240178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3D9F-D400-09F0-5D9E-570F7C1FC6F8}"/>
              </a:ext>
            </a:extLst>
          </p:cNvPr>
          <p:cNvSpPr>
            <a:spLocks noGrp="1"/>
          </p:cNvSpPr>
          <p:nvPr>
            <p:ph type="title"/>
          </p:nvPr>
        </p:nvSpPr>
        <p:spPr/>
        <p:txBody>
          <a:bodyPr>
            <a:normAutofit fontScale="90000"/>
          </a:bodyPr>
          <a:lstStyle/>
          <a:p>
            <a:r>
              <a:rPr lang="en-GB" sz="2800" b="1" i="1" u="none" strike="noStrike" baseline="0" dirty="0">
                <a:solidFill>
                  <a:srgbClr val="000000"/>
                </a:solidFill>
                <a:latin typeface="Arial" panose="020B0604020202020204" pitchFamily="34" charset="0"/>
              </a:rPr>
              <a:t>“Right now I’d like to take about 5 minutes and . . .” </a:t>
            </a:r>
            <a:r>
              <a:rPr lang="en-GB" sz="1800" b="0" i="0" u="none" strike="noStrike" baseline="0" dirty="0">
                <a:solidFill>
                  <a:srgbClr val="000000"/>
                </a:solidFill>
                <a:latin typeface="Arial" panose="020B0604020202020204" pitchFamily="34" charset="0"/>
              </a:rPr>
              <a:t>	</a:t>
            </a:r>
            <a:br>
              <a:rPr lang="en-GB" sz="1800" b="0" i="0" u="none" strike="noStrike" baseline="0" dirty="0">
                <a:solidFill>
                  <a:srgbClr val="000000"/>
                </a:solidFill>
                <a:latin typeface="Arial" panose="020B0604020202020204" pitchFamily="34" charset="0"/>
              </a:rPr>
            </a:br>
            <a:endParaRPr lang="ar-IQ" dirty="0"/>
          </a:p>
        </p:txBody>
      </p:sp>
      <p:sp>
        <p:nvSpPr>
          <p:cNvPr id="3" name="Content Placeholder 2">
            <a:extLst>
              <a:ext uri="{FF2B5EF4-FFF2-40B4-BE49-F238E27FC236}">
                <a16:creationId xmlns:a16="http://schemas.microsoft.com/office/drawing/2014/main" id="{F382A6D9-CCB3-3FF5-6EF9-ECAAFC6454ED}"/>
              </a:ext>
            </a:extLst>
          </p:cNvPr>
          <p:cNvSpPr>
            <a:spLocks noGrp="1"/>
          </p:cNvSpPr>
          <p:nvPr>
            <p:ph idx="1"/>
          </p:nvPr>
        </p:nvSpPr>
        <p:spPr/>
        <p:txBody>
          <a:bodyPr>
            <a:normAutofit/>
          </a:bodyPr>
          <a:lstStyle/>
          <a:p>
            <a:pPr marL="0" indent="0" algn="l" rtl="0">
              <a:buNone/>
            </a:pPr>
            <a:r>
              <a:rPr lang="en-GB" sz="4400" b="0" i="0" u="none" strike="noStrike" baseline="0" dirty="0">
                <a:solidFill>
                  <a:srgbClr val="000000"/>
                </a:solidFill>
                <a:latin typeface="Arial" panose="020B0604020202020204" pitchFamily="34" charset="0"/>
              </a:rPr>
              <a:t>Tell you about my experiences/feelings now while you are having this lecture. 	</a:t>
            </a:r>
          </a:p>
        </p:txBody>
      </p:sp>
    </p:spTree>
    <p:extLst>
      <p:ext uri="{BB962C8B-B14F-4D97-AF65-F5344CB8AC3E}">
        <p14:creationId xmlns:p14="http://schemas.microsoft.com/office/powerpoint/2010/main" val="345784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B212A-0E86-F455-D3AC-B1ACC94F03BC}"/>
              </a:ext>
            </a:extLst>
          </p:cNvPr>
          <p:cNvSpPr>
            <a:spLocks noGrp="1"/>
          </p:cNvSpPr>
          <p:nvPr>
            <p:ph type="title"/>
          </p:nvPr>
        </p:nvSpPr>
        <p:spPr/>
        <p:txBody>
          <a:bodyPr/>
          <a:lstStyle/>
          <a:p>
            <a:r>
              <a:rPr lang="en-US" dirty="0"/>
              <a:t>Non-verbal</a:t>
            </a:r>
            <a:endParaRPr lang="ar-IQ" dirty="0"/>
          </a:p>
        </p:txBody>
      </p:sp>
      <p:pic>
        <p:nvPicPr>
          <p:cNvPr id="5" name="Content Placeholder 4">
            <a:extLst>
              <a:ext uri="{FF2B5EF4-FFF2-40B4-BE49-F238E27FC236}">
                <a16:creationId xmlns:a16="http://schemas.microsoft.com/office/drawing/2014/main" id="{83C6EA90-3BF0-F64E-58E5-61E93E075271}"/>
              </a:ext>
            </a:extLst>
          </p:cNvPr>
          <p:cNvPicPr>
            <a:picLocks noGrp="1" noChangeAspect="1"/>
          </p:cNvPicPr>
          <p:nvPr>
            <p:ph idx="1"/>
          </p:nvPr>
        </p:nvPicPr>
        <p:blipFill>
          <a:blip r:embed="rId2"/>
          <a:stretch>
            <a:fillRect/>
          </a:stretch>
        </p:blipFill>
        <p:spPr>
          <a:xfrm>
            <a:off x="2918012" y="1627094"/>
            <a:ext cx="5721723" cy="4800600"/>
          </a:xfrm>
        </p:spPr>
      </p:pic>
    </p:spTree>
    <p:extLst>
      <p:ext uri="{BB962C8B-B14F-4D97-AF65-F5344CB8AC3E}">
        <p14:creationId xmlns:p14="http://schemas.microsoft.com/office/powerpoint/2010/main" val="57165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3D70326-ACEB-217A-352E-0F6AF1543A15}"/>
              </a:ext>
            </a:extLst>
          </p:cNvPr>
          <p:cNvPicPr>
            <a:picLocks noGrp="1" noChangeAspect="1"/>
          </p:cNvPicPr>
          <p:nvPr>
            <p:ph idx="1"/>
          </p:nvPr>
        </p:nvPicPr>
        <p:blipFill>
          <a:blip r:embed="rId2"/>
          <a:stretch>
            <a:fillRect/>
          </a:stretch>
        </p:blipFill>
        <p:spPr>
          <a:xfrm>
            <a:off x="3304917" y="1112293"/>
            <a:ext cx="3521395" cy="4633414"/>
          </a:xfrm>
          <a:prstGeom prst="rect">
            <a:avLst/>
          </a:prstGeom>
        </p:spPr>
      </p:pic>
    </p:spTree>
    <p:extLst>
      <p:ext uri="{BB962C8B-B14F-4D97-AF65-F5344CB8AC3E}">
        <p14:creationId xmlns:p14="http://schemas.microsoft.com/office/powerpoint/2010/main" val="131252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A448-6437-EDF9-7A09-10278CAC6F51}"/>
              </a:ext>
            </a:extLst>
          </p:cNvPr>
          <p:cNvSpPr>
            <a:spLocks noGrp="1"/>
          </p:cNvSpPr>
          <p:nvPr>
            <p:ph type="title"/>
          </p:nvPr>
        </p:nvSpPr>
        <p:spPr/>
        <p:txBody>
          <a:bodyPr/>
          <a:lstStyle/>
          <a:p>
            <a:endParaRPr lang="ar-IQ"/>
          </a:p>
        </p:txBody>
      </p:sp>
      <p:pic>
        <p:nvPicPr>
          <p:cNvPr id="5" name="Content Placeholder 4">
            <a:extLst>
              <a:ext uri="{FF2B5EF4-FFF2-40B4-BE49-F238E27FC236}">
                <a16:creationId xmlns:a16="http://schemas.microsoft.com/office/drawing/2014/main" id="{C325485F-1FF1-D900-CD9C-E6C66377FC40}"/>
              </a:ext>
            </a:extLst>
          </p:cNvPr>
          <p:cNvPicPr>
            <a:picLocks noGrp="1" noChangeAspect="1"/>
          </p:cNvPicPr>
          <p:nvPr>
            <p:ph idx="1"/>
          </p:nvPr>
        </p:nvPicPr>
        <p:blipFill>
          <a:blip r:embed="rId2"/>
          <a:stretch>
            <a:fillRect/>
          </a:stretch>
        </p:blipFill>
        <p:spPr>
          <a:xfrm>
            <a:off x="838199" y="1892173"/>
            <a:ext cx="9410323" cy="4600701"/>
          </a:xfrm>
        </p:spPr>
      </p:pic>
    </p:spTree>
    <p:extLst>
      <p:ext uri="{BB962C8B-B14F-4D97-AF65-F5344CB8AC3E}">
        <p14:creationId xmlns:p14="http://schemas.microsoft.com/office/powerpoint/2010/main" val="32631691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TotalTime>
  <Words>335</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Studying and analyzing examples of successful speeches and conversations, and identifying the features and techniques that participants can adopt and improve upon</vt:lpstr>
      <vt:lpstr>Verbal Communication</vt:lpstr>
      <vt:lpstr>PowerPoint Presentation</vt:lpstr>
      <vt:lpstr>PowerPoint Presentation</vt:lpstr>
      <vt:lpstr>PowerPoint Presentation</vt:lpstr>
      <vt:lpstr>“Right now I’d like to take about 5 minutes and . . .”   </vt:lpstr>
      <vt:lpstr>Non-verbal</vt:lpstr>
      <vt:lpstr>PowerPoint Presentation</vt:lpstr>
      <vt:lpstr>PowerPoint Presentation</vt:lpstr>
      <vt:lpstr>PowerPoint Presentation</vt:lpstr>
      <vt:lpstr>The Basics of Public Speaking </vt:lpstr>
      <vt:lpstr>Obstacles of Speaking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and analyzing examples of successful speeches and conversations, and identifying the features and techniques that participants can adopt and improve upon</dc:title>
  <dc:creator>Ramia Mirza</dc:creator>
  <cp:lastModifiedBy>Ramia Mirza</cp:lastModifiedBy>
  <cp:revision>1</cp:revision>
  <dcterms:created xsi:type="dcterms:W3CDTF">2024-03-13T18:57:26Z</dcterms:created>
  <dcterms:modified xsi:type="dcterms:W3CDTF">2024-03-13T20:05:16Z</dcterms:modified>
</cp:coreProperties>
</file>