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8" r:id="rId12"/>
    <p:sldId id="269" r:id="rId13"/>
    <p:sldId id="270" r:id="rId14"/>
    <p:sldId id="271" r:id="rId15"/>
    <p:sldId id="266" r:id="rId16"/>
    <p:sldId id="267" r:id="rId17"/>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70" d="100"/>
          <a:sy n="70" d="100"/>
        </p:scale>
        <p:origin x="71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ED7A17C-34FD-40B9-BBF3-FDC4689A907D}" type="datetimeFigureOut">
              <a:rPr lang="ar-IQ" smtClean="0"/>
              <a:t>28/08/1445</a:t>
            </a:fld>
            <a:endParaRPr lang="ar-IQ"/>
          </a:p>
        </p:txBody>
      </p:sp>
      <p:sp>
        <p:nvSpPr>
          <p:cNvPr id="5" name="Footer Placeholder 4"/>
          <p:cNvSpPr>
            <a:spLocks noGrp="1"/>
          </p:cNvSpPr>
          <p:nvPr>
            <p:ph type="ftr" sz="quarter" idx="11"/>
          </p:nvPr>
        </p:nvSpPr>
        <p:spPr>
          <a:xfrm>
            <a:off x="2692397" y="5037663"/>
            <a:ext cx="5214635" cy="279400"/>
          </a:xfrm>
        </p:spPr>
        <p:txBody>
          <a:bodyPr/>
          <a:lstStyle/>
          <a:p>
            <a:endParaRPr lang="ar-IQ"/>
          </a:p>
        </p:txBody>
      </p:sp>
      <p:sp>
        <p:nvSpPr>
          <p:cNvPr id="6" name="Slide Number Placeholder 5"/>
          <p:cNvSpPr>
            <a:spLocks noGrp="1"/>
          </p:cNvSpPr>
          <p:nvPr>
            <p:ph type="sldNum" sz="quarter" idx="12"/>
          </p:nvPr>
        </p:nvSpPr>
        <p:spPr>
          <a:xfrm>
            <a:off x="8956900" y="5037663"/>
            <a:ext cx="551167" cy="279400"/>
          </a:xfrm>
        </p:spPr>
        <p:txBody>
          <a:bodyPr/>
          <a:lstStyle/>
          <a:p>
            <a:fld id="{6BB29C4E-5C98-4C82-A981-716B0A73DEFE}" type="slidenum">
              <a:rPr lang="ar-IQ" smtClean="0"/>
              <a:t>‹#›</a:t>
            </a:fld>
            <a:endParaRPr lang="ar-IQ"/>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5471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AED7A17C-34FD-40B9-BBF3-FDC4689A907D}" type="datetimeFigureOut">
              <a:rPr lang="ar-IQ" smtClean="0"/>
              <a:t>28/08/1445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BB29C4E-5C98-4C82-A981-716B0A73DEFE}" type="slidenum">
              <a:rPr lang="ar-IQ" smtClean="0"/>
              <a:t>‹#›</a:t>
            </a:fld>
            <a:endParaRPr lang="ar-IQ"/>
          </a:p>
        </p:txBody>
      </p:sp>
    </p:spTree>
    <p:extLst>
      <p:ext uri="{BB962C8B-B14F-4D97-AF65-F5344CB8AC3E}">
        <p14:creationId xmlns:p14="http://schemas.microsoft.com/office/powerpoint/2010/main" val="2797956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AED7A17C-34FD-40B9-BBF3-FDC4689A907D}" type="datetimeFigureOut">
              <a:rPr lang="ar-IQ" smtClean="0"/>
              <a:t>28/08/1445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BB29C4E-5C98-4C82-A981-716B0A73DEFE}" type="slidenum">
              <a:rPr lang="ar-IQ" smtClean="0"/>
              <a:t>‹#›</a:t>
            </a:fld>
            <a:endParaRPr lang="ar-IQ"/>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4380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AED7A17C-34FD-40B9-BBF3-FDC4689A907D}" type="datetimeFigureOut">
              <a:rPr lang="ar-IQ" smtClean="0"/>
              <a:t>28/08/1445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BB29C4E-5C98-4C82-A981-716B0A73DEFE}" type="slidenum">
              <a:rPr lang="ar-IQ" smtClean="0"/>
              <a:t>‹#›</a:t>
            </a:fld>
            <a:endParaRPr lang="ar-IQ"/>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1245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AED7A17C-34FD-40B9-BBF3-FDC4689A907D}" type="datetimeFigureOut">
              <a:rPr lang="ar-IQ" smtClean="0"/>
              <a:t>28/08/1445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BB29C4E-5C98-4C82-A981-716B0A73DEFE}" type="slidenum">
              <a:rPr lang="ar-IQ" smtClean="0"/>
              <a:t>‹#›</a:t>
            </a:fld>
            <a:endParaRPr lang="ar-IQ"/>
          </a:p>
        </p:txBody>
      </p:sp>
    </p:spTree>
    <p:extLst>
      <p:ext uri="{BB962C8B-B14F-4D97-AF65-F5344CB8AC3E}">
        <p14:creationId xmlns:p14="http://schemas.microsoft.com/office/powerpoint/2010/main" val="1484824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AED7A17C-34FD-40B9-BBF3-FDC4689A907D}" type="datetimeFigureOut">
              <a:rPr lang="ar-IQ" smtClean="0"/>
              <a:t>28/08/1445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BB29C4E-5C98-4C82-A981-716B0A73DEFE}" type="slidenum">
              <a:rPr lang="ar-IQ" smtClean="0"/>
              <a:t>‹#›</a:t>
            </a:fld>
            <a:endParaRPr lang="ar-IQ"/>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1128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AED7A17C-34FD-40B9-BBF3-FDC4689A907D}" type="datetimeFigureOut">
              <a:rPr lang="ar-IQ" smtClean="0"/>
              <a:t>28/08/1445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BB29C4E-5C98-4C82-A981-716B0A73DEFE}" type="slidenum">
              <a:rPr lang="ar-IQ" smtClean="0"/>
              <a:t>‹#›</a:t>
            </a:fld>
            <a:endParaRPr lang="ar-IQ"/>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5376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AED7A17C-34FD-40B9-BBF3-FDC4689A907D}" type="datetimeFigureOut">
              <a:rPr lang="ar-IQ" smtClean="0"/>
              <a:t>28/08/1445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BB29C4E-5C98-4C82-A981-716B0A73DEFE}" type="slidenum">
              <a:rPr lang="ar-IQ" smtClean="0"/>
              <a:t>‹#›</a:t>
            </a:fld>
            <a:endParaRPr lang="ar-IQ"/>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48477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AED7A17C-34FD-40B9-BBF3-FDC4689A907D}" type="datetimeFigureOut">
              <a:rPr lang="ar-IQ" smtClean="0"/>
              <a:t>28/08/1445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BB29C4E-5C98-4C82-A981-716B0A73DEFE}" type="slidenum">
              <a:rPr lang="ar-IQ" smtClean="0"/>
              <a:t>‹#›</a:t>
            </a:fld>
            <a:endParaRPr lang="ar-IQ"/>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1545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AED7A17C-34FD-40B9-BBF3-FDC4689A907D}" type="datetimeFigureOut">
              <a:rPr lang="ar-IQ" smtClean="0"/>
              <a:t>28/08/1445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BB29C4E-5C98-4C82-A981-716B0A73DEFE}" type="slidenum">
              <a:rPr lang="ar-IQ" smtClean="0"/>
              <a:t>‹#›</a:t>
            </a:fld>
            <a:endParaRPr lang="ar-IQ"/>
          </a:p>
        </p:txBody>
      </p:sp>
    </p:spTree>
    <p:extLst>
      <p:ext uri="{BB962C8B-B14F-4D97-AF65-F5344CB8AC3E}">
        <p14:creationId xmlns:p14="http://schemas.microsoft.com/office/powerpoint/2010/main" val="2306763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AED7A17C-34FD-40B9-BBF3-FDC4689A907D}" type="datetimeFigureOut">
              <a:rPr lang="ar-IQ" smtClean="0"/>
              <a:t>28/08/1445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BB29C4E-5C98-4C82-A981-716B0A73DEFE}" type="slidenum">
              <a:rPr lang="ar-IQ" smtClean="0"/>
              <a:t>‹#›</a:t>
            </a:fld>
            <a:endParaRPr lang="ar-IQ"/>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9968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AED7A17C-34FD-40B9-BBF3-FDC4689A907D}" type="datetimeFigureOut">
              <a:rPr lang="ar-IQ" smtClean="0"/>
              <a:t>28/08/1445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BB29C4E-5C98-4C82-A981-716B0A73DEFE}" type="slidenum">
              <a:rPr lang="ar-IQ" smtClean="0"/>
              <a:t>‹#›</a:t>
            </a:fld>
            <a:endParaRPr lang="ar-IQ"/>
          </a:p>
        </p:txBody>
      </p:sp>
    </p:spTree>
    <p:extLst>
      <p:ext uri="{BB962C8B-B14F-4D97-AF65-F5344CB8AC3E}">
        <p14:creationId xmlns:p14="http://schemas.microsoft.com/office/powerpoint/2010/main" val="2080423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AED7A17C-34FD-40B9-BBF3-FDC4689A907D}" type="datetimeFigureOut">
              <a:rPr lang="ar-IQ" smtClean="0"/>
              <a:t>28/08/1445</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6BB29C4E-5C98-4C82-A981-716B0A73DEFE}" type="slidenum">
              <a:rPr lang="ar-IQ" smtClean="0"/>
              <a:t>‹#›</a:t>
            </a:fld>
            <a:endParaRPr lang="ar-IQ"/>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3165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AED7A17C-34FD-40B9-BBF3-FDC4689A907D}" type="datetimeFigureOut">
              <a:rPr lang="ar-IQ" smtClean="0"/>
              <a:t>28/08/1445</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6BB29C4E-5C98-4C82-A981-716B0A73DEFE}" type="slidenum">
              <a:rPr lang="ar-IQ" smtClean="0"/>
              <a:t>‹#›</a:t>
            </a:fld>
            <a:endParaRPr lang="ar-IQ"/>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4927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D7A17C-34FD-40B9-BBF3-FDC4689A907D}" type="datetimeFigureOut">
              <a:rPr lang="ar-IQ" smtClean="0"/>
              <a:t>28/08/1445</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6BB29C4E-5C98-4C82-A981-716B0A73DEFE}" type="slidenum">
              <a:rPr lang="ar-IQ" smtClean="0"/>
              <a:t>‹#›</a:t>
            </a:fld>
            <a:endParaRPr lang="ar-IQ"/>
          </a:p>
        </p:txBody>
      </p:sp>
    </p:spTree>
    <p:extLst>
      <p:ext uri="{BB962C8B-B14F-4D97-AF65-F5344CB8AC3E}">
        <p14:creationId xmlns:p14="http://schemas.microsoft.com/office/powerpoint/2010/main" val="3813613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AED7A17C-34FD-40B9-BBF3-FDC4689A907D}" type="datetimeFigureOut">
              <a:rPr lang="ar-IQ" smtClean="0"/>
              <a:t>28/08/1445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BB29C4E-5C98-4C82-A981-716B0A73DEFE}" type="slidenum">
              <a:rPr lang="ar-IQ" smtClean="0"/>
              <a:t>‹#›</a:t>
            </a:fld>
            <a:endParaRPr lang="ar-IQ"/>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0274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AED7A17C-34FD-40B9-BBF3-FDC4689A907D}" type="datetimeFigureOut">
              <a:rPr lang="ar-IQ" smtClean="0"/>
              <a:t>28/08/1445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BB29C4E-5C98-4C82-A981-716B0A73DEFE}" type="slidenum">
              <a:rPr lang="ar-IQ" smtClean="0"/>
              <a:t>‹#›</a:t>
            </a:fld>
            <a:endParaRPr lang="ar-IQ"/>
          </a:p>
        </p:txBody>
      </p:sp>
    </p:spTree>
    <p:extLst>
      <p:ext uri="{BB962C8B-B14F-4D97-AF65-F5344CB8AC3E}">
        <p14:creationId xmlns:p14="http://schemas.microsoft.com/office/powerpoint/2010/main" val="3042066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ED7A17C-34FD-40B9-BBF3-FDC4689A907D}" type="datetimeFigureOut">
              <a:rPr lang="ar-IQ" smtClean="0"/>
              <a:t>28/08/1445</a:t>
            </a:fld>
            <a:endParaRPr lang="ar-IQ"/>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ar-IQ"/>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BB29C4E-5C98-4C82-A981-716B0A73DEFE}" type="slidenum">
              <a:rPr lang="ar-IQ" smtClean="0"/>
              <a:t>‹#›</a:t>
            </a:fld>
            <a:endParaRPr lang="ar-IQ"/>
          </a:p>
        </p:txBody>
      </p:sp>
    </p:spTree>
    <p:extLst>
      <p:ext uri="{BB962C8B-B14F-4D97-AF65-F5344CB8AC3E}">
        <p14:creationId xmlns:p14="http://schemas.microsoft.com/office/powerpoint/2010/main" val="16639123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8930185" cy="1593541"/>
          </a:xfrm>
        </p:spPr>
        <p:txBody>
          <a:bodyPr/>
          <a:lstStyle/>
          <a:p>
            <a:r>
              <a:rPr lang="en-US" b="1" dirty="0" smtClean="0"/>
              <a:t>Guided </a:t>
            </a:r>
            <a:r>
              <a:rPr lang="en-US" b="1" dirty="0"/>
              <a:t>C</a:t>
            </a:r>
            <a:r>
              <a:rPr lang="en-US" b="1" dirty="0" smtClean="0"/>
              <a:t>onversations </a:t>
            </a:r>
            <a:endParaRPr lang="ar-IQ" b="1" dirty="0"/>
          </a:p>
        </p:txBody>
      </p:sp>
      <p:sp>
        <p:nvSpPr>
          <p:cNvPr id="3" name="عنوان فرعي 2"/>
          <p:cNvSpPr>
            <a:spLocks noGrp="1"/>
          </p:cNvSpPr>
          <p:nvPr>
            <p:ph type="subTitle" idx="1"/>
          </p:nvPr>
        </p:nvSpPr>
        <p:spPr>
          <a:xfrm>
            <a:off x="2429302" y="3657596"/>
            <a:ext cx="7369792" cy="1583143"/>
          </a:xfrm>
        </p:spPr>
        <p:txBody>
          <a:bodyPr>
            <a:normAutofit fontScale="32500" lnSpcReduction="20000"/>
          </a:bodyPr>
          <a:lstStyle/>
          <a:p>
            <a:r>
              <a:rPr lang="en-US" sz="6000" b="1" dirty="0"/>
              <a:t>Ienas </a:t>
            </a:r>
            <a:r>
              <a:rPr lang="en-US" sz="6000" b="1" dirty="0" err="1"/>
              <a:t>Talib</a:t>
            </a:r>
            <a:r>
              <a:rPr lang="en-US" sz="6000" b="1" dirty="0"/>
              <a:t> </a:t>
            </a:r>
            <a:r>
              <a:rPr lang="en-US" sz="6000" b="1" dirty="0" err="1"/>
              <a:t>Naseef</a:t>
            </a:r>
            <a:endParaRPr lang="en-US" sz="6000" dirty="0"/>
          </a:p>
          <a:p>
            <a:r>
              <a:rPr lang="en-US" sz="6000" b="1" dirty="0"/>
              <a:t>Department of English/ College of Education for </a:t>
            </a:r>
            <a:r>
              <a:rPr lang="en-US" sz="6000" b="1" dirty="0" smtClean="0"/>
              <a:t>Women</a:t>
            </a:r>
            <a:endParaRPr lang="en-US" sz="6000" dirty="0"/>
          </a:p>
          <a:p>
            <a:r>
              <a:rPr lang="en-US" sz="6000" b="1" dirty="0"/>
              <a:t>University of Baghdad</a:t>
            </a:r>
            <a:endParaRPr lang="en-US" sz="6000" dirty="0"/>
          </a:p>
          <a:p>
            <a:endParaRPr lang="ar-IQ" dirty="0"/>
          </a:p>
        </p:txBody>
      </p:sp>
    </p:spTree>
    <p:extLst>
      <p:ext uri="{BB962C8B-B14F-4D97-AF65-F5344CB8AC3E}">
        <p14:creationId xmlns:p14="http://schemas.microsoft.com/office/powerpoint/2010/main" val="3880600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91569" y="818867"/>
            <a:ext cx="10590664" cy="4893647"/>
          </a:xfrm>
          <a:prstGeom prst="rect">
            <a:avLst/>
          </a:prstGeom>
        </p:spPr>
        <p:txBody>
          <a:bodyPr wrap="square">
            <a:spAutoFit/>
          </a:bodyPr>
          <a:lstStyle/>
          <a:p>
            <a:pPr algn="l" rtl="0"/>
            <a:r>
              <a:rPr lang="en-US" sz="2400" b="1" dirty="0" smtClean="0"/>
              <a:t>4- Storytelling Exercises:</a:t>
            </a:r>
          </a:p>
          <a:p>
            <a:pPr algn="l" rtl="0"/>
            <a:endParaRPr lang="en-US" sz="2400" b="1" dirty="0"/>
          </a:p>
          <a:p>
            <a:pPr algn="l" rtl="0"/>
            <a:r>
              <a:rPr lang="en-US" sz="2400" b="1" dirty="0"/>
              <a:t>Objective</a:t>
            </a:r>
            <a:r>
              <a:rPr lang="en-US" sz="2400" dirty="0"/>
              <a:t>: To practice narrative skills and emotional expression.</a:t>
            </a:r>
          </a:p>
          <a:p>
            <a:pPr algn="l" rtl="0"/>
            <a:r>
              <a:rPr lang="en-US" sz="2400" b="1" dirty="0"/>
              <a:t>Exercise: "Personal Journey"</a:t>
            </a:r>
          </a:p>
          <a:p>
            <a:pPr algn="l" rtl="0"/>
            <a:r>
              <a:rPr lang="en-US" sz="2400" b="1" dirty="0" smtClean="0"/>
              <a:t>Participants</a:t>
            </a:r>
            <a:r>
              <a:rPr lang="en-US" sz="2400" dirty="0"/>
              <a:t>: Can vary; works well with 2-6 participants</a:t>
            </a:r>
          </a:p>
          <a:p>
            <a:pPr algn="l" rtl="0"/>
            <a:r>
              <a:rPr lang="en-US" sz="2400" b="1" dirty="0" smtClean="0"/>
              <a:t>Instructions</a:t>
            </a:r>
            <a:r>
              <a:rPr lang="en-US" sz="2400" b="1" dirty="0"/>
              <a:t>:</a:t>
            </a:r>
          </a:p>
          <a:p>
            <a:pPr algn="l" rtl="0"/>
            <a:r>
              <a:rPr lang="en-US" sz="2400" dirty="0" smtClean="0"/>
              <a:t>1. Participants </a:t>
            </a:r>
            <a:r>
              <a:rPr lang="en-US" sz="2400" dirty="0"/>
              <a:t>take turns sharing a story about a significant experience in their life.</a:t>
            </a:r>
          </a:p>
          <a:p>
            <a:pPr algn="l" rtl="0"/>
            <a:r>
              <a:rPr lang="en-US" sz="2400" dirty="0" smtClean="0"/>
              <a:t>2. Encourage </a:t>
            </a:r>
            <a:r>
              <a:rPr lang="en-US" sz="2400" dirty="0"/>
              <a:t>the use of vivid descriptions, how the experience affected them, and what they learned from it.</a:t>
            </a:r>
          </a:p>
          <a:p>
            <a:pPr algn="l" rtl="0"/>
            <a:r>
              <a:rPr lang="en-US" sz="2400" dirty="0" smtClean="0"/>
              <a:t>3. Listeners </a:t>
            </a:r>
            <a:r>
              <a:rPr lang="en-US" sz="2400" dirty="0"/>
              <a:t>ask questions or share their reflections on the story to deepen the conversation.</a:t>
            </a:r>
          </a:p>
          <a:p>
            <a:pPr algn="l" rtl="0"/>
            <a:r>
              <a:rPr lang="en-US" sz="2400" dirty="0" smtClean="0"/>
              <a:t>4. The </a:t>
            </a:r>
            <a:r>
              <a:rPr lang="en-US" sz="2400" dirty="0"/>
              <a:t>focus is on expressive communication, empathy, and connecting on a personal level.</a:t>
            </a:r>
          </a:p>
        </p:txBody>
      </p:sp>
    </p:spTree>
    <p:extLst>
      <p:ext uri="{BB962C8B-B14F-4D97-AF65-F5344CB8AC3E}">
        <p14:creationId xmlns:p14="http://schemas.microsoft.com/office/powerpoint/2010/main" val="2260354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91569" y="561613"/>
            <a:ext cx="10686197" cy="6301853"/>
          </a:xfrm>
          <a:prstGeom prst="rect">
            <a:avLst/>
          </a:prstGeom>
        </p:spPr>
        <p:txBody>
          <a:bodyPr wrap="square">
            <a:spAutoFit/>
          </a:bodyPr>
          <a:lstStyle/>
          <a:p>
            <a:pPr algn="l" rtl="0"/>
            <a:r>
              <a:rPr lang="en-US" sz="2400" b="1" dirty="0"/>
              <a:t>Personal Journey: The Path to Public </a:t>
            </a:r>
            <a:r>
              <a:rPr lang="en-US" sz="2400" b="1" dirty="0" smtClean="0"/>
              <a:t>Speaking</a:t>
            </a:r>
          </a:p>
          <a:p>
            <a:pPr algn="l" rtl="0">
              <a:lnSpc>
                <a:spcPct val="107000"/>
              </a:lnSpc>
              <a:spcAft>
                <a:spcPts val="800"/>
              </a:spcAft>
            </a:pPr>
            <a:r>
              <a:rPr lang="en-US" sz="2400" b="1" dirty="0" smtClean="0">
                <a:latin typeface="Times New Roman" panose="02020603050405020304" pitchFamily="18" charset="0"/>
                <a:ea typeface="Calibri" panose="020F0502020204030204" pitchFamily="34" charset="0"/>
                <a:cs typeface="Arial" panose="020B0604020202020204" pitchFamily="34" charset="0"/>
              </a:rPr>
              <a:t>Introduction</a:t>
            </a:r>
            <a:r>
              <a:rPr lang="en-US" sz="2400" b="1" dirty="0">
                <a:latin typeface="Times New Roman" panose="02020603050405020304" pitchFamily="18" charset="0"/>
                <a:ea typeface="Calibri" panose="020F0502020204030204" pitchFamily="34" charset="0"/>
                <a:cs typeface="Arial" panose="020B0604020202020204" pitchFamily="34" charset="0"/>
              </a:rPr>
              <a:t>: The </a:t>
            </a:r>
            <a:r>
              <a:rPr lang="en-US" sz="2400" b="1" dirty="0" smtClean="0">
                <a:latin typeface="Times New Roman" panose="02020603050405020304" pitchFamily="18" charset="0"/>
                <a:ea typeface="Calibri" panose="020F0502020204030204" pitchFamily="34" charset="0"/>
                <a:cs typeface="Arial" panose="020B0604020202020204" pitchFamily="34" charset="0"/>
              </a:rPr>
              <a:t>Fear</a:t>
            </a: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just" rtl="0">
              <a:lnSpc>
                <a:spcPct val="107000"/>
              </a:lnSpc>
              <a:spcAft>
                <a:spcPts val="800"/>
              </a:spcAft>
            </a:pPr>
            <a:r>
              <a:rPr lang="en-US" sz="2400" dirty="0" smtClean="0">
                <a:latin typeface="Times New Roman" panose="02020603050405020304" pitchFamily="18" charset="0"/>
                <a:ea typeface="Calibri" panose="020F0502020204030204" pitchFamily="34" charset="0"/>
                <a:cs typeface="Arial" panose="020B0604020202020204" pitchFamily="34" charset="0"/>
              </a:rPr>
              <a:t>From a very young age, Alex had a deep-rooted fear of public speaking. The mere thought of standing in front of a crowd caused Alex palpable anxiety, characterized by sweaty palms, a racing heart, and an overwhelming desire to flee. This fear stemmed from an early school experience when a presentation went disastrously wrong, leading to ridicule from peers. For years, Alex avoided situations that required speaking in front of groups, choosing silence over the potential for embarrassment.</a:t>
            </a:r>
          </a:p>
          <a:p>
            <a:pPr algn="just" rtl="0">
              <a:lnSpc>
                <a:spcPct val="107000"/>
              </a:lnSpc>
              <a:spcAft>
                <a:spcPts val="800"/>
              </a:spcAft>
            </a:pPr>
            <a:r>
              <a:rPr lang="en-US" sz="2400" b="1" dirty="0" smtClean="0">
                <a:latin typeface="Times New Roman" panose="02020603050405020304" pitchFamily="18" charset="0"/>
                <a:ea typeface="Calibri" panose="020F0502020204030204" pitchFamily="34" charset="0"/>
                <a:cs typeface="Arial" panose="020B0604020202020204" pitchFamily="34" charset="0"/>
              </a:rPr>
              <a:t>Challenge</a:t>
            </a:r>
            <a:r>
              <a:rPr lang="en-US" sz="2400" b="1" dirty="0">
                <a:latin typeface="Times New Roman" panose="02020603050405020304" pitchFamily="18" charset="0"/>
                <a:ea typeface="Calibri" panose="020F0502020204030204" pitchFamily="34" charset="0"/>
                <a:cs typeface="Arial" panose="020B0604020202020204" pitchFamily="34" charset="0"/>
              </a:rPr>
              <a:t>: The Unavoidable </a:t>
            </a:r>
            <a:r>
              <a:rPr lang="en-US" sz="2400" b="1" dirty="0" smtClean="0">
                <a:latin typeface="Times New Roman" panose="02020603050405020304" pitchFamily="18" charset="0"/>
                <a:ea typeface="Calibri" panose="020F0502020204030204" pitchFamily="34" charset="0"/>
                <a:cs typeface="Arial" panose="020B0604020202020204" pitchFamily="34" charset="0"/>
              </a:rPr>
              <a:t>Opportunity: </a:t>
            </a:r>
            <a:r>
              <a:rPr lang="en-US" sz="2400" dirty="0" smtClean="0">
                <a:latin typeface="Times New Roman" panose="02020603050405020304" pitchFamily="18" charset="0"/>
                <a:ea typeface="Calibri" panose="020F0502020204030204" pitchFamily="34" charset="0"/>
                <a:cs typeface="Arial" panose="020B0604020202020204" pitchFamily="34" charset="0"/>
              </a:rPr>
              <a:t>Fast </a:t>
            </a:r>
            <a:r>
              <a:rPr lang="en-US" sz="2400" dirty="0">
                <a:latin typeface="Times New Roman" panose="02020603050405020304" pitchFamily="18" charset="0"/>
                <a:ea typeface="Calibri" panose="020F0502020204030204" pitchFamily="34" charset="0"/>
                <a:cs typeface="Arial" panose="020B0604020202020204" pitchFamily="34" charset="0"/>
              </a:rPr>
              <a:t>forward to Alex's professional life, a promising career in environmental science awaited, one that demanded not only expertise in the field but also the ability to communicate complex ideas to diverse audiences. The turning point came when Alex was selected to represent the organization at a major international conference. It was an opportunity of a lifetime but one that required facing the long-standing fear head-on.</a:t>
            </a:r>
          </a:p>
          <a:p>
            <a:pPr algn="just" rtl="0">
              <a:lnSpc>
                <a:spcPct val="107000"/>
              </a:lnSpc>
              <a:spcAft>
                <a:spcPts val="800"/>
              </a:spcAft>
            </a:pPr>
            <a:endParaRPr lang="en-US" sz="2400" dirty="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75952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791570" y="459085"/>
            <a:ext cx="10754436" cy="5723105"/>
          </a:xfrm>
          <a:prstGeom prst="rect">
            <a:avLst/>
          </a:prstGeom>
        </p:spPr>
        <p:txBody>
          <a:bodyPr wrap="square">
            <a:spAutoFit/>
          </a:bodyPr>
          <a:lstStyle/>
          <a:p>
            <a:pPr algn="l" rtl="0">
              <a:lnSpc>
                <a:spcPct val="107000"/>
              </a:lnSpc>
              <a:spcAft>
                <a:spcPts val="800"/>
              </a:spcAft>
            </a:pPr>
            <a:r>
              <a:rPr lang="en-US" sz="2400" b="1" dirty="0">
                <a:latin typeface="Times New Roman" panose="02020603050405020304" pitchFamily="18" charset="0"/>
                <a:ea typeface="Calibri" panose="020F0502020204030204" pitchFamily="34" charset="0"/>
                <a:cs typeface="Arial" panose="020B0604020202020204" pitchFamily="34" charset="0"/>
              </a:rPr>
              <a:t>Action: Embracing Growth</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rtl="0">
              <a:lnSpc>
                <a:spcPct val="107000"/>
              </a:lnSpc>
              <a:spcAft>
                <a:spcPts val="800"/>
              </a:spcAft>
            </a:pPr>
            <a:r>
              <a:rPr lang="en-US" sz="2400" dirty="0">
                <a:latin typeface="Times New Roman" panose="02020603050405020304" pitchFamily="18" charset="0"/>
                <a:ea typeface="Calibri" panose="020F0502020204030204" pitchFamily="34" charset="0"/>
                <a:cs typeface="Arial" panose="020B0604020202020204" pitchFamily="34" charset="0"/>
              </a:rPr>
              <a:t>Determined not to let fear dictate the course of the career, Alex decided it was time for a change. The journey began with small, manageable steps:</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rtl="0">
              <a:lnSpc>
                <a:spcPct val="107000"/>
              </a:lnSpc>
              <a:spcAft>
                <a:spcPts val="800"/>
              </a:spcAft>
            </a:pPr>
            <a:r>
              <a:rPr lang="en-US" sz="2400" b="1" dirty="0">
                <a:latin typeface="Times New Roman" panose="02020603050405020304" pitchFamily="18" charset="0"/>
                <a:ea typeface="Calibri" panose="020F0502020204030204" pitchFamily="34" charset="0"/>
                <a:cs typeface="Arial" panose="020B0604020202020204" pitchFamily="34" charset="0"/>
              </a:rPr>
              <a:t>Education</a:t>
            </a:r>
            <a:r>
              <a:rPr lang="en-US" sz="2400" dirty="0">
                <a:latin typeface="Times New Roman" panose="02020603050405020304" pitchFamily="18" charset="0"/>
                <a:ea typeface="Calibri" panose="020F0502020204030204" pitchFamily="34" charset="0"/>
                <a:cs typeface="Arial" panose="020B0604020202020204" pitchFamily="34" charset="0"/>
              </a:rPr>
              <a:t>: Alex enrolled in a public speaking course, learning the fundamentals of effective communication, from structuring a speech to engaging an audience.</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rtl="0">
              <a:lnSpc>
                <a:spcPct val="107000"/>
              </a:lnSpc>
              <a:spcAft>
                <a:spcPts val="800"/>
              </a:spcAft>
            </a:pPr>
            <a:r>
              <a:rPr lang="en-US" sz="2400" b="1" dirty="0">
                <a:latin typeface="Times New Roman" panose="02020603050405020304" pitchFamily="18" charset="0"/>
                <a:ea typeface="Calibri" panose="020F0502020204030204" pitchFamily="34" charset="0"/>
                <a:cs typeface="Arial" panose="020B0604020202020204" pitchFamily="34" charset="0"/>
              </a:rPr>
              <a:t>Practice</a:t>
            </a:r>
            <a:r>
              <a:rPr lang="en-US" sz="2400" dirty="0">
                <a:latin typeface="Times New Roman" panose="02020603050405020304" pitchFamily="18" charset="0"/>
                <a:ea typeface="Calibri" panose="020F0502020204030204" pitchFamily="34" charset="0"/>
                <a:cs typeface="Arial" panose="020B0604020202020204" pitchFamily="34" charset="0"/>
              </a:rPr>
              <a:t>: Understanding that theory alone wouldn't suffice, Alex sought every opportunity to practice. This began with speaking in front of a mirror, progressed to presenting in front of friends and family, and eventually led to joining a local Toastmasters club.</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rtl="0">
              <a:lnSpc>
                <a:spcPct val="107000"/>
              </a:lnSpc>
              <a:spcAft>
                <a:spcPts val="800"/>
              </a:spcAft>
            </a:pPr>
            <a:r>
              <a:rPr lang="en-US" sz="2400" b="1" dirty="0">
                <a:latin typeface="Times New Roman" panose="02020603050405020304" pitchFamily="18" charset="0"/>
                <a:ea typeface="Calibri" panose="020F0502020204030204" pitchFamily="34" charset="0"/>
                <a:cs typeface="Arial" panose="020B0604020202020204" pitchFamily="34" charset="0"/>
              </a:rPr>
              <a:t>Mentorship</a:t>
            </a:r>
            <a:r>
              <a:rPr lang="en-US" sz="2400" dirty="0">
                <a:latin typeface="Times New Roman" panose="02020603050405020304" pitchFamily="18" charset="0"/>
                <a:ea typeface="Calibri" panose="020F0502020204030204" pitchFamily="34" charset="0"/>
                <a:cs typeface="Arial" panose="020B0604020202020204" pitchFamily="34" charset="0"/>
              </a:rPr>
              <a:t>: Alex sought guidance from experienced speakers, absorbing valuable advice on everything from controlling nerves to using body language effectively.</a:t>
            </a:r>
            <a:endParaRPr lang="en-US" sz="2400" dirty="0">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en-US" sz="2400" dirty="0">
                <a:latin typeface="Times New Roman" panose="02020603050405020304" pitchFamily="18" charset="0"/>
                <a:ea typeface="Calibri" panose="020F0502020204030204" pitchFamily="34" charset="0"/>
                <a:cs typeface="Arial" panose="020B0604020202020204" pitchFamily="34" charset="0"/>
              </a:rPr>
              <a:t>Reflection: After each speaking opportunity, Alex reflected on what went well and areas for improvement, turning every experience into a learning moment.</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45715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55093" y="614149"/>
            <a:ext cx="10754435" cy="4342984"/>
          </a:xfrm>
          <a:prstGeom prst="rect">
            <a:avLst/>
          </a:prstGeom>
        </p:spPr>
        <p:txBody>
          <a:bodyPr wrap="square">
            <a:spAutoFit/>
          </a:bodyPr>
          <a:lstStyle/>
          <a:p>
            <a:pPr algn="l" rtl="0">
              <a:lnSpc>
                <a:spcPct val="107000"/>
              </a:lnSpc>
              <a:spcAft>
                <a:spcPts val="800"/>
              </a:spcAft>
            </a:pPr>
            <a:endParaRPr lang="en-US" sz="2400" b="1" dirty="0" smtClean="0">
              <a:latin typeface="Times New Roman" panose="02020603050405020304" pitchFamily="18" charset="0"/>
              <a:ea typeface="Calibri" panose="020F0502020204030204" pitchFamily="34" charset="0"/>
            </a:endParaRPr>
          </a:p>
          <a:p>
            <a:pPr algn="l" rtl="0">
              <a:lnSpc>
                <a:spcPct val="107000"/>
              </a:lnSpc>
              <a:spcAft>
                <a:spcPts val="800"/>
              </a:spcAft>
            </a:pPr>
            <a:r>
              <a:rPr lang="en-US" sz="2400" b="1" dirty="0" smtClean="0">
                <a:latin typeface="Times New Roman" panose="02020603050405020304" pitchFamily="18" charset="0"/>
                <a:ea typeface="Calibri" panose="020F0502020204030204" pitchFamily="34" charset="0"/>
              </a:rPr>
              <a:t>Overcoming </a:t>
            </a:r>
            <a:r>
              <a:rPr lang="en-US" sz="2400" b="1" dirty="0">
                <a:latin typeface="Times New Roman" panose="02020603050405020304" pitchFamily="18" charset="0"/>
                <a:ea typeface="Calibri" panose="020F0502020204030204" pitchFamily="34" charset="0"/>
              </a:rPr>
              <a:t>the Challenge</a:t>
            </a:r>
            <a:endParaRPr lang="en-US" sz="2400" dirty="0">
              <a:latin typeface="Calibri" panose="020F0502020204030204" pitchFamily="34" charset="0"/>
              <a:ea typeface="Calibri" panose="020F0502020204030204" pitchFamily="34" charset="0"/>
            </a:endParaRPr>
          </a:p>
          <a:p>
            <a:pPr algn="just" rtl="0">
              <a:lnSpc>
                <a:spcPct val="107000"/>
              </a:lnSpc>
              <a:spcAft>
                <a:spcPts val="800"/>
              </a:spcAft>
            </a:pPr>
            <a:r>
              <a:rPr lang="en-US" sz="2400" dirty="0">
                <a:latin typeface="Times New Roman" panose="02020603050405020304" pitchFamily="18" charset="0"/>
                <a:ea typeface="Calibri" panose="020F0502020204030204" pitchFamily="34" charset="0"/>
              </a:rPr>
              <a:t>The international conference arrived faster than Alex had hoped, but so did the growth from the months of preparation. Stepping onto the stage, there was an expected flutter of nerves, but it was different this time. Alex felt prepared and, surprisingly, excited. The presentation was not perfect, but it was authentic, engaging, and, </a:t>
            </a:r>
            <a:r>
              <a:rPr lang="en-US" sz="2400" dirty="0" smtClean="0">
                <a:latin typeface="Times New Roman" panose="02020603050405020304" pitchFamily="18" charset="0"/>
                <a:ea typeface="Calibri" panose="020F0502020204030204" pitchFamily="34" charset="0"/>
              </a:rPr>
              <a:t>most importantly</a:t>
            </a:r>
            <a:r>
              <a:rPr lang="en-US" sz="2400" dirty="0">
                <a:latin typeface="Times New Roman" panose="02020603050405020304" pitchFamily="18" charset="0"/>
                <a:ea typeface="Calibri" panose="020F0502020204030204" pitchFamily="34" charset="0"/>
              </a:rPr>
              <a:t>, it marked the moment Alex overcame a lifelong fear</a:t>
            </a:r>
            <a:r>
              <a:rPr lang="en-US" sz="2400" dirty="0" smtClean="0">
                <a:latin typeface="Times New Roman" panose="02020603050405020304" pitchFamily="18" charset="0"/>
                <a:ea typeface="Calibri" panose="020F0502020204030204" pitchFamily="34" charset="0"/>
              </a:rPr>
              <a:t>.</a:t>
            </a:r>
          </a:p>
          <a:p>
            <a:pPr algn="just" rtl="0">
              <a:lnSpc>
                <a:spcPct val="107000"/>
              </a:lnSpc>
              <a:spcAft>
                <a:spcPts val="800"/>
              </a:spcAft>
            </a:pPr>
            <a:endParaRPr lang="en-US" sz="2400" dirty="0">
              <a:latin typeface="Calibri" panose="020F0502020204030204" pitchFamily="34" charset="0"/>
              <a:ea typeface="Calibri" panose="020F0502020204030204" pitchFamily="34" charset="0"/>
            </a:endParaRPr>
          </a:p>
          <a:p>
            <a:pPr algn="l" rtl="0">
              <a:lnSpc>
                <a:spcPct val="107000"/>
              </a:lnSpc>
              <a:spcAft>
                <a:spcPts val="800"/>
              </a:spcAft>
            </a:pPr>
            <a:r>
              <a:rPr lang="en-US" sz="2400" b="1" dirty="0">
                <a:latin typeface="Times New Roman" panose="02020603050405020304" pitchFamily="18" charset="0"/>
                <a:ea typeface="Calibri" panose="020F0502020204030204" pitchFamily="34" charset="0"/>
              </a:rPr>
              <a:t>Conclusion: Lessons Learned and Looking </a:t>
            </a:r>
            <a:r>
              <a:rPr lang="en-US" sz="2400" b="1" dirty="0" smtClean="0">
                <a:latin typeface="Times New Roman" panose="02020603050405020304" pitchFamily="18" charset="0"/>
                <a:ea typeface="Calibri" panose="020F0502020204030204" pitchFamily="34" charset="0"/>
              </a:rPr>
              <a:t>Forward</a:t>
            </a:r>
            <a:endParaRPr lang="en-US" sz="2400" b="1" dirty="0">
              <a:effectLst/>
              <a:latin typeface="Times New Roman" panose="02020603050405020304" pitchFamily="18" charset="0"/>
              <a:ea typeface="Calibri" panose="020F0502020204030204" pitchFamily="34" charset="0"/>
            </a:endParaRPr>
          </a:p>
          <a:p>
            <a:pPr algn="l" rtl="0">
              <a:lnSpc>
                <a:spcPct val="107000"/>
              </a:lnSpc>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13223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68740" y="535769"/>
            <a:ext cx="10904561" cy="5120761"/>
          </a:xfrm>
          <a:prstGeom prst="rect">
            <a:avLst/>
          </a:prstGeom>
        </p:spPr>
        <p:txBody>
          <a:bodyPr wrap="square">
            <a:spAutoFit/>
          </a:bodyPr>
          <a:lstStyle/>
          <a:p>
            <a:pPr lvl="0" algn="l" rtl="0">
              <a:lnSpc>
                <a:spcPct val="107000"/>
              </a:lnSpc>
              <a:spcAft>
                <a:spcPts val="800"/>
              </a:spcAft>
            </a:pPr>
            <a:endParaRPr lang="en-US" sz="2000" b="1" dirty="0" smtClean="0">
              <a:solidFill>
                <a:prstClr val="black"/>
              </a:solidFill>
              <a:latin typeface="Times New Roman" panose="02020603050405020304" pitchFamily="18" charset="0"/>
              <a:ea typeface="Calibri" panose="020F0502020204030204" pitchFamily="34" charset="0"/>
            </a:endParaRPr>
          </a:p>
          <a:p>
            <a:pPr lvl="0" algn="l" rtl="0">
              <a:lnSpc>
                <a:spcPct val="107000"/>
              </a:lnSpc>
              <a:spcAft>
                <a:spcPts val="800"/>
              </a:spcAft>
            </a:pPr>
            <a:r>
              <a:rPr lang="en-US" sz="2800" b="1" dirty="0" smtClean="0">
                <a:solidFill>
                  <a:prstClr val="black"/>
                </a:solidFill>
                <a:latin typeface="Times New Roman" panose="02020603050405020304" pitchFamily="18" charset="0"/>
                <a:ea typeface="Calibri" panose="020F0502020204030204" pitchFamily="34" charset="0"/>
              </a:rPr>
              <a:t>The </a:t>
            </a:r>
            <a:r>
              <a:rPr lang="en-US" sz="2800" b="1" dirty="0">
                <a:solidFill>
                  <a:prstClr val="black"/>
                </a:solidFill>
                <a:latin typeface="Times New Roman" panose="02020603050405020304" pitchFamily="18" charset="0"/>
                <a:ea typeface="Calibri" panose="020F0502020204030204" pitchFamily="34" charset="0"/>
              </a:rPr>
              <a:t>journey taught Alex several invaluable lessons</a:t>
            </a:r>
            <a:r>
              <a:rPr lang="en-US" sz="2800" b="1" dirty="0" smtClean="0">
                <a:solidFill>
                  <a:prstClr val="black"/>
                </a:solidFill>
                <a:latin typeface="Times New Roman" panose="02020603050405020304" pitchFamily="18" charset="0"/>
                <a:ea typeface="Calibri" panose="020F0502020204030204" pitchFamily="34" charset="0"/>
              </a:rPr>
              <a:t>:</a:t>
            </a:r>
            <a:endParaRPr lang="en-US" sz="2800" dirty="0">
              <a:solidFill>
                <a:prstClr val="black"/>
              </a:solidFill>
              <a:latin typeface="Calibri" panose="020F0502020204030204" pitchFamily="34" charset="0"/>
              <a:ea typeface="Calibri" panose="020F0502020204030204" pitchFamily="34" charset="0"/>
            </a:endParaRPr>
          </a:p>
          <a:p>
            <a:pPr lvl="0" algn="l" rtl="0">
              <a:lnSpc>
                <a:spcPct val="107000"/>
              </a:lnSpc>
              <a:spcAft>
                <a:spcPts val="800"/>
              </a:spcAft>
            </a:pPr>
            <a:r>
              <a:rPr lang="en-US" sz="2000" b="1" dirty="0">
                <a:solidFill>
                  <a:prstClr val="black"/>
                </a:solidFill>
                <a:latin typeface="Times New Roman" panose="02020603050405020304" pitchFamily="18" charset="0"/>
                <a:ea typeface="Calibri" panose="020F0502020204030204" pitchFamily="34" charset="0"/>
              </a:rPr>
              <a:t>Growth Lies Outside the Comfort Zone</a:t>
            </a:r>
            <a:r>
              <a:rPr lang="en-US" sz="2000" dirty="0">
                <a:solidFill>
                  <a:prstClr val="black"/>
                </a:solidFill>
                <a:latin typeface="Times New Roman" panose="02020603050405020304" pitchFamily="18" charset="0"/>
                <a:ea typeface="Calibri" panose="020F0502020204030204" pitchFamily="34" charset="0"/>
              </a:rPr>
              <a:t>: Facing fears directly is both challenging and profoundly rewarding.</a:t>
            </a:r>
            <a:endParaRPr lang="en-US" sz="2000" dirty="0">
              <a:solidFill>
                <a:prstClr val="black"/>
              </a:solidFill>
              <a:latin typeface="Calibri" panose="020F0502020204030204" pitchFamily="34" charset="0"/>
              <a:ea typeface="Calibri" panose="020F0502020204030204" pitchFamily="34" charset="0"/>
            </a:endParaRPr>
          </a:p>
          <a:p>
            <a:pPr lvl="0" algn="l" rtl="0">
              <a:lnSpc>
                <a:spcPct val="107000"/>
              </a:lnSpc>
              <a:spcAft>
                <a:spcPts val="800"/>
              </a:spcAft>
            </a:pPr>
            <a:r>
              <a:rPr lang="en-US" sz="2000" b="1" dirty="0">
                <a:solidFill>
                  <a:prstClr val="black"/>
                </a:solidFill>
                <a:latin typeface="Times New Roman" panose="02020603050405020304" pitchFamily="18" charset="0"/>
                <a:ea typeface="Calibri" panose="020F0502020204030204" pitchFamily="34" charset="0"/>
              </a:rPr>
              <a:t>Preparation is Key</a:t>
            </a:r>
            <a:r>
              <a:rPr lang="en-US" sz="2000" dirty="0">
                <a:solidFill>
                  <a:prstClr val="black"/>
                </a:solidFill>
                <a:latin typeface="Times New Roman" panose="02020603050405020304" pitchFamily="18" charset="0"/>
                <a:ea typeface="Calibri" panose="020F0502020204030204" pitchFamily="34" charset="0"/>
              </a:rPr>
              <a:t>: Confidence comes from preparation, and the importance of practice cannot be overstated.</a:t>
            </a:r>
            <a:endParaRPr lang="en-US" sz="2000" dirty="0">
              <a:solidFill>
                <a:prstClr val="black"/>
              </a:solidFill>
              <a:latin typeface="Calibri" panose="020F0502020204030204" pitchFamily="34" charset="0"/>
              <a:ea typeface="Calibri" panose="020F0502020204030204" pitchFamily="34" charset="0"/>
            </a:endParaRPr>
          </a:p>
          <a:p>
            <a:pPr lvl="0" algn="l" rtl="0">
              <a:lnSpc>
                <a:spcPct val="107000"/>
              </a:lnSpc>
              <a:spcAft>
                <a:spcPts val="800"/>
              </a:spcAft>
            </a:pPr>
            <a:r>
              <a:rPr lang="en-US" sz="2000" b="1" dirty="0">
                <a:solidFill>
                  <a:prstClr val="black"/>
                </a:solidFill>
                <a:latin typeface="Times New Roman" panose="02020603050405020304" pitchFamily="18" charset="0"/>
                <a:ea typeface="Calibri" panose="020F0502020204030204" pitchFamily="34" charset="0"/>
              </a:rPr>
              <a:t>Support Systems Matter: </a:t>
            </a:r>
            <a:r>
              <a:rPr lang="en-US" sz="2000" dirty="0">
                <a:solidFill>
                  <a:prstClr val="black"/>
                </a:solidFill>
                <a:latin typeface="Times New Roman" panose="02020603050405020304" pitchFamily="18" charset="0"/>
                <a:ea typeface="Calibri" panose="020F0502020204030204" pitchFamily="34" charset="0"/>
              </a:rPr>
              <a:t>The role of mentors and supportive communities in personal development is irreplaceable.</a:t>
            </a:r>
            <a:endParaRPr lang="en-US" sz="2000" dirty="0">
              <a:solidFill>
                <a:prstClr val="black"/>
              </a:solidFill>
              <a:latin typeface="Calibri" panose="020F0502020204030204" pitchFamily="34" charset="0"/>
              <a:ea typeface="Calibri" panose="020F0502020204030204" pitchFamily="34" charset="0"/>
            </a:endParaRPr>
          </a:p>
          <a:p>
            <a:pPr lvl="0" algn="just" rtl="0">
              <a:lnSpc>
                <a:spcPct val="107000"/>
              </a:lnSpc>
              <a:spcAft>
                <a:spcPts val="800"/>
              </a:spcAft>
            </a:pPr>
            <a:r>
              <a:rPr lang="en-US" sz="2000" dirty="0">
                <a:solidFill>
                  <a:prstClr val="black"/>
                </a:solidFill>
                <a:latin typeface="Times New Roman" panose="02020603050405020304" pitchFamily="18" charset="0"/>
                <a:ea typeface="Calibri" panose="020F0502020204030204" pitchFamily="34" charset="0"/>
              </a:rPr>
              <a:t>Today, Alex continues to speak at conferences and events, not just as a necessity but as a passion. Public speaking has become a platform for making a difference in the field of environmental science, proving that overcoming personal barriers can lead to unforeseen opportunities and personal growth</a:t>
            </a:r>
            <a:r>
              <a:rPr lang="en-US" sz="2000" dirty="0" smtClean="0">
                <a:solidFill>
                  <a:prstClr val="black"/>
                </a:solidFill>
                <a:latin typeface="Times New Roman" panose="02020603050405020304" pitchFamily="18" charset="0"/>
                <a:ea typeface="Calibri" panose="020F0502020204030204" pitchFamily="34" charset="0"/>
              </a:rPr>
              <a:t>.</a:t>
            </a:r>
            <a:endParaRPr lang="en-US" sz="2000" dirty="0">
              <a:solidFill>
                <a:prstClr val="black"/>
              </a:solidFill>
              <a:latin typeface="Calibri" panose="020F0502020204030204" pitchFamily="34" charset="0"/>
              <a:ea typeface="Calibri" panose="020F0502020204030204" pitchFamily="34" charset="0"/>
            </a:endParaRPr>
          </a:p>
          <a:p>
            <a:pPr lvl="0" algn="l" rtl="0">
              <a:lnSpc>
                <a:spcPct val="107000"/>
              </a:lnSpc>
              <a:spcAft>
                <a:spcPts val="800"/>
              </a:spcAft>
            </a:pPr>
            <a:r>
              <a:rPr lang="en-US" sz="2000" dirty="0">
                <a:solidFill>
                  <a:prstClr val="black"/>
                </a:solidFill>
                <a:latin typeface="Times New Roman" panose="02020603050405020304" pitchFamily="18" charset="0"/>
                <a:ea typeface="Calibri" panose="020F0502020204030204" pitchFamily="34" charset="0"/>
              </a:rPr>
              <a:t>This journey exemplifies how confronting personal challenges can lead to significant professional and personal development, turning perceived weaknesses into strengths</a:t>
            </a:r>
            <a:r>
              <a:rPr lang="en-US" sz="1100" dirty="0">
                <a:solidFill>
                  <a:prstClr val="black"/>
                </a:solidFill>
                <a:latin typeface="Times New Roman" panose="02020603050405020304" pitchFamily="18" charset="0"/>
                <a:ea typeface="Calibri" panose="020F0502020204030204" pitchFamily="34" charset="0"/>
                <a:cs typeface="Arial" panose="020B0604020202020204" pitchFamily="34" charset="0"/>
              </a:rPr>
              <a:t>.</a:t>
            </a:r>
            <a:endParaRPr lang="en-US" sz="10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60299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64275" y="723331"/>
            <a:ext cx="10522424" cy="5262979"/>
          </a:xfrm>
          <a:prstGeom prst="rect">
            <a:avLst/>
          </a:prstGeom>
        </p:spPr>
        <p:txBody>
          <a:bodyPr wrap="square">
            <a:spAutoFit/>
          </a:bodyPr>
          <a:lstStyle/>
          <a:p>
            <a:pPr algn="l" rtl="0"/>
            <a:r>
              <a:rPr lang="en-US" sz="2800" b="1" dirty="0"/>
              <a:t>5. Improvisational Dialogue</a:t>
            </a:r>
          </a:p>
          <a:p>
            <a:pPr algn="l" rtl="0"/>
            <a:r>
              <a:rPr lang="en-US" sz="2800" b="1" dirty="0"/>
              <a:t>Objective</a:t>
            </a:r>
            <a:r>
              <a:rPr lang="en-US" sz="2800" dirty="0"/>
              <a:t>: To improve spontaneous speaking skills and adaptability in conversations.</a:t>
            </a:r>
          </a:p>
          <a:p>
            <a:pPr algn="l" rtl="0"/>
            <a:r>
              <a:rPr lang="en-US" sz="2800" b="1" dirty="0"/>
              <a:t>Exercise: "Random Topic Generator"</a:t>
            </a:r>
          </a:p>
          <a:p>
            <a:pPr algn="l" rtl="0"/>
            <a:r>
              <a:rPr lang="en-US" sz="2800" b="1" dirty="0" smtClean="0"/>
              <a:t>Participants</a:t>
            </a:r>
            <a:r>
              <a:rPr lang="en-US" sz="2800" dirty="0"/>
              <a:t>: 2-4 per group</a:t>
            </a:r>
          </a:p>
          <a:p>
            <a:pPr algn="l" rtl="0"/>
            <a:r>
              <a:rPr lang="en-US" sz="2800" b="1" dirty="0" smtClean="0"/>
              <a:t>Instructions</a:t>
            </a:r>
            <a:r>
              <a:rPr lang="en-US" sz="2800" dirty="0"/>
              <a:t>:</a:t>
            </a:r>
          </a:p>
          <a:p>
            <a:pPr algn="l" rtl="0"/>
            <a:r>
              <a:rPr lang="en-US" sz="2800" dirty="0" smtClean="0"/>
              <a:t>1. Use </a:t>
            </a:r>
            <a:r>
              <a:rPr lang="en-US" sz="2800" dirty="0"/>
              <a:t>a random topic generator or write various topics on slips of paper and draw them from a hat.</a:t>
            </a:r>
          </a:p>
          <a:p>
            <a:pPr algn="l" rtl="0"/>
            <a:r>
              <a:rPr lang="en-US" sz="2800" dirty="0" smtClean="0"/>
              <a:t>2. Participants </a:t>
            </a:r>
            <a:r>
              <a:rPr lang="en-US" sz="2800" dirty="0"/>
              <a:t>must start a conversation based on the topic they draw, keeping the dialogue going for a set time (e.g., 5 minutes).</a:t>
            </a:r>
          </a:p>
          <a:p>
            <a:pPr algn="l" rtl="0"/>
            <a:r>
              <a:rPr lang="en-US" sz="2800" dirty="0" smtClean="0"/>
              <a:t>3. Focus </a:t>
            </a:r>
            <a:r>
              <a:rPr lang="en-US" sz="2800" dirty="0"/>
              <a:t>on thinking quickly, staying on topic, and engaging all participants in the conversation.</a:t>
            </a:r>
          </a:p>
        </p:txBody>
      </p:sp>
    </p:spTree>
    <p:extLst>
      <p:ext uri="{BB962C8B-B14F-4D97-AF65-F5344CB8AC3E}">
        <p14:creationId xmlns:p14="http://schemas.microsoft.com/office/powerpoint/2010/main" val="3515476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stretch>
            <a:fillRect/>
          </a:stretch>
        </p:blipFill>
        <p:spPr>
          <a:xfrm>
            <a:off x="682387" y="696037"/>
            <a:ext cx="10672549" cy="5513694"/>
          </a:xfrm>
          <a:prstGeom prst="rect">
            <a:avLst/>
          </a:prstGeom>
          <a:solidFill>
            <a:srgbClr val="FF0000"/>
          </a:solidFill>
        </p:spPr>
      </p:pic>
      <p:sp>
        <p:nvSpPr>
          <p:cNvPr id="2" name="مستطيل 1"/>
          <p:cNvSpPr/>
          <p:nvPr/>
        </p:nvSpPr>
        <p:spPr>
          <a:xfrm>
            <a:off x="682388" y="696036"/>
            <a:ext cx="10672549" cy="1101392"/>
          </a:xfrm>
          <a:prstGeom prst="rect">
            <a:avLst/>
          </a:prstGeom>
        </p:spPr>
        <p:txBody>
          <a:bodyPr wrap="square">
            <a:spAutoFit/>
          </a:bodyPr>
          <a:lstStyle/>
          <a:p>
            <a:pPr algn="just" rtl="0">
              <a:lnSpc>
                <a:spcPct val="107000"/>
              </a:lnSpc>
              <a:spcAft>
                <a:spcPts val="800"/>
              </a:spcAft>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algn="just" rtl="0">
              <a:lnSpc>
                <a:spcPct val="107000"/>
              </a:lnSpc>
              <a:spcAft>
                <a:spcPts val="800"/>
              </a:spcAft>
            </a:pPr>
            <a:endParaRPr lang="en-US" sz="1400" dirty="0">
              <a:latin typeface="Calibri" panose="020F0502020204030204" pitchFamily="34" charset="0"/>
              <a:ea typeface="Calibri" panose="020F0502020204030204" pitchFamily="34" charset="0"/>
              <a:cs typeface="Arial" panose="020B0604020202020204" pitchFamily="34" charset="0"/>
            </a:endParaRPr>
          </a:p>
          <a:p>
            <a:pPr algn="l" rtl="0"/>
            <a:endParaRPr lang="ar-IQ" b="1" dirty="0"/>
          </a:p>
        </p:txBody>
      </p:sp>
    </p:spTree>
    <p:extLst>
      <p:ext uri="{BB962C8B-B14F-4D97-AF65-F5344CB8AC3E}">
        <p14:creationId xmlns:p14="http://schemas.microsoft.com/office/powerpoint/2010/main" val="1994416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91570" y="723331"/>
            <a:ext cx="10563367" cy="5243423"/>
          </a:xfrm>
          <a:prstGeom prst="rect">
            <a:avLst/>
          </a:prstGeom>
        </p:spPr>
        <p:txBody>
          <a:bodyPr wrap="square">
            <a:spAutoFit/>
          </a:bodyPr>
          <a:lstStyle/>
          <a:p>
            <a:pPr algn="just" rtl="0">
              <a:lnSpc>
                <a:spcPct val="107000"/>
              </a:lnSpc>
              <a:spcAft>
                <a:spcPts val="800"/>
              </a:spcAft>
            </a:pPr>
            <a:r>
              <a:rPr lang="en-US" sz="2800" b="1" dirty="0">
                <a:latin typeface="Times New Roman" panose="02020603050405020304" pitchFamily="18" charset="0"/>
                <a:ea typeface="Calibri" panose="020F0502020204030204" pitchFamily="34" charset="0"/>
                <a:cs typeface="Arial" panose="020B0604020202020204" pitchFamily="34" charset="0"/>
              </a:rPr>
              <a:t>Guided </a:t>
            </a:r>
            <a:r>
              <a:rPr lang="en-US" sz="2800" b="1" dirty="0" smtClean="0">
                <a:latin typeface="Times New Roman" panose="02020603050405020304" pitchFamily="18" charset="0"/>
                <a:ea typeface="Calibri" panose="020F0502020204030204" pitchFamily="34" charset="0"/>
                <a:cs typeface="Arial" panose="020B0604020202020204" pitchFamily="34" charset="0"/>
              </a:rPr>
              <a:t>conversations are exercises that aimed </a:t>
            </a:r>
            <a:r>
              <a:rPr lang="en-US" sz="2800" b="1" dirty="0">
                <a:latin typeface="Times New Roman" panose="02020603050405020304" pitchFamily="18" charset="0"/>
                <a:ea typeface="Calibri" panose="020F0502020204030204" pitchFamily="34" charset="0"/>
                <a:cs typeface="Arial" panose="020B0604020202020204" pitchFamily="34" charset="0"/>
              </a:rPr>
              <a:t>at enhancing participants' ability to converse and interact in real-life situations, such as pair discussions and small group conversations.</a:t>
            </a:r>
            <a:endParaRPr lang="en-US" sz="2800" dirty="0">
              <a:latin typeface="Calibri" panose="020F0502020204030204" pitchFamily="34" charset="0"/>
              <a:ea typeface="Calibri" panose="020F0502020204030204" pitchFamily="34" charset="0"/>
              <a:cs typeface="Arial" panose="020B0604020202020204" pitchFamily="34" charset="0"/>
            </a:endParaRPr>
          </a:p>
          <a:p>
            <a:pPr algn="just" rtl="0">
              <a:lnSpc>
                <a:spcPct val="107000"/>
              </a:lnSpc>
              <a:spcAft>
                <a:spcPts val="800"/>
              </a:spcAft>
            </a:pPr>
            <a:r>
              <a:rPr lang="en-US" sz="2800" dirty="0">
                <a:latin typeface="Times New Roman" panose="02020603050405020304" pitchFamily="18" charset="0"/>
                <a:ea typeface="Calibri" panose="020F0502020204030204" pitchFamily="34" charset="0"/>
                <a:cs typeface="Arial" panose="020B0604020202020204" pitchFamily="34" charset="0"/>
              </a:rPr>
              <a:t>Guided conversations are structured interactions that help participants improve their conversational and interpersonal skills through real-life scenarios or topics. These exercises are beneficial in various settings, including language learning, social skills development, corporate training, and educational </a:t>
            </a:r>
            <a:r>
              <a:rPr lang="en-US" sz="2800" dirty="0" smtClean="0">
                <a:latin typeface="Times New Roman" panose="02020603050405020304" pitchFamily="18" charset="0"/>
                <a:ea typeface="Calibri" panose="020F0502020204030204" pitchFamily="34" charset="0"/>
                <a:cs typeface="Arial" panose="020B0604020202020204" pitchFamily="34" charset="0"/>
              </a:rPr>
              <a:t>programs. </a:t>
            </a:r>
            <a:r>
              <a:rPr lang="en-US" sz="2800" dirty="0">
                <a:latin typeface="Times New Roman" panose="02020603050405020304" pitchFamily="18" charset="0"/>
                <a:ea typeface="Calibri" panose="020F0502020204030204" pitchFamily="34" charset="0"/>
                <a:cs typeface="Arial" panose="020B0604020202020204" pitchFamily="34" charset="0"/>
              </a:rPr>
              <a:t>The primary goal is to enhance participants' confidence, listening skills, ability to express thoughts clearly, and </a:t>
            </a:r>
            <a:r>
              <a:rPr lang="en-US" sz="2800" dirty="0" smtClean="0">
                <a:latin typeface="Times New Roman" panose="02020603050405020304" pitchFamily="18" charset="0"/>
                <a:ea typeface="Calibri" panose="020F0502020204030204" pitchFamily="34" charset="0"/>
                <a:cs typeface="Arial" panose="020B0604020202020204" pitchFamily="34" charset="0"/>
              </a:rPr>
              <a:t>foster </a:t>
            </a:r>
            <a:r>
              <a:rPr lang="en-US" sz="2800" dirty="0">
                <a:latin typeface="Times New Roman" panose="02020603050405020304" pitchFamily="18" charset="0"/>
                <a:ea typeface="Calibri" panose="020F0502020204030204" pitchFamily="34" charset="0"/>
                <a:cs typeface="Arial" panose="020B0604020202020204" pitchFamily="34" charset="0"/>
              </a:rPr>
              <a:t>understanding and empathy in conversations. Below are some exercises aimed at achieving these objectives:</a:t>
            </a:r>
          </a:p>
        </p:txBody>
      </p:sp>
    </p:spTree>
    <p:extLst>
      <p:ext uri="{BB962C8B-B14F-4D97-AF65-F5344CB8AC3E}">
        <p14:creationId xmlns:p14="http://schemas.microsoft.com/office/powerpoint/2010/main" val="2460576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87103" y="914400"/>
            <a:ext cx="10481481" cy="4524315"/>
          </a:xfrm>
          <a:prstGeom prst="rect">
            <a:avLst/>
          </a:prstGeom>
        </p:spPr>
        <p:txBody>
          <a:bodyPr wrap="square">
            <a:spAutoFit/>
          </a:bodyPr>
          <a:lstStyle/>
          <a:p>
            <a:pPr marL="457200" indent="-457200" algn="l" rtl="0">
              <a:buAutoNum type="arabicPeriod"/>
            </a:pPr>
            <a:r>
              <a:rPr lang="en-US" sz="2400" b="1" dirty="0" smtClean="0"/>
              <a:t>Pair Discussions</a:t>
            </a:r>
          </a:p>
          <a:p>
            <a:pPr algn="l" rtl="0"/>
            <a:endParaRPr lang="en-US" sz="2400" b="1" dirty="0"/>
          </a:p>
          <a:p>
            <a:pPr algn="l" rtl="0"/>
            <a:r>
              <a:rPr lang="en-US" sz="2400" b="1" dirty="0"/>
              <a:t>Objective</a:t>
            </a:r>
            <a:r>
              <a:rPr lang="en-US" sz="2400" dirty="0"/>
              <a:t>: To improve active listening and articulate thoughts clearly.</a:t>
            </a:r>
          </a:p>
          <a:p>
            <a:pPr algn="l" rtl="0"/>
            <a:r>
              <a:rPr lang="en-US" sz="2400" b="1" dirty="0"/>
              <a:t>Exercise</a:t>
            </a:r>
            <a:r>
              <a:rPr lang="en-US" sz="2400" dirty="0"/>
              <a:t>: "Two Truths and a Lie"</a:t>
            </a:r>
          </a:p>
          <a:p>
            <a:pPr algn="l" rtl="0"/>
            <a:r>
              <a:rPr lang="en-US" sz="2400" dirty="0" smtClean="0"/>
              <a:t>•</a:t>
            </a:r>
            <a:r>
              <a:rPr lang="en-US" sz="2400" b="1" dirty="0" smtClean="0"/>
              <a:t>Participants</a:t>
            </a:r>
            <a:r>
              <a:rPr lang="en-US" sz="2400" dirty="0"/>
              <a:t>: 2 per group</a:t>
            </a:r>
          </a:p>
          <a:p>
            <a:pPr algn="l" rtl="0"/>
            <a:r>
              <a:rPr lang="en-US" sz="2400" dirty="0" smtClean="0"/>
              <a:t>•</a:t>
            </a:r>
            <a:r>
              <a:rPr lang="en-US" sz="2400" b="1" dirty="0" smtClean="0"/>
              <a:t>Instructions</a:t>
            </a:r>
            <a:r>
              <a:rPr lang="en-US" sz="2400" dirty="0"/>
              <a:t>:</a:t>
            </a:r>
          </a:p>
          <a:p>
            <a:pPr algn="l" rtl="0"/>
            <a:r>
              <a:rPr lang="en-US" sz="2400" dirty="0" smtClean="0"/>
              <a:t>1.Each </a:t>
            </a:r>
            <a:r>
              <a:rPr lang="en-US" sz="2400" dirty="0"/>
              <a:t>participant thinks of two true statements about themselves and one believable lie.</a:t>
            </a:r>
          </a:p>
          <a:p>
            <a:pPr algn="l" rtl="0"/>
            <a:r>
              <a:rPr lang="en-US" sz="2400" dirty="0" smtClean="0"/>
              <a:t>2.They </a:t>
            </a:r>
            <a:r>
              <a:rPr lang="en-US" sz="2400" dirty="0"/>
              <a:t>take turns sharing their three statements without revealing which one is the lie.</a:t>
            </a:r>
          </a:p>
          <a:p>
            <a:pPr algn="l" rtl="0"/>
            <a:r>
              <a:rPr lang="en-US" sz="2400" dirty="0" smtClean="0"/>
              <a:t>3.The </a:t>
            </a:r>
            <a:r>
              <a:rPr lang="en-US" sz="2400" dirty="0"/>
              <a:t>listener asks follow-up questions to guess which statement is false.</a:t>
            </a:r>
          </a:p>
          <a:p>
            <a:pPr algn="l" rtl="0"/>
            <a:r>
              <a:rPr lang="en-US" sz="2400" dirty="0" smtClean="0"/>
              <a:t>4.The </a:t>
            </a:r>
            <a:r>
              <a:rPr lang="en-US" sz="2400" dirty="0"/>
              <a:t>exercise focuses on paying attention to verbal and non-verbal cues, asking open-ended questions, and articulating thoughts clearly.</a:t>
            </a:r>
          </a:p>
        </p:txBody>
      </p:sp>
    </p:spTree>
    <p:extLst>
      <p:ext uri="{BB962C8B-B14F-4D97-AF65-F5344CB8AC3E}">
        <p14:creationId xmlns:p14="http://schemas.microsoft.com/office/powerpoint/2010/main" val="4031665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1146413" y="1050878"/>
            <a:ext cx="9853684" cy="3539430"/>
          </a:xfrm>
          <a:prstGeom prst="rect">
            <a:avLst/>
          </a:prstGeom>
        </p:spPr>
        <p:txBody>
          <a:bodyPr wrap="square">
            <a:spAutoFit/>
          </a:bodyPr>
          <a:lstStyle/>
          <a:p>
            <a:pPr algn="l" rtl="0"/>
            <a:endParaRPr lang="en-US" sz="3200" dirty="0" smtClean="0"/>
          </a:p>
          <a:p>
            <a:pPr algn="l" rtl="0"/>
            <a:r>
              <a:rPr lang="en-US" sz="3200" b="1" dirty="0"/>
              <a:t>Exercise: "Two Truths and a Lie"</a:t>
            </a:r>
          </a:p>
          <a:p>
            <a:pPr algn="l" rtl="0"/>
            <a:r>
              <a:rPr lang="en-US" sz="3200" dirty="0" smtClean="0"/>
              <a:t>1. I </a:t>
            </a:r>
            <a:r>
              <a:rPr lang="en-US" sz="3200" dirty="0"/>
              <a:t>have traveled to five different continents.</a:t>
            </a:r>
          </a:p>
          <a:p>
            <a:pPr algn="l" rtl="0"/>
            <a:r>
              <a:rPr lang="en-US" sz="3200" dirty="0" smtClean="0"/>
              <a:t>2. I </a:t>
            </a:r>
            <a:r>
              <a:rPr lang="en-US" sz="3200" dirty="0"/>
              <a:t>once won a cooking competition with my signature dish, a spicy chocolate chili.</a:t>
            </a:r>
          </a:p>
          <a:p>
            <a:pPr algn="l" rtl="0"/>
            <a:r>
              <a:rPr lang="en-US" sz="3200" dirty="0" smtClean="0"/>
              <a:t>3. I </a:t>
            </a:r>
            <a:r>
              <a:rPr lang="en-US" sz="3200" dirty="0"/>
              <a:t>can speak four languages fluently, including Mandarin Chinese</a:t>
            </a:r>
          </a:p>
        </p:txBody>
      </p:sp>
    </p:spTree>
    <p:extLst>
      <p:ext uri="{BB962C8B-B14F-4D97-AF65-F5344CB8AC3E}">
        <p14:creationId xmlns:p14="http://schemas.microsoft.com/office/powerpoint/2010/main" val="1502179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77921" y="696036"/>
            <a:ext cx="10795379" cy="4832092"/>
          </a:xfrm>
          <a:prstGeom prst="rect">
            <a:avLst/>
          </a:prstGeom>
        </p:spPr>
        <p:txBody>
          <a:bodyPr wrap="square">
            <a:spAutoFit/>
          </a:bodyPr>
          <a:lstStyle/>
          <a:p>
            <a:pPr algn="l" rtl="0"/>
            <a:r>
              <a:rPr lang="en-US" sz="2800" b="1" dirty="0"/>
              <a:t>2. Role-Play </a:t>
            </a:r>
            <a:r>
              <a:rPr lang="en-US" sz="2800" b="1" dirty="0" smtClean="0"/>
              <a:t>Scenarios:</a:t>
            </a:r>
          </a:p>
          <a:p>
            <a:pPr algn="l" rtl="0"/>
            <a:endParaRPr lang="en-US" sz="2800" b="1" dirty="0"/>
          </a:p>
          <a:p>
            <a:pPr algn="l" rtl="0"/>
            <a:r>
              <a:rPr lang="en-US" sz="2800" b="1" dirty="0"/>
              <a:t>Objective</a:t>
            </a:r>
            <a:r>
              <a:rPr lang="en-US" sz="2800" dirty="0"/>
              <a:t>: To practice responding to various social or professional situations.</a:t>
            </a:r>
          </a:p>
          <a:p>
            <a:pPr algn="l" rtl="0"/>
            <a:r>
              <a:rPr lang="en-US" sz="2800" b="1" dirty="0"/>
              <a:t>Exercise</a:t>
            </a:r>
            <a:r>
              <a:rPr lang="en-US" sz="2800" dirty="0"/>
              <a:t>: "Customer Service Encounter"</a:t>
            </a:r>
          </a:p>
          <a:p>
            <a:pPr algn="l" rtl="0"/>
            <a:r>
              <a:rPr lang="en-US" sz="2800" b="1" dirty="0" smtClean="0"/>
              <a:t>Participants</a:t>
            </a:r>
            <a:r>
              <a:rPr lang="en-US" sz="2800" dirty="0"/>
              <a:t>: 2 per role-play (Customer and Service Representative)</a:t>
            </a:r>
          </a:p>
          <a:p>
            <a:pPr algn="l" rtl="0"/>
            <a:r>
              <a:rPr lang="en-US" sz="2800" b="1" dirty="0" smtClean="0"/>
              <a:t>Instructions</a:t>
            </a:r>
            <a:r>
              <a:rPr lang="en-US" sz="2800" dirty="0"/>
              <a:t>:</a:t>
            </a:r>
          </a:p>
          <a:p>
            <a:pPr algn="l" rtl="0"/>
            <a:r>
              <a:rPr lang="en-US" sz="2800" dirty="0" smtClean="0"/>
              <a:t>1. Provide </a:t>
            </a:r>
            <a:r>
              <a:rPr lang="en-US" sz="2800" dirty="0"/>
              <a:t>a scenario, e.g., a customer is returning a faulty product.</a:t>
            </a:r>
          </a:p>
          <a:p>
            <a:pPr algn="l" rtl="0"/>
            <a:r>
              <a:rPr lang="en-US" sz="2800" dirty="0" smtClean="0"/>
              <a:t>2. The </a:t>
            </a:r>
            <a:r>
              <a:rPr lang="en-US" sz="2800" dirty="0"/>
              <a:t>customer explains their problem and what they expect as a solution.</a:t>
            </a:r>
          </a:p>
          <a:p>
            <a:pPr algn="l" rtl="0"/>
            <a:r>
              <a:rPr lang="en-US" sz="2800" dirty="0" smtClean="0"/>
              <a:t>3. The </a:t>
            </a:r>
            <a:r>
              <a:rPr lang="en-US" sz="2800" dirty="0"/>
              <a:t>service representative responds and tries to resolve the situation.</a:t>
            </a:r>
          </a:p>
          <a:p>
            <a:pPr algn="l" rtl="0"/>
            <a:r>
              <a:rPr lang="en-US" sz="2800" dirty="0" smtClean="0"/>
              <a:t>4. The </a:t>
            </a:r>
            <a:r>
              <a:rPr lang="en-US" sz="2800" dirty="0"/>
              <a:t>focus is on problem-solving, empathy, and clear communication.</a:t>
            </a:r>
          </a:p>
        </p:txBody>
      </p:sp>
    </p:spTree>
    <p:extLst>
      <p:ext uri="{BB962C8B-B14F-4D97-AF65-F5344CB8AC3E}">
        <p14:creationId xmlns:p14="http://schemas.microsoft.com/office/powerpoint/2010/main" val="2785410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09685" y="791569"/>
            <a:ext cx="10768082" cy="5016758"/>
          </a:xfrm>
          <a:prstGeom prst="rect">
            <a:avLst/>
          </a:prstGeom>
        </p:spPr>
        <p:txBody>
          <a:bodyPr wrap="square">
            <a:spAutoFit/>
          </a:bodyPr>
          <a:lstStyle/>
          <a:p>
            <a:pPr algn="just" rtl="0"/>
            <a:r>
              <a:rPr lang="en-US" sz="2000" b="1" dirty="0"/>
              <a:t>Scenario</a:t>
            </a:r>
            <a:r>
              <a:rPr lang="en-US" sz="2000" dirty="0"/>
              <a:t>: You recently purchased a new smartphone, and you're having issues with the camera function. The camera doesn't seem to be focusing properly, and you're frustrated as you were looking forward to capturing important moments. You decide to contact the customer service hotline</a:t>
            </a:r>
            <a:r>
              <a:rPr lang="en-US" sz="2000" dirty="0" smtClean="0"/>
              <a:t>.</a:t>
            </a:r>
            <a:endParaRPr lang="en-US" sz="2000" dirty="0"/>
          </a:p>
          <a:p>
            <a:pPr algn="just" rtl="0"/>
            <a:r>
              <a:rPr lang="en-US" sz="2000" b="1" dirty="0"/>
              <a:t>As the customer</a:t>
            </a:r>
            <a:r>
              <a:rPr lang="en-US" sz="2000" dirty="0"/>
              <a:t>, describe the issue and your feelings about it. As the customer service representative, provide a helpful and empathetic response, and guide the customer through the troubleshooting process or any necessary steps</a:t>
            </a:r>
            <a:r>
              <a:rPr lang="en-US" sz="2000" dirty="0" smtClean="0"/>
              <a:t>.</a:t>
            </a:r>
            <a:endParaRPr lang="en-US" sz="2000" dirty="0"/>
          </a:p>
          <a:p>
            <a:pPr algn="just" rtl="0"/>
            <a:r>
              <a:rPr lang="en-US" sz="2000" b="1" dirty="0"/>
              <a:t>Customer</a:t>
            </a:r>
            <a:r>
              <a:rPr lang="en-US" sz="2000" dirty="0"/>
              <a:t>:</a:t>
            </a:r>
          </a:p>
          <a:p>
            <a:pPr algn="just" rtl="0"/>
            <a:r>
              <a:rPr lang="en-US" sz="2000" dirty="0"/>
              <a:t>"I recently bought one of your new smartphones, and I'm having a serious issue with the camera. Every time I try to take a picture, it just won't focus properly. I've missed some important moments because of this, and I'm really frustrated. I need this problem fixed as soon as possible</a:t>
            </a:r>
            <a:r>
              <a:rPr lang="en-US" sz="2000" dirty="0" smtClean="0"/>
              <a:t>."</a:t>
            </a:r>
            <a:endParaRPr lang="en-US" sz="2000" dirty="0"/>
          </a:p>
          <a:p>
            <a:pPr algn="just" rtl="0"/>
            <a:r>
              <a:rPr lang="en-US" sz="2000" b="1" dirty="0"/>
              <a:t>Customer Service Representative:</a:t>
            </a:r>
          </a:p>
          <a:p>
            <a:pPr algn="just" rtl="0"/>
            <a:r>
              <a:rPr lang="en-US" sz="2000" dirty="0"/>
              <a:t>"Thank you for reaching out to us, and I'm sorry to hear about the trouble you're experiencing with your smartphone's camera. I completely understand how frustrating that can be, especially when it comes to capturing important moments. Let's work together to resolve this issue. First, could you provide me with the model of your smartphone and any specific error messages you might be seeing? Additionally, have you tried any troubleshooting steps on your own so far?"</a:t>
            </a:r>
            <a:endParaRPr lang="ar-IQ" sz="2000" dirty="0"/>
          </a:p>
        </p:txBody>
      </p:sp>
    </p:spTree>
    <p:extLst>
      <p:ext uri="{BB962C8B-B14F-4D97-AF65-F5344CB8AC3E}">
        <p14:creationId xmlns:p14="http://schemas.microsoft.com/office/powerpoint/2010/main" val="2721432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64275" y="777922"/>
            <a:ext cx="10617958" cy="4524315"/>
          </a:xfrm>
          <a:prstGeom prst="rect">
            <a:avLst/>
          </a:prstGeom>
        </p:spPr>
        <p:txBody>
          <a:bodyPr wrap="square">
            <a:spAutoFit/>
          </a:bodyPr>
          <a:lstStyle/>
          <a:p>
            <a:pPr algn="l" rtl="0"/>
            <a:endParaRPr lang="en-US" sz="2400" dirty="0"/>
          </a:p>
          <a:p>
            <a:pPr algn="l" rtl="0"/>
            <a:r>
              <a:rPr lang="en-US" sz="2400" b="1" dirty="0"/>
              <a:t>3. Small Group </a:t>
            </a:r>
            <a:r>
              <a:rPr lang="en-US" sz="2400" b="1" dirty="0" smtClean="0"/>
              <a:t>Conversations:</a:t>
            </a:r>
          </a:p>
          <a:p>
            <a:pPr algn="l" rtl="0"/>
            <a:endParaRPr lang="en-US" sz="2400" b="1" dirty="0"/>
          </a:p>
          <a:p>
            <a:pPr algn="l" rtl="0"/>
            <a:r>
              <a:rPr lang="en-US" sz="2400" b="1" dirty="0"/>
              <a:t>Objective</a:t>
            </a:r>
            <a:r>
              <a:rPr lang="en-US" sz="2400" dirty="0"/>
              <a:t>: To enhance group interaction and discussion skills.</a:t>
            </a:r>
          </a:p>
          <a:p>
            <a:pPr algn="l" rtl="0"/>
            <a:r>
              <a:rPr lang="en-US" sz="2400" b="1" dirty="0"/>
              <a:t>Exercise</a:t>
            </a:r>
            <a:r>
              <a:rPr lang="en-US" sz="2400" dirty="0"/>
              <a:t>: "Debate Club"</a:t>
            </a:r>
          </a:p>
          <a:p>
            <a:pPr algn="l" rtl="0"/>
            <a:r>
              <a:rPr lang="en-US" sz="2400" b="1" dirty="0" smtClean="0"/>
              <a:t>Participants</a:t>
            </a:r>
            <a:r>
              <a:rPr lang="en-US" sz="2400" dirty="0"/>
              <a:t>: 4-6 per group</a:t>
            </a:r>
          </a:p>
          <a:p>
            <a:pPr algn="l" rtl="0"/>
            <a:r>
              <a:rPr lang="en-US" sz="2400" b="1" dirty="0" smtClean="0"/>
              <a:t>Instructions</a:t>
            </a:r>
            <a:r>
              <a:rPr lang="en-US" sz="2400" dirty="0"/>
              <a:t>:</a:t>
            </a:r>
          </a:p>
          <a:p>
            <a:pPr algn="l" rtl="0"/>
            <a:r>
              <a:rPr lang="en-US" sz="2400" dirty="0" smtClean="0"/>
              <a:t>1. Assign </a:t>
            </a:r>
            <a:r>
              <a:rPr lang="en-US" sz="2400" dirty="0"/>
              <a:t>a topic for debate, preferably something relevant and mildly controversial to encourage engagement (e.g., "Is remote work better than office work?").</a:t>
            </a:r>
          </a:p>
          <a:p>
            <a:pPr algn="l" rtl="0"/>
            <a:r>
              <a:rPr lang="en-US" sz="2400" dirty="0" smtClean="0"/>
              <a:t>2. Divide </a:t>
            </a:r>
            <a:r>
              <a:rPr lang="en-US" sz="2400" dirty="0"/>
              <a:t>the group into two: one side supporting the statement, the other opposing it.</a:t>
            </a:r>
          </a:p>
          <a:p>
            <a:pPr algn="l" rtl="0"/>
            <a:r>
              <a:rPr lang="en-US" sz="2400" dirty="0" smtClean="0"/>
              <a:t>3. Each </a:t>
            </a:r>
            <a:r>
              <a:rPr lang="en-US" sz="2400" dirty="0"/>
              <a:t>participant presents their argument, followed by a rebuttal from the other side.</a:t>
            </a:r>
          </a:p>
          <a:p>
            <a:pPr algn="l" rtl="0"/>
            <a:r>
              <a:rPr lang="en-US" sz="2400" dirty="0" smtClean="0"/>
              <a:t>4. Focus </a:t>
            </a:r>
            <a:r>
              <a:rPr lang="en-US" sz="2400" dirty="0"/>
              <a:t>on articulating arguments, active listening, and respectful disagreement.</a:t>
            </a:r>
          </a:p>
        </p:txBody>
      </p:sp>
    </p:spTree>
    <p:extLst>
      <p:ext uri="{BB962C8B-B14F-4D97-AF65-F5344CB8AC3E}">
        <p14:creationId xmlns:p14="http://schemas.microsoft.com/office/powerpoint/2010/main" val="2060382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18867" y="736979"/>
            <a:ext cx="10658900" cy="5539978"/>
          </a:xfrm>
          <a:prstGeom prst="rect">
            <a:avLst/>
          </a:prstGeom>
        </p:spPr>
        <p:txBody>
          <a:bodyPr wrap="square">
            <a:spAutoFit/>
          </a:bodyPr>
          <a:lstStyle/>
          <a:p>
            <a:pPr algn="l" rtl="0"/>
            <a:r>
              <a:rPr lang="en-US" sz="2400" b="1" dirty="0"/>
              <a:t>Exercise: "Debate </a:t>
            </a:r>
            <a:r>
              <a:rPr lang="en-US" sz="2400" b="1" dirty="0" smtClean="0"/>
              <a:t>Club</a:t>
            </a:r>
            <a:r>
              <a:rPr lang="ar-IQ" sz="2400" b="1" dirty="0" smtClean="0"/>
              <a:t>"</a:t>
            </a:r>
          </a:p>
          <a:p>
            <a:pPr algn="l" rtl="0"/>
            <a:endParaRPr lang="en-US" sz="2400" b="1" dirty="0" smtClean="0"/>
          </a:p>
          <a:p>
            <a:pPr algn="l" rtl="0"/>
            <a:r>
              <a:rPr lang="en-US" sz="2400" b="1" dirty="0"/>
              <a:t>Debate Topic: "Should remote work become the standard post-pandemic</a:t>
            </a:r>
            <a:r>
              <a:rPr lang="en-US" sz="2400" b="1" dirty="0" smtClean="0"/>
              <a:t>?"</a:t>
            </a:r>
            <a:endParaRPr lang="en-US" sz="2400" dirty="0"/>
          </a:p>
          <a:p>
            <a:pPr algn="l" rtl="0"/>
            <a:r>
              <a:rPr lang="en-US" sz="2400" b="1" dirty="0"/>
              <a:t>Pro Side (For Remote Work as the Standard</a:t>
            </a:r>
            <a:r>
              <a:rPr lang="en-US" sz="2400" b="1" dirty="0" smtClean="0"/>
              <a:t>):</a:t>
            </a:r>
            <a:endParaRPr lang="en-US" sz="2400" dirty="0"/>
          </a:p>
          <a:p>
            <a:pPr algn="l" rtl="0"/>
            <a:r>
              <a:rPr lang="en-US" sz="2400" b="1" dirty="0"/>
              <a:t>Increased Productivity: </a:t>
            </a:r>
            <a:r>
              <a:rPr lang="en-US" sz="2400" dirty="0"/>
              <a:t>Many studies and surveys have shown that employees can be more productive when working from home, free from the distractions of a traditional office environment.</a:t>
            </a:r>
          </a:p>
          <a:p>
            <a:pPr algn="l" rtl="0"/>
            <a:r>
              <a:rPr lang="en-US" sz="2400" b="1" dirty="0"/>
              <a:t>Work-Life Balance: </a:t>
            </a:r>
            <a:r>
              <a:rPr lang="en-US" sz="2400" dirty="0"/>
              <a:t>Remote work allows for a better work-life balance, giving employees flexibility to manage their personal and professional responsibilities more effectively.</a:t>
            </a:r>
          </a:p>
          <a:p>
            <a:pPr algn="l" rtl="0"/>
            <a:r>
              <a:rPr lang="en-US" sz="2400" b="1" dirty="0"/>
              <a:t>Environmental Benefits</a:t>
            </a:r>
            <a:r>
              <a:rPr lang="en-US" sz="2400" dirty="0"/>
              <a:t>: Less commuting means a significant reduction in carbon emissions and traffic congestion, contributing to environmental sustainability.</a:t>
            </a:r>
          </a:p>
          <a:p>
            <a:pPr algn="l" rtl="0"/>
            <a:r>
              <a:rPr lang="en-US" sz="2400" b="1" dirty="0"/>
              <a:t>Global Talent Pool</a:t>
            </a:r>
            <a:r>
              <a:rPr lang="en-US" sz="2400" dirty="0"/>
              <a:t>: Companies can hire the best talent regardless of geographical limitations, leading to more diverse and skilled workforces.</a:t>
            </a:r>
          </a:p>
          <a:p>
            <a:pPr algn="l" rtl="0"/>
            <a:endParaRPr lang="ar-IQ" dirty="0"/>
          </a:p>
        </p:txBody>
      </p:sp>
    </p:spTree>
    <p:extLst>
      <p:ext uri="{BB962C8B-B14F-4D97-AF65-F5344CB8AC3E}">
        <p14:creationId xmlns:p14="http://schemas.microsoft.com/office/powerpoint/2010/main" val="4160893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14149" y="627798"/>
            <a:ext cx="10986448" cy="5755858"/>
          </a:xfrm>
          <a:prstGeom prst="rect">
            <a:avLst/>
          </a:prstGeom>
        </p:spPr>
        <p:txBody>
          <a:bodyPr wrap="square">
            <a:spAutoFit/>
          </a:bodyPr>
          <a:lstStyle/>
          <a:p>
            <a:pPr algn="l" rtl="0"/>
            <a:r>
              <a:rPr lang="en-US" sz="2400" b="1" dirty="0"/>
              <a:t>Con Side (Against Remote Work as the Standard</a:t>
            </a:r>
            <a:r>
              <a:rPr lang="en-US" sz="2400" b="1" dirty="0" smtClean="0"/>
              <a:t>):</a:t>
            </a:r>
            <a:endParaRPr lang="en-US" sz="2400" b="1" dirty="0"/>
          </a:p>
          <a:p>
            <a:pPr algn="l" rtl="0"/>
            <a:r>
              <a:rPr lang="en-US" sz="2400" b="1" dirty="0"/>
              <a:t>Collaboration and Innovation</a:t>
            </a:r>
            <a:r>
              <a:rPr lang="en-US" sz="2400" dirty="0"/>
              <a:t>: Face-to-face interaction fosters a collaborative environment that is often crucial for brainstorming and innovation. Some nuances of communication and teamwork are lost in remote settings.</a:t>
            </a:r>
          </a:p>
          <a:p>
            <a:pPr algn="l" rtl="0"/>
            <a:r>
              <a:rPr lang="en-US" sz="2400" b="1" dirty="0"/>
              <a:t>Workplace Culture</a:t>
            </a:r>
            <a:r>
              <a:rPr lang="en-US" sz="2400" dirty="0"/>
              <a:t>: It's challenging to build and maintain a strong company culture and employee engagement when everyone is working remotely. This can lead to feelings of isolation among employees.</a:t>
            </a:r>
          </a:p>
          <a:p>
            <a:pPr algn="l" rtl="0"/>
            <a:r>
              <a:rPr lang="en-US" sz="2400" b="1" dirty="0"/>
              <a:t>Security Risks</a:t>
            </a:r>
            <a:r>
              <a:rPr lang="en-US" sz="2400" dirty="0"/>
              <a:t>: Remote work can increase the risk of data breaches and cyberattacks as employees access company networks from various, potentially insecure, internet connections.</a:t>
            </a:r>
          </a:p>
          <a:p>
            <a:pPr algn="l" rtl="0"/>
            <a:r>
              <a:rPr lang="en-US" sz="2400" b="1" dirty="0"/>
              <a:t>Inequality</a:t>
            </a:r>
            <a:r>
              <a:rPr lang="en-US" sz="2400" dirty="0"/>
              <a:t>: Not all jobs can be done remotely, which could create divisions and feelings of inequality within the workforce. Additionally, not all employees have access to a suitable home working environment.</a:t>
            </a:r>
          </a:p>
          <a:p>
            <a:pPr algn="l" rtl="0"/>
            <a:r>
              <a:rPr lang="en-US" sz="2400" dirty="0"/>
              <a:t>Which side would you like to argue for, or would you like to see a more detailed argument for one or both sides?</a:t>
            </a:r>
          </a:p>
        </p:txBody>
      </p:sp>
    </p:spTree>
    <p:extLst>
      <p:ext uri="{BB962C8B-B14F-4D97-AF65-F5344CB8AC3E}">
        <p14:creationId xmlns:p14="http://schemas.microsoft.com/office/powerpoint/2010/main" val="26368957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192</TotalTime>
  <Words>1757</Words>
  <Application>Microsoft Office PowerPoint</Application>
  <PresentationFormat>شاشة عريضة</PresentationFormat>
  <Paragraphs>103</Paragraphs>
  <Slides>16</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16</vt:i4>
      </vt:variant>
    </vt:vector>
  </HeadingPairs>
  <TitlesOfParts>
    <vt:vector size="21" baseType="lpstr">
      <vt:lpstr>Arial</vt:lpstr>
      <vt:lpstr>Calibri</vt:lpstr>
      <vt:lpstr>Garamond</vt:lpstr>
      <vt:lpstr>Times New Roman</vt:lpstr>
      <vt:lpstr>عضوي</vt:lpstr>
      <vt:lpstr>Guided Conversations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Guided conversations: </dc:title>
  <dc:creator>المحترف</dc:creator>
  <cp:lastModifiedBy>المحترف</cp:lastModifiedBy>
  <cp:revision>16</cp:revision>
  <dcterms:created xsi:type="dcterms:W3CDTF">2024-03-07T19:47:55Z</dcterms:created>
  <dcterms:modified xsi:type="dcterms:W3CDTF">2024-03-07T23:22:31Z</dcterms:modified>
</cp:coreProperties>
</file>