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4646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2" name="Author and Date"/>
          <p:cNvSpPr txBox="1"/>
          <p:nvPr>
            <p:ph type="body" sz="quarter" idx="21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70000" y="4927600"/>
            <a:ext cx="21844000" cy="39028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4572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9144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13716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18288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4572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9144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13716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18288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270000" y="5141969"/>
            <a:ext cx="21844000" cy="343019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988149250_2145x1620.jpg"/>
          <p:cNvSpPr/>
          <p:nvPr>
            <p:ph type="pic" sz="half" idx="21"/>
          </p:nvPr>
        </p:nvSpPr>
        <p:spPr>
          <a:xfrm>
            <a:off x="12192000" y="4813300"/>
            <a:ext cx="12192000" cy="92079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1169517375_2880x1920.jpg"/>
          <p:cNvSpPr/>
          <p:nvPr>
            <p:ph type="pic" sz="half" idx="22"/>
          </p:nvPr>
        </p:nvSpPr>
        <p:spPr>
          <a:xfrm>
            <a:off x="12192000" y="-62865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184386109_2439x1626.jpg"/>
          <p:cNvSpPr/>
          <p:nvPr>
            <p:ph type="pic" idx="23"/>
          </p:nvPr>
        </p:nvSpPr>
        <p:spPr>
          <a:xfrm>
            <a:off x="-4203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1169517375_2880x1920.jpg"/>
          <p:cNvSpPr/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169517375_2880x1920.jpg"/>
          <p:cNvSpPr/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hor and Date"/>
          <p:cNvSpPr txBox="1"/>
          <p:nvPr>
            <p:ph type="body" sz="quarter" idx="22" hasCustomPrompt="1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3" name="Presenta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pc="-348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184386109_2439x1626.jpg"/>
          <p:cNvSpPr/>
          <p:nvPr>
            <p:ph type="pic" idx="21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70000" y="3885108"/>
            <a:ext cx="9652000" cy="3200203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45720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91440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137160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182880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988149250_2145x1620.jpg"/>
          <p:cNvSpPr/>
          <p:nvPr>
            <p:ph type="pic" idx="21"/>
          </p:nvPr>
        </p:nvSpPr>
        <p:spPr>
          <a:xfrm>
            <a:off x="10185400" y="0"/>
            <a:ext cx="18161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lide Title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Slide Subtitle"/>
          <p:cNvSpPr txBox="1"/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buClrTx/>
              <a:buSzTx/>
              <a:buNone/>
              <a:defRPr spc="-55" sz="5500"/>
            </a:lvl1pPr>
            <a:lvl2pPr marL="0" indent="457200" defTabSz="825500">
              <a:buClrTx/>
              <a:buSzTx/>
              <a:buNone/>
              <a:defRPr spc="-55" sz="5500"/>
            </a:lvl2pPr>
            <a:lvl3pPr marL="0" indent="914400" defTabSz="825500">
              <a:buClrTx/>
              <a:buSzTx/>
              <a:buNone/>
              <a:defRPr spc="-55" sz="5500"/>
            </a:lvl3pPr>
            <a:lvl4pPr marL="0" indent="1371600" defTabSz="825500">
              <a:buClrTx/>
              <a:buSzTx/>
              <a:buNone/>
              <a:defRPr spc="-55" sz="5500"/>
            </a:lvl4pPr>
            <a:lvl5pPr marL="0" indent="1828800" defTabSz="825500">
              <a:buClrTx/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1pPr>
      <a:lvl2pPr marL="0" marR="0" indent="457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2pPr>
      <a:lvl3pPr marL="0" marR="0" indent="914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3pPr>
      <a:lvl4pPr marL="0" marR="0" indent="1371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4pPr>
      <a:lvl5pPr marL="0" marR="0" indent="18288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5pPr>
      <a:lvl6pPr marL="0" marR="0" indent="22860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6pPr>
      <a:lvl7pPr marL="0" marR="0" indent="2743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7pPr>
      <a:lvl8pPr marL="0" marR="0" indent="3200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8pPr>
      <a:lvl9pPr marL="0" marR="0" indent="3657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Developing speaking Skill in TOFEL and ILETS Tests…"/>
          <p:cNvSpPr txBox="1"/>
          <p:nvPr>
            <p:ph type="ctrTitle"/>
          </p:nvPr>
        </p:nvSpPr>
        <p:spPr>
          <a:xfrm>
            <a:off x="516978" y="3384087"/>
            <a:ext cx="23966160" cy="5763835"/>
          </a:xfrm>
          <a:prstGeom prst="rect">
            <a:avLst/>
          </a:prstGeom>
        </p:spPr>
        <p:txBody>
          <a:bodyPr/>
          <a:lstStyle/>
          <a:p>
            <a:pPr defTabSz="2389572">
              <a:defRPr b="1" spc="-341" sz="11368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Developing speaking Skill in TOFEL and ILETS Tests</a:t>
            </a:r>
          </a:p>
          <a:p>
            <a:pPr defTabSz="2389572">
              <a:defRPr b="1" spc="-293" sz="9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Understanding the Speaking Sections in the TOFEL &amp; ILETS Tests </a:t>
            </a:r>
          </a:p>
        </p:txBody>
      </p:sp>
      <p:sp>
        <p:nvSpPr>
          <p:cNvPr id="152" name="University of Baghdad / College of Education for Women / Department of English"/>
          <p:cNvSpPr txBox="1"/>
          <p:nvPr>
            <p:ph type="body" idx="21"/>
          </p:nvPr>
        </p:nvSpPr>
        <p:spPr>
          <a:xfrm>
            <a:off x="1578058" y="11141467"/>
            <a:ext cx="21844001" cy="6940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29259">
              <a:defRPr b="1" sz="4160">
                <a:solidFill>
                  <a:schemeClr val="accent1">
                    <a:lumOff val="13575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University of Baghdad / College of Education for Women / Department of English </a:t>
            </a:r>
          </a:p>
        </p:txBody>
      </p:sp>
      <p:sp>
        <p:nvSpPr>
          <p:cNvPr id="153" name="Asst. Instructor Harir Aamer Ahmed"/>
          <p:cNvSpPr txBox="1"/>
          <p:nvPr>
            <p:ph type="subTitle" sz="quarter" idx="1"/>
          </p:nvPr>
        </p:nvSpPr>
        <p:spPr>
          <a:xfrm>
            <a:off x="1578058" y="9457519"/>
            <a:ext cx="21844001" cy="1153582"/>
          </a:xfrm>
          <a:prstGeom prst="rect">
            <a:avLst/>
          </a:prstGeom>
        </p:spPr>
        <p:txBody>
          <a:bodyPr/>
          <a:lstStyle>
            <a:lvl1pPr defTabSz="693419">
              <a:defRPr b="1" sz="7560">
                <a:solidFill>
                  <a:schemeClr val="accent1">
                    <a:lumOff val="13575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Asst. Instructor Harir Aamer Ahmed </a:t>
            </a:r>
          </a:p>
        </p:txBody>
      </p:sp>
      <p:pic>
        <p:nvPicPr>
          <p:cNvPr id="154" name="IMG_2C1468F083DE-1.jpeg" descr="IMG_2C1468F083DE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199" y="49300"/>
            <a:ext cx="3092106" cy="3221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G_8A74B63B10C9-1.jpeg" descr="IMG_8A74B63B10C9-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38038" y="49300"/>
            <a:ext cx="3471356" cy="32216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chemeClr val="accent1">
                    <a:hueOff val="117587"/>
                    <a:lumOff val="-114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81" name="Part 3 involves a discussion between the candidate and the examiner on broader issues related to the topic in Part 2.…"/>
          <p:cNvSpPr txBox="1"/>
          <p:nvPr>
            <p:ph type="body" idx="1"/>
          </p:nvPr>
        </p:nvSpPr>
        <p:spPr>
          <a:xfrm>
            <a:off x="1270000" y="2548442"/>
            <a:ext cx="21844000" cy="10745552"/>
          </a:xfrm>
          <a:prstGeom prst="rect">
            <a:avLst/>
          </a:prstGeom>
        </p:spPr>
        <p:txBody>
          <a:bodyPr/>
          <a:lstStyle/>
          <a:p>
            <a:pPr marL="558800" indent="-558800">
              <a:defRPr b="1" sz="6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Part 3</a:t>
            </a:r>
            <a:r>
              <a:t> involves a discussion between the candidate and the examiner on broader issues related to the topic in Part 2.</a:t>
            </a:r>
          </a:p>
          <a:p>
            <a:pPr marL="558800" indent="-558800">
              <a:defRPr b="1" sz="6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examiner asks further questions to elicit the candidate’s opinions, ideas, and reasoning on the topic.</a:t>
            </a:r>
          </a:p>
          <a:p>
            <a:pPr marL="558800" indent="-558800">
              <a:defRPr b="1" sz="6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aim is to assess the candidate’s ability to engage in a more complex conversation, express opinions, provide explanations, and defend their viewpoints.</a:t>
            </a:r>
          </a:p>
          <a:p>
            <a:pPr marL="558800" indent="-558800">
              <a:defRPr b="1" sz="6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Requirements include demonstrating critical thinking skills, elaborating on responses, engaging in meaningful discussion, and expressing ideas clearly and coherently.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racti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hueOff val="117587"/>
                    <a:lumOff val="-114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Practice </a:t>
            </a:r>
          </a:p>
        </p:txBody>
      </p:sp>
      <p:sp>
        <p:nvSpPr>
          <p:cNvPr id="184" name="Topic: The Impact of Social Media on Society…"/>
          <p:cNvSpPr txBox="1"/>
          <p:nvPr>
            <p:ph type="body" idx="1"/>
          </p:nvPr>
        </p:nvSpPr>
        <p:spPr>
          <a:xfrm>
            <a:off x="1270000" y="2623142"/>
            <a:ext cx="21844000" cy="10754346"/>
          </a:xfrm>
          <a:prstGeom prst="rect">
            <a:avLst/>
          </a:prstGeom>
        </p:spPr>
        <p:txBody>
          <a:bodyPr/>
          <a:lstStyle/>
          <a:p>
            <a:pPr marL="558800" indent="-558800">
              <a:defRPr b="1" sz="6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Topic: The Impact of Social Media on Society</a:t>
            </a:r>
          </a:p>
          <a:p>
            <a:pPr marL="558800" indent="-558800">
              <a:defRPr b="1" sz="6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Two friends discussing how social media affects their daily lives and relationships.</a:t>
            </a:r>
          </a:p>
          <a:p>
            <a:pPr marL="558800" indent="-558800">
              <a:defRPr b="1" sz="6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Climate Change and Its Effects on the Environment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chemeClr val="accent1">
                    <a:hueOff val="117587"/>
                    <a:lumOff val="-114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87" name="Slide bullet text"/>
          <p:cNvSpPr txBox="1"/>
          <p:nvPr>
            <p:ph type="body" idx="1"/>
          </p:nvPr>
        </p:nvSpPr>
        <p:spPr>
          <a:xfrm>
            <a:off x="1270000" y="2482220"/>
            <a:ext cx="21844000" cy="11392404"/>
          </a:xfrm>
          <a:prstGeom prst="rect">
            <a:avLst/>
          </a:prstGeom>
        </p:spPr>
        <p:txBody>
          <a:bodyPr/>
          <a:lstStyle/>
          <a:p>
            <a:pPr marL="558800" indent="-558800">
              <a:defRPr b="1" sz="62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188" name="telegram-cloud-document-4-5979007359828100318.mp4" descr="telegram-cloud-document-4-5979007359828100318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1364" y="332643"/>
            <a:ext cx="23201272" cy="130507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36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8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hank yo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pPr/>
            <a:r>
              <a:t>Thank you </a:t>
            </a:r>
          </a:p>
        </p:txBody>
      </p:sp>
      <p:sp>
        <p:nvSpPr>
          <p:cNvPr id="191" name="Hibiscus"/>
          <p:cNvSpPr/>
          <p:nvPr/>
        </p:nvSpPr>
        <p:spPr>
          <a:xfrm>
            <a:off x="17029902" y="5211722"/>
            <a:ext cx="2304961" cy="2297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45" h="21124" fill="norm" stroke="1" extrusionOk="0">
                <a:moveTo>
                  <a:pt x="12484" y="0"/>
                </a:moveTo>
                <a:cubicBezTo>
                  <a:pt x="12377" y="6"/>
                  <a:pt x="12289" y="68"/>
                  <a:pt x="12268" y="164"/>
                </a:cubicBezTo>
                <a:cubicBezTo>
                  <a:pt x="12252" y="233"/>
                  <a:pt x="12273" y="307"/>
                  <a:pt x="12322" y="366"/>
                </a:cubicBezTo>
                <a:cubicBezTo>
                  <a:pt x="12382" y="503"/>
                  <a:pt x="12329" y="604"/>
                  <a:pt x="12280" y="806"/>
                </a:cubicBezTo>
                <a:cubicBezTo>
                  <a:pt x="12233" y="1004"/>
                  <a:pt x="12099" y="1436"/>
                  <a:pt x="12036" y="1858"/>
                </a:cubicBezTo>
                <a:lnTo>
                  <a:pt x="12029" y="1888"/>
                </a:lnTo>
                <a:cubicBezTo>
                  <a:pt x="11856" y="1709"/>
                  <a:pt x="11624" y="1432"/>
                  <a:pt x="11389" y="1088"/>
                </a:cubicBezTo>
                <a:cubicBezTo>
                  <a:pt x="11223" y="846"/>
                  <a:pt x="11255" y="848"/>
                  <a:pt x="11317" y="753"/>
                </a:cubicBezTo>
                <a:cubicBezTo>
                  <a:pt x="11373" y="697"/>
                  <a:pt x="11402" y="627"/>
                  <a:pt x="11392" y="558"/>
                </a:cubicBezTo>
                <a:cubicBezTo>
                  <a:pt x="11372" y="428"/>
                  <a:pt x="11218" y="351"/>
                  <a:pt x="11049" y="386"/>
                </a:cubicBezTo>
                <a:cubicBezTo>
                  <a:pt x="10879" y="421"/>
                  <a:pt x="10757" y="555"/>
                  <a:pt x="10777" y="686"/>
                </a:cubicBezTo>
                <a:cubicBezTo>
                  <a:pt x="10787" y="756"/>
                  <a:pt x="10838" y="811"/>
                  <a:pt x="10909" y="841"/>
                </a:cubicBezTo>
                <a:cubicBezTo>
                  <a:pt x="11028" y="877"/>
                  <a:pt x="11130" y="1044"/>
                  <a:pt x="11219" y="1229"/>
                </a:cubicBezTo>
                <a:cubicBezTo>
                  <a:pt x="11291" y="1380"/>
                  <a:pt x="11608" y="2014"/>
                  <a:pt x="11926" y="2423"/>
                </a:cubicBezTo>
                <a:lnTo>
                  <a:pt x="11912" y="2497"/>
                </a:lnTo>
                <a:cubicBezTo>
                  <a:pt x="10901" y="5112"/>
                  <a:pt x="10487" y="8276"/>
                  <a:pt x="10357" y="11150"/>
                </a:cubicBezTo>
                <a:cubicBezTo>
                  <a:pt x="10171" y="10225"/>
                  <a:pt x="9915" y="9417"/>
                  <a:pt x="10026" y="8900"/>
                </a:cubicBezTo>
                <a:cubicBezTo>
                  <a:pt x="10220" y="8007"/>
                  <a:pt x="10499" y="6619"/>
                  <a:pt x="9214" y="6132"/>
                </a:cubicBezTo>
                <a:cubicBezTo>
                  <a:pt x="8395" y="5821"/>
                  <a:pt x="7914" y="5704"/>
                  <a:pt x="7698" y="4535"/>
                </a:cubicBezTo>
                <a:cubicBezTo>
                  <a:pt x="7482" y="3367"/>
                  <a:pt x="6978" y="3785"/>
                  <a:pt x="6701" y="4054"/>
                </a:cubicBezTo>
                <a:cubicBezTo>
                  <a:pt x="6425" y="4322"/>
                  <a:pt x="4992" y="4117"/>
                  <a:pt x="4967" y="5552"/>
                </a:cubicBezTo>
                <a:cubicBezTo>
                  <a:pt x="4943" y="6987"/>
                  <a:pt x="2431" y="6521"/>
                  <a:pt x="3206" y="7681"/>
                </a:cubicBezTo>
                <a:cubicBezTo>
                  <a:pt x="4294" y="9310"/>
                  <a:pt x="6955" y="9018"/>
                  <a:pt x="8095" y="9269"/>
                </a:cubicBezTo>
                <a:cubicBezTo>
                  <a:pt x="8896" y="9446"/>
                  <a:pt x="9368" y="10426"/>
                  <a:pt x="9631" y="11288"/>
                </a:cubicBezTo>
                <a:cubicBezTo>
                  <a:pt x="8223" y="8736"/>
                  <a:pt x="5993" y="9746"/>
                  <a:pt x="3735" y="8986"/>
                </a:cubicBezTo>
                <a:cubicBezTo>
                  <a:pt x="2050" y="8419"/>
                  <a:pt x="2183" y="10674"/>
                  <a:pt x="625" y="12245"/>
                </a:cubicBezTo>
                <a:cubicBezTo>
                  <a:pt x="-933" y="13816"/>
                  <a:pt x="712" y="14363"/>
                  <a:pt x="2384" y="14908"/>
                </a:cubicBezTo>
                <a:cubicBezTo>
                  <a:pt x="4057" y="15453"/>
                  <a:pt x="4092" y="14375"/>
                  <a:pt x="6171" y="13606"/>
                </a:cubicBezTo>
                <a:cubicBezTo>
                  <a:pt x="7920" y="12958"/>
                  <a:pt x="7298" y="12069"/>
                  <a:pt x="8151" y="11766"/>
                </a:cubicBezTo>
                <a:cubicBezTo>
                  <a:pt x="8730" y="11561"/>
                  <a:pt x="9022" y="11924"/>
                  <a:pt x="9149" y="12179"/>
                </a:cubicBezTo>
                <a:cubicBezTo>
                  <a:pt x="8455" y="12142"/>
                  <a:pt x="7634" y="12688"/>
                  <a:pt x="6879" y="14744"/>
                </a:cubicBezTo>
                <a:cubicBezTo>
                  <a:pt x="5743" y="17838"/>
                  <a:pt x="8718" y="18164"/>
                  <a:pt x="10184" y="20640"/>
                </a:cubicBezTo>
                <a:cubicBezTo>
                  <a:pt x="10751" y="21598"/>
                  <a:pt x="11274" y="20897"/>
                  <a:pt x="11603" y="20539"/>
                </a:cubicBezTo>
                <a:cubicBezTo>
                  <a:pt x="15613" y="16340"/>
                  <a:pt x="13280" y="13213"/>
                  <a:pt x="12652" y="12497"/>
                </a:cubicBezTo>
                <a:cubicBezTo>
                  <a:pt x="12212" y="11994"/>
                  <a:pt x="11820" y="12195"/>
                  <a:pt x="11622" y="12361"/>
                </a:cubicBezTo>
                <a:cubicBezTo>
                  <a:pt x="11934" y="12078"/>
                  <a:pt x="12327" y="11846"/>
                  <a:pt x="12727" y="11968"/>
                </a:cubicBezTo>
                <a:cubicBezTo>
                  <a:pt x="13592" y="12233"/>
                  <a:pt x="13005" y="13149"/>
                  <a:pt x="14781" y="13719"/>
                </a:cubicBezTo>
                <a:cubicBezTo>
                  <a:pt x="16888" y="14396"/>
                  <a:pt x="18424" y="16397"/>
                  <a:pt x="19875" y="15343"/>
                </a:cubicBezTo>
                <a:cubicBezTo>
                  <a:pt x="20505" y="14885"/>
                  <a:pt x="20667" y="12193"/>
                  <a:pt x="19298" y="11674"/>
                </a:cubicBezTo>
                <a:cubicBezTo>
                  <a:pt x="17288" y="10912"/>
                  <a:pt x="18684" y="8356"/>
                  <a:pt x="17023" y="8996"/>
                </a:cubicBezTo>
                <a:cubicBezTo>
                  <a:pt x="15012" y="9772"/>
                  <a:pt x="12702" y="9707"/>
                  <a:pt x="11160" y="11665"/>
                </a:cubicBezTo>
                <a:cubicBezTo>
                  <a:pt x="13110" y="8921"/>
                  <a:pt x="14454" y="8583"/>
                  <a:pt x="16510" y="8498"/>
                </a:cubicBezTo>
                <a:cubicBezTo>
                  <a:pt x="18780" y="8404"/>
                  <a:pt x="17375" y="7657"/>
                  <a:pt x="17943" y="6455"/>
                </a:cubicBezTo>
                <a:cubicBezTo>
                  <a:pt x="18512" y="5252"/>
                  <a:pt x="18520" y="4677"/>
                  <a:pt x="17661" y="4706"/>
                </a:cubicBezTo>
                <a:cubicBezTo>
                  <a:pt x="16801" y="4734"/>
                  <a:pt x="16505" y="4115"/>
                  <a:pt x="14947" y="3800"/>
                </a:cubicBezTo>
                <a:cubicBezTo>
                  <a:pt x="13390" y="3485"/>
                  <a:pt x="13823" y="4939"/>
                  <a:pt x="13037" y="5355"/>
                </a:cubicBezTo>
                <a:cubicBezTo>
                  <a:pt x="10833" y="6013"/>
                  <a:pt x="12296" y="7080"/>
                  <a:pt x="11656" y="9316"/>
                </a:cubicBezTo>
                <a:cubicBezTo>
                  <a:pt x="11446" y="10048"/>
                  <a:pt x="11213" y="10634"/>
                  <a:pt x="10987" y="11099"/>
                </a:cubicBezTo>
                <a:cubicBezTo>
                  <a:pt x="11066" y="6162"/>
                  <a:pt x="12016" y="3397"/>
                  <a:pt x="12290" y="2543"/>
                </a:cubicBezTo>
                <a:cubicBezTo>
                  <a:pt x="12751" y="2316"/>
                  <a:pt x="13384" y="1726"/>
                  <a:pt x="13518" y="1596"/>
                </a:cubicBezTo>
                <a:cubicBezTo>
                  <a:pt x="13664" y="1456"/>
                  <a:pt x="13816" y="1338"/>
                  <a:pt x="13940" y="1348"/>
                </a:cubicBezTo>
                <a:cubicBezTo>
                  <a:pt x="14016" y="1346"/>
                  <a:pt x="14082" y="1313"/>
                  <a:pt x="14116" y="1250"/>
                </a:cubicBezTo>
                <a:cubicBezTo>
                  <a:pt x="14179" y="1135"/>
                  <a:pt x="14109" y="965"/>
                  <a:pt x="13962" y="869"/>
                </a:cubicBezTo>
                <a:cubicBezTo>
                  <a:pt x="13815" y="774"/>
                  <a:pt x="13646" y="789"/>
                  <a:pt x="13584" y="904"/>
                </a:cubicBezTo>
                <a:cubicBezTo>
                  <a:pt x="13550" y="965"/>
                  <a:pt x="13554" y="1043"/>
                  <a:pt x="13587" y="1116"/>
                </a:cubicBezTo>
                <a:cubicBezTo>
                  <a:pt x="13613" y="1227"/>
                  <a:pt x="13644" y="1237"/>
                  <a:pt x="13407" y="1403"/>
                </a:cubicBezTo>
                <a:cubicBezTo>
                  <a:pt x="12993" y="1692"/>
                  <a:pt x="12617" y="1887"/>
                  <a:pt x="12398" y="1975"/>
                </a:cubicBezTo>
                <a:cubicBezTo>
                  <a:pt x="12420" y="1638"/>
                  <a:pt x="12443" y="1092"/>
                  <a:pt x="12492" y="846"/>
                </a:cubicBezTo>
                <a:cubicBezTo>
                  <a:pt x="12550" y="552"/>
                  <a:pt x="12606" y="528"/>
                  <a:pt x="12690" y="470"/>
                </a:cubicBezTo>
                <a:cubicBezTo>
                  <a:pt x="12691" y="470"/>
                  <a:pt x="12692" y="469"/>
                  <a:pt x="12692" y="469"/>
                </a:cubicBezTo>
                <a:cubicBezTo>
                  <a:pt x="12756" y="442"/>
                  <a:pt x="12804" y="392"/>
                  <a:pt x="12819" y="325"/>
                </a:cubicBezTo>
                <a:cubicBezTo>
                  <a:pt x="12848" y="197"/>
                  <a:pt x="12748" y="58"/>
                  <a:pt x="12595" y="13"/>
                </a:cubicBezTo>
                <a:cubicBezTo>
                  <a:pt x="12557" y="2"/>
                  <a:pt x="12519" y="-2"/>
                  <a:pt x="12484" y="0"/>
                </a:cubicBezTo>
                <a:close/>
                <a:moveTo>
                  <a:pt x="11548" y="12430"/>
                </a:moveTo>
                <a:cubicBezTo>
                  <a:pt x="11520" y="12460"/>
                  <a:pt x="11486" y="12497"/>
                  <a:pt x="11486" y="12497"/>
                </a:cubicBezTo>
                <a:cubicBezTo>
                  <a:pt x="11486" y="12497"/>
                  <a:pt x="11480" y="12497"/>
                  <a:pt x="11471" y="12500"/>
                </a:cubicBezTo>
                <a:cubicBezTo>
                  <a:pt x="11494" y="12476"/>
                  <a:pt x="11523" y="12454"/>
                  <a:pt x="11548" y="12430"/>
                </a:cubicBezTo>
                <a:close/>
              </a:path>
            </a:pathLst>
          </a:custGeom>
          <a:gradFill>
            <a:gsLst>
              <a:gs pos="0">
                <a:schemeClr val="accent4">
                  <a:hueOff val="480218"/>
                  <a:satOff val="-3981"/>
                  <a:lumOff val="9965"/>
                </a:schemeClr>
              </a:gs>
              <a:gs pos="100000">
                <a:schemeClr val="accent4">
                  <a:hueOff val="-1598510"/>
                  <a:lumOff val="1250"/>
                </a:schemeClr>
              </a:gs>
            </a:gsLst>
            <a:lin ang="5400000"/>
          </a:gradFill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92" name="Hibiscus"/>
          <p:cNvSpPr/>
          <p:nvPr/>
        </p:nvSpPr>
        <p:spPr>
          <a:xfrm>
            <a:off x="5000447" y="5211722"/>
            <a:ext cx="2304961" cy="2297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45" h="21124" fill="norm" stroke="1" extrusionOk="0">
                <a:moveTo>
                  <a:pt x="12484" y="0"/>
                </a:moveTo>
                <a:cubicBezTo>
                  <a:pt x="12377" y="6"/>
                  <a:pt x="12289" y="68"/>
                  <a:pt x="12268" y="164"/>
                </a:cubicBezTo>
                <a:cubicBezTo>
                  <a:pt x="12252" y="233"/>
                  <a:pt x="12273" y="307"/>
                  <a:pt x="12322" y="366"/>
                </a:cubicBezTo>
                <a:cubicBezTo>
                  <a:pt x="12382" y="503"/>
                  <a:pt x="12329" y="604"/>
                  <a:pt x="12280" y="806"/>
                </a:cubicBezTo>
                <a:cubicBezTo>
                  <a:pt x="12233" y="1004"/>
                  <a:pt x="12099" y="1436"/>
                  <a:pt x="12036" y="1858"/>
                </a:cubicBezTo>
                <a:lnTo>
                  <a:pt x="12029" y="1888"/>
                </a:lnTo>
                <a:cubicBezTo>
                  <a:pt x="11856" y="1709"/>
                  <a:pt x="11624" y="1432"/>
                  <a:pt x="11389" y="1088"/>
                </a:cubicBezTo>
                <a:cubicBezTo>
                  <a:pt x="11223" y="846"/>
                  <a:pt x="11255" y="848"/>
                  <a:pt x="11317" y="753"/>
                </a:cubicBezTo>
                <a:cubicBezTo>
                  <a:pt x="11373" y="697"/>
                  <a:pt x="11402" y="627"/>
                  <a:pt x="11392" y="558"/>
                </a:cubicBezTo>
                <a:cubicBezTo>
                  <a:pt x="11372" y="428"/>
                  <a:pt x="11218" y="351"/>
                  <a:pt x="11049" y="386"/>
                </a:cubicBezTo>
                <a:cubicBezTo>
                  <a:pt x="10879" y="421"/>
                  <a:pt x="10757" y="555"/>
                  <a:pt x="10777" y="686"/>
                </a:cubicBezTo>
                <a:cubicBezTo>
                  <a:pt x="10787" y="756"/>
                  <a:pt x="10838" y="811"/>
                  <a:pt x="10909" y="841"/>
                </a:cubicBezTo>
                <a:cubicBezTo>
                  <a:pt x="11028" y="877"/>
                  <a:pt x="11130" y="1044"/>
                  <a:pt x="11219" y="1229"/>
                </a:cubicBezTo>
                <a:cubicBezTo>
                  <a:pt x="11291" y="1380"/>
                  <a:pt x="11608" y="2014"/>
                  <a:pt x="11926" y="2423"/>
                </a:cubicBezTo>
                <a:lnTo>
                  <a:pt x="11912" y="2497"/>
                </a:lnTo>
                <a:cubicBezTo>
                  <a:pt x="10901" y="5112"/>
                  <a:pt x="10487" y="8276"/>
                  <a:pt x="10357" y="11150"/>
                </a:cubicBezTo>
                <a:cubicBezTo>
                  <a:pt x="10171" y="10225"/>
                  <a:pt x="9915" y="9417"/>
                  <a:pt x="10026" y="8900"/>
                </a:cubicBezTo>
                <a:cubicBezTo>
                  <a:pt x="10220" y="8007"/>
                  <a:pt x="10499" y="6619"/>
                  <a:pt x="9214" y="6132"/>
                </a:cubicBezTo>
                <a:cubicBezTo>
                  <a:pt x="8395" y="5821"/>
                  <a:pt x="7914" y="5704"/>
                  <a:pt x="7698" y="4535"/>
                </a:cubicBezTo>
                <a:cubicBezTo>
                  <a:pt x="7482" y="3367"/>
                  <a:pt x="6978" y="3785"/>
                  <a:pt x="6701" y="4054"/>
                </a:cubicBezTo>
                <a:cubicBezTo>
                  <a:pt x="6425" y="4322"/>
                  <a:pt x="4992" y="4117"/>
                  <a:pt x="4967" y="5552"/>
                </a:cubicBezTo>
                <a:cubicBezTo>
                  <a:pt x="4943" y="6987"/>
                  <a:pt x="2431" y="6521"/>
                  <a:pt x="3206" y="7681"/>
                </a:cubicBezTo>
                <a:cubicBezTo>
                  <a:pt x="4294" y="9310"/>
                  <a:pt x="6955" y="9018"/>
                  <a:pt x="8095" y="9269"/>
                </a:cubicBezTo>
                <a:cubicBezTo>
                  <a:pt x="8896" y="9446"/>
                  <a:pt x="9368" y="10426"/>
                  <a:pt x="9631" y="11288"/>
                </a:cubicBezTo>
                <a:cubicBezTo>
                  <a:pt x="8223" y="8736"/>
                  <a:pt x="5993" y="9746"/>
                  <a:pt x="3735" y="8986"/>
                </a:cubicBezTo>
                <a:cubicBezTo>
                  <a:pt x="2050" y="8419"/>
                  <a:pt x="2183" y="10674"/>
                  <a:pt x="625" y="12245"/>
                </a:cubicBezTo>
                <a:cubicBezTo>
                  <a:pt x="-933" y="13816"/>
                  <a:pt x="712" y="14363"/>
                  <a:pt x="2384" y="14908"/>
                </a:cubicBezTo>
                <a:cubicBezTo>
                  <a:pt x="4057" y="15453"/>
                  <a:pt x="4092" y="14375"/>
                  <a:pt x="6171" y="13606"/>
                </a:cubicBezTo>
                <a:cubicBezTo>
                  <a:pt x="7920" y="12958"/>
                  <a:pt x="7298" y="12069"/>
                  <a:pt x="8151" y="11766"/>
                </a:cubicBezTo>
                <a:cubicBezTo>
                  <a:pt x="8730" y="11561"/>
                  <a:pt x="9022" y="11924"/>
                  <a:pt x="9149" y="12179"/>
                </a:cubicBezTo>
                <a:cubicBezTo>
                  <a:pt x="8455" y="12142"/>
                  <a:pt x="7634" y="12688"/>
                  <a:pt x="6879" y="14744"/>
                </a:cubicBezTo>
                <a:cubicBezTo>
                  <a:pt x="5743" y="17838"/>
                  <a:pt x="8718" y="18164"/>
                  <a:pt x="10184" y="20640"/>
                </a:cubicBezTo>
                <a:cubicBezTo>
                  <a:pt x="10751" y="21598"/>
                  <a:pt x="11274" y="20897"/>
                  <a:pt x="11603" y="20539"/>
                </a:cubicBezTo>
                <a:cubicBezTo>
                  <a:pt x="15613" y="16340"/>
                  <a:pt x="13280" y="13213"/>
                  <a:pt x="12652" y="12497"/>
                </a:cubicBezTo>
                <a:cubicBezTo>
                  <a:pt x="12212" y="11994"/>
                  <a:pt x="11820" y="12195"/>
                  <a:pt x="11622" y="12361"/>
                </a:cubicBezTo>
                <a:cubicBezTo>
                  <a:pt x="11934" y="12078"/>
                  <a:pt x="12327" y="11846"/>
                  <a:pt x="12727" y="11968"/>
                </a:cubicBezTo>
                <a:cubicBezTo>
                  <a:pt x="13592" y="12233"/>
                  <a:pt x="13005" y="13149"/>
                  <a:pt x="14781" y="13719"/>
                </a:cubicBezTo>
                <a:cubicBezTo>
                  <a:pt x="16888" y="14396"/>
                  <a:pt x="18424" y="16397"/>
                  <a:pt x="19875" y="15343"/>
                </a:cubicBezTo>
                <a:cubicBezTo>
                  <a:pt x="20505" y="14885"/>
                  <a:pt x="20667" y="12193"/>
                  <a:pt x="19298" y="11674"/>
                </a:cubicBezTo>
                <a:cubicBezTo>
                  <a:pt x="17288" y="10912"/>
                  <a:pt x="18684" y="8356"/>
                  <a:pt x="17023" y="8996"/>
                </a:cubicBezTo>
                <a:cubicBezTo>
                  <a:pt x="15012" y="9772"/>
                  <a:pt x="12702" y="9707"/>
                  <a:pt x="11160" y="11665"/>
                </a:cubicBezTo>
                <a:cubicBezTo>
                  <a:pt x="13110" y="8921"/>
                  <a:pt x="14454" y="8583"/>
                  <a:pt x="16510" y="8498"/>
                </a:cubicBezTo>
                <a:cubicBezTo>
                  <a:pt x="18780" y="8404"/>
                  <a:pt x="17375" y="7657"/>
                  <a:pt x="17943" y="6455"/>
                </a:cubicBezTo>
                <a:cubicBezTo>
                  <a:pt x="18512" y="5252"/>
                  <a:pt x="18520" y="4677"/>
                  <a:pt x="17661" y="4706"/>
                </a:cubicBezTo>
                <a:cubicBezTo>
                  <a:pt x="16801" y="4734"/>
                  <a:pt x="16505" y="4115"/>
                  <a:pt x="14947" y="3800"/>
                </a:cubicBezTo>
                <a:cubicBezTo>
                  <a:pt x="13390" y="3485"/>
                  <a:pt x="13823" y="4939"/>
                  <a:pt x="13037" y="5355"/>
                </a:cubicBezTo>
                <a:cubicBezTo>
                  <a:pt x="10833" y="6013"/>
                  <a:pt x="12296" y="7080"/>
                  <a:pt x="11656" y="9316"/>
                </a:cubicBezTo>
                <a:cubicBezTo>
                  <a:pt x="11446" y="10048"/>
                  <a:pt x="11213" y="10634"/>
                  <a:pt x="10987" y="11099"/>
                </a:cubicBezTo>
                <a:cubicBezTo>
                  <a:pt x="11066" y="6162"/>
                  <a:pt x="12016" y="3397"/>
                  <a:pt x="12290" y="2543"/>
                </a:cubicBezTo>
                <a:cubicBezTo>
                  <a:pt x="12751" y="2316"/>
                  <a:pt x="13384" y="1726"/>
                  <a:pt x="13518" y="1596"/>
                </a:cubicBezTo>
                <a:cubicBezTo>
                  <a:pt x="13664" y="1456"/>
                  <a:pt x="13816" y="1338"/>
                  <a:pt x="13940" y="1348"/>
                </a:cubicBezTo>
                <a:cubicBezTo>
                  <a:pt x="14016" y="1346"/>
                  <a:pt x="14082" y="1313"/>
                  <a:pt x="14116" y="1250"/>
                </a:cubicBezTo>
                <a:cubicBezTo>
                  <a:pt x="14179" y="1135"/>
                  <a:pt x="14109" y="965"/>
                  <a:pt x="13962" y="869"/>
                </a:cubicBezTo>
                <a:cubicBezTo>
                  <a:pt x="13815" y="774"/>
                  <a:pt x="13646" y="789"/>
                  <a:pt x="13584" y="904"/>
                </a:cubicBezTo>
                <a:cubicBezTo>
                  <a:pt x="13550" y="965"/>
                  <a:pt x="13554" y="1043"/>
                  <a:pt x="13587" y="1116"/>
                </a:cubicBezTo>
                <a:cubicBezTo>
                  <a:pt x="13613" y="1227"/>
                  <a:pt x="13644" y="1237"/>
                  <a:pt x="13407" y="1403"/>
                </a:cubicBezTo>
                <a:cubicBezTo>
                  <a:pt x="12993" y="1692"/>
                  <a:pt x="12617" y="1887"/>
                  <a:pt x="12398" y="1975"/>
                </a:cubicBezTo>
                <a:cubicBezTo>
                  <a:pt x="12420" y="1638"/>
                  <a:pt x="12443" y="1092"/>
                  <a:pt x="12492" y="846"/>
                </a:cubicBezTo>
                <a:cubicBezTo>
                  <a:pt x="12550" y="552"/>
                  <a:pt x="12606" y="528"/>
                  <a:pt x="12690" y="470"/>
                </a:cubicBezTo>
                <a:cubicBezTo>
                  <a:pt x="12691" y="470"/>
                  <a:pt x="12692" y="469"/>
                  <a:pt x="12692" y="469"/>
                </a:cubicBezTo>
                <a:cubicBezTo>
                  <a:pt x="12756" y="442"/>
                  <a:pt x="12804" y="392"/>
                  <a:pt x="12819" y="325"/>
                </a:cubicBezTo>
                <a:cubicBezTo>
                  <a:pt x="12848" y="197"/>
                  <a:pt x="12748" y="58"/>
                  <a:pt x="12595" y="13"/>
                </a:cubicBezTo>
                <a:cubicBezTo>
                  <a:pt x="12557" y="2"/>
                  <a:pt x="12519" y="-2"/>
                  <a:pt x="12484" y="0"/>
                </a:cubicBezTo>
                <a:close/>
                <a:moveTo>
                  <a:pt x="11548" y="12430"/>
                </a:moveTo>
                <a:cubicBezTo>
                  <a:pt x="11520" y="12460"/>
                  <a:pt x="11486" y="12497"/>
                  <a:pt x="11486" y="12497"/>
                </a:cubicBezTo>
                <a:cubicBezTo>
                  <a:pt x="11486" y="12497"/>
                  <a:pt x="11480" y="12497"/>
                  <a:pt x="11471" y="12500"/>
                </a:cubicBezTo>
                <a:cubicBezTo>
                  <a:pt x="11494" y="12476"/>
                  <a:pt x="11523" y="12454"/>
                  <a:pt x="11548" y="12430"/>
                </a:cubicBezTo>
                <a:close/>
              </a:path>
            </a:pathLst>
          </a:custGeom>
          <a:gradFill>
            <a:gsLst>
              <a:gs pos="0">
                <a:schemeClr val="accent4">
                  <a:hueOff val="480218"/>
                  <a:satOff val="-3981"/>
                  <a:lumOff val="9965"/>
                </a:schemeClr>
              </a:gs>
              <a:gs pos="100000">
                <a:schemeClr val="accent4">
                  <a:hueOff val="-1598510"/>
                  <a:lumOff val="1250"/>
                </a:schemeClr>
              </a:gs>
            </a:gsLst>
            <a:lin ang="5400000"/>
          </a:gradFill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50800" tIns="50800" rIns="50800" bIns="50800" anchor="ctr"/>
          <a:lstStyle/>
          <a:p>
            <a:pPr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he TOEFL speaking test evaluates a test taker’s ability to speak English fluently and accurately in academic settings.…"/>
          <p:cNvSpPr txBox="1"/>
          <p:nvPr>
            <p:ph type="body" idx="4294967295"/>
          </p:nvPr>
        </p:nvSpPr>
        <p:spPr>
          <a:xfrm>
            <a:off x="137275" y="391886"/>
            <a:ext cx="24214050" cy="13234734"/>
          </a:xfrm>
          <a:prstGeom prst="rect">
            <a:avLst/>
          </a:prstGeom>
        </p:spPr>
        <p:txBody>
          <a:bodyPr/>
          <a:lstStyle/>
          <a:p>
            <a:pPr lvl="1" marL="1095248" indent="-547624" defTabSz="2389632">
              <a:spcBef>
                <a:spcPts val="2300"/>
              </a:spcBef>
              <a:defRPr b="1" sz="6076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lvl="1" marL="1095248" indent="-547624" defTabSz="2389632">
              <a:spcBef>
                <a:spcPts val="2300"/>
              </a:spcBef>
              <a:defRPr b="1" sz="607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</a:t>
            </a:r>
            <a:r>
              <a:rPr>
                <a:solidFill>
                  <a:schemeClr val="accent5"/>
                </a:solidFill>
              </a:rPr>
              <a:t>TOEFL</a:t>
            </a:r>
            <a:r>
              <a:t> speaking test evaluates a test taker’s ability to speak English fluently and accurately in academic settings.</a:t>
            </a:r>
          </a:p>
          <a:p>
            <a:pPr lvl="1" marL="1095248" indent="-547624" defTabSz="2389632">
              <a:spcBef>
                <a:spcPts val="2300"/>
              </a:spcBef>
              <a:defRPr b="1" sz="607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It consists of four tasks</a:t>
            </a:r>
          </a:p>
          <a:p>
            <a:pPr lvl="1" marL="1095248" indent="-547624" defTabSz="2389632">
              <a:spcBef>
                <a:spcPts val="2300"/>
              </a:spcBef>
              <a:defRPr b="1" sz="607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Task 1: Independent Speaking - The test taker answers a question or gives their opinion on a familiar topic without any input from other sources.</a:t>
            </a:r>
          </a:p>
          <a:p>
            <a:pPr lvl="1" marL="1095248" indent="-547624" defTabSz="2389632">
              <a:spcBef>
                <a:spcPts val="2300"/>
              </a:spcBef>
              <a:defRPr b="1" sz="607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Tasks 2-4: Integrated Speaking - The test taker reads a passage or listens to a conversation/lecture and then speaks based on the information provided.</a:t>
            </a:r>
          </a:p>
          <a:p>
            <a:pPr lvl="1" marL="1095248" indent="-547624" defTabSz="2389632">
              <a:spcBef>
                <a:spcPts val="2300"/>
              </a:spcBef>
              <a:defRPr b="1" sz="607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tasks assess various speaking skills such as expressing an opinion, summarizing information, and synthesizing information from different sources.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chemeClr val="accent1">
                    <a:hueOff val="117587"/>
                    <a:lumOff val="-114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60" name="The IELTS speaking test is designed to assess a candidate’s ability to communicate effectively in English.…"/>
          <p:cNvSpPr txBox="1"/>
          <p:nvPr>
            <p:ph type="body" idx="1"/>
          </p:nvPr>
        </p:nvSpPr>
        <p:spPr>
          <a:xfrm>
            <a:off x="1269999" y="2331375"/>
            <a:ext cx="21844001" cy="10368625"/>
          </a:xfrm>
          <a:prstGeom prst="rect">
            <a:avLst/>
          </a:prstGeom>
        </p:spPr>
        <p:txBody>
          <a:bodyPr/>
          <a:lstStyle/>
          <a:p>
            <a:pPr marL="469392" indent="-469392" defTabSz="2048255">
              <a:spcBef>
                <a:spcPts val="2000"/>
              </a:spcBef>
              <a:defRPr b="1" sz="5208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IELTS speaking test is designed to assess a candidate’s ability to communicate effectively in English.</a:t>
            </a:r>
          </a:p>
          <a:p>
            <a:pPr marL="469392" indent="-469392" defTabSz="2048255">
              <a:spcBef>
                <a:spcPts val="2000"/>
              </a:spcBef>
              <a:defRPr b="1" sz="5208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It consists of a face-to-face interview with a certified examiner.</a:t>
            </a:r>
          </a:p>
          <a:p>
            <a:pPr marL="469392" indent="-469392" defTabSz="2048255">
              <a:spcBef>
                <a:spcPts val="2000"/>
              </a:spcBef>
              <a:defRPr b="1" sz="5208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speaking test is divided into three parts:</a:t>
            </a:r>
          </a:p>
          <a:p>
            <a:pPr marL="469392" indent="-469392" defTabSz="2048255">
              <a:spcBef>
                <a:spcPts val="2000"/>
              </a:spcBef>
              <a:defRPr b="1" sz="5208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1. Part 1: Introduction and Interview - The examiner introduces themselves and asks the candidate general questions about themselves, their work/studies, hobbies, etc.</a:t>
            </a:r>
          </a:p>
          <a:p>
            <a:pPr marL="469392" indent="-469392" defTabSz="2048255">
              <a:spcBef>
                <a:spcPts val="2000"/>
              </a:spcBef>
              <a:defRPr b="1" sz="5208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2. Part 2: Long Turn - The candidate is given a topic on a cue card and has one minute to prepare, then speaks about the topic for 1-2 minutes.</a:t>
            </a:r>
          </a:p>
          <a:p>
            <a:pPr marL="469392" indent="-469392" defTabSz="2048255">
              <a:spcBef>
                <a:spcPts val="2000"/>
              </a:spcBef>
              <a:defRPr b="1" sz="5208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3. Part 3: Discussion - The examiner asks the candidate further questions related to the topic discussed in Part 2, focusing on broader issues and ideas.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he speaking section plays a crucial role in assessing language proficiency for several reas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072640">
              <a:lnSpc>
                <a:spcPct val="100000"/>
              </a:lnSpc>
              <a:spcBef>
                <a:spcPts val="2000"/>
              </a:spcBef>
              <a:defRPr b="1" spc="0" sz="5100">
                <a:solidFill>
                  <a:schemeClr val="accent6">
                    <a:hueOff val="-108860"/>
                    <a:satOff val="4467"/>
                    <a:lumOff val="-12874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speaking section plays a crucial role in assessing language proficiency for several reasons</a:t>
            </a:r>
          </a:p>
        </p:txBody>
      </p:sp>
      <p:sp>
        <p:nvSpPr>
          <p:cNvPr id="163" name="1. Communication Skills: Speaking is one of the primary forms of communication.…"/>
          <p:cNvSpPr txBox="1"/>
          <p:nvPr>
            <p:ph type="body" idx="1"/>
          </p:nvPr>
        </p:nvSpPr>
        <p:spPr>
          <a:xfrm>
            <a:off x="1459574" y="3271934"/>
            <a:ext cx="22226112" cy="9437879"/>
          </a:xfrm>
          <a:prstGeom prst="rect">
            <a:avLst/>
          </a:prstGeom>
        </p:spPr>
        <p:txBody>
          <a:bodyPr/>
          <a:lstStyle/>
          <a:p>
            <a:pPr marL="419100" indent="-419100" defTabSz="1828800">
              <a:spcBef>
                <a:spcPts val="1800"/>
              </a:spcBef>
              <a:defRPr b="1" sz="4650">
                <a:solidFill>
                  <a:schemeClr val="accent2">
                    <a:hueOff val="148287"/>
                    <a:satOff val="4432"/>
                    <a:lumOff val="-15962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1. Communication Skills: Speaking is one of the primary forms of communication. </a:t>
            </a:r>
          </a:p>
          <a:p>
            <a:pPr marL="419100" indent="-419100" defTabSz="1828800">
              <a:spcBef>
                <a:spcPts val="1800"/>
              </a:spcBef>
              <a:defRPr b="1" sz="4650">
                <a:solidFill>
                  <a:schemeClr val="accent1">
                    <a:hueOff val="381599"/>
                    <a:lumOff val="-17182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2.Real-life Interaction: The ability to speak fluently and accurately is essential for real-life interactions, whether in academic, professional, or social settings. </a:t>
            </a:r>
          </a:p>
          <a:p>
            <a:pPr marL="419100" indent="-419100" defTabSz="1828800">
              <a:spcBef>
                <a:spcPts val="1800"/>
              </a:spcBef>
              <a:defRPr b="1" sz="4650">
                <a:solidFill>
                  <a:schemeClr val="accent1">
                    <a:hueOff val="117587"/>
                    <a:lumOff val="-114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3.Language Production: Speaking requires active language production, where individuals must retrieve vocabulary, form grammatically correct sentences, and articulate their ideas clearly. </a:t>
            </a:r>
          </a:p>
          <a:p>
            <a:pPr marL="419100" indent="-419100" defTabSz="1828800">
              <a:spcBef>
                <a:spcPts val="1800"/>
              </a:spcBef>
              <a:defRPr b="1" sz="4650">
                <a:solidFill>
                  <a:schemeClr val="accent1">
                    <a:hueOff val="381599"/>
                    <a:lumOff val="-17182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4.Listening and Speaking Integration: In integrated speaking tasks, candidates must listen to or read a passage and then respond orally. </a:t>
            </a:r>
          </a:p>
          <a:p>
            <a:pPr marL="419100" indent="-419100" defTabSz="1828800">
              <a:spcBef>
                <a:spcPts val="1800"/>
              </a:spcBef>
              <a:defRPr b="1" sz="465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5.Critical Thinking and Problem-Solving: Speaking tasks often require candidates to express opinions, analyze information, and provide explanations. </a:t>
            </a:r>
          </a:p>
          <a:p>
            <a:pPr marL="419100" indent="-419100" defTabSz="1828800">
              <a:spcBef>
                <a:spcPts val="1800"/>
              </a:spcBef>
              <a:defRPr b="1" sz="4650">
                <a:solidFill>
                  <a:schemeClr val="accent2">
                    <a:hueOff val="148287"/>
                    <a:satOff val="4432"/>
                    <a:lumOff val="-15962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6.Cultural Competence: Effective communication involves understanding cultural nuances and adapting language use accordingly.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OEFL Speaking Section Requir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hueOff val="117587"/>
                    <a:lumOff val="-114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TOEFL Speaking Section Requirements</a:t>
            </a:r>
          </a:p>
        </p:txBody>
      </p:sp>
      <p:sp>
        <p:nvSpPr>
          <p:cNvPr id="166" name="Task 1: Independent Speaking…"/>
          <p:cNvSpPr txBox="1"/>
          <p:nvPr>
            <p:ph type="body" idx="1"/>
          </p:nvPr>
        </p:nvSpPr>
        <p:spPr>
          <a:xfrm>
            <a:off x="1270000" y="2468650"/>
            <a:ext cx="21844000" cy="10614202"/>
          </a:xfrm>
          <a:prstGeom prst="rect">
            <a:avLst/>
          </a:prstGeom>
        </p:spPr>
        <p:txBody>
          <a:bodyPr/>
          <a:lstStyle/>
          <a:p>
            <a:pPr marL="558800" indent="-558800">
              <a:defRPr b="1" sz="6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Task 1: Independent Speaking</a:t>
            </a:r>
          </a:p>
          <a:p>
            <a:pPr marL="558800" indent="-558800">
              <a:defRPr b="1" sz="6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 this task, test takers are required to express their opinion on a familiar topic.</a:t>
            </a:r>
          </a:p>
          <a:p>
            <a:pPr marL="558800" indent="-558800">
              <a:defRPr b="1" sz="6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They will be presented with a question or a statement and given 15 seconds to prepare their response.</a:t>
            </a:r>
          </a:p>
          <a:p>
            <a:pPr marL="558800" indent="-558800">
              <a:defRPr b="1" sz="6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After the preparation time, they will have 45 seconds to speak.</a:t>
            </a:r>
          </a:p>
          <a:p>
            <a:pPr marL="558800" indent="-558800">
              <a:defRPr b="1" sz="6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goal is to clearly express their opinion, support it with relevant reasons and examples, and maintain coherence and fluency throughout their response.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chemeClr val="accent1">
                    <a:hueOff val="117587"/>
                    <a:lumOff val="-114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69" name="Task 2: Integrated Speaking – Reading and Listening…"/>
          <p:cNvSpPr txBox="1"/>
          <p:nvPr>
            <p:ph type="body" idx="1"/>
          </p:nvPr>
        </p:nvSpPr>
        <p:spPr>
          <a:xfrm>
            <a:off x="1270000" y="2415425"/>
            <a:ext cx="21844000" cy="10705009"/>
          </a:xfrm>
          <a:prstGeom prst="rect">
            <a:avLst/>
          </a:prstGeom>
        </p:spPr>
        <p:txBody>
          <a:bodyPr/>
          <a:lstStyle/>
          <a:p>
            <a:pPr marL="491744" indent="-491744" defTabSz="2145791">
              <a:spcBef>
                <a:spcPts val="2100"/>
              </a:spcBef>
              <a:defRPr b="1" sz="54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Task 2: Integrated Speaking – Reading and Listening</a:t>
            </a:r>
          </a:p>
          <a:p>
            <a:pPr marL="491744" indent="-491744" defTabSz="2145791">
              <a:spcBef>
                <a:spcPts val="2100"/>
              </a:spcBef>
              <a:defRPr b="1" sz="54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Test takers will read a short passage on an academic topic.</a:t>
            </a:r>
          </a:p>
          <a:p>
            <a:pPr marL="491744" indent="-491744" defTabSz="2145791">
              <a:spcBef>
                <a:spcPts val="2100"/>
              </a:spcBef>
              <a:defRPr b="1" sz="54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They will then listen to a lecture or a conversation related to the same topic.</a:t>
            </a:r>
          </a:p>
          <a:p>
            <a:pPr marL="491744" indent="-491744" defTabSz="2145791">
              <a:spcBef>
                <a:spcPts val="2100"/>
              </a:spcBef>
              <a:defRPr b="1" sz="54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Afterward, they will be asked a question that requires them to integrate information from both the reading and the listening materials.</a:t>
            </a:r>
          </a:p>
          <a:p>
            <a:pPr marL="491744" indent="-491744" defTabSz="2145791">
              <a:spcBef>
                <a:spcPts val="2100"/>
              </a:spcBef>
              <a:defRPr b="1" sz="54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Test takers have 30 seconds to prepare their response and 60 seconds to speak.</a:t>
            </a:r>
          </a:p>
          <a:p>
            <a:pPr marL="491744" indent="-491744" defTabSz="2145791">
              <a:spcBef>
                <a:spcPts val="2100"/>
              </a:spcBef>
              <a:defRPr b="1" sz="5456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requirement is to accurately summarize the main points from both sources and provide a well-organized response that demonstrates comprehension and synthesis of the information.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>
              <a:defRPr b="1">
                <a:solidFill>
                  <a:schemeClr val="accent1">
                    <a:hueOff val="117587"/>
                    <a:lumOff val="-114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72" name="Task 3: Integrated Speaking – Listening and Speaking…"/>
          <p:cNvSpPr txBox="1"/>
          <p:nvPr>
            <p:ph type="body" idx="1"/>
          </p:nvPr>
        </p:nvSpPr>
        <p:spPr>
          <a:xfrm>
            <a:off x="1056728" y="2390413"/>
            <a:ext cx="21844001" cy="10879791"/>
          </a:xfrm>
          <a:prstGeom prst="rect">
            <a:avLst/>
          </a:prstGeom>
        </p:spPr>
        <p:txBody>
          <a:bodyPr/>
          <a:lstStyle/>
          <a:p>
            <a:pPr marL="558800" indent="-558800">
              <a:defRPr b="1" sz="6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Task 3: Integrated Speaking – Listening and Speaking</a:t>
            </a:r>
          </a:p>
          <a:p>
            <a:pPr marL="558800" indent="-558800">
              <a:defRPr b="1" sz="6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Test takers will listen to a short conversation or lecture.</a:t>
            </a:r>
          </a:p>
          <a:p>
            <a:pPr marL="558800" indent="-558800">
              <a:defRPr b="1" sz="6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They will then be asked a question related to the listening material.</a:t>
            </a:r>
          </a:p>
          <a:p>
            <a:pPr marL="558800" indent="-558800">
              <a:defRPr b="1" sz="6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Again, they have 30 seconds to prepare and 60 seconds to respond.</a:t>
            </a:r>
          </a:p>
          <a:p>
            <a:pPr marL="558800" indent="-558800">
              <a:defRPr b="1" sz="6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task assesses their ability to summarize the main points of the conversation or lecture, demonstrate understanding of the content, and provide a clear and coherent response.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IELTS Speaking Section Requir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hueOff val="117587"/>
                    <a:lumOff val="-114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IELTS Speaking Section Requirements</a:t>
            </a:r>
          </a:p>
        </p:txBody>
      </p:sp>
      <p:sp>
        <p:nvSpPr>
          <p:cNvPr id="175" name="Part 1: Introduction and Interview…"/>
          <p:cNvSpPr txBox="1"/>
          <p:nvPr>
            <p:ph type="body" idx="1"/>
          </p:nvPr>
        </p:nvSpPr>
        <p:spPr>
          <a:xfrm>
            <a:off x="1270000" y="2898524"/>
            <a:ext cx="21844000" cy="10590876"/>
          </a:xfrm>
          <a:prstGeom prst="rect">
            <a:avLst/>
          </a:prstGeom>
        </p:spPr>
        <p:txBody>
          <a:bodyPr/>
          <a:lstStyle/>
          <a:p>
            <a:pPr marL="525272" indent="-525272" defTabSz="2292095">
              <a:spcBef>
                <a:spcPts val="2200"/>
              </a:spcBef>
              <a:defRPr b="1" sz="5828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Part 1</a:t>
            </a:r>
            <a:r>
              <a:t>: Introduction and Interview</a:t>
            </a:r>
          </a:p>
          <a:p>
            <a:pPr marL="525272" indent="-525272" defTabSz="2292095">
              <a:spcBef>
                <a:spcPts val="2200"/>
              </a:spcBef>
              <a:defRPr b="1" sz="5828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 this part, the examiner introduces themselves and asks the candidate general questions about familiar topics such as work/studies, hobbies, hometown, etc.</a:t>
            </a:r>
          </a:p>
          <a:p>
            <a:pPr marL="525272" indent="-525272" defTabSz="2292095">
              <a:spcBef>
                <a:spcPts val="2200"/>
              </a:spcBef>
              <a:defRPr b="1" sz="5828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purpose is to assess the candidate’s ability to engage in a conversation, provide personal information, and express themselves fluently and coherently.</a:t>
            </a:r>
          </a:p>
          <a:p>
            <a:pPr marL="525272" indent="-525272" defTabSz="2292095">
              <a:spcBef>
                <a:spcPts val="2200"/>
              </a:spcBef>
              <a:defRPr b="1" sz="5828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Requirements include demonstrating the ability to answer questions clearly, provide relevant details, and maintain a natural conversation flow.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chemeClr val="accent1">
                    <a:hueOff val="117587"/>
                    <a:lumOff val="-114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78" name="Part 2: Long Turn…"/>
          <p:cNvSpPr txBox="1"/>
          <p:nvPr>
            <p:ph type="body" idx="1"/>
          </p:nvPr>
        </p:nvSpPr>
        <p:spPr>
          <a:xfrm>
            <a:off x="1270000" y="2418664"/>
            <a:ext cx="21844000" cy="11306131"/>
          </a:xfrm>
          <a:prstGeom prst="rect">
            <a:avLst/>
          </a:prstGeom>
        </p:spPr>
        <p:txBody>
          <a:bodyPr/>
          <a:lstStyle/>
          <a:p>
            <a:pPr marL="508508" indent="-508508" defTabSz="2218944">
              <a:spcBef>
                <a:spcPts val="2100"/>
              </a:spcBef>
              <a:defRPr b="1" sz="564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Part 2</a:t>
            </a:r>
            <a:r>
              <a:t>: Long Turn</a:t>
            </a:r>
          </a:p>
          <a:p>
            <a:pPr marL="508508" indent="-508508" defTabSz="2218944">
              <a:spcBef>
                <a:spcPts val="2100"/>
              </a:spcBef>
              <a:defRPr b="1" sz="564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 Part 2, the candidate is given a cue card with a topic and prompts. They have one minute to prepare and take notes on the topic.</a:t>
            </a:r>
          </a:p>
          <a:p>
            <a:pPr marL="508508" indent="-508508" defTabSz="2218944">
              <a:spcBef>
                <a:spcPts val="2100"/>
              </a:spcBef>
              <a:defRPr b="1" sz="564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Then, they speak for 1-2 minutes on the topic, addressing the prompts provided.</a:t>
            </a:r>
          </a:p>
          <a:p>
            <a:pPr marL="508508" indent="-508508" defTabSz="2218944">
              <a:spcBef>
                <a:spcPts val="2100"/>
              </a:spcBef>
              <a:defRPr b="1" sz="564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goal is to demonstrate the ability to speak at length on a given topic, organize thoughts coherently, and provide relevant details and examples to support their ideas.</a:t>
            </a:r>
          </a:p>
          <a:p>
            <a:pPr marL="508508" indent="-508508" defTabSz="2218944">
              <a:spcBef>
                <a:spcPts val="2100"/>
              </a:spcBef>
              <a:defRPr b="1" sz="5642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Requirements include speaking fluently and confidently, addressing all aspects of the topic, and maintaining coherence and cohesion in their speech.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