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7" r:id="rId2"/>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7EDA82-18FA-BC57-BFED-A8DDE3726A1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F7E79F6-940E-824A-2D10-DB9B0EC4FE6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3B86570-5E62-DC26-5381-E8CC92739C2B}"/>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5" name="Footer Placeholder 4">
            <a:extLst>
              <a:ext uri="{FF2B5EF4-FFF2-40B4-BE49-F238E27FC236}">
                <a16:creationId xmlns:a16="http://schemas.microsoft.com/office/drawing/2014/main" id="{241055B3-9B82-2948-314B-C2F741C418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E0620DF-66D2-BC27-2370-C4B586CA1E93}"/>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14815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73EC05-4670-F80B-F564-3950A5272A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3756146-FD40-929C-C4F3-2A4FCEF0407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B733CE9-9617-F391-6567-077BA44D3F39}"/>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5" name="Footer Placeholder 4">
            <a:extLst>
              <a:ext uri="{FF2B5EF4-FFF2-40B4-BE49-F238E27FC236}">
                <a16:creationId xmlns:a16="http://schemas.microsoft.com/office/drawing/2014/main" id="{B1D73E62-9283-9C78-4C3E-6CD4AF36065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5F54614-F8BF-51B3-9DA9-537DE2271864}"/>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3029409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85EE72B-65EB-0C07-71D1-65612FCA092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AFBE9CA-674A-D3CF-1DAD-3D2F7F28A54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C83CAB-BB11-DFCC-F002-D5CE65B28B13}"/>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5" name="Footer Placeholder 4">
            <a:extLst>
              <a:ext uri="{FF2B5EF4-FFF2-40B4-BE49-F238E27FC236}">
                <a16:creationId xmlns:a16="http://schemas.microsoft.com/office/drawing/2014/main" id="{ED21C4B7-3431-03CE-2E22-5D77B3F9C5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869036-A8C9-6B71-2E32-64FE37DC1449}"/>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136082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75726E-B8E2-B575-027F-76842C8D641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BAB661E-CCCB-B382-A83C-5F18253E68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C86096-BC2F-1627-A1F6-D2164FC3967B}"/>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5" name="Footer Placeholder 4">
            <a:extLst>
              <a:ext uri="{FF2B5EF4-FFF2-40B4-BE49-F238E27FC236}">
                <a16:creationId xmlns:a16="http://schemas.microsoft.com/office/drawing/2014/main" id="{69ACECF7-3BAB-C3AF-E241-E984461640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58F787-41B6-3183-5E80-85CB34773DAF}"/>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28471045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88233A-95D8-D77C-80EA-534AFE25724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64EED5D-7FA1-FDF5-E575-FDD3F198C40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E43BBDA-96DB-BA07-D71C-AF9393D41E12}"/>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5" name="Footer Placeholder 4">
            <a:extLst>
              <a:ext uri="{FF2B5EF4-FFF2-40B4-BE49-F238E27FC236}">
                <a16:creationId xmlns:a16="http://schemas.microsoft.com/office/drawing/2014/main" id="{38916AD8-B5DF-4A6B-1405-CC9C3BD449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D8890E-6613-85CB-4F73-DF375F0FD67B}"/>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3802392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3A0DB-6201-32C6-7B74-1580C703D71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2659F7F-9771-8B7B-2E49-80CE137F87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414BF6E-3938-1586-7E23-B9C77465C5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19952CA-DE30-6081-BABF-F91EB9862997}"/>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6" name="Footer Placeholder 5">
            <a:extLst>
              <a:ext uri="{FF2B5EF4-FFF2-40B4-BE49-F238E27FC236}">
                <a16:creationId xmlns:a16="http://schemas.microsoft.com/office/drawing/2014/main" id="{356F5FD0-B2AB-3A43-CDBB-8B4AA4CBE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8D5BBC-7C00-EE65-F00B-A125BCD83C0B}"/>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151663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94EE91-4C21-F984-125E-29991084C39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E930595-E992-28FC-66C7-4306834C7C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572C738-BF11-0AE8-7DE9-264B668A1B1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1AD9517-85C4-25D5-60F5-EFBFAEE125B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56C9AC3-49BC-9A38-60F2-67B5DCC7194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9AAE26C-0891-9EE9-B3ED-68A42A429990}"/>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8" name="Footer Placeholder 7">
            <a:extLst>
              <a:ext uri="{FF2B5EF4-FFF2-40B4-BE49-F238E27FC236}">
                <a16:creationId xmlns:a16="http://schemas.microsoft.com/office/drawing/2014/main" id="{804074B8-AEFA-B79C-3272-E7C20F21721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956C889-44AF-6BE1-E582-2DC574157D1B}"/>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1489930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F074D3-F7F0-16C3-6E99-384D3434C6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AFCC8A8-00B8-6EB4-9EA5-BFE1C551F710}"/>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4" name="Footer Placeholder 3">
            <a:extLst>
              <a:ext uri="{FF2B5EF4-FFF2-40B4-BE49-F238E27FC236}">
                <a16:creationId xmlns:a16="http://schemas.microsoft.com/office/drawing/2014/main" id="{2F25772C-4C20-BE71-BBEE-654B9EC9D05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C36541B-CA81-12B0-2A82-45093A563D6C}"/>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21765178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797389A1-3EDA-05AC-B7DC-7AA9191926A9}"/>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3" name="Footer Placeholder 2">
            <a:extLst>
              <a:ext uri="{FF2B5EF4-FFF2-40B4-BE49-F238E27FC236}">
                <a16:creationId xmlns:a16="http://schemas.microsoft.com/office/drawing/2014/main" id="{6DCF5205-86FD-7E56-D92E-D1B58BCCD3B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A8B2A09-BC27-279E-1952-E0BFC880C4C3}"/>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35282137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82611-881C-393B-D010-872A5593186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D20EB0-A77D-4CD8-04B7-0254DFD066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D04D33D-3BA0-BE70-55A1-8C3A8C981C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EFF58-CDFD-1234-784C-93BE2BB069F9}"/>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6" name="Footer Placeholder 5">
            <a:extLst>
              <a:ext uri="{FF2B5EF4-FFF2-40B4-BE49-F238E27FC236}">
                <a16:creationId xmlns:a16="http://schemas.microsoft.com/office/drawing/2014/main" id="{AED5C898-7F64-C6A5-90A9-E0DBE12962C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30BE5D4-AEB2-5687-965D-D4E64F1853AC}"/>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2883280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365865-F2C9-09FD-0BE2-EBE259FAB46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42672DB-6468-284C-2940-C9582BF8DC8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86BD113-C173-7352-492B-42BD5896C9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D2E959B-DA36-857A-E172-DA343BE08B6B}"/>
              </a:ext>
            </a:extLst>
          </p:cNvPr>
          <p:cNvSpPr>
            <a:spLocks noGrp="1"/>
          </p:cNvSpPr>
          <p:nvPr>
            <p:ph type="dt" sz="half" idx="10"/>
          </p:nvPr>
        </p:nvSpPr>
        <p:spPr/>
        <p:txBody>
          <a:bodyPr/>
          <a:lstStyle/>
          <a:p>
            <a:fld id="{5CEA0E03-8169-495D-9691-C73E2D8CF300}" type="datetimeFigureOut">
              <a:rPr lang="en-US" smtClean="0"/>
              <a:t>3/11/2024</a:t>
            </a:fld>
            <a:endParaRPr lang="en-US"/>
          </a:p>
        </p:txBody>
      </p:sp>
      <p:sp>
        <p:nvSpPr>
          <p:cNvPr id="6" name="Footer Placeholder 5">
            <a:extLst>
              <a:ext uri="{FF2B5EF4-FFF2-40B4-BE49-F238E27FC236}">
                <a16:creationId xmlns:a16="http://schemas.microsoft.com/office/drawing/2014/main" id="{E0FF4608-6797-713A-4726-E886F4C2B74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819DAB-BBA5-92AF-DC6E-1EDD82A495F2}"/>
              </a:ext>
            </a:extLst>
          </p:cNvPr>
          <p:cNvSpPr>
            <a:spLocks noGrp="1"/>
          </p:cNvSpPr>
          <p:nvPr>
            <p:ph type="sldNum" sz="quarter" idx="12"/>
          </p:nvPr>
        </p:nvSpPr>
        <p:spPr/>
        <p:txBody>
          <a:bodyPr/>
          <a:lstStyle/>
          <a:p>
            <a:fld id="{4FF7A951-A112-47B2-84A7-49EBAD02CF39}" type="slidenum">
              <a:rPr lang="en-US" smtClean="0"/>
              <a:t>‹#›</a:t>
            </a:fld>
            <a:endParaRPr lang="en-US"/>
          </a:p>
        </p:txBody>
      </p:sp>
    </p:spTree>
    <p:extLst>
      <p:ext uri="{BB962C8B-B14F-4D97-AF65-F5344CB8AC3E}">
        <p14:creationId xmlns:p14="http://schemas.microsoft.com/office/powerpoint/2010/main" val="25129238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D60A663-D541-F4B5-7477-3BD32048AE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6C6F5F-E707-E738-0D73-B42BE691EA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BBDA2B-129E-14FC-25E5-1DF16C1EAF8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5CEA0E03-8169-495D-9691-C73E2D8CF300}" type="datetimeFigureOut">
              <a:rPr lang="en-US" smtClean="0"/>
              <a:t>3/11/2024</a:t>
            </a:fld>
            <a:endParaRPr lang="en-US"/>
          </a:p>
        </p:txBody>
      </p:sp>
      <p:sp>
        <p:nvSpPr>
          <p:cNvPr id="5" name="Footer Placeholder 4">
            <a:extLst>
              <a:ext uri="{FF2B5EF4-FFF2-40B4-BE49-F238E27FC236}">
                <a16:creationId xmlns:a16="http://schemas.microsoft.com/office/drawing/2014/main" id="{0336C6B2-18F1-EBB1-BC86-0CFD348FFEF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A2A4C96-22D0-454A-3D59-4807C8C272A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FF7A951-A112-47B2-84A7-49EBAD02CF39}" type="slidenum">
              <a:rPr lang="en-US" smtClean="0"/>
              <a:t>‹#›</a:t>
            </a:fld>
            <a:endParaRPr lang="en-US"/>
          </a:p>
        </p:txBody>
      </p:sp>
    </p:spTree>
    <p:extLst>
      <p:ext uri="{BB962C8B-B14F-4D97-AF65-F5344CB8AC3E}">
        <p14:creationId xmlns:p14="http://schemas.microsoft.com/office/powerpoint/2010/main" val="30775357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088" name="Rectangle 3087">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89" name="Freeform: Shape 3088">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90" name="Right Triangle 3089">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074" name="Picture 2" descr="IELTS vs. TOEFL: What Are the Differences? - Proveva">
            <a:extLst>
              <a:ext uri="{FF2B5EF4-FFF2-40B4-BE49-F238E27FC236}">
                <a16:creationId xmlns:a16="http://schemas.microsoft.com/office/drawing/2014/main" id="{2DB8A367-4150-6C19-C642-F41C2D4E233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962163" y="1231880"/>
            <a:ext cx="7746709" cy="43526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04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3" name="Rectangle 1032">
            <a:extLst>
              <a:ext uri="{FF2B5EF4-FFF2-40B4-BE49-F238E27FC236}">
                <a16:creationId xmlns:a16="http://schemas.microsoft.com/office/drawing/2014/main" id="{3B47FC9C-2ED3-4100-A4EF-E8CDFEE106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26" name="Picture 2" descr="28,851,000+ Nature Pictures">
            <a:extLst>
              <a:ext uri="{FF2B5EF4-FFF2-40B4-BE49-F238E27FC236}">
                <a16:creationId xmlns:a16="http://schemas.microsoft.com/office/drawing/2014/main" id="{C4D6DDFF-DEF2-BE06-5739-0333FA593FF5}"/>
              </a:ext>
            </a:extLst>
          </p:cNvPr>
          <p:cNvPicPr>
            <a:picLocks noGrp="1" noChangeAspect="1" noChangeArrowheads="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642938" y="957263"/>
            <a:ext cx="5767388" cy="3825875"/>
          </a:xfrm>
          <a:prstGeom prst="rect">
            <a:avLst/>
          </a:prstGeom>
          <a:extLst>
            <a:ext uri="{909E8E84-426E-40DD-AFC4-6F175D3DCCD1}">
              <a14:hiddenFill xmlns:a14="http://schemas.microsoft.com/office/drawing/2010/main">
                <a:solidFill>
                  <a:srgbClr val="FFFFFF"/>
                </a:solidFill>
              </a14:hiddenFill>
            </a:ext>
          </a:extLst>
        </p:spPr>
      </p:pic>
      <p:pic>
        <p:nvPicPr>
          <p:cNvPr id="1028" name="Picture 4" descr="Rain Stock Photos, Images and Backgrounds for Free Download">
            <a:extLst>
              <a:ext uri="{FF2B5EF4-FFF2-40B4-BE49-F238E27FC236}">
                <a16:creationId xmlns:a16="http://schemas.microsoft.com/office/drawing/2014/main" id="{E5D908DC-2755-F749-CD7C-9F48AA2E28EA}"/>
              </a:ext>
            </a:extLst>
          </p:cNvPr>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6484938" y="957263"/>
            <a:ext cx="5064125" cy="3825875"/>
          </a:xfrm>
          <a:prstGeom prst="rect">
            <a:avLst/>
          </a:prstGeom>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A0C4A534-AF29-A2E1-794A-7E3F7B6B55C2}"/>
              </a:ext>
            </a:extLst>
          </p:cNvPr>
          <p:cNvSpPr>
            <a:spLocks noGrp="1"/>
          </p:cNvSpPr>
          <p:nvPr>
            <p:ph type="title"/>
          </p:nvPr>
        </p:nvSpPr>
        <p:spPr>
          <a:xfrm>
            <a:off x="838200" y="5358141"/>
            <a:ext cx="10515600" cy="942664"/>
          </a:xfrm>
        </p:spPr>
        <p:txBody>
          <a:bodyPr vert="horz" lIns="91440" tIns="45720" rIns="91440" bIns="45720" rtlCol="0" anchor="ctr">
            <a:normAutofit/>
          </a:bodyPr>
          <a:lstStyle/>
          <a:p>
            <a:pPr algn="ctr"/>
            <a:r>
              <a:rPr lang="en-US" sz="5200" kern="1200">
                <a:solidFill>
                  <a:schemeClr val="tx1"/>
                </a:solidFill>
                <a:latin typeface="+mj-lt"/>
                <a:ea typeface="+mj-ea"/>
                <a:cs typeface="+mj-cs"/>
              </a:rPr>
              <a:t>Samples of Pictures</a:t>
            </a:r>
          </a:p>
        </p:txBody>
      </p:sp>
    </p:spTree>
    <p:extLst>
      <p:ext uri="{BB962C8B-B14F-4D97-AF65-F5344CB8AC3E}">
        <p14:creationId xmlns:p14="http://schemas.microsoft.com/office/powerpoint/2010/main" val="41669952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7" name="Rectangle 2056">
            <a:extLst>
              <a:ext uri="{FF2B5EF4-FFF2-40B4-BE49-F238E27FC236}">
                <a16:creationId xmlns:a16="http://schemas.microsoft.com/office/drawing/2014/main" id="{F0087D53-9295-4463-AAE4-D5C626046E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D862AFF-F46C-39D1-ED22-BD29809F7D30}"/>
              </a:ext>
            </a:extLst>
          </p:cNvPr>
          <p:cNvSpPr>
            <a:spLocks noGrp="1"/>
          </p:cNvSpPr>
          <p:nvPr>
            <p:ph type="title"/>
          </p:nvPr>
        </p:nvSpPr>
        <p:spPr>
          <a:xfrm>
            <a:off x="638881" y="4501453"/>
            <a:ext cx="10909640" cy="1065836"/>
          </a:xfrm>
        </p:spPr>
        <p:txBody>
          <a:bodyPr vert="horz" lIns="91440" tIns="45720" rIns="91440" bIns="45720" rtlCol="0" anchor="ctr">
            <a:normAutofit/>
          </a:bodyPr>
          <a:lstStyle/>
          <a:p>
            <a:pPr algn="ctr"/>
            <a:r>
              <a:rPr lang="en-US" sz="6600"/>
              <a:t>More Samples</a:t>
            </a:r>
          </a:p>
        </p:txBody>
      </p:sp>
      <p:pic>
        <p:nvPicPr>
          <p:cNvPr id="2052" name="Picture 4" descr="Feast Your Eyes on 90,000+ Free HD Food Images &amp; Pictures ...">
            <a:extLst>
              <a:ext uri="{FF2B5EF4-FFF2-40B4-BE49-F238E27FC236}">
                <a16:creationId xmlns:a16="http://schemas.microsoft.com/office/drawing/2014/main" id="{8C56F6FB-D761-51C8-DAB6-CCABE34702DA}"/>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320040" y="412950"/>
            <a:ext cx="5614416" cy="3709524"/>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descr="20,000+ Best Music Images &amp; Free HD Stock Photos - Pixabay">
            <a:extLst>
              <a:ext uri="{FF2B5EF4-FFF2-40B4-BE49-F238E27FC236}">
                <a16:creationId xmlns:a16="http://schemas.microsoft.com/office/drawing/2014/main" id="{851BC661-F665-802A-FA2E-135A077BFFD6}"/>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tretch>
            <a:fillRect/>
          </a:stretch>
        </p:blipFill>
        <p:spPr bwMode="auto">
          <a:xfrm>
            <a:off x="6254496" y="536600"/>
            <a:ext cx="5614416" cy="3462223"/>
          </a:xfrm>
          <a:prstGeom prst="rect">
            <a:avLst/>
          </a:prstGeom>
          <a:noFill/>
          <a:extLst>
            <a:ext uri="{909E8E84-426E-40DD-AFC4-6F175D3DCCD1}">
              <a14:hiddenFill xmlns:a14="http://schemas.microsoft.com/office/drawing/2010/main">
                <a:solidFill>
                  <a:srgbClr val="FFFFFF"/>
                </a:solidFill>
              </a14:hiddenFill>
            </a:ext>
          </a:extLst>
        </p:spPr>
      </p:pic>
      <p:sp>
        <p:nvSpPr>
          <p:cNvPr id="2059" name="sketch line">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5594358"/>
            <a:ext cx="3291840" cy="18288"/>
          </a:xfrm>
          <a:custGeom>
            <a:avLst/>
            <a:gdLst>
              <a:gd name="connsiteX0" fmla="*/ 0 w 3291840"/>
              <a:gd name="connsiteY0" fmla="*/ 0 h 18288"/>
              <a:gd name="connsiteX1" fmla="*/ 658368 w 3291840"/>
              <a:gd name="connsiteY1" fmla="*/ 0 h 18288"/>
              <a:gd name="connsiteX2" fmla="*/ 1283818 w 3291840"/>
              <a:gd name="connsiteY2" fmla="*/ 0 h 18288"/>
              <a:gd name="connsiteX3" fmla="*/ 1909267 w 3291840"/>
              <a:gd name="connsiteY3" fmla="*/ 0 h 18288"/>
              <a:gd name="connsiteX4" fmla="*/ 2633472 w 3291840"/>
              <a:gd name="connsiteY4" fmla="*/ 0 h 18288"/>
              <a:gd name="connsiteX5" fmla="*/ 3291840 w 3291840"/>
              <a:gd name="connsiteY5" fmla="*/ 0 h 18288"/>
              <a:gd name="connsiteX6" fmla="*/ 3291840 w 3291840"/>
              <a:gd name="connsiteY6" fmla="*/ 18288 h 18288"/>
              <a:gd name="connsiteX7" fmla="*/ 2633472 w 3291840"/>
              <a:gd name="connsiteY7" fmla="*/ 18288 h 18288"/>
              <a:gd name="connsiteX8" fmla="*/ 2073859 w 3291840"/>
              <a:gd name="connsiteY8" fmla="*/ 18288 h 18288"/>
              <a:gd name="connsiteX9" fmla="*/ 1448410 w 3291840"/>
              <a:gd name="connsiteY9" fmla="*/ 18288 h 18288"/>
              <a:gd name="connsiteX10" fmla="*/ 822960 w 3291840"/>
              <a:gd name="connsiteY10" fmla="*/ 18288 h 18288"/>
              <a:gd name="connsiteX11" fmla="*/ 0 w 3291840"/>
              <a:gd name="connsiteY11" fmla="*/ 18288 h 18288"/>
              <a:gd name="connsiteX12" fmla="*/ 0 w 3291840"/>
              <a:gd name="connsiteY12"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291840" h="18288" fill="none" extrusionOk="0">
                <a:moveTo>
                  <a:pt x="0" y="0"/>
                </a:moveTo>
                <a:cubicBezTo>
                  <a:pt x="173077" y="-20031"/>
                  <a:pt x="443104" y="6424"/>
                  <a:pt x="658368" y="0"/>
                </a:cubicBezTo>
                <a:cubicBezTo>
                  <a:pt x="873632" y="-6424"/>
                  <a:pt x="1034028" y="11764"/>
                  <a:pt x="1283818" y="0"/>
                </a:cubicBezTo>
                <a:cubicBezTo>
                  <a:pt x="1533608" y="-11764"/>
                  <a:pt x="1691227" y="-30112"/>
                  <a:pt x="1909267" y="0"/>
                </a:cubicBezTo>
                <a:cubicBezTo>
                  <a:pt x="2127307" y="30112"/>
                  <a:pt x="2272465" y="-18735"/>
                  <a:pt x="2633472" y="0"/>
                </a:cubicBezTo>
                <a:cubicBezTo>
                  <a:pt x="2994479" y="18735"/>
                  <a:pt x="3023324" y="-32030"/>
                  <a:pt x="3291840" y="0"/>
                </a:cubicBezTo>
                <a:cubicBezTo>
                  <a:pt x="3291406" y="7551"/>
                  <a:pt x="3291373" y="9822"/>
                  <a:pt x="3291840" y="18288"/>
                </a:cubicBezTo>
                <a:cubicBezTo>
                  <a:pt x="3048445" y="38989"/>
                  <a:pt x="2846548" y="-14400"/>
                  <a:pt x="2633472" y="18288"/>
                </a:cubicBezTo>
                <a:cubicBezTo>
                  <a:pt x="2420396" y="50976"/>
                  <a:pt x="2304099" y="6336"/>
                  <a:pt x="2073859" y="18288"/>
                </a:cubicBezTo>
                <a:cubicBezTo>
                  <a:pt x="1843619" y="30240"/>
                  <a:pt x="1706926" y="10778"/>
                  <a:pt x="1448410" y="18288"/>
                </a:cubicBezTo>
                <a:cubicBezTo>
                  <a:pt x="1189894" y="25798"/>
                  <a:pt x="1002278" y="8992"/>
                  <a:pt x="822960" y="18288"/>
                </a:cubicBezTo>
                <a:cubicBezTo>
                  <a:pt x="643642" y="27585"/>
                  <a:pt x="307039" y="38051"/>
                  <a:pt x="0" y="18288"/>
                </a:cubicBezTo>
                <a:cubicBezTo>
                  <a:pt x="60" y="11696"/>
                  <a:pt x="66" y="3758"/>
                  <a:pt x="0" y="0"/>
                </a:cubicBezTo>
                <a:close/>
              </a:path>
              <a:path w="3291840" h="18288" stroke="0" extrusionOk="0">
                <a:moveTo>
                  <a:pt x="0" y="0"/>
                </a:moveTo>
                <a:cubicBezTo>
                  <a:pt x="195850" y="28018"/>
                  <a:pt x="434891" y="17390"/>
                  <a:pt x="592531" y="0"/>
                </a:cubicBezTo>
                <a:cubicBezTo>
                  <a:pt x="750171" y="-17390"/>
                  <a:pt x="1018709" y="32200"/>
                  <a:pt x="1316736" y="0"/>
                </a:cubicBezTo>
                <a:cubicBezTo>
                  <a:pt x="1614763" y="-32200"/>
                  <a:pt x="1696480" y="-11367"/>
                  <a:pt x="1876349" y="0"/>
                </a:cubicBezTo>
                <a:cubicBezTo>
                  <a:pt x="2056218" y="11367"/>
                  <a:pt x="2193364" y="13433"/>
                  <a:pt x="2435962" y="0"/>
                </a:cubicBezTo>
                <a:cubicBezTo>
                  <a:pt x="2678560" y="-13433"/>
                  <a:pt x="3010901" y="-42367"/>
                  <a:pt x="3291840" y="0"/>
                </a:cubicBezTo>
                <a:cubicBezTo>
                  <a:pt x="3291758" y="4406"/>
                  <a:pt x="3291751" y="9982"/>
                  <a:pt x="3291840" y="18288"/>
                </a:cubicBezTo>
                <a:cubicBezTo>
                  <a:pt x="3108993" y="14228"/>
                  <a:pt x="2952658" y="46900"/>
                  <a:pt x="2666390" y="18288"/>
                </a:cubicBezTo>
                <a:cubicBezTo>
                  <a:pt x="2380122" y="-10324"/>
                  <a:pt x="2263855" y="41055"/>
                  <a:pt x="2040941" y="18288"/>
                </a:cubicBezTo>
                <a:cubicBezTo>
                  <a:pt x="1818027" y="-4479"/>
                  <a:pt x="1675097" y="6509"/>
                  <a:pt x="1415491" y="18288"/>
                </a:cubicBezTo>
                <a:cubicBezTo>
                  <a:pt x="1155885" y="30068"/>
                  <a:pt x="852976" y="36210"/>
                  <a:pt x="691286" y="18288"/>
                </a:cubicBezTo>
                <a:cubicBezTo>
                  <a:pt x="529596" y="366"/>
                  <a:pt x="187183" y="13912"/>
                  <a:pt x="0" y="18288"/>
                </a:cubicBezTo>
                <a:cubicBezTo>
                  <a:pt x="189" y="14288"/>
                  <a:pt x="-703" y="3747"/>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2863741219">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20861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A3C89F8-0D2F-47FF-B903-151248265F4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81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a:extLst>
              <a:ext uri="{FF2B5EF4-FFF2-40B4-BE49-F238E27FC236}">
                <a16:creationId xmlns:a16="http://schemas.microsoft.com/office/drawing/2014/main" id="{B6838BEE-C77E-1591-1584-1E3EE0567904}"/>
              </a:ext>
            </a:extLst>
          </p:cNvPr>
          <p:cNvSpPr>
            <a:spLocks noGrp="1"/>
          </p:cNvSpPr>
          <p:nvPr>
            <p:ph type="title"/>
          </p:nvPr>
        </p:nvSpPr>
        <p:spPr>
          <a:xfrm>
            <a:off x="3880430" y="583345"/>
            <a:ext cx="7160357" cy="4164820"/>
          </a:xfrm>
        </p:spPr>
        <p:txBody>
          <a:bodyPr vert="horz" lIns="91440" tIns="45720" rIns="91440" bIns="45720" rtlCol="0" anchor="t">
            <a:normAutofit/>
          </a:bodyPr>
          <a:lstStyle/>
          <a:p>
            <a:pPr algn="r"/>
            <a:r>
              <a:rPr lang="en-US" sz="8000" kern="1200">
                <a:solidFill>
                  <a:srgbClr val="FFFFFF"/>
                </a:solidFill>
                <a:latin typeface="+mj-lt"/>
                <a:ea typeface="+mj-ea"/>
                <a:cs typeface="+mj-cs"/>
              </a:rPr>
              <a:t>THANK YOU</a:t>
            </a:r>
          </a:p>
        </p:txBody>
      </p:sp>
      <p:sp>
        <p:nvSpPr>
          <p:cNvPr id="9"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74359" y="583345"/>
            <a:ext cx="139039" cy="139039"/>
          </a:xfrm>
          <a:custGeom>
            <a:avLst/>
            <a:gdLst>
              <a:gd name="connsiteX0" fmla="*/ 129602 w 139039"/>
              <a:gd name="connsiteY0" fmla="*/ 60082 h 139039"/>
              <a:gd name="connsiteX1" fmla="*/ 78957 w 139039"/>
              <a:gd name="connsiteY1" fmla="*/ 60082 h 139039"/>
              <a:gd name="connsiteX2" fmla="*/ 78957 w 139039"/>
              <a:gd name="connsiteY2" fmla="*/ 9437 h 139039"/>
              <a:gd name="connsiteX3" fmla="*/ 69520 w 139039"/>
              <a:gd name="connsiteY3" fmla="*/ 0 h 139039"/>
              <a:gd name="connsiteX4" fmla="*/ 60082 w 139039"/>
              <a:gd name="connsiteY4" fmla="*/ 9437 h 139039"/>
              <a:gd name="connsiteX5" fmla="*/ 60082 w 139039"/>
              <a:gd name="connsiteY5" fmla="*/ 60082 h 139039"/>
              <a:gd name="connsiteX6" fmla="*/ 9437 w 139039"/>
              <a:gd name="connsiteY6" fmla="*/ 60082 h 139039"/>
              <a:gd name="connsiteX7" fmla="*/ 0 w 139039"/>
              <a:gd name="connsiteY7" fmla="*/ 69520 h 139039"/>
              <a:gd name="connsiteX8" fmla="*/ 9437 w 139039"/>
              <a:gd name="connsiteY8" fmla="*/ 78957 h 139039"/>
              <a:gd name="connsiteX9" fmla="*/ 60082 w 139039"/>
              <a:gd name="connsiteY9" fmla="*/ 78957 h 139039"/>
              <a:gd name="connsiteX10" fmla="*/ 60082 w 139039"/>
              <a:gd name="connsiteY10" fmla="*/ 129602 h 139039"/>
              <a:gd name="connsiteX11" fmla="*/ 69520 w 139039"/>
              <a:gd name="connsiteY11" fmla="*/ 139039 h 139039"/>
              <a:gd name="connsiteX12" fmla="*/ 78957 w 139039"/>
              <a:gd name="connsiteY12" fmla="*/ 129602 h 139039"/>
              <a:gd name="connsiteX13" fmla="*/ 78957 w 139039"/>
              <a:gd name="connsiteY13" fmla="*/ 78957 h 139039"/>
              <a:gd name="connsiteX14" fmla="*/ 129602 w 139039"/>
              <a:gd name="connsiteY14" fmla="*/ 78957 h 139039"/>
              <a:gd name="connsiteX15" fmla="*/ 139039 w 139039"/>
              <a:gd name="connsiteY15" fmla="*/ 69520 h 139039"/>
              <a:gd name="connsiteX16" fmla="*/ 129602 w 139039"/>
              <a:gd name="connsiteY16" fmla="*/ 60082 h 1390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9" h="139039">
                <a:moveTo>
                  <a:pt x="129602" y="60082"/>
                </a:moveTo>
                <a:lnTo>
                  <a:pt x="78957" y="60082"/>
                </a:lnTo>
                <a:lnTo>
                  <a:pt x="78957" y="9437"/>
                </a:lnTo>
                <a:cubicBezTo>
                  <a:pt x="78957" y="4225"/>
                  <a:pt x="74731" y="0"/>
                  <a:pt x="69520" y="0"/>
                </a:cubicBezTo>
                <a:cubicBezTo>
                  <a:pt x="64308" y="0"/>
                  <a:pt x="60082" y="4225"/>
                  <a:pt x="60082" y="9437"/>
                </a:cubicBezTo>
                <a:lnTo>
                  <a:pt x="60082" y="60082"/>
                </a:lnTo>
                <a:lnTo>
                  <a:pt x="9437" y="60082"/>
                </a:lnTo>
                <a:cubicBezTo>
                  <a:pt x="4225" y="60082"/>
                  <a:pt x="0" y="64308"/>
                  <a:pt x="0" y="69520"/>
                </a:cubicBezTo>
                <a:cubicBezTo>
                  <a:pt x="0" y="74731"/>
                  <a:pt x="4225" y="78957"/>
                  <a:pt x="9437" y="78957"/>
                </a:cubicBezTo>
                <a:lnTo>
                  <a:pt x="60082" y="78957"/>
                </a:lnTo>
                <a:lnTo>
                  <a:pt x="60082" y="129602"/>
                </a:lnTo>
                <a:cubicBezTo>
                  <a:pt x="60082" y="134814"/>
                  <a:pt x="64308" y="139039"/>
                  <a:pt x="69520" y="139039"/>
                </a:cubicBezTo>
                <a:cubicBezTo>
                  <a:pt x="74731" y="139039"/>
                  <a:pt x="78957" y="134814"/>
                  <a:pt x="78957" y="129602"/>
                </a:cubicBezTo>
                <a:lnTo>
                  <a:pt x="78957" y="78957"/>
                </a:lnTo>
                <a:lnTo>
                  <a:pt x="129602" y="78957"/>
                </a:lnTo>
                <a:cubicBezTo>
                  <a:pt x="134814" y="78957"/>
                  <a:pt x="139039" y="74731"/>
                  <a:pt x="139039" y="69520"/>
                </a:cubicBezTo>
                <a:cubicBezTo>
                  <a:pt x="139039" y="64308"/>
                  <a:pt x="134814" y="60082"/>
                  <a:pt x="129602"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11"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33139" y="8126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13"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8819" y="1037066"/>
            <a:ext cx="127714" cy="127714"/>
          </a:xfrm>
          <a:custGeom>
            <a:avLst/>
            <a:gdLst>
              <a:gd name="connsiteX0" fmla="*/ 63857 w 127714"/>
              <a:gd name="connsiteY0" fmla="*/ 18874 h 127714"/>
              <a:gd name="connsiteX1" fmla="*/ 108840 w 127714"/>
              <a:gd name="connsiteY1" fmla="*/ 63857 h 127714"/>
              <a:gd name="connsiteX2" fmla="*/ 63857 w 127714"/>
              <a:gd name="connsiteY2" fmla="*/ 108840 h 127714"/>
              <a:gd name="connsiteX3" fmla="*/ 18874 w 127714"/>
              <a:gd name="connsiteY3" fmla="*/ 63857 h 127714"/>
              <a:gd name="connsiteX4" fmla="*/ 63857 w 127714"/>
              <a:gd name="connsiteY4" fmla="*/ 18874 h 127714"/>
              <a:gd name="connsiteX5" fmla="*/ 63857 w 127714"/>
              <a:gd name="connsiteY5" fmla="*/ 0 h 127714"/>
              <a:gd name="connsiteX6" fmla="*/ 0 w 127714"/>
              <a:gd name="connsiteY6" fmla="*/ 63857 h 127714"/>
              <a:gd name="connsiteX7" fmla="*/ 63857 w 127714"/>
              <a:gd name="connsiteY7" fmla="*/ 127714 h 127714"/>
              <a:gd name="connsiteX8" fmla="*/ 127714 w 127714"/>
              <a:gd name="connsiteY8" fmla="*/ 63857 h 127714"/>
              <a:gd name="connsiteX9" fmla="*/ 63857 w 127714"/>
              <a:gd name="connsiteY9" fmla="*/ 0 h 127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4" h="127714">
                <a:moveTo>
                  <a:pt x="63857" y="18874"/>
                </a:moveTo>
                <a:cubicBezTo>
                  <a:pt x="88700" y="18874"/>
                  <a:pt x="108840" y="39014"/>
                  <a:pt x="108840" y="63857"/>
                </a:cubicBezTo>
                <a:cubicBezTo>
                  <a:pt x="108840" y="88700"/>
                  <a:pt x="88700" y="108840"/>
                  <a:pt x="63857" y="108840"/>
                </a:cubicBezTo>
                <a:cubicBezTo>
                  <a:pt x="39014" y="108840"/>
                  <a:pt x="18874" y="88700"/>
                  <a:pt x="18874" y="63857"/>
                </a:cubicBezTo>
                <a:cubicBezTo>
                  <a:pt x="18898" y="39024"/>
                  <a:pt x="39024" y="18898"/>
                  <a:pt x="63857" y="18874"/>
                </a:cubicBezTo>
                <a:moveTo>
                  <a:pt x="63857" y="0"/>
                </a:moveTo>
                <a:cubicBezTo>
                  <a:pt x="28590" y="0"/>
                  <a:pt x="0" y="28590"/>
                  <a:pt x="0" y="63857"/>
                </a:cubicBezTo>
                <a:cubicBezTo>
                  <a:pt x="0" y="99124"/>
                  <a:pt x="28590" y="127714"/>
                  <a:pt x="63857" y="127714"/>
                </a:cubicBezTo>
                <a:cubicBezTo>
                  <a:pt x="99124" y="127714"/>
                  <a:pt x="127714" y="99124"/>
                  <a:pt x="127714" y="63857"/>
                </a:cubicBezTo>
                <a:cubicBezTo>
                  <a:pt x="127714"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15" name="Straight Connector 14">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856114" y="3503032"/>
            <a:ext cx="0" cy="334609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7" name="Graphic 22">
            <a:extLst>
              <a:ext uri="{FF2B5EF4-FFF2-40B4-BE49-F238E27FC236}">
                <a16:creationId xmlns:a16="http://schemas.microsoft.com/office/drawing/2014/main" id="{508BEF50-7B1E-49A4-BC19-5F4F1D755E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36425" y="5636680"/>
            <a:ext cx="151536" cy="151536"/>
          </a:xfrm>
          <a:custGeom>
            <a:avLst/>
            <a:gdLst>
              <a:gd name="connsiteX0" fmla="*/ 141251 w 151536"/>
              <a:gd name="connsiteY0" fmla="*/ 65483 h 151536"/>
              <a:gd name="connsiteX1" fmla="*/ 86053 w 151536"/>
              <a:gd name="connsiteY1" fmla="*/ 65483 h 151536"/>
              <a:gd name="connsiteX2" fmla="*/ 86053 w 151536"/>
              <a:gd name="connsiteY2" fmla="*/ 10285 h 151536"/>
              <a:gd name="connsiteX3" fmla="*/ 75768 w 151536"/>
              <a:gd name="connsiteY3" fmla="*/ 0 h 151536"/>
              <a:gd name="connsiteX4" fmla="*/ 65483 w 151536"/>
              <a:gd name="connsiteY4" fmla="*/ 10285 h 151536"/>
              <a:gd name="connsiteX5" fmla="*/ 65483 w 151536"/>
              <a:gd name="connsiteY5" fmla="*/ 65483 h 151536"/>
              <a:gd name="connsiteX6" fmla="*/ 10285 w 151536"/>
              <a:gd name="connsiteY6" fmla="*/ 65483 h 151536"/>
              <a:gd name="connsiteX7" fmla="*/ 0 w 151536"/>
              <a:gd name="connsiteY7" fmla="*/ 75768 h 151536"/>
              <a:gd name="connsiteX8" fmla="*/ 10285 w 151536"/>
              <a:gd name="connsiteY8" fmla="*/ 86053 h 151536"/>
              <a:gd name="connsiteX9" fmla="*/ 65483 w 151536"/>
              <a:gd name="connsiteY9" fmla="*/ 86053 h 151536"/>
              <a:gd name="connsiteX10" fmla="*/ 65483 w 151536"/>
              <a:gd name="connsiteY10" fmla="*/ 141251 h 151536"/>
              <a:gd name="connsiteX11" fmla="*/ 75768 w 151536"/>
              <a:gd name="connsiteY11" fmla="*/ 151536 h 151536"/>
              <a:gd name="connsiteX12" fmla="*/ 86053 w 151536"/>
              <a:gd name="connsiteY12" fmla="*/ 141251 h 151536"/>
              <a:gd name="connsiteX13" fmla="*/ 86053 w 151536"/>
              <a:gd name="connsiteY13" fmla="*/ 86053 h 151536"/>
              <a:gd name="connsiteX14" fmla="*/ 141251 w 151536"/>
              <a:gd name="connsiteY14" fmla="*/ 86053 h 151536"/>
              <a:gd name="connsiteX15" fmla="*/ 151536 w 151536"/>
              <a:gd name="connsiteY15" fmla="*/ 75768 h 151536"/>
              <a:gd name="connsiteX16" fmla="*/ 141251 w 151536"/>
              <a:gd name="connsiteY16" fmla="*/ 65483 h 151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51536" h="151536">
                <a:moveTo>
                  <a:pt x="141251" y="65483"/>
                </a:moveTo>
                <a:lnTo>
                  <a:pt x="86053" y="65483"/>
                </a:lnTo>
                <a:lnTo>
                  <a:pt x="86053" y="10285"/>
                </a:lnTo>
                <a:cubicBezTo>
                  <a:pt x="86053" y="4605"/>
                  <a:pt x="81448" y="0"/>
                  <a:pt x="75768" y="0"/>
                </a:cubicBezTo>
                <a:cubicBezTo>
                  <a:pt x="70088" y="0"/>
                  <a:pt x="65483" y="4605"/>
                  <a:pt x="65483" y="10285"/>
                </a:cubicBezTo>
                <a:lnTo>
                  <a:pt x="65483" y="65483"/>
                </a:lnTo>
                <a:lnTo>
                  <a:pt x="10285" y="65483"/>
                </a:lnTo>
                <a:cubicBezTo>
                  <a:pt x="4605" y="65483"/>
                  <a:pt x="0" y="70088"/>
                  <a:pt x="0" y="75768"/>
                </a:cubicBezTo>
                <a:cubicBezTo>
                  <a:pt x="0" y="81448"/>
                  <a:pt x="4605" y="86053"/>
                  <a:pt x="10285" y="86053"/>
                </a:cubicBezTo>
                <a:lnTo>
                  <a:pt x="65483" y="86053"/>
                </a:lnTo>
                <a:lnTo>
                  <a:pt x="65483" y="141251"/>
                </a:lnTo>
                <a:cubicBezTo>
                  <a:pt x="65483" y="146931"/>
                  <a:pt x="70088" y="151536"/>
                  <a:pt x="75768" y="151536"/>
                </a:cubicBezTo>
                <a:cubicBezTo>
                  <a:pt x="81448" y="151536"/>
                  <a:pt x="86053" y="146931"/>
                  <a:pt x="86053" y="141251"/>
                </a:cubicBezTo>
                <a:lnTo>
                  <a:pt x="86053" y="86053"/>
                </a:lnTo>
                <a:lnTo>
                  <a:pt x="141251" y="86053"/>
                </a:lnTo>
                <a:cubicBezTo>
                  <a:pt x="146931" y="86053"/>
                  <a:pt x="151536" y="81448"/>
                  <a:pt x="151536" y="75768"/>
                </a:cubicBezTo>
                <a:cubicBezTo>
                  <a:pt x="151536" y="70088"/>
                  <a:pt x="146931" y="65483"/>
                  <a:pt x="141251" y="65483"/>
                </a:cubicBezTo>
                <a:close/>
              </a:path>
            </a:pathLst>
          </a:custGeom>
          <a:solidFill>
            <a:srgbClr val="FFFFFF"/>
          </a:solidFill>
          <a:ln w="646" cap="flat">
            <a:noFill/>
            <a:prstDash val="solid"/>
            <a:miter/>
          </a:ln>
        </p:spPr>
        <p:txBody>
          <a:bodyPr rtlCol="0" anchor="ctr"/>
          <a:lstStyle/>
          <a:p>
            <a:endParaRPr lang="en-US">
              <a:solidFill>
                <a:srgbClr val="FFFFFF"/>
              </a:solidFill>
            </a:endParaRPr>
          </a:p>
        </p:txBody>
      </p:sp>
      <p:sp>
        <p:nvSpPr>
          <p:cNvPr id="19" name="Graphic 23">
            <a:extLst>
              <a:ext uri="{FF2B5EF4-FFF2-40B4-BE49-F238E27FC236}">
                <a16:creationId xmlns:a16="http://schemas.microsoft.com/office/drawing/2014/main" id="{3FBAD350-5664-4811-A208-657FB882D3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45175" y="6096759"/>
            <a:ext cx="108625" cy="108625"/>
          </a:xfrm>
          <a:custGeom>
            <a:avLst/>
            <a:gdLst>
              <a:gd name="connsiteX0" fmla="*/ 54313 w 108625"/>
              <a:gd name="connsiteY0" fmla="*/ 16053 h 108625"/>
              <a:gd name="connsiteX1" fmla="*/ 92572 w 108625"/>
              <a:gd name="connsiteY1" fmla="*/ 54313 h 108625"/>
              <a:gd name="connsiteX2" fmla="*/ 54313 w 108625"/>
              <a:gd name="connsiteY2" fmla="*/ 92572 h 108625"/>
              <a:gd name="connsiteX3" fmla="*/ 16053 w 108625"/>
              <a:gd name="connsiteY3" fmla="*/ 54313 h 108625"/>
              <a:gd name="connsiteX4" fmla="*/ 54313 w 108625"/>
              <a:gd name="connsiteY4" fmla="*/ 16053 h 108625"/>
              <a:gd name="connsiteX5" fmla="*/ 54313 w 108625"/>
              <a:gd name="connsiteY5" fmla="*/ 0 h 108625"/>
              <a:gd name="connsiteX6" fmla="*/ 0 w 108625"/>
              <a:gd name="connsiteY6" fmla="*/ 54313 h 108625"/>
              <a:gd name="connsiteX7" fmla="*/ 54313 w 108625"/>
              <a:gd name="connsiteY7" fmla="*/ 108625 h 108625"/>
              <a:gd name="connsiteX8" fmla="*/ 108625 w 108625"/>
              <a:gd name="connsiteY8" fmla="*/ 54313 h 108625"/>
              <a:gd name="connsiteX9" fmla="*/ 54313 w 108625"/>
              <a:gd name="connsiteY9" fmla="*/ 0 h 108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08625" h="108625">
                <a:moveTo>
                  <a:pt x="54313" y="16053"/>
                </a:moveTo>
                <a:cubicBezTo>
                  <a:pt x="75442" y="16053"/>
                  <a:pt x="92572" y="33182"/>
                  <a:pt x="92572" y="54313"/>
                </a:cubicBezTo>
                <a:cubicBezTo>
                  <a:pt x="92572" y="75442"/>
                  <a:pt x="75442" y="92572"/>
                  <a:pt x="54313" y="92572"/>
                </a:cubicBezTo>
                <a:cubicBezTo>
                  <a:pt x="33182" y="92572"/>
                  <a:pt x="16053" y="75442"/>
                  <a:pt x="16053" y="54313"/>
                </a:cubicBezTo>
                <a:cubicBezTo>
                  <a:pt x="16074" y="33191"/>
                  <a:pt x="33191" y="16074"/>
                  <a:pt x="54313" y="16053"/>
                </a:cubicBezTo>
                <a:moveTo>
                  <a:pt x="54313" y="0"/>
                </a:moveTo>
                <a:cubicBezTo>
                  <a:pt x="24317" y="0"/>
                  <a:pt x="0" y="24317"/>
                  <a:pt x="0" y="54313"/>
                </a:cubicBezTo>
                <a:cubicBezTo>
                  <a:pt x="0" y="84309"/>
                  <a:pt x="24317" y="108625"/>
                  <a:pt x="54313" y="108625"/>
                </a:cubicBezTo>
                <a:cubicBezTo>
                  <a:pt x="84309" y="108625"/>
                  <a:pt x="108625" y="84309"/>
                  <a:pt x="108625" y="54313"/>
                </a:cubicBezTo>
                <a:cubicBezTo>
                  <a:pt x="108625" y="24317"/>
                  <a:pt x="84309" y="0"/>
                  <a:pt x="54313" y="0"/>
                </a:cubicBezTo>
                <a:close/>
              </a:path>
            </a:pathLst>
          </a:custGeom>
          <a:solidFill>
            <a:srgbClr val="FFFFFF"/>
          </a:solidFill>
          <a:ln w="516" cap="flat">
            <a:noFill/>
            <a:prstDash val="solid"/>
            <a:miter/>
          </a:ln>
        </p:spPr>
        <p:txBody>
          <a:bodyPr rtlCol="0" anchor="ctr"/>
          <a:lstStyle/>
          <a:p>
            <a:endParaRPr lang="en-US">
              <a:solidFill>
                <a:srgbClr val="FFFFFF"/>
              </a:solidFill>
            </a:endParaRPr>
          </a:p>
        </p:txBody>
      </p:sp>
      <p:sp>
        <p:nvSpPr>
          <p:cNvPr id="21" name="Graphic 21">
            <a:extLst>
              <a:ext uri="{FF2B5EF4-FFF2-40B4-BE49-F238E27FC236}">
                <a16:creationId xmlns:a16="http://schemas.microsoft.com/office/drawing/2014/main" id="{C39ADB8F-D187-49D7-BDCF-C1B6DC7270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554288" y="6238029"/>
            <a:ext cx="95759" cy="95759"/>
          </a:xfrm>
          <a:custGeom>
            <a:avLst/>
            <a:gdLst>
              <a:gd name="connsiteX0" fmla="*/ 95759 w 95759"/>
              <a:gd name="connsiteY0" fmla="*/ 47880 h 95759"/>
              <a:gd name="connsiteX1" fmla="*/ 47880 w 95759"/>
              <a:gd name="connsiteY1" fmla="*/ 95759 h 95759"/>
              <a:gd name="connsiteX2" fmla="*/ 0 w 95759"/>
              <a:gd name="connsiteY2" fmla="*/ 47880 h 95759"/>
              <a:gd name="connsiteX3" fmla="*/ 47880 w 95759"/>
              <a:gd name="connsiteY3" fmla="*/ 0 h 95759"/>
              <a:gd name="connsiteX4" fmla="*/ 95759 w 95759"/>
              <a:gd name="connsiteY4" fmla="*/ 47880 h 957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5759" h="95759">
                <a:moveTo>
                  <a:pt x="95759" y="47880"/>
                </a:moveTo>
                <a:cubicBezTo>
                  <a:pt x="95759" y="74323"/>
                  <a:pt x="74323" y="95759"/>
                  <a:pt x="47880" y="95759"/>
                </a:cubicBezTo>
                <a:cubicBezTo>
                  <a:pt x="21436" y="95759"/>
                  <a:pt x="0" y="74323"/>
                  <a:pt x="0" y="47880"/>
                </a:cubicBezTo>
                <a:cubicBezTo>
                  <a:pt x="0" y="21436"/>
                  <a:pt x="21436" y="0"/>
                  <a:pt x="47880" y="0"/>
                </a:cubicBezTo>
                <a:cubicBezTo>
                  <a:pt x="74323" y="0"/>
                  <a:pt x="95759" y="21436"/>
                  <a:pt x="95759" y="47880"/>
                </a:cubicBezTo>
                <a:close/>
              </a:path>
            </a:pathLst>
          </a:custGeom>
          <a:solidFill>
            <a:srgbClr val="FFFFFF"/>
          </a:solidFill>
          <a:ln w="469" cap="flat">
            <a:noFill/>
            <a:prstDash val="solid"/>
            <a:miter/>
          </a:ln>
        </p:spPr>
        <p:txBody>
          <a:bodyPr rtlCol="0" anchor="ctr"/>
          <a:lstStyle/>
          <a:p>
            <a:endParaRPr lang="en-US">
              <a:solidFill>
                <a:srgbClr val="FFFFFF"/>
              </a:solidFill>
            </a:endParaRPr>
          </a:p>
        </p:txBody>
      </p:sp>
    </p:spTree>
    <p:extLst>
      <p:ext uri="{BB962C8B-B14F-4D97-AF65-F5344CB8AC3E}">
        <p14:creationId xmlns:p14="http://schemas.microsoft.com/office/powerpoint/2010/main" val="38279704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EE5656-A842-7540-67C4-1CF74D17510A}"/>
              </a:ext>
            </a:extLst>
          </p:cNvPr>
          <p:cNvSpPr>
            <a:spLocks noGrp="1"/>
          </p:cNvSpPr>
          <p:nvPr>
            <p:ph type="ctrTitle"/>
          </p:nvPr>
        </p:nvSpPr>
        <p:spPr/>
        <p:txBody>
          <a:bodyPr>
            <a:normAutofit/>
          </a:bodyPr>
          <a:lstStyle/>
          <a:p>
            <a:r>
              <a:rPr lang="en-US" sz="4400" dirty="0">
                <a:effectLst/>
                <a:latin typeface="Times New Roman" panose="02020603050405020304" pitchFamily="18" charset="0"/>
                <a:ea typeface="Aptos" panose="020B0004020202020204" pitchFamily="34" charset="0"/>
                <a:cs typeface="Times New Roman" panose="02020603050405020304" pitchFamily="18" charset="0"/>
              </a:rPr>
              <a:t>Preparation and Techniques for TOFEL’s &amp; IELTS’ </a:t>
            </a:r>
            <a:r>
              <a:rPr lang="en-US" sz="4400" dirty="0">
                <a:latin typeface="Times New Roman" panose="02020603050405020304" pitchFamily="18" charset="0"/>
                <a:ea typeface="Aptos" panose="020B0004020202020204" pitchFamily="34" charset="0"/>
                <a:cs typeface="Times New Roman" panose="02020603050405020304" pitchFamily="18" charset="0"/>
              </a:rPr>
              <a:t>S</a:t>
            </a:r>
            <a:r>
              <a:rPr lang="en-US" sz="4400" dirty="0">
                <a:effectLst/>
                <a:latin typeface="Times New Roman" panose="02020603050405020304" pitchFamily="18" charset="0"/>
                <a:ea typeface="Aptos" panose="020B0004020202020204" pitchFamily="34" charset="0"/>
                <a:cs typeface="Times New Roman" panose="02020603050405020304" pitchFamily="18" charset="0"/>
              </a:rPr>
              <a:t>peaking Tests</a:t>
            </a:r>
            <a:endParaRPr lang="en-US" sz="4400" dirty="0">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34428572-1458-C18A-0A0A-9D3E987E2A35}"/>
              </a:ext>
            </a:extLst>
          </p:cNvPr>
          <p:cNvSpPr>
            <a:spLocks noGrp="1"/>
          </p:cNvSpPr>
          <p:nvPr>
            <p:ph type="subTitle" idx="1"/>
          </p:nvPr>
        </p:nvSpPr>
        <p:spPr/>
        <p:txBody>
          <a:bodyPr>
            <a:noAutofit/>
          </a:bodyPr>
          <a:lstStyle/>
          <a:p>
            <a:r>
              <a:rPr lang="en-US" sz="3200" dirty="0">
                <a:solidFill>
                  <a:srgbClr val="C00000"/>
                </a:solidFill>
              </a:rPr>
              <a:t>Prof. Dr. Marwa Ghazi Mohammed</a:t>
            </a:r>
          </a:p>
          <a:p>
            <a:r>
              <a:rPr lang="en-US" sz="3200" dirty="0">
                <a:solidFill>
                  <a:srgbClr val="C00000"/>
                </a:solidFill>
              </a:rPr>
              <a:t>Dept. of English Language</a:t>
            </a:r>
          </a:p>
          <a:p>
            <a:r>
              <a:rPr lang="en-US" sz="3200" dirty="0">
                <a:solidFill>
                  <a:srgbClr val="C00000"/>
                </a:solidFill>
              </a:rPr>
              <a:t>College of Education for Women</a:t>
            </a:r>
          </a:p>
        </p:txBody>
      </p:sp>
    </p:spTree>
    <p:extLst>
      <p:ext uri="{BB962C8B-B14F-4D97-AF65-F5344CB8AC3E}">
        <p14:creationId xmlns:p14="http://schemas.microsoft.com/office/powerpoint/2010/main" val="1113677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49C5C-B884-6462-13D8-1A636AD41C1A}"/>
              </a:ext>
            </a:extLst>
          </p:cNvPr>
          <p:cNvSpPr>
            <a:spLocks noGrp="1"/>
          </p:cNvSpPr>
          <p:nvPr>
            <p:ph type="title"/>
          </p:nvPr>
        </p:nvSpPr>
        <p:spPr/>
        <p:txBody>
          <a:bodyPr/>
          <a:lstStyle/>
          <a:p>
            <a:r>
              <a:rPr lang="en-US" dirty="0"/>
              <a:t>Parts of TOFEL’s &amp; IELTS’s Speaking Tests</a:t>
            </a:r>
          </a:p>
        </p:txBody>
      </p:sp>
      <p:sp>
        <p:nvSpPr>
          <p:cNvPr id="3" name="Content Placeholder 2">
            <a:extLst>
              <a:ext uri="{FF2B5EF4-FFF2-40B4-BE49-F238E27FC236}">
                <a16:creationId xmlns:a16="http://schemas.microsoft.com/office/drawing/2014/main" id="{69C39CBB-BD34-1631-B52B-75FA6A7764B2}"/>
              </a:ext>
            </a:extLst>
          </p:cNvPr>
          <p:cNvSpPr>
            <a:spLocks noGrp="1"/>
          </p:cNvSpPr>
          <p:nvPr>
            <p:ph idx="1"/>
          </p:nvPr>
        </p:nvSpPr>
        <p:spPr/>
        <p:txBody>
          <a:bodyPr>
            <a:normAutofit lnSpcReduction="10000"/>
          </a:bodyPr>
          <a:lstStyle/>
          <a:p>
            <a:pPr marL="0" marR="0">
              <a:lnSpc>
                <a:spcPts val="2400"/>
              </a:lnSpc>
              <a:spcBef>
                <a:spcPts val="0"/>
              </a:spcBef>
              <a:spcAft>
                <a:spcPts val="0"/>
              </a:spcAft>
            </a:pPr>
            <a:r>
              <a:rPr lang="en-US" sz="20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Part 1</a:t>
            </a: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you will have a 4 to 5 minutes conversation with an IELTS examiner about yourself. Topics might include:</a:t>
            </a:r>
            <a:endParaRPr lang="en-US" sz="2000" dirty="0">
              <a:effectLst/>
              <a:latin typeface="Times New Roman" panose="02020603050405020304" pitchFamily="18" charset="0"/>
              <a:ea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Work       </a:t>
            </a:r>
            <a:endParaRPr lang="en-US" sz="2000" dirty="0">
              <a:effectLst/>
              <a:latin typeface="Times New Roman" panose="02020603050405020304" pitchFamily="18" charset="0"/>
              <a:ea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Family</a:t>
            </a:r>
            <a:endParaRPr lang="en-US" sz="2000" dirty="0">
              <a:effectLst/>
              <a:latin typeface="Times New Roman" panose="02020603050405020304" pitchFamily="18" charset="0"/>
              <a:ea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Home life</a:t>
            </a:r>
            <a:endParaRPr lang="en-US" sz="2000" dirty="0">
              <a:effectLst/>
              <a:latin typeface="Times New Roman" panose="02020603050405020304" pitchFamily="18" charset="0"/>
              <a:ea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Personal interests</a:t>
            </a:r>
            <a:endParaRPr lang="en-US" sz="2000" dirty="0">
              <a:effectLst/>
              <a:latin typeface="Times New Roman" panose="02020603050405020304" pitchFamily="18" charset="0"/>
              <a:ea typeface="Times New Roman" panose="02020603050405020304" pitchFamily="18" charset="0"/>
            </a:endParaRPr>
          </a:p>
          <a:p>
            <a:pPr marL="457200" marR="0">
              <a:lnSpc>
                <a:spcPct val="107000"/>
              </a:lnSpc>
              <a:spcBef>
                <a:spcPts val="0"/>
              </a:spcBef>
              <a:spcAft>
                <a:spcPts val="0"/>
              </a:spcAft>
            </a:pPr>
            <a:r>
              <a:rPr lang="en-US" sz="2000" kern="100" dirty="0">
                <a:effectLst/>
                <a:latin typeface="Times New Roman" panose="02020603050405020304" pitchFamily="18" charset="0"/>
                <a:ea typeface="Aptos" panose="020B0004020202020204" pitchFamily="34" charset="0"/>
                <a:cs typeface="Arial" panose="020B0604020202020204" pitchFamily="34" charset="0"/>
              </a:rPr>
              <a:t> </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nSpc>
                <a:spcPct val="107000"/>
              </a:lnSpc>
              <a:spcBef>
                <a:spcPts val="0"/>
              </a:spcBef>
              <a:spcAft>
                <a:spcPts val="0"/>
              </a:spcAft>
              <a:buNone/>
            </a:pPr>
            <a:r>
              <a:rPr lang="en-US" sz="2000" kern="100" dirty="0">
                <a:solidFill>
                  <a:srgbClr val="000000"/>
                </a:solidFill>
                <a:effectLst/>
                <a:latin typeface="Times New Roman" panose="02020603050405020304" pitchFamily="18" charset="0"/>
                <a:ea typeface="Aptos" panose="020B0004020202020204" pitchFamily="34" charset="0"/>
                <a:cs typeface="Arial" panose="020B0604020202020204" pitchFamily="34" charset="0"/>
              </a:rPr>
              <a:t> </a:t>
            </a:r>
            <a:r>
              <a:rPr lang="en-US" sz="2000" b="1" kern="100" dirty="0">
                <a:solidFill>
                  <a:srgbClr val="000000"/>
                </a:solidFill>
                <a:effectLst/>
                <a:latin typeface="Times New Roman" panose="02020603050405020304" pitchFamily="18" charset="0"/>
                <a:ea typeface="Aptos" panose="020B0004020202020204" pitchFamily="34" charset="0"/>
                <a:cs typeface="Arial" panose="020B0604020202020204" pitchFamily="34" charset="0"/>
              </a:rPr>
              <a:t>Part 2 </a:t>
            </a:r>
            <a:r>
              <a:rPr lang="en-US" sz="2000" kern="100" dirty="0">
                <a:solidFill>
                  <a:srgbClr val="000000"/>
                </a:solidFill>
                <a:effectLst/>
                <a:latin typeface="Times New Roman" panose="02020603050405020304" pitchFamily="18" charset="0"/>
                <a:ea typeface="Aptos" panose="020B0004020202020204" pitchFamily="34" charset="0"/>
                <a:cs typeface="Arial" panose="020B0604020202020204" pitchFamily="34" charset="0"/>
              </a:rPr>
              <a:t>of the Speaking test, you will be given a card with a topic. You will be given one minute to take notes on the topic and will be given a pencil and paper to prepare your response, you will then speak on the topic for two minutes.</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p>
            <a:pPr marL="457200" marR="0" indent="-457200">
              <a:lnSpc>
                <a:spcPct val="107000"/>
              </a:lnSpc>
              <a:spcBef>
                <a:spcPts val="0"/>
              </a:spcBef>
              <a:spcAft>
                <a:spcPts val="800"/>
              </a:spcAft>
            </a:pPr>
            <a:r>
              <a:rPr lang="en-US" sz="2000" kern="100" dirty="0">
                <a:solidFill>
                  <a:srgbClr val="000000"/>
                </a:solidFill>
                <a:effectLst/>
                <a:latin typeface="Times New Roman" panose="02020603050405020304" pitchFamily="18" charset="0"/>
                <a:ea typeface="Aptos" panose="020B0004020202020204" pitchFamily="34" charset="0"/>
                <a:cs typeface="Arial" panose="020B0604020202020204" pitchFamily="34" charset="0"/>
              </a:rPr>
              <a:t> </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ts val="1800"/>
              </a:lnSpc>
              <a:spcBef>
                <a:spcPts val="0"/>
              </a:spcBef>
              <a:spcAft>
                <a:spcPts val="0"/>
              </a:spcAft>
            </a:pPr>
            <a:r>
              <a:rPr lang="en-US" sz="2000" b="1"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Part 3</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ts val="2400"/>
              </a:lnSpc>
              <a:spcBef>
                <a:spcPts val="0"/>
              </a:spcBef>
              <a:spcAft>
                <a:spcPts val="0"/>
              </a:spcAft>
            </a:pPr>
            <a:r>
              <a:rPr lang="en-US" sz="2000" kern="0" dirty="0">
                <a:solidFill>
                  <a:srgbClr val="000000"/>
                </a:solidFill>
                <a:effectLst/>
                <a:latin typeface="Times New Roman" panose="02020603050405020304" pitchFamily="18" charset="0"/>
                <a:ea typeface="Times New Roman" panose="02020603050405020304" pitchFamily="18" charset="0"/>
                <a:cs typeface="Arial" panose="020B0604020202020204" pitchFamily="34" charset="0"/>
              </a:rPr>
              <a:t>In Part 3, you will have a conversation with the IELTS examiner around the topic given in part 2, discussing it in more detail. Part 3 should take approximately 4 to 5 minutes to complete.</a:t>
            </a:r>
            <a:endParaRPr lang="en-US" sz="2000" kern="100" dirty="0">
              <a:effectLst/>
              <a:latin typeface="Aptos" panose="020B00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098863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E788-C618-7E02-60B0-D62C823272B9}"/>
              </a:ext>
            </a:extLst>
          </p:cNvPr>
          <p:cNvSpPr>
            <a:spLocks noGrp="1"/>
          </p:cNvSpPr>
          <p:nvPr>
            <p:ph type="title"/>
          </p:nvPr>
        </p:nvSpPr>
        <p:spPr/>
        <p:txBody>
          <a:bodyPr/>
          <a:lstStyle/>
          <a:p>
            <a:r>
              <a:rPr lang="en-US" dirty="0"/>
              <a:t>How to prepare well for the speaking test?</a:t>
            </a:r>
          </a:p>
        </p:txBody>
      </p:sp>
      <p:sp>
        <p:nvSpPr>
          <p:cNvPr id="3" name="Content Placeholder 2">
            <a:extLst>
              <a:ext uri="{FF2B5EF4-FFF2-40B4-BE49-F238E27FC236}">
                <a16:creationId xmlns:a16="http://schemas.microsoft.com/office/drawing/2014/main" id="{05220522-91A2-2C2F-1471-FCF31DB8C6C2}"/>
              </a:ext>
            </a:extLst>
          </p:cNvPr>
          <p:cNvSpPr>
            <a:spLocks noGrp="1"/>
          </p:cNvSpPr>
          <p:nvPr>
            <p:ph idx="1"/>
          </p:nvPr>
        </p:nvSpPr>
        <p:spPr/>
        <p:txBody>
          <a:bodyPr/>
          <a:lstStyle/>
          <a:p>
            <a:pPr algn="just"/>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Tip 1: Don't memorize answers</a:t>
            </a:r>
          </a:p>
          <a:p>
            <a:pPr marL="0" marR="0" algn="just">
              <a:lnSpc>
                <a:spcPts val="2400"/>
              </a:lnSpc>
              <a:spcBef>
                <a:spcPts val="0"/>
              </a:spcBef>
              <a:spcAft>
                <a:spcPts val="0"/>
              </a:spcAf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Don't </a:t>
            </a:r>
            <a:r>
              <a:rPr lang="en-US"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memorise</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answers, especially in Part 1. </a:t>
            </a:r>
            <a:r>
              <a:rPr lang="en-US"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Memorised</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language doesn't give the examiner an accurate measure of your English-language skills. The examiner will be able to tell if you have </a:t>
            </a:r>
            <a:r>
              <a:rPr lang="en-US" kern="0" dirty="0" err="1">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memorised</a:t>
            </a: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your answers and this may influence your final band score.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457200" marR="0" indent="-457200" algn="just">
              <a:lnSpc>
                <a:spcPct val="107000"/>
              </a:lnSpc>
              <a:spcBef>
                <a:spcPts val="0"/>
              </a:spcBef>
              <a:spcAft>
                <a:spcPts val="800"/>
              </a:spcAft>
            </a:pPr>
            <a:r>
              <a:rPr lang="en-US" kern="100" dirty="0">
                <a:effectLst/>
                <a:latin typeface="Times New Roman" panose="02020603050405020304" pitchFamily="18" charset="0"/>
                <a:ea typeface="Aptos" panose="020B0004020202020204" pitchFamily="34" charset="0"/>
                <a:cs typeface="Times New Roman" panose="02020603050405020304" pitchFamily="18" charset="0"/>
              </a:rPr>
              <a:t> </a:t>
            </a:r>
          </a:p>
          <a:p>
            <a:pPr marL="0" marR="0" algn="just">
              <a:lnSpc>
                <a:spcPts val="2100"/>
              </a:lnSpc>
              <a:spcBef>
                <a:spcPts val="0"/>
              </a:spcBef>
              <a:spcAft>
                <a:spcPts val="0"/>
              </a:spcAft>
            </a:pPr>
            <a:r>
              <a:rPr lang="en-US" b="1" kern="0" dirty="0">
                <a:effectLst/>
                <a:latin typeface="Times New Roman" panose="02020603050405020304" pitchFamily="18" charset="0"/>
                <a:ea typeface="Times New Roman" panose="02020603050405020304" pitchFamily="18" charset="0"/>
                <a:cs typeface="Times New Roman" panose="02020603050405020304" pitchFamily="18" charset="0"/>
              </a:rPr>
              <a:t>Tip 2: Don't use big and unfamiliar words</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gn="just">
              <a:lnSpc>
                <a:spcPts val="2400"/>
              </a:lnSpc>
              <a:spcBef>
                <a:spcPts val="0"/>
              </a:spcBef>
              <a:spcAft>
                <a:spcPts val="0"/>
              </a:spcAft>
            </a:pPr>
            <a:r>
              <a:rPr lang="en-US" kern="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You may want to impress the examiner with big and complex words in your Speaking test. But to be safe, avoid using words you are not familiar with. There is a higher chance of making mistakes by either mispronouncing words or using them in the wrong context. Mistakes can affect your final band score.</a:t>
            </a:r>
            <a:endParaRPr lang="en-US"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895142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E9602C-1ABC-CE5A-DF8D-C29AB106B532}"/>
              </a:ext>
            </a:extLst>
          </p:cNvPr>
          <p:cNvSpPr>
            <a:spLocks noGrp="1"/>
          </p:cNvSpPr>
          <p:nvPr>
            <p:ph type="title"/>
          </p:nvPr>
        </p:nvSpPr>
        <p:spPr/>
        <p:txBody>
          <a:bodyPr/>
          <a:lstStyle/>
          <a:p>
            <a:pPr algn="ctr"/>
            <a:r>
              <a:rPr lang="en-US" dirty="0"/>
              <a:t>3 and 4</a:t>
            </a:r>
          </a:p>
        </p:txBody>
      </p:sp>
      <p:sp>
        <p:nvSpPr>
          <p:cNvPr id="3" name="Content Placeholder 2">
            <a:extLst>
              <a:ext uri="{FF2B5EF4-FFF2-40B4-BE49-F238E27FC236}">
                <a16:creationId xmlns:a16="http://schemas.microsoft.com/office/drawing/2014/main" id="{94B313CE-799D-4526-4641-0974F2CE3F89}"/>
              </a:ext>
            </a:extLst>
          </p:cNvPr>
          <p:cNvSpPr>
            <a:spLocks noGrp="1"/>
          </p:cNvSpPr>
          <p:nvPr>
            <p:ph idx="1"/>
          </p:nvPr>
        </p:nvSpPr>
        <p:spPr>
          <a:xfrm>
            <a:off x="838200" y="1520575"/>
            <a:ext cx="10515600" cy="4656388"/>
          </a:xfrm>
        </p:spPr>
        <p:txBody>
          <a:bodyPr>
            <a:normAutofit/>
          </a:bodyPr>
          <a:lstStyle/>
          <a:p>
            <a:pPr marL="0" marR="0">
              <a:lnSpc>
                <a:spcPts val="2100"/>
              </a:lnSpc>
              <a:spcBef>
                <a:spcPts val="0"/>
              </a:spcBef>
              <a:spcAft>
                <a:spcPts val="0"/>
              </a:spcAft>
            </a:pPr>
            <a:r>
              <a:rPr lang="en-US" sz="2400" b="1" kern="0" dirty="0">
                <a:effectLst/>
                <a:latin typeface="var(--font-semi-bold)"/>
                <a:ea typeface="Times New Roman" panose="02020603050405020304" pitchFamily="18" charset="0"/>
                <a:cs typeface="Times New Roman" panose="02020603050405020304" pitchFamily="18" charset="0"/>
              </a:rPr>
              <a:t>Tip 3: Use a range of grammatical structures</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ts val="2400"/>
              </a:lnSpc>
              <a:spcBef>
                <a:spcPts val="0"/>
              </a:spcBef>
              <a:spcAft>
                <a:spcPts val="0"/>
              </a:spcAft>
            </a:pPr>
            <a:r>
              <a:rPr lang="en-US" sz="1800" kern="0" dirty="0">
                <a:effectLst/>
                <a:latin typeface="var(--font-secondary)"/>
                <a:ea typeface="Times New Roman" panose="02020603050405020304" pitchFamily="18" charset="0"/>
                <a:cs typeface="Times New Roman" panose="02020603050405020304" pitchFamily="18" charset="0"/>
              </a:rPr>
              <a:t>When IELTS examiners assess your speaking skills, they mark you against the following assessment criteria:</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342900" indent="-342900">
              <a:lnSpc>
                <a:spcPts val="2400"/>
              </a:lnSpc>
              <a:spcBef>
                <a:spcPts val="0"/>
              </a:spcBef>
              <a:buSzPts val="1000"/>
              <a:buFont typeface="Symbol" panose="05050102010706020507" pitchFamily="18" charset="2"/>
              <a:buChar char=""/>
              <a:tabLst>
                <a:tab pos="457200" algn="l"/>
              </a:tabLst>
            </a:pPr>
            <a:r>
              <a:rPr lang="en-US" sz="1800" kern="0" dirty="0">
                <a:effectLst/>
                <a:latin typeface="var(--font-secondary)"/>
                <a:ea typeface="Times New Roman" panose="02020603050405020304" pitchFamily="18" charset="0"/>
                <a:cs typeface="Times New Roman" panose="02020603050405020304" pitchFamily="18" charset="0"/>
              </a:rPr>
              <a:t>Fluency and coherence    - Lexical resource    - Grammatical range and accuracy -Pronunciation</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indent="0">
              <a:lnSpc>
                <a:spcPts val="2400"/>
              </a:lnSpc>
              <a:spcBef>
                <a:spcPts val="0"/>
              </a:spcBef>
              <a:buSzPts val="1000"/>
              <a:buNone/>
              <a:tabLst>
                <a:tab pos="457200" algn="l"/>
              </a:tabLst>
            </a:pP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marR="0" indent="0">
              <a:lnSpc>
                <a:spcPts val="2400"/>
              </a:lnSpc>
              <a:spcBef>
                <a:spcPts val="0"/>
              </a:spcBef>
              <a:spcAft>
                <a:spcPts val="0"/>
              </a:spcAft>
              <a:buNone/>
            </a:pPr>
            <a:r>
              <a:rPr lang="en-US" sz="1800" kern="0" dirty="0">
                <a:effectLst/>
                <a:latin typeface="var(--font-secondary)"/>
                <a:ea typeface="Times New Roman" panose="02020603050405020304" pitchFamily="18" charset="0"/>
                <a:cs typeface="Times New Roman" panose="02020603050405020304" pitchFamily="18" charset="0"/>
              </a:rPr>
              <a:t>Try and use a range of grammatical structures using complex and simple sentences to express what you want to say. Know your own errors and practice speaking to friends in English, or record yourself to see if you can spot errors. If you hear an error, make sure to correct yourself. You are assessed on your ability to use different grammatical structures accurately, so it's important to </a:t>
            </a:r>
            <a:r>
              <a:rPr lang="en-US" sz="1800" kern="0" dirty="0" err="1">
                <a:effectLst/>
                <a:latin typeface="var(--font-secondary)"/>
                <a:ea typeface="Times New Roman" panose="02020603050405020304" pitchFamily="18" charset="0"/>
                <a:cs typeface="Times New Roman" panose="02020603050405020304" pitchFamily="18" charset="0"/>
              </a:rPr>
              <a:t>practise</a:t>
            </a:r>
            <a:r>
              <a:rPr lang="en-US" sz="1800" kern="0" dirty="0">
                <a:effectLst/>
                <a:latin typeface="var(--font-secondary)"/>
                <a:ea typeface="Times New Roman" panose="02020603050405020304" pitchFamily="18" charset="0"/>
                <a:cs typeface="Times New Roman" panose="02020603050405020304" pitchFamily="18" charset="0"/>
              </a:rPr>
              <a:t> speaking about the past, the present and the future using correct tenses.</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ts val="2100"/>
              </a:lnSpc>
              <a:spcBef>
                <a:spcPts val="0"/>
              </a:spcBef>
              <a:spcAft>
                <a:spcPts val="0"/>
              </a:spcAft>
            </a:pPr>
            <a:r>
              <a:rPr lang="en-US" sz="2400" b="1" kern="0" dirty="0">
                <a:effectLst/>
                <a:latin typeface="var(--font-semi-bold)"/>
                <a:ea typeface="Times New Roman" panose="02020603050405020304" pitchFamily="18" charset="0"/>
                <a:cs typeface="Times New Roman" panose="02020603050405020304" pitchFamily="18" charset="0"/>
              </a:rPr>
              <a:t>Tip 4: Don't worry about your accent</a:t>
            </a: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ts val="2400"/>
              </a:lnSpc>
              <a:spcBef>
                <a:spcPts val="0"/>
              </a:spcBef>
              <a:spcAft>
                <a:spcPts val="0"/>
              </a:spcAft>
            </a:pPr>
            <a:r>
              <a:rPr lang="en-US" sz="1800" kern="0" dirty="0">
                <a:effectLst/>
                <a:latin typeface="var(--font-secondary)"/>
                <a:ea typeface="Times New Roman" panose="02020603050405020304" pitchFamily="18" charset="0"/>
                <a:cs typeface="Times New Roman" panose="02020603050405020304" pitchFamily="18" charset="0"/>
              </a:rPr>
              <a:t>With a face-to-face Speaking test, the IELTS examiner understands a wide range of accents so will be able to understand what you say, unlike an AI machine. If you can communicate well, then there is nothing to worry about. But do be aware of sounds that you have difficulty with and make sure to use stress and intonation as English is a stress-timed language. Practice with friends and they will tell you if they can't understand what you are saying.</a:t>
            </a:r>
            <a:endParaRPr lang="en-US" sz="1800" kern="100" dirty="0">
              <a:effectLst/>
              <a:latin typeface="Aptos" panose="020B0004020202020204" pitchFamily="34" charset="0"/>
              <a:ea typeface="Aptos" panose="020B00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3528523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CA7DE1-BA37-A7C3-DA6A-0CBEC3FF50B8}"/>
              </a:ext>
            </a:extLst>
          </p:cNvPr>
          <p:cNvSpPr>
            <a:spLocks noGrp="1"/>
          </p:cNvSpPr>
          <p:nvPr>
            <p:ph type="title"/>
          </p:nvPr>
        </p:nvSpPr>
        <p:spPr>
          <a:xfrm>
            <a:off x="698643" y="365125"/>
            <a:ext cx="10655157" cy="425985"/>
          </a:xfrm>
        </p:spPr>
        <p:txBody>
          <a:bodyPr>
            <a:normAutofit fontScale="90000"/>
          </a:bodyPr>
          <a:lstStyle/>
          <a:p>
            <a:pPr algn="ctr"/>
            <a:r>
              <a:rPr lang="en-US" dirty="0"/>
              <a:t>Tips 5 and 6</a:t>
            </a:r>
          </a:p>
        </p:txBody>
      </p:sp>
      <p:sp>
        <p:nvSpPr>
          <p:cNvPr id="3" name="Content Placeholder 2">
            <a:extLst>
              <a:ext uri="{FF2B5EF4-FFF2-40B4-BE49-F238E27FC236}">
                <a16:creationId xmlns:a16="http://schemas.microsoft.com/office/drawing/2014/main" id="{CCBD6D31-71C6-4771-EFA5-B757C36BACDE}"/>
              </a:ext>
            </a:extLst>
          </p:cNvPr>
          <p:cNvSpPr>
            <a:spLocks noGrp="1"/>
          </p:cNvSpPr>
          <p:nvPr>
            <p:ph idx="1"/>
          </p:nvPr>
        </p:nvSpPr>
        <p:spPr>
          <a:xfrm>
            <a:off x="698643" y="1202076"/>
            <a:ext cx="10439400" cy="5486399"/>
          </a:xfrm>
        </p:spPr>
        <p:txBody>
          <a:bodyPr>
            <a:normAutofit/>
          </a:bodyPr>
          <a:lstStyle/>
          <a:p>
            <a:pPr marL="0" marR="0">
              <a:lnSpc>
                <a:spcPts val="2100"/>
              </a:lnSpc>
              <a:spcBef>
                <a:spcPts val="0"/>
              </a:spcBef>
              <a:spcAft>
                <a:spcPts val="0"/>
              </a:spcAft>
            </a:pPr>
            <a:r>
              <a:rPr lang="en-US" sz="3100" b="1" kern="0" dirty="0">
                <a:effectLst/>
                <a:latin typeface="Times New Roman" panose="02020603050405020304" pitchFamily="18" charset="0"/>
                <a:ea typeface="Times New Roman" panose="02020603050405020304" pitchFamily="18" charset="0"/>
                <a:cs typeface="Times New Roman" panose="02020603050405020304" pitchFamily="18" charset="0"/>
              </a:rPr>
              <a:t>Tip 5: Pause to think</a:t>
            </a:r>
          </a:p>
          <a:p>
            <a:pPr marL="0" marR="0">
              <a:lnSpc>
                <a:spcPts val="2100"/>
              </a:lnSpc>
              <a:spcBef>
                <a:spcPts val="0"/>
              </a:spcBef>
              <a:spcAft>
                <a:spcPts val="0"/>
              </a:spcAft>
            </a:pPr>
            <a:endParaRPr lang="en-US" sz="31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ts val="24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There is no harm in taking a brief pause to think about what to say. We all do it to process questions. You can use phrases to give you time to think during the Speaking test - phrases such as:</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That's an interesting question</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 have never thought about that, but...</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Let me see</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That's a good point</a:t>
            </a: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ts val="2100"/>
              </a:lnSpc>
              <a:spcBef>
                <a:spcPts val="0"/>
              </a:spcBef>
              <a:spcAft>
                <a:spcPts val="0"/>
              </a:spcAft>
            </a:pPr>
            <a:r>
              <a:rPr lang="en-US" sz="3100" b="1" kern="0" dirty="0">
                <a:effectLst/>
                <a:latin typeface="Times New Roman" panose="02020603050405020304" pitchFamily="18" charset="0"/>
                <a:ea typeface="Times New Roman" panose="02020603050405020304" pitchFamily="18" charset="0"/>
                <a:cs typeface="Times New Roman" panose="02020603050405020304" pitchFamily="18" charset="0"/>
              </a:rPr>
              <a:t>Tip 6: Avoid using fillers</a:t>
            </a:r>
            <a:endParaRPr lang="en-US" sz="31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ts val="24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Speak confidently and avoid using filler words. We generally use fillers when we don't know what to say.</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ts val="24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Avoid the following fillers:</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Like</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You know</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Umm...</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Ahh...</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710158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433D1D-06BE-1E51-A411-F5A323F34968}"/>
              </a:ext>
            </a:extLst>
          </p:cNvPr>
          <p:cNvSpPr>
            <a:spLocks noGrp="1"/>
          </p:cNvSpPr>
          <p:nvPr>
            <p:ph type="title"/>
          </p:nvPr>
        </p:nvSpPr>
        <p:spPr/>
        <p:txBody>
          <a:bodyPr/>
          <a:lstStyle/>
          <a:p>
            <a:pPr algn="ctr"/>
            <a:r>
              <a:rPr lang="en-US" dirty="0"/>
              <a:t>7&amp; 8</a:t>
            </a:r>
          </a:p>
        </p:txBody>
      </p:sp>
      <p:sp>
        <p:nvSpPr>
          <p:cNvPr id="3" name="Content Placeholder 2">
            <a:extLst>
              <a:ext uri="{FF2B5EF4-FFF2-40B4-BE49-F238E27FC236}">
                <a16:creationId xmlns:a16="http://schemas.microsoft.com/office/drawing/2014/main" id="{8CFECF6E-BBDE-A8C7-A662-1C0F13E78704}"/>
              </a:ext>
            </a:extLst>
          </p:cNvPr>
          <p:cNvSpPr>
            <a:spLocks noGrp="1"/>
          </p:cNvSpPr>
          <p:nvPr>
            <p:ph idx="1"/>
          </p:nvPr>
        </p:nvSpPr>
        <p:spPr/>
        <p:txBody>
          <a:bodyPr>
            <a:normAutofit/>
          </a:bodyPr>
          <a:lstStyle/>
          <a:p>
            <a:pPr marL="0" marR="0">
              <a:lnSpc>
                <a:spcPts val="2100"/>
              </a:lnSpc>
              <a:spcBef>
                <a:spcPts val="0"/>
              </a:spcBef>
              <a:spcAft>
                <a:spcPts val="0"/>
              </a:spcAft>
            </a:pPr>
            <a:r>
              <a:rPr lang="en-US" b="1" kern="0" dirty="0">
                <a:solidFill>
                  <a:srgbClr val="C00000"/>
                </a:solidFill>
                <a:effectLst/>
                <a:latin typeface="var(--font-semi-bold)"/>
                <a:ea typeface="Times New Roman" panose="02020603050405020304" pitchFamily="18" charset="0"/>
                <a:cs typeface="Times New Roman" panose="02020603050405020304" pitchFamily="18" charset="0"/>
              </a:rPr>
              <a:t>Tip 7: Extend your answers</a:t>
            </a:r>
            <a:endParaRPr lang="en-US" kern="100" dirty="0">
              <a:solidFill>
                <a:srgbClr val="C00000"/>
              </a:solidFill>
              <a:effectLst/>
              <a:latin typeface="Aptos" panose="020B0004020202020204" pitchFamily="34" charset="0"/>
              <a:ea typeface="Aptos" panose="020B0004020202020204" pitchFamily="34" charset="0"/>
              <a:cs typeface="Arial" panose="020B0604020202020204" pitchFamily="34" charset="0"/>
            </a:endParaRPr>
          </a:p>
          <a:p>
            <a:pPr marL="0" marR="0">
              <a:lnSpc>
                <a:spcPts val="2400"/>
              </a:lnSpc>
              <a:spcBef>
                <a:spcPts val="0"/>
              </a:spcBef>
              <a:spcAft>
                <a:spcPts val="0"/>
              </a:spcAft>
            </a:pPr>
            <a:r>
              <a:rPr lang="en-US" sz="2400" kern="0" dirty="0">
                <a:effectLst/>
                <a:latin typeface="var(--font-secondary)"/>
                <a:ea typeface="Times New Roman" panose="02020603050405020304" pitchFamily="18" charset="0"/>
                <a:cs typeface="Times New Roman" panose="02020603050405020304" pitchFamily="18" charset="0"/>
              </a:rPr>
              <a:t>Try and answer the examiner's questions in full. Extend your answers and don't wait for the examiner to prompt you with a question. When your answers are short, this shows the examiner that you cannot talk in detail about a topic. If the examiner says 'Why?', they are prompting you to give a reason for your answer and to extend more fully.</a:t>
            </a:r>
          </a:p>
          <a:p>
            <a:pPr marL="0" marR="0">
              <a:lnSpc>
                <a:spcPts val="2400"/>
              </a:lnSpc>
              <a:spcBef>
                <a:spcPts val="0"/>
              </a:spcBef>
              <a:spcAft>
                <a:spcPts val="0"/>
              </a:spcAft>
            </a:pPr>
            <a:endParaRPr lang="en-US" sz="2400" kern="0" dirty="0">
              <a:latin typeface="var(--font-secondary)"/>
              <a:ea typeface="Aptos" panose="020B0004020202020204" pitchFamily="34" charset="0"/>
              <a:cs typeface="Times New Roman" panose="02020603050405020304" pitchFamily="18" charset="0"/>
            </a:endParaRPr>
          </a:p>
          <a:p>
            <a:pPr marL="0" marR="0">
              <a:lnSpc>
                <a:spcPts val="2400"/>
              </a:lnSpc>
              <a:spcBef>
                <a:spcPts val="0"/>
              </a:spcBef>
              <a:spcAft>
                <a:spcPts val="0"/>
              </a:spcAft>
            </a:pPr>
            <a:endParaRPr lang="en-US" sz="2400" kern="100" dirty="0">
              <a:effectLst/>
              <a:latin typeface="Aptos" panose="020B0004020202020204" pitchFamily="34" charset="0"/>
              <a:ea typeface="Aptos" panose="020B0004020202020204" pitchFamily="34" charset="0"/>
              <a:cs typeface="Arial" panose="020B0604020202020204" pitchFamily="34" charset="0"/>
            </a:endParaRPr>
          </a:p>
          <a:p>
            <a:pPr marL="0" marR="0">
              <a:lnSpc>
                <a:spcPts val="2100"/>
              </a:lnSpc>
              <a:spcBef>
                <a:spcPts val="0"/>
              </a:spcBef>
              <a:spcAft>
                <a:spcPts val="0"/>
              </a:spcAft>
            </a:pPr>
            <a:r>
              <a:rPr lang="en-US" b="1" kern="0" dirty="0">
                <a:solidFill>
                  <a:srgbClr val="C00000"/>
                </a:solidFill>
                <a:effectLst/>
                <a:latin typeface="var(--font-semi-bold)"/>
                <a:ea typeface="Times New Roman" panose="02020603050405020304" pitchFamily="18" charset="0"/>
                <a:cs typeface="Times New Roman" panose="02020603050405020304" pitchFamily="18" charset="0"/>
              </a:rPr>
              <a:t>Tip 8: Smiling helps pronunciation</a:t>
            </a:r>
            <a:endParaRPr lang="en-US" kern="100" dirty="0">
              <a:solidFill>
                <a:srgbClr val="C00000"/>
              </a:solidFill>
              <a:effectLst/>
              <a:latin typeface="Aptos" panose="020B0004020202020204" pitchFamily="34" charset="0"/>
              <a:ea typeface="Aptos" panose="020B0004020202020204" pitchFamily="34" charset="0"/>
              <a:cs typeface="Arial" panose="020B0604020202020204" pitchFamily="34" charset="0"/>
            </a:endParaRPr>
          </a:p>
          <a:p>
            <a:r>
              <a:rPr lang="en-US" sz="2400" kern="0" dirty="0">
                <a:effectLst/>
                <a:latin typeface="var(--font-secondary)"/>
                <a:ea typeface="Times New Roman" panose="02020603050405020304" pitchFamily="18" charset="0"/>
                <a:cs typeface="Times New Roman" panose="02020603050405020304" pitchFamily="18" charset="0"/>
              </a:rPr>
              <a:t>Smiling can help calm your nerves which in turn helps your pronunciation. Make sure to enunciate clearly, opening your mouth wide enough so that sounds come out clearly. When we smile, our mouth is bigger and the tone of our voice is more friendly. </a:t>
            </a:r>
            <a:endParaRPr lang="en-US" sz="2400" dirty="0"/>
          </a:p>
        </p:txBody>
      </p:sp>
    </p:spTree>
    <p:extLst>
      <p:ext uri="{BB962C8B-B14F-4D97-AF65-F5344CB8AC3E}">
        <p14:creationId xmlns:p14="http://schemas.microsoft.com/office/powerpoint/2010/main" val="39253130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401D18-9253-D3F0-21CF-AA5A4ADBCEE8}"/>
              </a:ext>
            </a:extLst>
          </p:cNvPr>
          <p:cNvSpPr>
            <a:spLocks noGrp="1"/>
          </p:cNvSpPr>
          <p:nvPr>
            <p:ph type="title"/>
          </p:nvPr>
        </p:nvSpPr>
        <p:spPr/>
        <p:txBody>
          <a:bodyPr/>
          <a:lstStyle/>
          <a:p>
            <a:pPr algn="ctr"/>
            <a:r>
              <a:rPr lang="en-US" dirty="0"/>
              <a:t>9</a:t>
            </a:r>
          </a:p>
        </p:txBody>
      </p:sp>
      <p:sp>
        <p:nvSpPr>
          <p:cNvPr id="3" name="Content Placeholder 2">
            <a:extLst>
              <a:ext uri="{FF2B5EF4-FFF2-40B4-BE49-F238E27FC236}">
                <a16:creationId xmlns:a16="http://schemas.microsoft.com/office/drawing/2014/main" id="{D3FCD5D6-5453-440F-10BE-F11FF4166B8D}"/>
              </a:ext>
            </a:extLst>
          </p:cNvPr>
          <p:cNvSpPr>
            <a:spLocks noGrp="1"/>
          </p:cNvSpPr>
          <p:nvPr>
            <p:ph idx="1"/>
          </p:nvPr>
        </p:nvSpPr>
        <p:spPr/>
        <p:txBody>
          <a:bodyPr/>
          <a:lstStyle/>
          <a:p>
            <a:pPr marL="0" marR="0">
              <a:lnSpc>
                <a:spcPts val="2100"/>
              </a:lnSpc>
              <a:spcBef>
                <a:spcPts val="0"/>
              </a:spcBef>
              <a:spcAft>
                <a:spcPts val="0"/>
              </a:spcAft>
            </a:pPr>
            <a:r>
              <a:rPr lang="en-US" b="1" kern="0" dirty="0">
                <a:solidFill>
                  <a:srgbClr val="C00000"/>
                </a:solidFill>
                <a:effectLst/>
                <a:latin typeface="var(--font-semi-bold)"/>
                <a:ea typeface="Times New Roman" panose="02020603050405020304" pitchFamily="18" charset="0"/>
                <a:cs typeface="Times New Roman" panose="02020603050405020304" pitchFamily="18" charset="0"/>
              </a:rPr>
              <a:t>Tip 9: Don't speak in a monotone</a:t>
            </a:r>
            <a:endParaRPr lang="en-US" kern="100" dirty="0">
              <a:solidFill>
                <a:srgbClr val="C00000"/>
              </a:solidFill>
              <a:effectLst/>
              <a:latin typeface="Aptos" panose="020B0004020202020204" pitchFamily="34" charset="0"/>
              <a:ea typeface="Aptos" panose="020B0004020202020204" pitchFamily="34" charset="0"/>
              <a:cs typeface="Arial" panose="020B0604020202020204" pitchFamily="34" charset="0"/>
            </a:endParaRPr>
          </a:p>
          <a:p>
            <a:pPr algn="just"/>
            <a:r>
              <a:rPr lang="en-US" kern="0" dirty="0">
                <a:effectLst/>
                <a:latin typeface="var(--font-secondary)"/>
                <a:ea typeface="Times New Roman" panose="02020603050405020304" pitchFamily="18" charset="0"/>
                <a:cs typeface="Times New Roman" panose="02020603050405020304" pitchFamily="18" charset="0"/>
              </a:rPr>
              <a:t>Sometimes when we speak, we produce a flat sound, a monotone, with little variation. This makes it more difficult to express what you say and makes it more difficult for the listener to identify what parts of your message are important. Putting emphasis on certain words and pausing at sections in your speech can make your conversation with the IELTS examiner more engaging. When we </a:t>
            </a:r>
            <a:r>
              <a:rPr lang="en-US" kern="0" dirty="0" err="1">
                <a:effectLst/>
                <a:latin typeface="var(--font-secondary)"/>
                <a:ea typeface="Times New Roman" panose="02020603050405020304" pitchFamily="18" charset="0"/>
                <a:cs typeface="Times New Roman" panose="02020603050405020304" pitchFamily="18" charset="0"/>
              </a:rPr>
              <a:t>emphasise</a:t>
            </a:r>
            <a:r>
              <a:rPr lang="en-US" kern="0" dirty="0">
                <a:effectLst/>
                <a:latin typeface="var(--font-secondary)"/>
                <a:ea typeface="Times New Roman" panose="02020603050405020304" pitchFamily="18" charset="0"/>
                <a:cs typeface="Times New Roman" panose="02020603050405020304" pitchFamily="18" charset="0"/>
              </a:rPr>
              <a:t> certain words it makes it easier to compare and contrast ideas by stressing key words. </a:t>
            </a:r>
            <a:endParaRPr lang="en-US" dirty="0"/>
          </a:p>
        </p:txBody>
      </p:sp>
    </p:spTree>
    <p:extLst>
      <p:ext uri="{BB962C8B-B14F-4D97-AF65-F5344CB8AC3E}">
        <p14:creationId xmlns:p14="http://schemas.microsoft.com/office/powerpoint/2010/main" val="4170721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97B8-1420-EF53-6C85-18A089E60B8E}"/>
              </a:ext>
            </a:extLst>
          </p:cNvPr>
          <p:cNvSpPr>
            <a:spLocks noGrp="1"/>
          </p:cNvSpPr>
          <p:nvPr>
            <p:ph type="title"/>
          </p:nvPr>
        </p:nvSpPr>
        <p:spPr>
          <a:xfrm>
            <a:off x="945222" y="365126"/>
            <a:ext cx="10408578" cy="857500"/>
          </a:xfrm>
        </p:spPr>
        <p:txBody>
          <a:bodyPr/>
          <a:lstStyle/>
          <a:p>
            <a:pPr algn="ctr"/>
            <a:r>
              <a:rPr lang="en-US" dirty="0"/>
              <a:t>10</a:t>
            </a:r>
          </a:p>
        </p:txBody>
      </p:sp>
      <p:sp>
        <p:nvSpPr>
          <p:cNvPr id="3" name="Content Placeholder 2">
            <a:extLst>
              <a:ext uri="{FF2B5EF4-FFF2-40B4-BE49-F238E27FC236}">
                <a16:creationId xmlns:a16="http://schemas.microsoft.com/office/drawing/2014/main" id="{076C29AB-C7EA-B8D3-7BA7-228F173B0CD5}"/>
              </a:ext>
            </a:extLst>
          </p:cNvPr>
          <p:cNvSpPr>
            <a:spLocks noGrp="1"/>
          </p:cNvSpPr>
          <p:nvPr>
            <p:ph idx="1"/>
          </p:nvPr>
        </p:nvSpPr>
        <p:spPr/>
        <p:txBody>
          <a:bodyPr/>
          <a:lstStyle/>
          <a:p>
            <a:pPr marL="0" marR="0">
              <a:lnSpc>
                <a:spcPts val="2100"/>
              </a:lnSpc>
              <a:spcBef>
                <a:spcPts val="0"/>
              </a:spcBef>
              <a:spcAft>
                <a:spcPts val="0"/>
              </a:spcAft>
            </a:pPr>
            <a:r>
              <a:rPr lang="en-US" sz="2400" b="1" kern="0" dirty="0">
                <a:solidFill>
                  <a:srgbClr val="C00000"/>
                </a:solidFill>
                <a:effectLst/>
                <a:latin typeface="Times New Roman" panose="02020603050405020304" pitchFamily="18" charset="0"/>
                <a:ea typeface="Times New Roman" panose="02020603050405020304" pitchFamily="18" charset="0"/>
                <a:cs typeface="Times New Roman" panose="02020603050405020304" pitchFamily="18" charset="0"/>
              </a:rPr>
              <a:t>Tip 10 - Practice common IELTS topics</a:t>
            </a:r>
            <a:endParaRPr lang="en-US" sz="2400" kern="100" dirty="0">
              <a:solidFill>
                <a:srgbClr val="C00000"/>
              </a:solidFill>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ts val="24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Part 2 of the IELTS Speaking test requires you to speak on a given topic for about 2 minutes. Practice common IELTS topics with friends, family or colleagues to improve and to learn vocabulary associated with each topic.</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0" marR="0">
              <a:lnSpc>
                <a:spcPts val="24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Common topics you can practice for the Speaking test include:</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Tourism and travel</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Education</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Transport</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Environment</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Family life</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Sport and recreation</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Crime and punishment</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pPr marL="342900" marR="0" lvl="0" indent="-342900">
              <a:lnSpc>
                <a:spcPts val="2400"/>
              </a:lnSpc>
              <a:spcBef>
                <a:spcPts val="0"/>
              </a:spcBef>
              <a:spcAft>
                <a:spcPts val="0"/>
              </a:spcAft>
              <a:buSzPts val="1000"/>
              <a:buFont typeface="Symbol" panose="05050102010706020507" pitchFamily="18" charset="2"/>
              <a:buChar char=""/>
              <a:tabLst>
                <a:tab pos="457200" algn="l"/>
              </a:tabLs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The internet</a:t>
            </a:r>
            <a:endParaRPr lang="en-US" sz="2400" kern="100" dirty="0">
              <a:effectLst/>
              <a:latin typeface="Times New Roman" panose="02020603050405020304" pitchFamily="18" charset="0"/>
              <a:ea typeface="Aptos" panose="020B000402020202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90144866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38</TotalTime>
  <Words>937</Words>
  <Application>Microsoft Office PowerPoint</Application>
  <PresentationFormat>Widescreen</PresentationFormat>
  <Paragraphs>70</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Aptos</vt:lpstr>
      <vt:lpstr>Aptos Display</vt:lpstr>
      <vt:lpstr>Arial</vt:lpstr>
      <vt:lpstr>Symbol</vt:lpstr>
      <vt:lpstr>Times New Roman</vt:lpstr>
      <vt:lpstr>var(--font-secondary)</vt:lpstr>
      <vt:lpstr>var(--font-semi-bold)</vt:lpstr>
      <vt:lpstr>Office Theme</vt:lpstr>
      <vt:lpstr>PowerPoint Presentation</vt:lpstr>
      <vt:lpstr>Preparation and Techniques for TOFEL’s &amp; IELTS’ Speaking Tests</vt:lpstr>
      <vt:lpstr>Parts of TOFEL’s &amp; IELTS’s Speaking Tests</vt:lpstr>
      <vt:lpstr>How to prepare well for the speaking test?</vt:lpstr>
      <vt:lpstr>3 and 4</vt:lpstr>
      <vt:lpstr>Tips 5 and 6</vt:lpstr>
      <vt:lpstr>7&amp; 8</vt:lpstr>
      <vt:lpstr>9</vt:lpstr>
      <vt:lpstr>10</vt:lpstr>
      <vt:lpstr>Samples of Pictures</vt:lpstr>
      <vt:lpstr>More Samples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1</cp:revision>
  <dcterms:created xsi:type="dcterms:W3CDTF">2024-03-11T13:29:24Z</dcterms:created>
  <dcterms:modified xsi:type="dcterms:W3CDTF">2024-03-11T14:07:47Z</dcterms:modified>
</cp:coreProperties>
</file>