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6F1635E-0C58-4745-BEDB-CF2D43FE53EB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50F4AC0-8BEE-470D-B852-C99AE66416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709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/>
              <a:t>جامعة بغداد / كلية التربية البدنية وعلوم الرياضة للبنات / </a:t>
            </a:r>
            <a:r>
              <a:rPr lang="ar-IQ" dirty="0" err="1" smtClean="0"/>
              <a:t>م.م</a:t>
            </a:r>
            <a:r>
              <a:rPr lang="ar-IQ" dirty="0" smtClean="0"/>
              <a:t>.</a:t>
            </a:r>
            <a:r>
              <a:rPr lang="ar-IQ" baseline="0" dirty="0" smtClean="0"/>
              <a:t> صفاء محمود الدفاعي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F4AC0-8BEE-470D-B852-C99AE66416CD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128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52AD1A-17AE-490A-97B1-7645CEE68646}" type="datetimeFigureOut">
              <a:rPr lang="ar-IQ" smtClean="0"/>
              <a:t>14/08/1445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695193E-C941-420A-8D3D-F1EA252B4F47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2"/>
                </a:solidFill>
              </a:rPr>
              <a:t>بسم الله الرحمن الرحيم </a:t>
            </a:r>
            <a:endParaRPr lang="ar-IQ" dirty="0">
              <a:solidFill>
                <a:schemeClr val="tx2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>
                <a:solidFill>
                  <a:schemeClr val="accent1"/>
                </a:solidFill>
              </a:rPr>
              <a:t>السلام عليكم ورحمة الله وبركاته </a:t>
            </a:r>
          </a:p>
          <a:p>
            <a:r>
              <a:rPr lang="ar-IQ" dirty="0" smtClean="0">
                <a:solidFill>
                  <a:schemeClr val="accent1"/>
                </a:solidFill>
              </a:rPr>
              <a:t>اهلا وسهلا بالمشاركين الافاضل</a:t>
            </a:r>
          </a:p>
          <a:p>
            <a:endParaRPr lang="ar-IQ" dirty="0" smtClean="0">
              <a:solidFill>
                <a:schemeClr val="accent1"/>
              </a:solidFill>
            </a:endParaRPr>
          </a:p>
          <a:p>
            <a:r>
              <a:rPr lang="ar-IQ" dirty="0" err="1" smtClean="0">
                <a:solidFill>
                  <a:schemeClr val="accent1"/>
                </a:solidFill>
              </a:rPr>
              <a:t>م.م</a:t>
            </a:r>
            <a:r>
              <a:rPr lang="ar-IQ" dirty="0" smtClean="0">
                <a:solidFill>
                  <a:schemeClr val="accent1"/>
                </a:solidFill>
              </a:rPr>
              <a:t>. صفاء محمود الدفاعي </a:t>
            </a:r>
            <a:endParaRPr lang="ar-IQ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5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chemeClr val="tx2"/>
                </a:solidFill>
              </a:rPr>
              <a:t>دور الادارة الاستراتيجية في تطوير كفاءة الموارد البشرية</a:t>
            </a:r>
            <a:endParaRPr lang="ar-IQ" dirty="0">
              <a:solidFill>
                <a:schemeClr val="tx2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IQ" dirty="0" smtClean="0">
                <a:solidFill>
                  <a:schemeClr val="tx2"/>
                </a:solidFill>
              </a:rPr>
              <a:t>المرتكزات </a:t>
            </a:r>
            <a:r>
              <a:rPr lang="ar-IQ" dirty="0" smtClean="0">
                <a:solidFill>
                  <a:schemeClr val="tx2"/>
                </a:solidFill>
              </a:rPr>
              <a:t>المعرفية لاستراتيجيات تنمية وتطوير الموارد البشرية .</a:t>
            </a:r>
          </a:p>
          <a:p>
            <a:pPr marL="0" indent="0" algn="just">
              <a:buNone/>
            </a:pPr>
            <a:r>
              <a:rPr lang="ar-IQ" dirty="0" smtClean="0">
                <a:solidFill>
                  <a:schemeClr val="tx2"/>
                </a:solidFill>
              </a:rPr>
              <a:t>2. رفع مستوى مهارة الموارد البشرية كأساس لاستثمار راس المال البشرية .</a:t>
            </a:r>
          </a:p>
          <a:p>
            <a:pPr marL="0" indent="0" algn="just">
              <a:buNone/>
            </a:pPr>
            <a:r>
              <a:rPr lang="ar-IQ" dirty="0" smtClean="0">
                <a:solidFill>
                  <a:schemeClr val="tx2"/>
                </a:solidFill>
              </a:rPr>
              <a:t>3.اهمية </a:t>
            </a:r>
            <a:r>
              <a:rPr lang="ar-IQ" dirty="0" smtClean="0">
                <a:solidFill>
                  <a:schemeClr val="tx2"/>
                </a:solidFill>
              </a:rPr>
              <a:t>عمل الموارد البشرية في تعزيز الكفاءة الانتاجية  .</a:t>
            </a:r>
          </a:p>
          <a:p>
            <a:pPr marL="0" indent="0" algn="just">
              <a:buNone/>
            </a:pPr>
            <a:r>
              <a:rPr lang="ar-IQ" dirty="0" smtClean="0">
                <a:solidFill>
                  <a:schemeClr val="tx2"/>
                </a:solidFill>
              </a:rPr>
              <a:t>4. بيان مستوى العلاقة بين استراتيجيات تطوير الموارد البشرية ومستوى اداء العاملين .</a:t>
            </a:r>
          </a:p>
          <a:p>
            <a:pPr marL="82296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759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الادارة الاستراتيجية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مقدمة : </a:t>
            </a:r>
          </a:p>
          <a:p>
            <a:pPr marL="0" indent="0" algn="justLow">
              <a:buNone/>
            </a:pPr>
            <a:r>
              <a:rPr lang="ar-IQ" dirty="0" smtClean="0"/>
              <a:t>ينطلق مفهوم الادارة الاستراتيجية الحديثة من اعتقاد سليم ان الانسان لديه طاقات وقدرات ذهنية تفوق كثيرا ما تم استغلاله او الاستفادة منه ، حيث يعد العقل البشري مصدر التفكير والابداع .</a:t>
            </a:r>
          </a:p>
          <a:p>
            <a:pPr marL="0" indent="0" algn="justLow">
              <a:buNone/>
            </a:pPr>
            <a:endParaRPr lang="ar-IQ" dirty="0" smtClean="0"/>
          </a:p>
          <a:p>
            <a:pPr marL="0" indent="0" algn="justLow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514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C00000"/>
                </a:solidFill>
              </a:rPr>
              <a:t>مفهوم الادارة الاستراتيجية 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IQ" dirty="0" smtClean="0"/>
              <a:t> عرفت الادارة الاستراتيجية بانها عملية تخطيط وتنفيذ الاهداف والاجراءات التي تهدف الى تحقيق رؤيا واهداف طويلة الاجل للوحدات الاقتصادية 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024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C00000"/>
                </a:solidFill>
              </a:rPr>
              <a:t>مفهوم الموارد البشرية 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الموارد البشرية تشير الى العنصر البشري في الوحدات الاقتصادية ، وتتضمن جميع الجوانب المتعلق بالعنصر البشري مثل التوظيف والتدريب وتقييم الاداء لتحقيق الاهداف بكفاءة وفاعلية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337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كيفية تحسين </a:t>
            </a:r>
            <a:r>
              <a:rPr lang="ar-IQ" dirty="0" smtClean="0"/>
              <a:t>مستوى كفاءة الموارد البشرية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التوظيف والاختيار المناسب .</a:t>
            </a:r>
          </a:p>
          <a:p>
            <a:r>
              <a:rPr lang="ar-IQ" dirty="0" smtClean="0"/>
              <a:t>تدريب وتطوير الموظفين .</a:t>
            </a:r>
          </a:p>
          <a:p>
            <a:r>
              <a:rPr lang="ar-IQ" dirty="0" smtClean="0"/>
              <a:t>تقييم الاداء وتعزيزه .</a:t>
            </a:r>
          </a:p>
          <a:p>
            <a:r>
              <a:rPr lang="ar-IQ" dirty="0" smtClean="0"/>
              <a:t>توفير بيئة عمل ايجابية ( العمل الجماعي، ابتكار ، ايجابية )</a:t>
            </a:r>
          </a:p>
          <a:p>
            <a:r>
              <a:rPr lang="ar-IQ" dirty="0" smtClean="0"/>
              <a:t>تطبيق سياسات وممارسات ادارة فعالة ( مشاركة في القرار، مساواة ).</a:t>
            </a:r>
          </a:p>
          <a:p>
            <a:r>
              <a:rPr lang="ar-IQ" dirty="0" smtClean="0"/>
              <a:t>الاستثمار في رفاهية الموظفين ( رعاية صحية ،رعاية علمية 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909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عناصر الادارة الاستراتيجية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sz="4200" dirty="0" smtClean="0">
                <a:solidFill>
                  <a:schemeClr val="tx2"/>
                </a:solidFill>
              </a:rPr>
              <a:t>رؤيا واهداف:</a:t>
            </a:r>
          </a:p>
          <a:p>
            <a:pPr marL="0" indent="0">
              <a:buNone/>
            </a:pPr>
            <a:r>
              <a:rPr lang="ar-IQ" dirty="0" smtClean="0"/>
              <a:t>وضع رؤيا مستقبلية واهداف محددة تسعى الوحدة الاقتصادية لتحقيقها في الاجل الطويل .</a:t>
            </a:r>
          </a:p>
          <a:p>
            <a:r>
              <a:rPr lang="ar-IQ" dirty="0" smtClean="0"/>
              <a:t> </a:t>
            </a:r>
            <a:r>
              <a:rPr lang="ar-IQ" sz="4200" dirty="0" smtClean="0">
                <a:solidFill>
                  <a:schemeClr val="tx2"/>
                </a:solidFill>
              </a:rPr>
              <a:t>تحليل البيئة : </a:t>
            </a:r>
            <a:endParaRPr lang="ar-IQ" sz="35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ar-IQ" dirty="0" smtClean="0"/>
              <a:t>فهم البيئة الداخلية والخارجية للوحدة الاقتصادية بشكل كامل وتقييم العوامل التنافسية المحيطة بها .</a:t>
            </a:r>
          </a:p>
          <a:p>
            <a:pPr marL="0" indent="0">
              <a:buNone/>
            </a:pPr>
            <a:endParaRPr lang="ar-IQ" dirty="0" smtClean="0"/>
          </a:p>
          <a:p>
            <a:r>
              <a:rPr lang="ar-IQ" sz="4200" dirty="0" smtClean="0">
                <a:solidFill>
                  <a:schemeClr val="tx2"/>
                </a:solidFill>
              </a:rPr>
              <a:t>تطوير الاستراتيجيات </a:t>
            </a:r>
            <a:r>
              <a:rPr lang="ar-IQ" dirty="0" smtClean="0">
                <a:solidFill>
                  <a:schemeClr val="tx2"/>
                </a:solidFill>
              </a:rPr>
              <a:t>:</a:t>
            </a:r>
            <a:r>
              <a:rPr lang="ar-IQ" dirty="0" smtClean="0"/>
              <a:t>العمل على التطوير والتحديث بشكل مستمر .</a:t>
            </a:r>
          </a:p>
          <a:p>
            <a:r>
              <a:rPr lang="ar-IQ" sz="4200" dirty="0" smtClean="0">
                <a:solidFill>
                  <a:schemeClr val="tx2"/>
                </a:solidFill>
              </a:rPr>
              <a:t>تنفيذ الاستراتيجيات </a:t>
            </a:r>
            <a:r>
              <a:rPr lang="ar-IQ" dirty="0" smtClean="0">
                <a:solidFill>
                  <a:schemeClr val="tx2"/>
                </a:solidFill>
              </a:rPr>
              <a:t>: </a:t>
            </a:r>
            <a:r>
              <a:rPr lang="ar-IQ" dirty="0" smtClean="0"/>
              <a:t>ترجمة الخطط الى انشطة ملموسة قابلة للتنفيذ .</a:t>
            </a:r>
          </a:p>
          <a:p>
            <a:r>
              <a:rPr lang="ar-IQ" sz="4200" dirty="0" smtClean="0">
                <a:solidFill>
                  <a:schemeClr val="tx2"/>
                </a:solidFill>
              </a:rPr>
              <a:t>مراقبة وتقييم </a:t>
            </a:r>
            <a:r>
              <a:rPr lang="ar-IQ" dirty="0" smtClean="0">
                <a:solidFill>
                  <a:schemeClr val="tx2"/>
                </a:solidFill>
              </a:rPr>
              <a:t>:</a:t>
            </a:r>
            <a:r>
              <a:rPr lang="ar-IQ" dirty="0" smtClean="0"/>
              <a:t>متابعة تقدم تنفيذ الاستراتيجية وتقييم فاعليتها .</a:t>
            </a:r>
          </a:p>
          <a:p>
            <a:r>
              <a:rPr lang="ar-IQ" sz="4600" dirty="0" smtClean="0">
                <a:solidFill>
                  <a:schemeClr val="tx2"/>
                </a:solidFill>
              </a:rPr>
              <a:t>التفاعل والتعلم </a:t>
            </a:r>
            <a:r>
              <a:rPr lang="ar-IQ" dirty="0" smtClean="0">
                <a:solidFill>
                  <a:schemeClr val="tx2"/>
                </a:solidFill>
              </a:rPr>
              <a:t>: </a:t>
            </a:r>
            <a:r>
              <a:rPr lang="ar-IQ" dirty="0" smtClean="0"/>
              <a:t>التركيز على الاستجابة للمتغيرات ، اكتساب الخبرة من التجارب السابقة .</a:t>
            </a:r>
          </a:p>
          <a:p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884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الخاتمة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6000" dirty="0" smtClean="0"/>
              <a:t>شكراً لحسن الاصغاء والتفاعل </a:t>
            </a:r>
          </a:p>
          <a:p>
            <a:pPr marL="0" indent="0" algn="ctr">
              <a:buNone/>
            </a:pPr>
            <a:r>
              <a:rPr lang="ar-IQ" sz="6000" smtClean="0"/>
              <a:t>دمتم بخير </a:t>
            </a:r>
            <a:endParaRPr lang="ar-IQ" sz="6000" dirty="0"/>
          </a:p>
        </p:txBody>
      </p:sp>
    </p:spTree>
    <p:extLst>
      <p:ext uri="{BB962C8B-B14F-4D97-AF65-F5344CB8AC3E}">
        <p14:creationId xmlns:p14="http://schemas.microsoft.com/office/powerpoint/2010/main" val="283267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</TotalTime>
  <Words>316</Words>
  <Application>Microsoft Office PowerPoint</Application>
  <PresentationFormat>عرض على الشاشة (3:4)‏</PresentationFormat>
  <Paragraphs>40</Paragraphs>
  <Slides>8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بسم الله الرحمن الرحيم </vt:lpstr>
      <vt:lpstr>دور الادارة الاستراتيجية في تطوير كفاءة الموارد البشرية</vt:lpstr>
      <vt:lpstr>الادارة الاستراتيجية </vt:lpstr>
      <vt:lpstr>مفهوم الادارة الاستراتيجية </vt:lpstr>
      <vt:lpstr>مفهوم الموارد البشرية </vt:lpstr>
      <vt:lpstr>كيفية تحسين مستوى كفاءة الموارد البشرية </vt:lpstr>
      <vt:lpstr>عناصر الادارة الاستراتيجية </vt:lpstr>
      <vt:lpstr>الخاتمة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</dc:title>
  <dc:creator>PC</dc:creator>
  <cp:lastModifiedBy>PC</cp:lastModifiedBy>
  <cp:revision>18</cp:revision>
  <dcterms:created xsi:type="dcterms:W3CDTF">2024-02-23T11:51:13Z</dcterms:created>
  <dcterms:modified xsi:type="dcterms:W3CDTF">2024-02-23T13:26:05Z</dcterms:modified>
</cp:coreProperties>
</file>