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7.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8.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9.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0.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73" r:id="rId4"/>
    <p:sldMasterId id="2147483785" r:id="rId5"/>
    <p:sldMasterId id="2147483836" r:id="rId6"/>
    <p:sldMasterId id="2147484028" r:id="rId7"/>
    <p:sldMasterId id="2147484112" r:id="rId8"/>
    <p:sldMasterId id="2147484148" r:id="rId9"/>
    <p:sldMasterId id="2147484175" r:id="rId10"/>
    <p:sldMasterId id="2147484199" r:id="rId11"/>
    <p:sldMasterId id="2147484211" r:id="rId12"/>
    <p:sldMasterId id="2147484271" r:id="rId13"/>
    <p:sldMasterId id="2147484283" r:id="rId14"/>
    <p:sldMasterId id="2147484295" r:id="rId15"/>
    <p:sldMasterId id="2147484379" r:id="rId16"/>
    <p:sldMasterId id="2147484391" r:id="rId17"/>
    <p:sldMasterId id="2147484403" r:id="rId18"/>
    <p:sldMasterId id="2147484415" r:id="rId19"/>
    <p:sldMasterId id="2147484439" r:id="rId20"/>
    <p:sldMasterId id="2147484502" r:id="rId21"/>
    <p:sldMasterId id="2147484514" r:id="rId22"/>
    <p:sldMasterId id="2147484538" r:id="rId23"/>
    <p:sldMasterId id="2147484553" r:id="rId24"/>
  </p:sldMasterIdLst>
  <p:notesMasterIdLst>
    <p:notesMasterId r:id="rId94"/>
  </p:notesMasterIdLst>
  <p:handoutMasterIdLst>
    <p:handoutMasterId r:id="rId95"/>
  </p:handoutMasterIdLst>
  <p:sldIdLst>
    <p:sldId id="569" r:id="rId25"/>
    <p:sldId id="622" r:id="rId26"/>
    <p:sldId id="423" r:id="rId27"/>
    <p:sldId id="427" r:id="rId28"/>
    <p:sldId id="503" r:id="rId29"/>
    <p:sldId id="571" r:id="rId30"/>
    <p:sldId id="509" r:id="rId31"/>
    <p:sldId id="513" r:id="rId32"/>
    <p:sldId id="450" r:id="rId33"/>
    <p:sldId id="403" r:id="rId34"/>
    <p:sldId id="511" r:id="rId35"/>
    <p:sldId id="581" r:id="rId36"/>
    <p:sldId id="575" r:id="rId37"/>
    <p:sldId id="623" r:id="rId38"/>
    <p:sldId id="576" r:id="rId39"/>
    <p:sldId id="628" r:id="rId40"/>
    <p:sldId id="442" r:id="rId41"/>
    <p:sldId id="535" r:id="rId42"/>
    <p:sldId id="532" r:id="rId43"/>
    <p:sldId id="537" r:id="rId44"/>
    <p:sldId id="408" r:id="rId45"/>
    <p:sldId id="625" r:id="rId46"/>
    <p:sldId id="475" r:id="rId47"/>
    <p:sldId id="541" r:id="rId48"/>
    <p:sldId id="530" r:id="rId49"/>
    <p:sldId id="468" r:id="rId50"/>
    <p:sldId id="539" r:id="rId51"/>
    <p:sldId id="544" r:id="rId52"/>
    <p:sldId id="543" r:id="rId53"/>
    <p:sldId id="592" r:id="rId54"/>
    <p:sldId id="626" r:id="rId55"/>
    <p:sldId id="627" r:id="rId56"/>
    <p:sldId id="574" r:id="rId57"/>
    <p:sldId id="545" r:id="rId58"/>
    <p:sldId id="546" r:id="rId59"/>
    <p:sldId id="506" r:id="rId60"/>
    <p:sldId id="416" r:id="rId61"/>
    <p:sldId id="482" r:id="rId62"/>
    <p:sldId id="555" r:id="rId63"/>
    <p:sldId id="559" r:id="rId64"/>
    <p:sldId id="560" r:id="rId65"/>
    <p:sldId id="629" r:id="rId66"/>
    <p:sldId id="582" r:id="rId67"/>
    <p:sldId id="583" r:id="rId68"/>
    <p:sldId id="646" r:id="rId69"/>
    <p:sldId id="647" r:id="rId70"/>
    <p:sldId id="633" r:id="rId71"/>
    <p:sldId id="634" r:id="rId72"/>
    <p:sldId id="635" r:id="rId73"/>
    <p:sldId id="637" r:id="rId74"/>
    <p:sldId id="645" r:id="rId75"/>
    <p:sldId id="638" r:id="rId76"/>
    <p:sldId id="639" r:id="rId77"/>
    <p:sldId id="640" r:id="rId78"/>
    <p:sldId id="335" r:id="rId79"/>
    <p:sldId id="593" r:id="rId80"/>
    <p:sldId id="594" r:id="rId81"/>
    <p:sldId id="595" r:id="rId82"/>
    <p:sldId id="385" r:id="rId83"/>
    <p:sldId id="437" r:id="rId84"/>
    <p:sldId id="308" r:id="rId85"/>
    <p:sldId id="565" r:id="rId86"/>
    <p:sldId id="567" r:id="rId87"/>
    <p:sldId id="564" r:id="rId88"/>
    <p:sldId id="605" r:id="rId89"/>
    <p:sldId id="649" r:id="rId90"/>
    <p:sldId id="631" r:id="rId91"/>
    <p:sldId id="632" r:id="rId92"/>
    <p:sldId id="386" r:id="rId9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E0C1F"/>
    <a:srgbClr val="FF0066"/>
    <a:srgbClr val="E3E6E8"/>
    <a:srgbClr val="666633"/>
    <a:srgbClr val="CC0066"/>
    <a:srgbClr val="006600"/>
    <a:srgbClr val="FF3399"/>
    <a:srgbClr val="AA2C71"/>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0" autoAdjust="0"/>
    <p:restoredTop sz="94660"/>
  </p:normalViewPr>
  <p:slideViewPr>
    <p:cSldViewPr snapToGrid="0">
      <p:cViewPr varScale="1">
        <p:scale>
          <a:sx n="66" d="100"/>
          <a:sy n="66" d="100"/>
        </p:scale>
        <p:origin x="258" y="8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slideMaster" Target="slideMasters/slideMaster18.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slide" Target="slides/slide60.xml"/><Relationship Id="rId89" Type="http://schemas.openxmlformats.org/officeDocument/2006/relationships/slide" Target="slides/slide65.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8.xml"/><Relationship Id="rId37" Type="http://schemas.openxmlformats.org/officeDocument/2006/relationships/slide" Target="slides/slide13.xml"/><Relationship Id="rId53" Type="http://schemas.openxmlformats.org/officeDocument/2006/relationships/slide" Target="slides/slide29.xml"/><Relationship Id="rId58" Type="http://schemas.openxmlformats.org/officeDocument/2006/relationships/slide" Target="slides/slide34.xml"/><Relationship Id="rId74" Type="http://schemas.openxmlformats.org/officeDocument/2006/relationships/slide" Target="slides/slide50.xml"/><Relationship Id="rId79" Type="http://schemas.openxmlformats.org/officeDocument/2006/relationships/slide" Target="slides/slide55.xml"/><Relationship Id="rId5" Type="http://schemas.openxmlformats.org/officeDocument/2006/relationships/slideMaster" Target="slideMasters/slideMaster2.xml"/><Relationship Id="rId90" Type="http://schemas.openxmlformats.org/officeDocument/2006/relationships/slide" Target="slides/slide66.xml"/><Relationship Id="rId95" Type="http://schemas.openxmlformats.org/officeDocument/2006/relationships/handoutMaster" Target="handoutMasters/handoutMaster1.xml"/><Relationship Id="rId22" Type="http://schemas.openxmlformats.org/officeDocument/2006/relationships/slideMaster" Target="slideMasters/slideMaster19.xml"/><Relationship Id="rId27" Type="http://schemas.openxmlformats.org/officeDocument/2006/relationships/slide" Target="slides/slide3.xml"/><Relationship Id="rId43" Type="http://schemas.openxmlformats.org/officeDocument/2006/relationships/slide" Target="slides/slide19.xml"/><Relationship Id="rId48" Type="http://schemas.openxmlformats.org/officeDocument/2006/relationships/slide" Target="slides/slide24.xml"/><Relationship Id="rId64" Type="http://schemas.openxmlformats.org/officeDocument/2006/relationships/slide" Target="slides/slide40.xml"/><Relationship Id="rId69" Type="http://schemas.openxmlformats.org/officeDocument/2006/relationships/slide" Target="slides/slide45.xml"/><Relationship Id="rId80" Type="http://schemas.openxmlformats.org/officeDocument/2006/relationships/slide" Target="slides/slide56.xml"/><Relationship Id="rId85" Type="http://schemas.openxmlformats.org/officeDocument/2006/relationships/slide" Target="slides/slide6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20" Type="http://schemas.openxmlformats.org/officeDocument/2006/relationships/slideMaster" Target="slideMasters/slideMaster17.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slide" Target="slides/slide51.xml"/><Relationship Id="rId83" Type="http://schemas.openxmlformats.org/officeDocument/2006/relationships/slide" Target="slides/slide59.xml"/><Relationship Id="rId88" Type="http://schemas.openxmlformats.org/officeDocument/2006/relationships/slide" Target="slides/slide64.xml"/><Relationship Id="rId91" Type="http://schemas.openxmlformats.org/officeDocument/2006/relationships/slide" Target="slides/slide67.xml"/><Relationship Id="rId96"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slideMaster" Target="slideMasters/slideMaster7.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slide" Target="slides/slide57.xml"/><Relationship Id="rId86" Type="http://schemas.openxmlformats.org/officeDocument/2006/relationships/slide" Target="slides/slide62.xml"/><Relationship Id="rId94" Type="http://schemas.openxmlformats.org/officeDocument/2006/relationships/notesMaster" Target="notesMasters/notesMaster1.xml"/><Relationship Id="rId9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47.xml"/><Relationship Id="rId92" Type="http://schemas.openxmlformats.org/officeDocument/2006/relationships/slide" Target="slides/slide68.xml"/><Relationship Id="rId2" Type="http://schemas.openxmlformats.org/officeDocument/2006/relationships/customXml" Target="../customXml/item2.xml"/><Relationship Id="rId29" Type="http://schemas.openxmlformats.org/officeDocument/2006/relationships/slide" Target="slides/slide5.xml"/><Relationship Id="rId24" Type="http://schemas.openxmlformats.org/officeDocument/2006/relationships/slideMaster" Target="slideMasters/slideMaster21.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61" Type="http://schemas.openxmlformats.org/officeDocument/2006/relationships/slide" Target="slides/slide37.xml"/><Relationship Id="rId82" Type="http://schemas.openxmlformats.org/officeDocument/2006/relationships/slide" Target="slides/slide58.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6.xml"/><Relationship Id="rId35" Type="http://schemas.openxmlformats.org/officeDocument/2006/relationships/slide" Target="slides/slide11.xml"/><Relationship Id="rId56" Type="http://schemas.openxmlformats.org/officeDocument/2006/relationships/slide" Target="slides/slide32.xml"/><Relationship Id="rId77" Type="http://schemas.openxmlformats.org/officeDocument/2006/relationships/slide" Target="slides/slide53.xml"/><Relationship Id="rId100"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27.xml"/><Relationship Id="rId72" Type="http://schemas.openxmlformats.org/officeDocument/2006/relationships/slide" Target="slides/slide48.xml"/><Relationship Id="rId93" Type="http://schemas.openxmlformats.org/officeDocument/2006/relationships/slide" Target="slides/slide69.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Pre-cementation</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accent5">
                        <a:lumMod val="40000"/>
                        <a:lumOff val="6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Group A</c:v>
                </c:pt>
                <c:pt idx="1">
                  <c:v>Group B</c:v>
                </c:pt>
                <c:pt idx="2">
                  <c:v>Group C</c:v>
                </c:pt>
              </c:strCache>
            </c:strRef>
          </c:cat>
          <c:val>
            <c:numRef>
              <c:f>Sheet1!$B$2:$B$4</c:f>
              <c:numCache>
                <c:formatCode>General</c:formatCode>
                <c:ptCount val="3"/>
                <c:pt idx="0">
                  <c:v>25.5</c:v>
                </c:pt>
                <c:pt idx="1">
                  <c:v>17.12</c:v>
                </c:pt>
                <c:pt idx="2">
                  <c:v>12.86</c:v>
                </c:pt>
              </c:numCache>
            </c:numRef>
          </c:val>
          <c:extLst>
            <c:ext xmlns:c16="http://schemas.microsoft.com/office/drawing/2014/chart" uri="{C3380CC4-5D6E-409C-BE32-E72D297353CC}">
              <c16:uniqueId val="{00000000-0F76-46D0-8CEC-61C4CEF31D7B}"/>
            </c:ext>
          </c:extLst>
        </c:ser>
        <c:ser>
          <c:idx val="1"/>
          <c:order val="1"/>
          <c:tx>
            <c:strRef>
              <c:f>Sheet1!$C$1</c:f>
              <c:strCache>
                <c:ptCount val="1"/>
                <c:pt idx="0">
                  <c:v>Post-cementation</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accent5">
                        <a:lumMod val="40000"/>
                        <a:lumOff val="6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Group A</c:v>
                </c:pt>
                <c:pt idx="1">
                  <c:v>Group B</c:v>
                </c:pt>
                <c:pt idx="2">
                  <c:v>Group C</c:v>
                </c:pt>
              </c:strCache>
            </c:strRef>
          </c:cat>
          <c:val>
            <c:numRef>
              <c:f>Sheet1!$C$2:$C$4</c:f>
              <c:numCache>
                <c:formatCode>General</c:formatCode>
                <c:ptCount val="3"/>
                <c:pt idx="0">
                  <c:v>38.22</c:v>
                </c:pt>
                <c:pt idx="1">
                  <c:v>27.54</c:v>
                </c:pt>
                <c:pt idx="2">
                  <c:v>22.89</c:v>
                </c:pt>
              </c:numCache>
            </c:numRef>
          </c:val>
          <c:extLst>
            <c:ext xmlns:c16="http://schemas.microsoft.com/office/drawing/2014/chart" uri="{C3380CC4-5D6E-409C-BE32-E72D297353CC}">
              <c16:uniqueId val="{00000001-0F76-46D0-8CEC-61C4CEF31D7B}"/>
            </c:ext>
          </c:extLst>
        </c:ser>
        <c:dLbls>
          <c:dLblPos val="outEnd"/>
          <c:showLegendKey val="0"/>
          <c:showVal val="1"/>
          <c:showCatName val="0"/>
          <c:showSerName val="0"/>
          <c:showPercent val="0"/>
          <c:showBubbleSize val="0"/>
        </c:dLbls>
        <c:gapWidth val="64"/>
        <c:axId val="234537080"/>
        <c:axId val="234537472"/>
      </c:barChart>
      <c:catAx>
        <c:axId val="234537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5">
                    <a:lumMod val="40000"/>
                    <a:lumOff val="60000"/>
                  </a:schemeClr>
                </a:solidFill>
                <a:latin typeface="+mn-lt"/>
                <a:ea typeface="+mn-ea"/>
                <a:cs typeface="+mn-cs"/>
              </a:defRPr>
            </a:pPr>
            <a:endParaRPr lang="en-US"/>
          </a:p>
        </c:txPr>
        <c:crossAx val="234537472"/>
        <c:crosses val="autoZero"/>
        <c:auto val="1"/>
        <c:lblAlgn val="ctr"/>
        <c:lblOffset val="100"/>
        <c:noMultiLvlLbl val="0"/>
      </c:catAx>
      <c:valAx>
        <c:axId val="234537472"/>
        <c:scaling>
          <c:orientation val="minMax"/>
          <c:max val="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5">
                    <a:lumMod val="40000"/>
                    <a:lumOff val="60000"/>
                  </a:schemeClr>
                </a:solidFill>
                <a:latin typeface="+mn-lt"/>
                <a:ea typeface="+mn-ea"/>
                <a:cs typeface="+mn-cs"/>
              </a:defRPr>
            </a:pPr>
            <a:endParaRPr lang="en-US"/>
          </a:p>
        </c:txPr>
        <c:crossAx val="234537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5">
                  <a:lumMod val="7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solidFill>
            <a:schemeClr val="accent5">
              <a:lumMod val="75000"/>
            </a:schemeClr>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B538F6-AC32-4C48-A241-2C319D94ED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02BACE3-EC2D-4898-B64D-08C196DE61F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24D88D5-0AB9-479B-891B-76FAA2CC9968}" type="datetimeFigureOut">
              <a:rPr lang="en-US" smtClean="0"/>
              <a:t>3/16/2024</a:t>
            </a:fld>
            <a:endParaRPr lang="en-US" dirty="0"/>
          </a:p>
        </p:txBody>
      </p:sp>
      <p:sp>
        <p:nvSpPr>
          <p:cNvPr id="4" name="Footer Placeholder 3">
            <a:extLst>
              <a:ext uri="{FF2B5EF4-FFF2-40B4-BE49-F238E27FC236}">
                <a16:creationId xmlns:a16="http://schemas.microsoft.com/office/drawing/2014/main" id="{AF7CC0CC-D9A9-4658-833D-7168A941E9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66B70F4-8768-4C94-98DC-BDBE0D58843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3F20114-DE68-48DB-98CA-3A246173CE7D}" type="slidenum">
              <a:rPr lang="en-US" smtClean="0"/>
              <a:t>‹#›</a:t>
            </a:fld>
            <a:endParaRPr lang="en-US" dirty="0"/>
          </a:p>
        </p:txBody>
      </p:sp>
    </p:spTree>
    <p:extLst>
      <p:ext uri="{BB962C8B-B14F-4D97-AF65-F5344CB8AC3E}">
        <p14:creationId xmlns:p14="http://schemas.microsoft.com/office/powerpoint/2010/main" val="30716316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395F94-0189-4A23-9895-35FA752439AB}" type="datetimeFigureOut">
              <a:rPr lang="en-US" smtClean="0"/>
              <a:t>3/16/2024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2E1C88-3939-4832-BAAB-091D6FA96EB5}" type="slidenum">
              <a:rPr lang="en-US" smtClean="0"/>
              <a:t>‹#›</a:t>
            </a:fld>
            <a:endParaRPr lang="en-US" dirty="0"/>
          </a:p>
        </p:txBody>
      </p:sp>
    </p:spTree>
    <p:extLst>
      <p:ext uri="{BB962C8B-B14F-4D97-AF65-F5344CB8AC3E}">
        <p14:creationId xmlns:p14="http://schemas.microsoft.com/office/powerpoint/2010/main" val="1310500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r-IQ"/>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r-IQ"/>
          </a:p>
        </p:txBody>
      </p:sp>
      <p:sp>
        <p:nvSpPr>
          <p:cNvPr id="4" name="Date Placeholder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53272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3678011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7794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72631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8612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3835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87690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36059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9460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3703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5583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966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ar-IQ"/>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3149912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9627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3954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3401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5735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009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1807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4266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37643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99043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909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r-IQ"/>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r-IQ"/>
          </a:p>
        </p:txBody>
      </p:sp>
      <p:sp>
        <p:nvSpPr>
          <p:cNvPr id="4" name="Date Placeholder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7259513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4532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3502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02379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722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3362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1253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34400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5744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4689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268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3776539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11634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5321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82675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481129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0076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51133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6187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12316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23901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218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r-IQ"/>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0651404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17963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62178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10906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380088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06108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3186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0907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25345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01324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194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Date Placeholder 4"/>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19001293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37106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1485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82657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40583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21162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61506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1642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67856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64959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300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ar-IQ"/>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7" name="Date Placeholder 6"/>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50657251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05130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6459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64557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81175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55702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8304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52007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14963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61002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263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Date Placeholder 2"/>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54420261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70956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44737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9240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093570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62604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76944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72181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204132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61965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5967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53689850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47250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89198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119445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43812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85447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0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3/16/2024</a:t>
            </a:fld>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5" name="Footer Placeholder 4"/>
          <p:cNvSpPr>
            <a:spLocks noGrp="1"/>
          </p:cNvSpPr>
          <p:nvPr>
            <p:ph type="ftr" sz="quarter" idx="11"/>
          </p:nvPr>
        </p:nvSpPr>
        <p:spPr>
          <a:xfrm>
            <a:off x="3962399" y="5870575"/>
            <a:ext cx="4893958" cy="3778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6" name="Slide Number Placeholder 5"/>
          <p:cNvSpPr>
            <a:spLocks noGrp="1"/>
          </p:cNvSpPr>
          <p:nvPr>
            <p:ph type="sldNum" sz="quarter" idx="12"/>
          </p:nvPr>
        </p:nvSpPr>
        <p:spPr>
          <a:xfrm>
            <a:off x="10608958" y="5870575"/>
            <a:ext cx="551167" cy="3778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73349029"/>
      </p:ext>
    </p:extLst>
  </p:cSld>
  <p:clrMapOvr>
    <a:overrideClrMapping bg1="dk1" tx1="lt1" bg2="dk2" tx2="lt2" accent1="accent1" accent2="accent2" accent3="accent3" accent4="accent4" accent5="accent5" accent6="accent6" hlink="hlink" folHlink="folHlink"/>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0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3/16/2024</a:t>
            </a:fld>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95803915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0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3/16/2024</a:t>
            </a:fld>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7873785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0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3/16/2024</a:t>
            </a:fld>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98590047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0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3/16/2024</a:t>
            </a:fld>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90088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IQ"/>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3829952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0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3/16/2024</a:t>
            </a:fld>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09192338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0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3/16/2024</a:t>
            </a:fld>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91185662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0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3/16/2024</a:t>
            </a:fld>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92654481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0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3/16/2024</a:t>
            </a:fld>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6831630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0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3/16/2024</a:t>
            </a:fld>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60060248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0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3/16/2024</a:t>
            </a:fld>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57365890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srgbClr val="002060"/>
                </a:solidFill>
                <a:effectLst/>
                <a:uLnTx/>
                <a:uFillTx/>
                <a:latin typeface="Century Gothic" panose="020F0302020204030204"/>
                <a:ea typeface="+mn-ea"/>
                <a:cs typeface="+mn-cs"/>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srgbClr val="002060"/>
                </a:solidFill>
                <a:effectLst/>
                <a:uLnTx/>
                <a:uFillTx/>
                <a:latin typeface="Century Gothic" panose="020F0302020204030204"/>
                <a:ea typeface="+mn-ea"/>
                <a:cs typeface="+mn-cs"/>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0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3/16/2024</a:t>
            </a:fld>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0694618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0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3/16/2024</a:t>
            </a:fld>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86750683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srgbClr val="002060"/>
                </a:solidFill>
                <a:effectLst/>
                <a:uLnTx/>
                <a:uFillTx/>
                <a:latin typeface="Century Gothic" panose="020F0302020204030204"/>
                <a:ea typeface="+mn-ea"/>
                <a:cs typeface="+mn-cs"/>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srgbClr val="002060"/>
                </a:solidFill>
                <a:effectLst/>
                <a:uLnTx/>
                <a:uFillTx/>
                <a:latin typeface="Century Gothic" panose="020F0302020204030204"/>
                <a:ea typeface="+mn-ea"/>
                <a:cs typeface="+mn-cs"/>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0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3/16/2024</a:t>
            </a:fld>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26488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0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3/16/2024</a:t>
            </a:fld>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895810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8519723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IQ"/>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122434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0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3/16/2024</a:t>
            </a:fld>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18855146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0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3/16/2024</a:t>
            </a:fld>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13375753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C994CB-2BC6-164B-80D4-304B4CB6D8C3}"/>
              </a:ext>
            </a:extLst>
          </p:cNvPr>
          <p:cNvSpPr>
            <a:spLocks noChangeAspect="1"/>
          </p:cNvSpPr>
          <p:nvPr userDrawn="1"/>
        </p:nvSpPr>
        <p:spPr bwMode="white">
          <a:xfrm>
            <a:off x="445982" y="606554"/>
            <a:ext cx="11300036" cy="1258827"/>
          </a:xfrm>
          <a:prstGeom prst="rect">
            <a:avLst/>
          </a:prstGeom>
          <a:gradFill flip="none" rotWithShape="1">
            <a:gsLst>
              <a:gs pos="100000">
                <a:schemeClr val="accent2"/>
              </a:gs>
              <a:gs pos="60000">
                <a:schemeClr val="accent1">
                  <a:lumMod val="95000"/>
                  <a:lumOff val="5000"/>
                </a:schemeClr>
              </a:gs>
              <a:gs pos="0">
                <a:schemeClr val="accent1">
                  <a:lumMod val="4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581192" y="2180496"/>
            <a:ext cx="11029615" cy="367830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D11B3-3F18-4FD1-BAEF-D15CC2EE16C2}" type="datetime8">
              <a:rPr kumimoji="0" lang="en-US" sz="1000" b="0" i="0" u="none" strike="noStrike" kern="1200" cap="none" spc="0" normalizeH="0" baseline="0" noProof="0" smtClean="0">
                <a:ln>
                  <a:noFill/>
                </a:ln>
                <a:solidFill>
                  <a:srgbClr val="002060"/>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3/16/2024 12:55 PM</a:t>
            </a:fld>
            <a:endParaRPr kumimoji="0" lang="en-US" sz="1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060"/>
                </a:solidFill>
                <a:effectLst/>
                <a:uLnTx/>
                <a:uFillTx/>
                <a:latin typeface="Century Gothic" panose="020F0302020204030204"/>
                <a:ea typeface="+mn-ea"/>
                <a:cs typeface="+mn-cs"/>
              </a:rPr>
              <a:t>ADD A FOOTER</a:t>
            </a:r>
          </a:p>
        </p:txBody>
      </p:sp>
      <p:sp>
        <p:nvSpPr>
          <p:cNvPr id="6" name="Slide Number Placeholder 5"/>
          <p:cNvSpPr>
            <a:spLocks noGrp="1"/>
          </p:cNvSpPr>
          <p:nvPr>
            <p:ph type="sldNum" sz="quarter" idx="12"/>
          </p:nvPr>
        </p:nvSpPr>
        <p:spPr>
          <a:xfrm>
            <a:off x="10558300" y="5956137"/>
            <a:ext cx="105250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C3056E-1632-4A65-A24F-3F10A1450A6E}" type="slidenum">
              <a:rPr kumimoji="0" lang="en-US" sz="1000" b="0" i="0" u="none" strike="noStrike" kern="1200" cap="none" spc="0" normalizeH="0" baseline="0" noProof="0" smtClean="0">
                <a:ln>
                  <a:noFill/>
                </a:ln>
                <a:solidFill>
                  <a:srgbClr val="002060"/>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 name="Title 1">
            <a:extLst>
              <a:ext uri="{FF2B5EF4-FFF2-40B4-BE49-F238E27FC236}">
                <a16:creationId xmlns:a16="http://schemas.microsoft.com/office/drawing/2014/main" id="{B5BE0FDB-DB48-E242-8A1F-5B06F79B404A}"/>
              </a:ext>
            </a:extLst>
          </p:cNvPr>
          <p:cNvSpPr>
            <a:spLocks noGrp="1"/>
          </p:cNvSpPr>
          <p:nvPr>
            <p:ph type="title"/>
          </p:nvPr>
        </p:nvSpPr>
        <p:spPr>
          <a:xfrm>
            <a:off x="581193" y="729658"/>
            <a:ext cx="11029616" cy="988332"/>
          </a:xfrm>
        </p:spPr>
        <p:txBody>
          <a:bodyPr anchor="ctr" anchorCtr="0">
            <a:normAutofit/>
          </a:bodyPr>
          <a:lstStyle>
            <a:lvl1pPr algn="ctr">
              <a:defRPr sz="4000"/>
            </a:lvl1pPr>
          </a:lstStyle>
          <a:p>
            <a:r>
              <a:rPr lang="en-US" noProof="0"/>
              <a:t>Click to edit Master title style</a:t>
            </a:r>
          </a:p>
        </p:txBody>
      </p:sp>
    </p:spTree>
    <p:extLst>
      <p:ext uri="{BB962C8B-B14F-4D97-AF65-F5344CB8AC3E}">
        <p14:creationId xmlns:p14="http://schemas.microsoft.com/office/powerpoint/2010/main" val="360084332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7" name="Rectangle 6"/>
          <p:cNvSpPr>
            <a:spLocks noChangeAspect="1"/>
          </p:cNvSpPr>
          <p:nvPr/>
        </p:nvSpPr>
        <p:spPr bwMode="white">
          <a:xfrm>
            <a:off x="440683" y="606554"/>
            <a:ext cx="11300036" cy="1258827"/>
          </a:xfrm>
          <a:prstGeom prst="rect">
            <a:avLst/>
          </a:prstGeom>
          <a:gradFill flip="none" rotWithShape="1">
            <a:gsLst>
              <a:gs pos="100000">
                <a:schemeClr val="accent2"/>
              </a:gs>
              <a:gs pos="60000">
                <a:schemeClr val="accent1">
                  <a:lumMod val="95000"/>
                  <a:lumOff val="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A1812-3FD3-44A5-B738-8F3425664C1B}" type="datetime8">
              <a:rPr kumimoji="0" lang="en-US" sz="1000" b="0" i="0" u="none" strike="noStrike" kern="1200" cap="none" spc="0" normalizeH="0" baseline="0" noProof="0" smtClean="0">
                <a:ln>
                  <a:noFill/>
                </a:ln>
                <a:solidFill>
                  <a:srgbClr val="002060"/>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3/16/2024 12:55 PM</a:t>
            </a:fld>
            <a:endParaRPr kumimoji="0" lang="en-US" sz="1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060"/>
                </a:solidFill>
                <a:effectLst/>
                <a:uLnTx/>
                <a:uFillTx/>
                <a:latin typeface="Century Gothic" panose="020F0302020204030204"/>
                <a:ea typeface="+mn-ea"/>
                <a:cs typeface="+mn-cs"/>
              </a:rPr>
              <a:t>ADD A FOOTER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C3056E-1632-4A65-A24F-3F10A1450A6E}" type="slidenum">
              <a:rPr kumimoji="0" lang="en-US" sz="1000" b="0" i="0" u="none" strike="noStrike" kern="1200" cap="none" spc="0" normalizeH="0" baseline="0" noProof="0" smtClean="0">
                <a:ln>
                  <a:noFill/>
                </a:ln>
                <a:solidFill>
                  <a:srgbClr val="002060"/>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 name="Title 1">
            <a:extLst>
              <a:ext uri="{FF2B5EF4-FFF2-40B4-BE49-F238E27FC236}">
                <a16:creationId xmlns:a16="http://schemas.microsoft.com/office/drawing/2014/main" id="{5CEC16FA-81A4-6F41-9FCE-6262A4533E5C}"/>
              </a:ext>
            </a:extLst>
          </p:cNvPr>
          <p:cNvSpPr>
            <a:spLocks noGrp="1"/>
          </p:cNvSpPr>
          <p:nvPr>
            <p:ph type="title"/>
          </p:nvPr>
        </p:nvSpPr>
        <p:spPr>
          <a:xfrm>
            <a:off x="581193" y="729658"/>
            <a:ext cx="11029616" cy="988332"/>
          </a:xfrm>
        </p:spPr>
        <p:txBody>
          <a:bodyPr anchor="ctr" anchorCtr="0">
            <a:normAutofit/>
          </a:bodyPr>
          <a:lstStyle>
            <a:lvl1pPr algn="ctr">
              <a:defRPr sz="4000"/>
            </a:lvl1pPr>
          </a:lstStyle>
          <a:p>
            <a:r>
              <a:rPr lang="en-US" noProof="0"/>
              <a:t>Click to edit Master title style</a:t>
            </a:r>
          </a:p>
        </p:txBody>
      </p:sp>
    </p:spTree>
    <p:extLst>
      <p:ext uri="{BB962C8B-B14F-4D97-AF65-F5344CB8AC3E}">
        <p14:creationId xmlns:p14="http://schemas.microsoft.com/office/powerpoint/2010/main" val="81825402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903163"/>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2E361C1-C0E3-47DF-8509-372F2F8B74E4}" type="datetime8">
              <a:rPr kumimoji="0" lang="en-US" sz="1000" b="0" i="0" u="none" strike="noStrike" kern="1200" cap="none" spc="0" normalizeH="0" baseline="0" noProof="0" smtClean="0">
                <a:ln>
                  <a:noFill/>
                </a:ln>
                <a:solidFill>
                  <a:srgbClr val="903163"/>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3/16/2024 12:55 PM</a:t>
            </a:fld>
            <a:endParaRPr kumimoji="0" lang="en-US" sz="1000" b="0" i="0" u="none" strike="noStrike" kern="1200" cap="none" spc="0" normalizeH="0" baseline="0" noProof="0" dirty="0">
              <a:ln>
                <a:noFill/>
              </a:ln>
              <a:solidFill>
                <a:srgbClr val="903163"/>
              </a:solidFill>
              <a:effectLst/>
              <a:uLnTx/>
              <a:uFillTx/>
              <a:latin typeface="Century Gothic" panose="020F0302020204030204"/>
              <a:ea typeface="+mn-ea"/>
              <a:cs typeface="+mn-cs"/>
            </a:endParaRPr>
          </a:p>
        </p:txBody>
      </p:sp>
      <p:sp>
        <p:nvSpPr>
          <p:cNvPr id="3" name="Footer Placeholder 2"/>
          <p:cNvSpPr>
            <a:spLocks noGrp="1"/>
          </p:cNvSpPr>
          <p:nvPr>
            <p:ph type="ftr" sz="quarter" idx="11"/>
          </p:nvPr>
        </p:nvSpPr>
        <p:spPr/>
        <p:txBody>
          <a:bodyPr/>
          <a:lstStyle>
            <a:lvl1pPr>
              <a:defRPr>
                <a:solidFill>
                  <a:srgbClr val="903163"/>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903163"/>
                </a:solidFill>
                <a:effectLst/>
                <a:uLnTx/>
                <a:uFillTx/>
                <a:latin typeface="Century Gothic" panose="020F0302020204030204"/>
                <a:ea typeface="+mn-ea"/>
                <a:cs typeface="+mn-cs"/>
              </a:rPr>
              <a:t>ADD A FOOTER</a:t>
            </a:r>
          </a:p>
        </p:txBody>
      </p:sp>
      <p:sp>
        <p:nvSpPr>
          <p:cNvPr id="4" name="Slide Number Placeholder 3"/>
          <p:cNvSpPr>
            <a:spLocks noGrp="1"/>
          </p:cNvSpPr>
          <p:nvPr>
            <p:ph type="sldNum" sz="quarter" idx="12"/>
          </p:nvPr>
        </p:nvSpPr>
        <p:spPr/>
        <p:txBody>
          <a:bodyPr/>
          <a:lstStyle>
            <a:lvl1pPr>
              <a:defRPr>
                <a:solidFill>
                  <a:srgbClr val="903163"/>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5C3056E-1632-4A65-A24F-3F10A1450A6E}" type="slidenum">
              <a:rPr kumimoji="0" lang="en-US" sz="1000" b="0" i="0" u="none" strike="noStrike" kern="1200" cap="none" spc="0" normalizeH="0" baseline="0" noProof="0" smtClean="0">
                <a:ln>
                  <a:noFill/>
                </a:ln>
                <a:solidFill>
                  <a:srgbClr val="903163"/>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903163"/>
              </a:solidFill>
              <a:effectLst/>
              <a:uLnTx/>
              <a:uFillTx/>
              <a:latin typeface="Century Gothic" panose="020F0302020204030204"/>
              <a:ea typeface="+mn-ea"/>
              <a:cs typeface="+mn-cs"/>
            </a:endParaRPr>
          </a:p>
        </p:txBody>
      </p:sp>
      <p:sp>
        <p:nvSpPr>
          <p:cNvPr id="5" name="Title 4">
            <a:extLst>
              <a:ext uri="{FF2B5EF4-FFF2-40B4-BE49-F238E27FC236}">
                <a16:creationId xmlns:a16="http://schemas.microsoft.com/office/drawing/2014/main" id="{DFBB0525-CFF9-4A39-B5EA-579253994F60}"/>
              </a:ext>
            </a:extLst>
          </p:cNvPr>
          <p:cNvSpPr>
            <a:spLocks noGrp="1"/>
          </p:cNvSpPr>
          <p:nvPr>
            <p:ph type="title"/>
          </p:nvPr>
        </p:nvSpPr>
        <p:spPr/>
        <p:txBody>
          <a:bodyPr/>
          <a:lstStyle>
            <a:lvl1pPr>
              <a:defRPr>
                <a:solidFill>
                  <a:schemeClr val="tx1"/>
                </a:solidFill>
              </a:defRPr>
            </a:lvl1pPr>
          </a:lstStyle>
          <a:p>
            <a:r>
              <a:rPr lang="en-US" noProof="0"/>
              <a:t>Click to edit Master title style</a:t>
            </a:r>
          </a:p>
        </p:txBody>
      </p:sp>
    </p:spTree>
    <p:extLst>
      <p:ext uri="{BB962C8B-B14F-4D97-AF65-F5344CB8AC3E}">
        <p14:creationId xmlns:p14="http://schemas.microsoft.com/office/powerpoint/2010/main" val="158636391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674" y="1905004"/>
            <a:ext cx="10242551" cy="1523495"/>
          </a:xfrm>
        </p:spPr>
        <p:txBody>
          <a:bodyPr>
            <a:noAutofit/>
          </a:bodyPr>
          <a:lstStyle>
            <a:lvl1pPr>
              <a:lnSpc>
                <a:spcPct val="90000"/>
              </a:lnSpc>
              <a:defRPr sz="3428"/>
            </a:lvl1pPr>
          </a:lstStyle>
          <a:p>
            <a:r>
              <a:rPr lang="en-US"/>
              <a:t>Click to edit Master title style</a:t>
            </a:r>
            <a:endParaRPr lang="en-US" dirty="0"/>
          </a:p>
        </p:txBody>
      </p:sp>
      <p:sp>
        <p:nvSpPr>
          <p:cNvPr id="3" name="Subtitle 2"/>
          <p:cNvSpPr>
            <a:spLocks noGrp="1"/>
          </p:cNvSpPr>
          <p:nvPr>
            <p:ph type="subTitle" idx="1"/>
          </p:nvPr>
        </p:nvSpPr>
        <p:spPr>
          <a:xfrm>
            <a:off x="973673" y="4344994"/>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290265" indent="0" algn="ctr">
              <a:buNone/>
              <a:defRPr>
                <a:solidFill>
                  <a:schemeClr val="tx1">
                    <a:tint val="75000"/>
                  </a:schemeClr>
                </a:solidFill>
              </a:defRPr>
            </a:lvl2pPr>
            <a:lvl3pPr marL="580529" indent="0" algn="ctr">
              <a:buNone/>
              <a:defRPr>
                <a:solidFill>
                  <a:schemeClr val="tx1">
                    <a:tint val="75000"/>
                  </a:schemeClr>
                </a:solidFill>
              </a:defRPr>
            </a:lvl3pPr>
            <a:lvl4pPr marL="870794" indent="0" algn="ctr">
              <a:buNone/>
              <a:defRPr>
                <a:solidFill>
                  <a:schemeClr val="tx1">
                    <a:tint val="75000"/>
                  </a:schemeClr>
                </a:solidFill>
              </a:defRPr>
            </a:lvl4pPr>
            <a:lvl5pPr marL="1161059" indent="0" algn="ctr">
              <a:buNone/>
              <a:defRPr>
                <a:solidFill>
                  <a:schemeClr val="tx1">
                    <a:tint val="75000"/>
                  </a:schemeClr>
                </a:solidFill>
              </a:defRPr>
            </a:lvl5pPr>
            <a:lvl6pPr marL="1451324" indent="0" algn="ctr">
              <a:buNone/>
              <a:defRPr>
                <a:solidFill>
                  <a:schemeClr val="tx1">
                    <a:tint val="75000"/>
                  </a:schemeClr>
                </a:solidFill>
              </a:defRPr>
            </a:lvl6pPr>
            <a:lvl7pPr marL="1741588" indent="0" algn="ctr">
              <a:buNone/>
              <a:defRPr>
                <a:solidFill>
                  <a:schemeClr val="tx1">
                    <a:tint val="75000"/>
                  </a:schemeClr>
                </a:solidFill>
              </a:defRPr>
            </a:lvl7pPr>
            <a:lvl8pPr marL="2031853" indent="0" algn="ctr">
              <a:buNone/>
              <a:defRPr>
                <a:solidFill>
                  <a:schemeClr val="tx1">
                    <a:tint val="75000"/>
                  </a:schemeClr>
                </a:solidFill>
              </a:defRPr>
            </a:lvl8pPr>
            <a:lvl9pPr marL="232211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6074623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8" y="649809"/>
            <a:ext cx="9390944" cy="1523495"/>
          </a:xfrm>
        </p:spPr>
        <p:txBody>
          <a:bodyPr anchor="ctr" anchorCtr="0">
            <a:noAutofit/>
          </a:bodyPr>
          <a:lstStyle>
            <a:lvl1pPr>
              <a:lnSpc>
                <a:spcPct val="90000"/>
              </a:lnSpc>
              <a:defRPr sz="3428"/>
            </a:lvl1pPr>
          </a:lstStyle>
          <a:p>
            <a:r>
              <a:rPr lang="en-US"/>
              <a:t>Click to edit Master title style</a:t>
            </a:r>
            <a:endParaRPr lang="en-US" dirty="0"/>
          </a:p>
        </p:txBody>
      </p:sp>
      <p:sp>
        <p:nvSpPr>
          <p:cNvPr id="3" name="Subtitle 2"/>
          <p:cNvSpPr>
            <a:spLocks noGrp="1"/>
          </p:cNvSpPr>
          <p:nvPr>
            <p:ph type="subTitle" idx="1"/>
          </p:nvPr>
        </p:nvSpPr>
        <p:spPr>
          <a:xfrm>
            <a:off x="1825276" y="4344994"/>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290265" indent="0" algn="ctr">
              <a:buNone/>
              <a:defRPr>
                <a:solidFill>
                  <a:schemeClr val="tx1">
                    <a:tint val="75000"/>
                  </a:schemeClr>
                </a:solidFill>
              </a:defRPr>
            </a:lvl2pPr>
            <a:lvl3pPr marL="580529" indent="0" algn="ctr">
              <a:buNone/>
              <a:defRPr>
                <a:solidFill>
                  <a:schemeClr val="tx1">
                    <a:tint val="75000"/>
                  </a:schemeClr>
                </a:solidFill>
              </a:defRPr>
            </a:lvl3pPr>
            <a:lvl4pPr marL="870794" indent="0" algn="ctr">
              <a:buNone/>
              <a:defRPr>
                <a:solidFill>
                  <a:schemeClr val="tx1">
                    <a:tint val="75000"/>
                  </a:schemeClr>
                </a:solidFill>
              </a:defRPr>
            </a:lvl4pPr>
            <a:lvl5pPr marL="1161059" indent="0" algn="ctr">
              <a:buNone/>
              <a:defRPr>
                <a:solidFill>
                  <a:schemeClr val="tx1">
                    <a:tint val="75000"/>
                  </a:schemeClr>
                </a:solidFill>
              </a:defRPr>
            </a:lvl5pPr>
            <a:lvl6pPr marL="1451324" indent="0" algn="ctr">
              <a:buNone/>
              <a:defRPr>
                <a:solidFill>
                  <a:schemeClr val="tx1">
                    <a:tint val="75000"/>
                  </a:schemeClr>
                </a:solidFill>
              </a:defRPr>
            </a:lvl6pPr>
            <a:lvl7pPr marL="1741588" indent="0" algn="ctr">
              <a:buNone/>
              <a:defRPr>
                <a:solidFill>
                  <a:schemeClr val="tx1">
                    <a:tint val="75000"/>
                  </a:schemeClr>
                </a:solidFill>
              </a:defRPr>
            </a:lvl7pPr>
            <a:lvl8pPr marL="2031853" indent="0" algn="ctr">
              <a:buNone/>
              <a:defRPr>
                <a:solidFill>
                  <a:schemeClr val="tx1">
                    <a:tint val="75000"/>
                  </a:schemeClr>
                </a:solidFill>
              </a:defRPr>
            </a:lvl8pPr>
            <a:lvl9pPr marL="2322118"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962732" y="2355854"/>
            <a:ext cx="10253485" cy="1384995"/>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6349" b="1" i="1" u="none" strike="noStrike" kern="1200" cap="none" spc="-408"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40755612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508000" y="1411558"/>
            <a:ext cx="11176000" cy="1356397"/>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30087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08000" y="1412880"/>
            <a:ext cx="11176000" cy="1356397"/>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71929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411556"/>
            <a:ext cx="5486400" cy="1106265"/>
          </a:xfrm>
        </p:spPr>
        <p:txBody>
          <a:bodyPr/>
          <a:lstStyle>
            <a:lvl1pPr marL="215851" indent="-215851">
              <a:lnSpc>
                <a:spcPct val="90000"/>
              </a:lnSpc>
              <a:defRPr sz="1778"/>
            </a:lvl1pPr>
            <a:lvl2pPr marL="427502" indent="-206612">
              <a:lnSpc>
                <a:spcPct val="90000"/>
              </a:lnSpc>
              <a:defRPr sz="1524"/>
            </a:lvl2pPr>
            <a:lvl3pPr marL="605558" indent="-183095">
              <a:lnSpc>
                <a:spcPct val="90000"/>
              </a:lnSpc>
              <a:defRPr sz="1270"/>
            </a:lvl3pPr>
            <a:lvl4pPr marL="779415" indent="-173857">
              <a:lnSpc>
                <a:spcPct val="90000"/>
              </a:lnSpc>
              <a:defRPr sz="1143"/>
            </a:lvl4pPr>
            <a:lvl5pPr marL="962510" indent="-178056">
              <a:lnSpc>
                <a:spcPct val="90000"/>
              </a:lnSpc>
              <a:defRPr sz="1143"/>
            </a:lvl5pPr>
            <a:lvl6pPr>
              <a:defRPr sz="1143"/>
            </a:lvl6pPr>
            <a:lvl7pPr>
              <a:defRPr sz="1143"/>
            </a:lvl7pPr>
            <a:lvl8pPr>
              <a:defRPr sz="1143"/>
            </a:lvl8pPr>
            <a:lvl9pPr>
              <a:defRPr sz="11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411556"/>
            <a:ext cx="5486400" cy="1106265"/>
          </a:xfrm>
        </p:spPr>
        <p:txBody>
          <a:bodyPr/>
          <a:lstStyle>
            <a:lvl1pPr marL="220891" indent="-220891">
              <a:lnSpc>
                <a:spcPct val="90000"/>
              </a:lnSpc>
              <a:defRPr sz="1778"/>
            </a:lvl1pPr>
            <a:lvl2pPr marL="427502" indent="-215851">
              <a:lnSpc>
                <a:spcPct val="90000"/>
              </a:lnSpc>
              <a:defRPr sz="1524"/>
            </a:lvl2pPr>
            <a:lvl3pPr marL="610597" indent="-192334">
              <a:lnSpc>
                <a:spcPct val="90000"/>
              </a:lnSpc>
              <a:defRPr sz="1270"/>
            </a:lvl3pPr>
            <a:lvl4pPr marL="779415" indent="-168817">
              <a:lnSpc>
                <a:spcPct val="90000"/>
              </a:lnSpc>
              <a:defRPr sz="1143"/>
            </a:lvl4pPr>
            <a:lvl5pPr marL="962510" indent="-173857">
              <a:lnSpc>
                <a:spcPct val="90000"/>
              </a:lnSpc>
              <a:defRPr sz="1143"/>
            </a:lvl5pPr>
            <a:lvl6pPr>
              <a:defRPr sz="1143"/>
            </a:lvl6pPr>
            <a:lvl7pPr>
              <a:defRPr sz="1143"/>
            </a:lvl7pPr>
            <a:lvl8pPr>
              <a:defRPr sz="1143"/>
            </a:lvl8pPr>
            <a:lvl9pPr>
              <a:defRPr sz="11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72168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9219631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8000" y="1884252"/>
            <a:ext cx="5486400" cy="219804"/>
          </a:xfrm>
        </p:spPr>
        <p:txBody>
          <a:bodyPr anchor="b"/>
          <a:lstStyle>
            <a:lvl1pPr marL="0" indent="0">
              <a:lnSpc>
                <a:spcPct val="90000"/>
              </a:lnSpc>
              <a:spcBef>
                <a:spcPts val="0"/>
              </a:spcBef>
              <a:buNone/>
              <a:defRPr sz="1587" b="1"/>
            </a:lvl1pPr>
            <a:lvl2pPr marL="290265" indent="0">
              <a:buNone/>
              <a:defRPr sz="1270" b="1"/>
            </a:lvl2pPr>
            <a:lvl3pPr marL="580529" indent="0">
              <a:buNone/>
              <a:defRPr sz="1143" b="1"/>
            </a:lvl3pPr>
            <a:lvl4pPr marL="870794" indent="0">
              <a:buNone/>
              <a:defRPr sz="1016" b="1"/>
            </a:lvl4pPr>
            <a:lvl5pPr marL="1161059" indent="0">
              <a:buNone/>
              <a:defRPr sz="1016" b="1"/>
            </a:lvl5pPr>
            <a:lvl6pPr marL="1451324" indent="0">
              <a:buNone/>
              <a:defRPr sz="1016" b="1"/>
            </a:lvl6pPr>
            <a:lvl7pPr marL="1741588" indent="0">
              <a:buNone/>
              <a:defRPr sz="1016" b="1"/>
            </a:lvl7pPr>
            <a:lvl8pPr marL="2031853" indent="0">
              <a:buNone/>
              <a:defRPr sz="1016" b="1"/>
            </a:lvl8pPr>
            <a:lvl9pPr marL="2322118" indent="0">
              <a:buNone/>
              <a:defRPr sz="1016" b="1"/>
            </a:lvl9pPr>
          </a:lstStyle>
          <a:p>
            <a:pPr lvl="0"/>
            <a:r>
              <a:rPr lang="en-US"/>
              <a:t>Click to edit Master text styles</a:t>
            </a:r>
          </a:p>
        </p:txBody>
      </p:sp>
      <p:sp>
        <p:nvSpPr>
          <p:cNvPr id="4" name="Content Placeholder 3"/>
          <p:cNvSpPr>
            <a:spLocks noGrp="1"/>
          </p:cNvSpPr>
          <p:nvPr>
            <p:ph sz="half" idx="2"/>
          </p:nvPr>
        </p:nvSpPr>
        <p:spPr>
          <a:xfrm>
            <a:off x="507999" y="2174875"/>
            <a:ext cx="5486400" cy="976101"/>
          </a:xfrm>
        </p:spPr>
        <p:txBody>
          <a:bodyPr/>
          <a:lstStyle>
            <a:lvl1pPr marL="178896" indent="-178896">
              <a:defRPr sz="1460"/>
            </a:lvl1pPr>
            <a:lvl2pPr marL="356952" indent="-168817">
              <a:defRPr sz="1270"/>
            </a:lvl2pPr>
            <a:lvl3pPr marL="516531" indent="-154539">
              <a:defRPr sz="1143"/>
            </a:lvl3pPr>
            <a:lvl4pPr marL="666870" indent="-145301">
              <a:defRPr sz="1079"/>
            </a:lvl4pPr>
            <a:lvl5pPr marL="812170" indent="-131022">
              <a:defRPr sz="1079"/>
            </a:lvl5pPr>
            <a:lvl6pPr>
              <a:defRPr sz="1016"/>
            </a:lvl6pPr>
            <a:lvl7pPr>
              <a:defRPr sz="1016"/>
            </a:lvl7pPr>
            <a:lvl8pPr>
              <a:defRPr sz="1016"/>
            </a:lvl8pPr>
            <a:lvl9pPr>
              <a:defRPr sz="101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4649" y="1884252"/>
            <a:ext cx="5489359" cy="219804"/>
          </a:xfrm>
        </p:spPr>
        <p:txBody>
          <a:bodyPr anchor="b"/>
          <a:lstStyle>
            <a:lvl1pPr marL="0" indent="0">
              <a:lnSpc>
                <a:spcPct val="90000"/>
              </a:lnSpc>
              <a:spcBef>
                <a:spcPts val="0"/>
              </a:spcBef>
              <a:buNone/>
              <a:defRPr sz="1587" b="1"/>
            </a:lvl1pPr>
            <a:lvl2pPr marL="290265" indent="0">
              <a:buNone/>
              <a:defRPr sz="1270" b="1"/>
            </a:lvl2pPr>
            <a:lvl3pPr marL="580529" indent="0">
              <a:buNone/>
              <a:defRPr sz="1143" b="1"/>
            </a:lvl3pPr>
            <a:lvl4pPr marL="870794" indent="0">
              <a:buNone/>
              <a:defRPr sz="1016" b="1"/>
            </a:lvl4pPr>
            <a:lvl5pPr marL="1161059" indent="0">
              <a:buNone/>
              <a:defRPr sz="1016" b="1"/>
            </a:lvl5pPr>
            <a:lvl6pPr marL="1451324" indent="0">
              <a:buNone/>
              <a:defRPr sz="1016" b="1"/>
            </a:lvl6pPr>
            <a:lvl7pPr marL="1741588" indent="0">
              <a:buNone/>
              <a:defRPr sz="1016" b="1"/>
            </a:lvl7pPr>
            <a:lvl8pPr marL="2031853" indent="0">
              <a:buNone/>
              <a:defRPr sz="1016" b="1"/>
            </a:lvl8pPr>
            <a:lvl9pPr marL="2322118" indent="0">
              <a:buNone/>
              <a:defRPr sz="1016" b="1"/>
            </a:lvl9pPr>
          </a:lstStyle>
          <a:p>
            <a:pPr lvl="0"/>
            <a:r>
              <a:rPr lang="en-US"/>
              <a:t>Click to edit Master text styles</a:t>
            </a:r>
          </a:p>
        </p:txBody>
      </p:sp>
      <p:sp>
        <p:nvSpPr>
          <p:cNvPr id="6" name="Content Placeholder 5"/>
          <p:cNvSpPr>
            <a:spLocks noGrp="1"/>
          </p:cNvSpPr>
          <p:nvPr>
            <p:ph sz="quarter" idx="4"/>
          </p:nvPr>
        </p:nvSpPr>
        <p:spPr>
          <a:xfrm>
            <a:off x="6193371" y="2174875"/>
            <a:ext cx="5490632" cy="976101"/>
          </a:xfrm>
        </p:spPr>
        <p:txBody>
          <a:bodyPr/>
          <a:lstStyle>
            <a:lvl1pPr marL="188134" indent="-188134">
              <a:defRPr sz="1460"/>
            </a:lvl1pPr>
            <a:lvl2pPr marL="361991" indent="-173857">
              <a:defRPr sz="1270"/>
            </a:lvl2pPr>
            <a:lvl3pPr marL="521570" indent="-155379">
              <a:defRPr sz="1143"/>
            </a:lvl3pPr>
            <a:lvl4pPr marL="666870" indent="-150340">
              <a:defRPr sz="1079"/>
            </a:lvl4pPr>
            <a:lvl5pPr marL="812170" indent="-140261">
              <a:defRPr sz="1079"/>
            </a:lvl5pPr>
            <a:lvl6pPr>
              <a:defRPr sz="1016"/>
            </a:lvl6pPr>
            <a:lvl7pPr>
              <a:defRPr sz="1016"/>
            </a:lvl7pPr>
            <a:lvl8pPr>
              <a:defRPr sz="1016"/>
            </a:lvl8pPr>
            <a:lvl9pPr>
              <a:defRPr sz="101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49598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74085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14231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2261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508000" y="1411559"/>
            <a:ext cx="11176000" cy="1356397"/>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09018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508000" y="1411559"/>
            <a:ext cx="11176000" cy="1356397"/>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5" y="6238878"/>
            <a:ext cx="12192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Tree>
    <p:extLst>
      <p:ext uri="{BB962C8B-B14F-4D97-AF65-F5344CB8AC3E}">
        <p14:creationId xmlns:p14="http://schemas.microsoft.com/office/powerpoint/2010/main" val="19653599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68957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95172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76413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523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ar-IQ"/>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75937958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603290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75876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36871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36374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4434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73707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26854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40237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20319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72547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pPr algn="ctr" defTabSz="412750" hangingPunct="0"/>
            <a:fld id="{86CB4B4D-7CA3-9044-876B-883B54F8677D}" type="slidenum">
              <a:rPr lang="en-US" kern="0" smtClean="0">
                <a:solidFill>
                  <a:srgbClr val="FFFFFF"/>
                </a:solidFill>
              </a:rPr>
              <a:pPr algn="ctr" defTabSz="412750" hangingPunct="0"/>
              <a:t>‹#›</a:t>
            </a:fld>
            <a:endParaRPr lang="en-US" kern="0">
              <a:solidFill>
                <a:srgbClr val="FFFFFF"/>
              </a:solidFill>
            </a:endParaRPr>
          </a:p>
        </p:txBody>
      </p:sp>
    </p:spTree>
    <p:extLst>
      <p:ext uri="{BB962C8B-B14F-4D97-AF65-F5344CB8AC3E}">
        <p14:creationId xmlns:p14="http://schemas.microsoft.com/office/powerpoint/2010/main" val="534150847"/>
      </p:ext>
    </p:extLst>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9069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057561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438249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15603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52689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93059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82404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03385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12192000" cy="4572000"/>
          </a:xfrm>
          <a:prstGeom prst="rect">
            <a:avLst/>
          </a:prstGeom>
        </p:spPr>
      </p:pic>
      <p:sp>
        <p:nvSpPr>
          <p:cNvPr id="4" name="Date Placeholder 3"/>
          <p:cNvSpPr>
            <a:spLocks noGrp="1"/>
          </p:cNvSpPr>
          <p:nvPr>
            <p:ph type="dt" sz="half" idx="10"/>
          </p:nvPr>
        </p:nvSpPr>
        <p:spPr/>
        <p:txBody>
          <a:bodyPr/>
          <a:lstStyle/>
          <a:p>
            <a:pPr defTabSz="914265" rtl="1"/>
            <a:fld id="{1B8ABB09-4A1D-463E-8065-109CC2B7EFAA}" type="datetimeFigureOut">
              <a:rPr lang="ar-SA" smtClean="0">
                <a:solidFill>
                  <a:prstClr val="white"/>
                </a:solidFill>
              </a:rPr>
              <a:pPr defTabSz="914265" rtl="1"/>
              <a:t>07/09/1445</a:t>
            </a:fld>
            <a:endParaRPr lang="ar-SA">
              <a:solidFill>
                <a:prstClr val="white"/>
              </a:solidFill>
            </a:endParaRPr>
          </a:p>
        </p:txBody>
      </p:sp>
      <p:sp>
        <p:nvSpPr>
          <p:cNvPr id="5" name="Footer Placeholder 4"/>
          <p:cNvSpPr>
            <a:spLocks noGrp="1"/>
          </p:cNvSpPr>
          <p:nvPr>
            <p:ph type="ftr" sz="quarter" idx="11"/>
          </p:nvPr>
        </p:nvSpPr>
        <p:spPr/>
        <p:txBody>
          <a:bodyPr/>
          <a:lstStyle/>
          <a:p>
            <a:pPr defTabSz="914265" rtl="1"/>
            <a:endParaRPr lang="ar-SA">
              <a:solidFill>
                <a:prstClr val="white"/>
              </a:solidFill>
            </a:endParaRPr>
          </a:p>
        </p:txBody>
      </p:sp>
      <p:sp>
        <p:nvSpPr>
          <p:cNvPr id="6" name="Slide Number Placeholder 5"/>
          <p:cNvSpPr>
            <a:spLocks noGrp="1"/>
          </p:cNvSpPr>
          <p:nvPr>
            <p:ph type="sldNum" sz="quarter" idx="12"/>
          </p:nvPr>
        </p:nvSpPr>
        <p:spPr/>
        <p:txBody>
          <a:bodyPr/>
          <a:lstStyle/>
          <a:p>
            <a:pPr defTabSz="914265" rtl="1"/>
            <a:fld id="{0B34F065-1154-456A-91E3-76DE8E75E17B}" type="slidenum">
              <a:rPr lang="ar-SA" smtClean="0">
                <a:solidFill>
                  <a:prstClr val="white"/>
                </a:solidFill>
              </a:rPr>
              <a:pPr defTabSz="914265" rtl="1"/>
              <a:t>‹#›</a:t>
            </a:fld>
            <a:endParaRPr lang="ar-SA">
              <a:solidFill>
                <a:prstClr val="white"/>
              </a:solidFill>
            </a:endParaRPr>
          </a:p>
        </p:txBody>
      </p:sp>
      <p:sp>
        <p:nvSpPr>
          <p:cNvPr id="3" name="Subtitle 2"/>
          <p:cNvSpPr>
            <a:spLocks noGrp="1"/>
          </p:cNvSpPr>
          <p:nvPr>
            <p:ph type="subTitle" idx="1"/>
          </p:nvPr>
        </p:nvSpPr>
        <p:spPr>
          <a:xfrm>
            <a:off x="1625600" y="3886200"/>
            <a:ext cx="85344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en-US" dirty="0"/>
          </a:p>
        </p:txBody>
      </p:sp>
      <p:sp>
        <p:nvSpPr>
          <p:cNvPr id="2" name="Title 1"/>
          <p:cNvSpPr>
            <a:spLocks noGrp="1"/>
          </p:cNvSpPr>
          <p:nvPr>
            <p:ph type="ctrTitle"/>
          </p:nvPr>
        </p:nvSpPr>
        <p:spPr>
          <a:xfrm>
            <a:off x="914400" y="2008115"/>
            <a:ext cx="10363200" cy="1470025"/>
          </a:xfrm>
        </p:spPr>
        <p:txBody>
          <a:bodyPr/>
          <a:lstStyle>
            <a:lvl1pPr algn="ctr">
              <a:defRPr sz="3200"/>
            </a:lvl1pPr>
          </a:lstStyle>
          <a:p>
            <a:r>
              <a:rPr lang="ar-SA"/>
              <a:t>انقر لتحرير نمط العنوان الرئيسي</a:t>
            </a:r>
            <a:endParaRPr lang="en-US" dirty="0"/>
          </a:p>
        </p:txBody>
      </p:sp>
    </p:spTree>
    <p:extLst>
      <p:ext uri="{BB962C8B-B14F-4D97-AF65-F5344CB8AC3E}">
        <p14:creationId xmlns:p14="http://schemas.microsoft.com/office/powerpoint/2010/main" val="109077403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9"/>
            <a:ext cx="10566400" cy="1143000"/>
          </a:xfrm>
        </p:spPr>
        <p:txBody>
          <a:bodyPr/>
          <a:lstStyle/>
          <a:p>
            <a:r>
              <a:rPr lang="ar-SA"/>
              <a:t>انقر لتحرير نمط العنوان الرئيسي</a:t>
            </a:r>
            <a:endParaRPr lang="en-US" dirty="0"/>
          </a:p>
        </p:txBody>
      </p:sp>
      <p:sp>
        <p:nvSpPr>
          <p:cNvPr id="4" name="Date Placeholder 3"/>
          <p:cNvSpPr>
            <a:spLocks noGrp="1"/>
          </p:cNvSpPr>
          <p:nvPr>
            <p:ph type="dt" sz="half" idx="10"/>
          </p:nvPr>
        </p:nvSpPr>
        <p:spPr/>
        <p:txBody>
          <a:bodyPr/>
          <a:lstStyle/>
          <a:p>
            <a:pPr defTabSz="914265" rtl="1"/>
            <a:fld id="{1B8ABB09-4A1D-463E-8065-109CC2B7EFAA}" type="datetimeFigureOut">
              <a:rPr lang="ar-SA" smtClean="0">
                <a:solidFill>
                  <a:prstClr val="white"/>
                </a:solidFill>
              </a:rPr>
              <a:pPr defTabSz="914265" rtl="1"/>
              <a:t>07/09/1445</a:t>
            </a:fld>
            <a:endParaRPr lang="ar-SA">
              <a:solidFill>
                <a:prstClr val="white"/>
              </a:solidFill>
            </a:endParaRPr>
          </a:p>
        </p:txBody>
      </p:sp>
      <p:sp>
        <p:nvSpPr>
          <p:cNvPr id="5" name="Footer Placeholder 4"/>
          <p:cNvSpPr>
            <a:spLocks noGrp="1"/>
          </p:cNvSpPr>
          <p:nvPr>
            <p:ph type="ftr" sz="quarter" idx="11"/>
          </p:nvPr>
        </p:nvSpPr>
        <p:spPr/>
        <p:txBody>
          <a:bodyPr/>
          <a:lstStyle/>
          <a:p>
            <a:pPr defTabSz="914265" rtl="1"/>
            <a:endParaRPr lang="ar-SA">
              <a:solidFill>
                <a:prstClr val="white"/>
              </a:solidFill>
            </a:endParaRPr>
          </a:p>
        </p:txBody>
      </p:sp>
      <p:sp>
        <p:nvSpPr>
          <p:cNvPr id="6" name="Slide Number Placeholder 5"/>
          <p:cNvSpPr>
            <a:spLocks noGrp="1"/>
          </p:cNvSpPr>
          <p:nvPr>
            <p:ph type="sldNum" sz="quarter" idx="12"/>
          </p:nvPr>
        </p:nvSpPr>
        <p:spPr/>
        <p:txBody>
          <a:bodyPr/>
          <a:lstStyle/>
          <a:p>
            <a:pPr defTabSz="914265" rtl="1"/>
            <a:fld id="{0B34F065-1154-456A-91E3-76DE8E75E17B}" type="slidenum">
              <a:rPr lang="ar-SA" smtClean="0">
                <a:solidFill>
                  <a:prstClr val="white"/>
                </a:solidFill>
              </a:rPr>
              <a:pPr defTabSz="914265" rtl="1"/>
              <a:t>‹#›</a:t>
            </a:fld>
            <a:endParaRPr lang="ar-SA">
              <a:solidFill>
                <a:prstClr val="white"/>
              </a:solidFill>
            </a:endParaRPr>
          </a:p>
        </p:txBody>
      </p:sp>
      <p:sp>
        <p:nvSpPr>
          <p:cNvPr id="8" name="Content Placeholder 7"/>
          <p:cNvSpPr>
            <a:spLocks noGrp="1"/>
          </p:cNvSpPr>
          <p:nvPr>
            <p:ph sz="quarter" idx="13"/>
          </p:nvPr>
        </p:nvSpPr>
        <p:spPr>
          <a:xfrm>
            <a:off x="812800" y="1600200"/>
            <a:ext cx="10566400" cy="411480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Tree>
    <p:extLst>
      <p:ext uri="{BB962C8B-B14F-4D97-AF65-F5344CB8AC3E}">
        <p14:creationId xmlns:p14="http://schemas.microsoft.com/office/powerpoint/2010/main" val="941041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889000" y="1149350"/>
            <a:ext cx="10414000" cy="2324100"/>
          </a:xfrm>
          <a:prstGeom prst="rect">
            <a:avLst/>
          </a:prstGeom>
        </p:spPr>
        <p:txBody>
          <a:bodyPr anchor="b"/>
          <a:lstStyle>
            <a:lvl1pPr>
              <a:defRPr>
                <a:latin typeface="+mn-lt"/>
                <a:ea typeface="+mn-ea"/>
                <a:cs typeface="+mn-cs"/>
                <a:sym typeface="Helvetica Neue Medium"/>
              </a:defRPr>
            </a:lvl1pPr>
          </a:lstStyle>
          <a:p>
            <a:r>
              <a:t>Title Text</a:t>
            </a:r>
          </a:p>
        </p:txBody>
      </p:sp>
      <p:sp>
        <p:nvSpPr>
          <p:cNvPr id="21" name="Body Level One…"/>
          <p:cNvSpPr txBox="1">
            <a:spLocks noGrp="1"/>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2700">
                <a:latin typeface="Helvetica Neue"/>
                <a:ea typeface="Helvetica Neue"/>
                <a:cs typeface="Helvetica Neue"/>
                <a:sym typeface="Helvetica Neue"/>
              </a:defRPr>
            </a:lvl1pPr>
            <a:lvl2pPr marL="0" indent="0" algn="ctr">
              <a:spcBef>
                <a:spcPts val="0"/>
              </a:spcBef>
              <a:buSzTx/>
              <a:buNone/>
              <a:defRPr sz="2700">
                <a:latin typeface="Helvetica Neue"/>
                <a:ea typeface="Helvetica Neue"/>
                <a:cs typeface="Helvetica Neue"/>
                <a:sym typeface="Helvetica Neue"/>
              </a:defRPr>
            </a:lvl2pPr>
            <a:lvl3pPr marL="0" indent="0" algn="ctr">
              <a:spcBef>
                <a:spcPts val="0"/>
              </a:spcBef>
              <a:buSzTx/>
              <a:buNone/>
              <a:defRPr sz="2700">
                <a:latin typeface="Helvetica Neue"/>
                <a:ea typeface="Helvetica Neue"/>
                <a:cs typeface="Helvetica Neue"/>
                <a:sym typeface="Helvetica Neue"/>
              </a:defRPr>
            </a:lvl3pPr>
            <a:lvl4pPr marL="0" indent="0" algn="ctr">
              <a:spcBef>
                <a:spcPts val="0"/>
              </a:spcBef>
              <a:buSzTx/>
              <a:buNone/>
              <a:defRPr sz="2700">
                <a:latin typeface="Helvetica Neue"/>
                <a:ea typeface="Helvetica Neue"/>
                <a:cs typeface="Helvetica Neue"/>
                <a:sym typeface="Helvetica Neue"/>
              </a:defRPr>
            </a:lvl4pPr>
            <a:lvl5pPr marL="0" indent="0" algn="ctr">
              <a:spcBef>
                <a:spcPts val="0"/>
              </a:spcBef>
              <a:buSzTx/>
              <a:buNone/>
              <a:defRPr sz="27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pPr algn="ctr" defTabSz="412750" hangingPunct="0"/>
            <a:fld id="{86CB4B4D-7CA3-9044-876B-883B54F8677D}" type="slidenum">
              <a:rPr lang="en-US" kern="0" smtClean="0">
                <a:solidFill>
                  <a:srgbClr val="FFFFFF"/>
                </a:solidFill>
              </a:rPr>
              <a:pPr algn="ctr" defTabSz="412750" hangingPunct="0"/>
              <a:t>‹#›</a:t>
            </a:fld>
            <a:endParaRPr lang="en-US" kern="0">
              <a:solidFill>
                <a:srgbClr val="FFFFFF"/>
              </a:solidFill>
            </a:endParaRPr>
          </a:p>
        </p:txBody>
      </p:sp>
    </p:spTree>
    <p:extLst>
      <p:ext uri="{BB962C8B-B14F-4D97-AF65-F5344CB8AC3E}">
        <p14:creationId xmlns:p14="http://schemas.microsoft.com/office/powerpoint/2010/main" val="1476899479"/>
      </p:ext>
    </p:extLst>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813055" y="4962630"/>
            <a:ext cx="10513484" cy="1362075"/>
          </a:xfrm>
        </p:spPr>
        <p:txBody>
          <a:bodyPr anchor="t"/>
          <a:lstStyle>
            <a:lvl1pPr algn="l">
              <a:defRPr sz="3200" b="0" i="0" cap="all" baseline="0"/>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813055" y="3462446"/>
            <a:ext cx="10513484"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pPr defTabSz="914265" rtl="1"/>
            <a:fld id="{1B8ABB09-4A1D-463E-8065-109CC2B7EFAA}" type="datetimeFigureOut">
              <a:rPr lang="ar-SA" smtClean="0">
                <a:solidFill>
                  <a:prstClr val="white"/>
                </a:solidFill>
              </a:rPr>
              <a:pPr defTabSz="914265" rtl="1"/>
              <a:t>07/09/1445</a:t>
            </a:fld>
            <a:endParaRPr lang="ar-SA">
              <a:solidFill>
                <a:prstClr val="white"/>
              </a:solidFill>
            </a:endParaRPr>
          </a:p>
        </p:txBody>
      </p:sp>
      <p:sp>
        <p:nvSpPr>
          <p:cNvPr id="5" name="Footer Placeholder 4"/>
          <p:cNvSpPr>
            <a:spLocks noGrp="1"/>
          </p:cNvSpPr>
          <p:nvPr>
            <p:ph type="ftr" sz="quarter" idx="11"/>
          </p:nvPr>
        </p:nvSpPr>
        <p:spPr/>
        <p:txBody>
          <a:bodyPr/>
          <a:lstStyle/>
          <a:p>
            <a:pPr defTabSz="914265" rtl="1"/>
            <a:endParaRPr lang="ar-SA">
              <a:solidFill>
                <a:prstClr val="white"/>
              </a:solidFill>
            </a:endParaRPr>
          </a:p>
        </p:txBody>
      </p:sp>
      <p:sp>
        <p:nvSpPr>
          <p:cNvPr id="6" name="Slide Number Placeholder 5"/>
          <p:cNvSpPr>
            <a:spLocks noGrp="1"/>
          </p:cNvSpPr>
          <p:nvPr>
            <p:ph type="sldNum" sz="quarter" idx="12"/>
          </p:nvPr>
        </p:nvSpPr>
        <p:spPr/>
        <p:txBody>
          <a:bodyPr/>
          <a:lstStyle/>
          <a:p>
            <a:pPr defTabSz="914265" rtl="1"/>
            <a:fld id="{0B34F065-1154-456A-91E3-76DE8E75E17B}" type="slidenum">
              <a:rPr lang="ar-SA" smtClean="0">
                <a:solidFill>
                  <a:prstClr val="white"/>
                </a:solidFill>
              </a:rPr>
              <a:pPr defTabSz="914265" rtl="1"/>
              <a:t>‹#›</a:t>
            </a:fld>
            <a:endParaRPr lang="ar-SA">
              <a:solidFill>
                <a:prstClr val="white"/>
              </a:solidFill>
            </a:endParaRPr>
          </a:p>
        </p:txBody>
      </p:sp>
    </p:spTree>
    <p:extLst>
      <p:ext uri="{BB962C8B-B14F-4D97-AF65-F5344CB8AC3E}">
        <p14:creationId xmlns:p14="http://schemas.microsoft.com/office/powerpoint/2010/main" val="120627802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812800" y="1600200"/>
            <a:ext cx="49784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13" name="Content Placeholder 12"/>
          <p:cNvSpPr>
            <a:spLocks noGrp="1"/>
          </p:cNvSpPr>
          <p:nvPr>
            <p:ph sz="quarter" idx="14"/>
          </p:nvPr>
        </p:nvSpPr>
        <p:spPr>
          <a:xfrm>
            <a:off x="6400800" y="1600200"/>
            <a:ext cx="49784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2" name="Title 1"/>
          <p:cNvSpPr>
            <a:spLocks noGrp="1"/>
          </p:cNvSpPr>
          <p:nvPr>
            <p:ph type="title"/>
          </p:nvPr>
        </p:nvSpPr>
        <p:spPr>
          <a:xfrm>
            <a:off x="812800" y="274639"/>
            <a:ext cx="10566400" cy="1143000"/>
          </a:xfrm>
        </p:spPr>
        <p:txBody>
          <a:bodyPr/>
          <a:lstStyle/>
          <a:p>
            <a:r>
              <a:rPr lang="ar-SA"/>
              <a:t>انقر لتحرير نمط العنوان الرئيسي</a:t>
            </a:r>
            <a:endParaRPr lang="en-US" dirty="0"/>
          </a:p>
        </p:txBody>
      </p:sp>
      <p:sp>
        <p:nvSpPr>
          <p:cNvPr id="5" name="Date Placeholder 4"/>
          <p:cNvSpPr>
            <a:spLocks noGrp="1"/>
          </p:cNvSpPr>
          <p:nvPr>
            <p:ph type="dt" sz="half" idx="10"/>
          </p:nvPr>
        </p:nvSpPr>
        <p:spPr/>
        <p:txBody>
          <a:bodyPr/>
          <a:lstStyle/>
          <a:p>
            <a:pPr defTabSz="914265" rtl="1"/>
            <a:fld id="{1B8ABB09-4A1D-463E-8065-109CC2B7EFAA}" type="datetimeFigureOut">
              <a:rPr lang="ar-SA" smtClean="0">
                <a:solidFill>
                  <a:prstClr val="white"/>
                </a:solidFill>
              </a:rPr>
              <a:pPr defTabSz="914265" rtl="1"/>
              <a:t>07/09/1445</a:t>
            </a:fld>
            <a:endParaRPr lang="ar-SA">
              <a:solidFill>
                <a:prstClr val="white"/>
              </a:solidFill>
            </a:endParaRPr>
          </a:p>
        </p:txBody>
      </p:sp>
      <p:sp>
        <p:nvSpPr>
          <p:cNvPr id="6" name="Footer Placeholder 5"/>
          <p:cNvSpPr>
            <a:spLocks noGrp="1"/>
          </p:cNvSpPr>
          <p:nvPr>
            <p:ph type="ftr" sz="quarter" idx="11"/>
          </p:nvPr>
        </p:nvSpPr>
        <p:spPr/>
        <p:txBody>
          <a:bodyPr/>
          <a:lstStyle/>
          <a:p>
            <a:pPr defTabSz="914265" rtl="1"/>
            <a:endParaRPr lang="ar-SA">
              <a:solidFill>
                <a:prstClr val="white"/>
              </a:solidFill>
            </a:endParaRPr>
          </a:p>
        </p:txBody>
      </p:sp>
      <p:sp>
        <p:nvSpPr>
          <p:cNvPr id="7" name="Slide Number Placeholder 6"/>
          <p:cNvSpPr>
            <a:spLocks noGrp="1"/>
          </p:cNvSpPr>
          <p:nvPr>
            <p:ph type="sldNum" sz="quarter" idx="12"/>
          </p:nvPr>
        </p:nvSpPr>
        <p:spPr/>
        <p:txBody>
          <a:bodyPr/>
          <a:lstStyle/>
          <a:p>
            <a:pPr defTabSz="914265" rtl="1"/>
            <a:fld id="{0B34F065-1154-456A-91E3-76DE8E75E17B}" type="slidenum">
              <a:rPr lang="ar-SA" smtClean="0">
                <a:solidFill>
                  <a:prstClr val="white"/>
                </a:solidFill>
              </a:rPr>
              <a:pPr defTabSz="914265" rtl="1"/>
              <a:t>‹#›</a:t>
            </a:fld>
            <a:endParaRPr lang="ar-SA">
              <a:solidFill>
                <a:prstClr val="white"/>
              </a:solidFill>
            </a:endParaRPr>
          </a:p>
        </p:txBody>
      </p:sp>
    </p:spTree>
    <p:extLst>
      <p:ext uri="{BB962C8B-B14F-4D97-AF65-F5344CB8AC3E}">
        <p14:creationId xmlns:p14="http://schemas.microsoft.com/office/powerpoint/2010/main" val="16221677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6400800" y="2209800"/>
            <a:ext cx="49784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11" name="Content Placeholder 10"/>
          <p:cNvSpPr>
            <a:spLocks noGrp="1"/>
          </p:cNvSpPr>
          <p:nvPr>
            <p:ph sz="quarter" idx="13"/>
          </p:nvPr>
        </p:nvSpPr>
        <p:spPr>
          <a:xfrm>
            <a:off x="812800" y="2209800"/>
            <a:ext cx="49784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2" name="Title 1"/>
          <p:cNvSpPr>
            <a:spLocks noGrp="1"/>
          </p:cNvSpPr>
          <p:nvPr>
            <p:ph type="title"/>
          </p:nvPr>
        </p:nvSpPr>
        <p:spPr>
          <a:xfrm>
            <a:off x="812800" y="274639"/>
            <a:ext cx="10566400" cy="1143000"/>
          </a:xfrm>
        </p:spPr>
        <p:txBody>
          <a:bodyPr/>
          <a:lstStyle>
            <a:lvl1pPr>
              <a:defRPr/>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812800" y="1600205"/>
            <a:ext cx="49784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5" name="Text Placeholder 4"/>
          <p:cNvSpPr>
            <a:spLocks noGrp="1"/>
          </p:cNvSpPr>
          <p:nvPr>
            <p:ph type="body" sz="quarter" idx="3"/>
          </p:nvPr>
        </p:nvSpPr>
        <p:spPr>
          <a:xfrm>
            <a:off x="6400800" y="1600205"/>
            <a:ext cx="49784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7" name="Date Placeholder 6"/>
          <p:cNvSpPr>
            <a:spLocks noGrp="1"/>
          </p:cNvSpPr>
          <p:nvPr>
            <p:ph type="dt" sz="half" idx="10"/>
          </p:nvPr>
        </p:nvSpPr>
        <p:spPr/>
        <p:txBody>
          <a:bodyPr/>
          <a:lstStyle/>
          <a:p>
            <a:pPr defTabSz="914265" rtl="1"/>
            <a:fld id="{1B8ABB09-4A1D-463E-8065-109CC2B7EFAA}" type="datetimeFigureOut">
              <a:rPr lang="ar-SA" smtClean="0">
                <a:solidFill>
                  <a:prstClr val="white"/>
                </a:solidFill>
              </a:rPr>
              <a:pPr defTabSz="914265" rtl="1"/>
              <a:t>07/09/1445</a:t>
            </a:fld>
            <a:endParaRPr lang="ar-SA">
              <a:solidFill>
                <a:prstClr val="white"/>
              </a:solidFill>
            </a:endParaRPr>
          </a:p>
        </p:txBody>
      </p:sp>
      <p:sp>
        <p:nvSpPr>
          <p:cNvPr id="8" name="Footer Placeholder 7"/>
          <p:cNvSpPr>
            <a:spLocks noGrp="1"/>
          </p:cNvSpPr>
          <p:nvPr>
            <p:ph type="ftr" sz="quarter" idx="11"/>
          </p:nvPr>
        </p:nvSpPr>
        <p:spPr/>
        <p:txBody>
          <a:bodyPr/>
          <a:lstStyle/>
          <a:p>
            <a:pPr defTabSz="914265" rtl="1"/>
            <a:endParaRPr lang="ar-SA">
              <a:solidFill>
                <a:prstClr val="white"/>
              </a:solidFill>
            </a:endParaRPr>
          </a:p>
        </p:txBody>
      </p:sp>
      <p:sp>
        <p:nvSpPr>
          <p:cNvPr id="9" name="Slide Number Placeholder 8"/>
          <p:cNvSpPr>
            <a:spLocks noGrp="1"/>
          </p:cNvSpPr>
          <p:nvPr>
            <p:ph type="sldNum" sz="quarter" idx="12"/>
          </p:nvPr>
        </p:nvSpPr>
        <p:spPr/>
        <p:txBody>
          <a:bodyPr/>
          <a:lstStyle/>
          <a:p>
            <a:pPr defTabSz="914265" rtl="1"/>
            <a:fld id="{0B34F065-1154-456A-91E3-76DE8E75E17B}" type="slidenum">
              <a:rPr lang="ar-SA" smtClean="0">
                <a:solidFill>
                  <a:prstClr val="white"/>
                </a:solidFill>
              </a:rPr>
              <a:pPr defTabSz="914265" rtl="1"/>
              <a:t>‹#›</a:t>
            </a:fld>
            <a:endParaRPr lang="ar-SA">
              <a:solidFill>
                <a:prstClr val="white"/>
              </a:solidFill>
            </a:endParaRPr>
          </a:p>
        </p:txBody>
      </p:sp>
    </p:spTree>
    <p:extLst>
      <p:ext uri="{BB962C8B-B14F-4D97-AF65-F5344CB8AC3E}">
        <p14:creationId xmlns:p14="http://schemas.microsoft.com/office/powerpoint/2010/main" val="54695381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9"/>
            <a:ext cx="10566400" cy="1143000"/>
          </a:xfrm>
        </p:spPr>
        <p:txBody>
          <a:bodyPr/>
          <a:lstStyle/>
          <a:p>
            <a:r>
              <a:rPr lang="ar-SA"/>
              <a:t>انقر لتحرير نمط العنوان الرئيسي</a:t>
            </a:r>
            <a:endParaRPr lang="en-US" dirty="0"/>
          </a:p>
        </p:txBody>
      </p:sp>
      <p:sp>
        <p:nvSpPr>
          <p:cNvPr id="3" name="Date Placeholder 2"/>
          <p:cNvSpPr>
            <a:spLocks noGrp="1"/>
          </p:cNvSpPr>
          <p:nvPr>
            <p:ph type="dt" sz="half" idx="10"/>
          </p:nvPr>
        </p:nvSpPr>
        <p:spPr/>
        <p:txBody>
          <a:bodyPr/>
          <a:lstStyle/>
          <a:p>
            <a:pPr defTabSz="914265" rtl="1"/>
            <a:fld id="{1B8ABB09-4A1D-463E-8065-109CC2B7EFAA}" type="datetimeFigureOut">
              <a:rPr lang="ar-SA" smtClean="0">
                <a:solidFill>
                  <a:prstClr val="white"/>
                </a:solidFill>
              </a:rPr>
              <a:pPr defTabSz="914265" rtl="1"/>
              <a:t>07/09/1445</a:t>
            </a:fld>
            <a:endParaRPr lang="ar-SA">
              <a:solidFill>
                <a:prstClr val="white"/>
              </a:solidFill>
            </a:endParaRPr>
          </a:p>
        </p:txBody>
      </p:sp>
      <p:sp>
        <p:nvSpPr>
          <p:cNvPr id="4" name="Footer Placeholder 3"/>
          <p:cNvSpPr>
            <a:spLocks noGrp="1"/>
          </p:cNvSpPr>
          <p:nvPr>
            <p:ph type="ftr" sz="quarter" idx="11"/>
          </p:nvPr>
        </p:nvSpPr>
        <p:spPr/>
        <p:txBody>
          <a:bodyPr/>
          <a:lstStyle/>
          <a:p>
            <a:pPr defTabSz="914265" rtl="1"/>
            <a:endParaRPr lang="ar-SA">
              <a:solidFill>
                <a:prstClr val="white"/>
              </a:solidFill>
            </a:endParaRPr>
          </a:p>
        </p:txBody>
      </p:sp>
      <p:sp>
        <p:nvSpPr>
          <p:cNvPr id="5" name="Slide Number Placeholder 4"/>
          <p:cNvSpPr>
            <a:spLocks noGrp="1"/>
          </p:cNvSpPr>
          <p:nvPr>
            <p:ph type="sldNum" sz="quarter" idx="12"/>
          </p:nvPr>
        </p:nvSpPr>
        <p:spPr/>
        <p:txBody>
          <a:bodyPr/>
          <a:lstStyle/>
          <a:p>
            <a:pPr defTabSz="914265" rtl="1"/>
            <a:fld id="{0B34F065-1154-456A-91E3-76DE8E75E17B}" type="slidenum">
              <a:rPr lang="ar-SA" smtClean="0">
                <a:solidFill>
                  <a:prstClr val="white"/>
                </a:solidFill>
              </a:rPr>
              <a:pPr defTabSz="914265" rtl="1"/>
              <a:t>‹#›</a:t>
            </a:fld>
            <a:endParaRPr lang="ar-SA">
              <a:solidFill>
                <a:prstClr val="white"/>
              </a:solidFill>
            </a:endParaRPr>
          </a:p>
        </p:txBody>
      </p:sp>
    </p:spTree>
    <p:extLst>
      <p:ext uri="{BB962C8B-B14F-4D97-AF65-F5344CB8AC3E}">
        <p14:creationId xmlns:p14="http://schemas.microsoft.com/office/powerpoint/2010/main" val="36492402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65" rtl="1"/>
            <a:fld id="{1B8ABB09-4A1D-463E-8065-109CC2B7EFAA}" type="datetimeFigureOut">
              <a:rPr lang="ar-SA" smtClean="0">
                <a:solidFill>
                  <a:prstClr val="white"/>
                </a:solidFill>
              </a:rPr>
              <a:pPr defTabSz="914265" rtl="1"/>
              <a:t>07/09/1445</a:t>
            </a:fld>
            <a:endParaRPr lang="ar-SA">
              <a:solidFill>
                <a:prstClr val="white"/>
              </a:solidFill>
            </a:endParaRPr>
          </a:p>
        </p:txBody>
      </p:sp>
      <p:sp>
        <p:nvSpPr>
          <p:cNvPr id="3" name="Footer Placeholder 2"/>
          <p:cNvSpPr>
            <a:spLocks noGrp="1"/>
          </p:cNvSpPr>
          <p:nvPr>
            <p:ph type="ftr" sz="quarter" idx="11"/>
          </p:nvPr>
        </p:nvSpPr>
        <p:spPr/>
        <p:txBody>
          <a:bodyPr/>
          <a:lstStyle/>
          <a:p>
            <a:pPr defTabSz="914265" rtl="1"/>
            <a:endParaRPr lang="ar-SA">
              <a:solidFill>
                <a:prstClr val="white"/>
              </a:solidFill>
            </a:endParaRPr>
          </a:p>
        </p:txBody>
      </p:sp>
      <p:sp>
        <p:nvSpPr>
          <p:cNvPr id="4" name="Slide Number Placeholder 3"/>
          <p:cNvSpPr>
            <a:spLocks noGrp="1"/>
          </p:cNvSpPr>
          <p:nvPr>
            <p:ph type="sldNum" sz="quarter" idx="12"/>
          </p:nvPr>
        </p:nvSpPr>
        <p:spPr/>
        <p:txBody>
          <a:bodyPr/>
          <a:lstStyle/>
          <a:p>
            <a:pPr defTabSz="914265" rtl="1"/>
            <a:fld id="{0B34F065-1154-456A-91E3-76DE8E75E17B}" type="slidenum">
              <a:rPr lang="ar-SA" smtClean="0">
                <a:solidFill>
                  <a:prstClr val="white"/>
                </a:solidFill>
              </a:rPr>
              <a:pPr defTabSz="914265" rtl="1"/>
              <a:t>‹#›</a:t>
            </a:fld>
            <a:endParaRPr lang="ar-SA">
              <a:solidFill>
                <a:prstClr val="white"/>
              </a:solidFill>
            </a:endParaRPr>
          </a:p>
        </p:txBody>
      </p:sp>
    </p:spTree>
    <p:extLst>
      <p:ext uri="{BB962C8B-B14F-4D97-AF65-F5344CB8AC3E}">
        <p14:creationId xmlns:p14="http://schemas.microsoft.com/office/powerpoint/2010/main" val="183335854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5283200" y="1447800"/>
            <a:ext cx="6197600" cy="4267200"/>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2" name="Title 1"/>
          <p:cNvSpPr>
            <a:spLocks noGrp="1"/>
          </p:cNvSpPr>
          <p:nvPr>
            <p:ph type="title"/>
          </p:nvPr>
        </p:nvSpPr>
        <p:spPr>
          <a:xfrm>
            <a:off x="816864" y="1447800"/>
            <a:ext cx="3962400" cy="1097280"/>
          </a:xfrm>
        </p:spPr>
        <p:txBody>
          <a:bodyPr anchor="b"/>
          <a:lstStyle>
            <a:lvl1pPr algn="l">
              <a:defRPr sz="1800" b="0" i="0" cap="none" baseline="0">
                <a:solidFill>
                  <a:schemeClr val="tx2"/>
                </a:solidFill>
              </a:defRPr>
            </a:lvl1pPr>
          </a:lstStyle>
          <a:p>
            <a:r>
              <a:rPr lang="ar-SA"/>
              <a:t>انقر لتحرير نمط العنوان الرئيسي</a:t>
            </a:r>
            <a:endParaRPr lang="en-US" dirty="0"/>
          </a:p>
        </p:txBody>
      </p:sp>
      <p:sp>
        <p:nvSpPr>
          <p:cNvPr id="4" name="Text Placeholder 3"/>
          <p:cNvSpPr>
            <a:spLocks noGrp="1"/>
          </p:cNvSpPr>
          <p:nvPr>
            <p:ph type="body" sz="half" idx="2"/>
          </p:nvPr>
        </p:nvSpPr>
        <p:spPr>
          <a:xfrm>
            <a:off x="816864" y="2547896"/>
            <a:ext cx="39624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pPr defTabSz="914265" rtl="1"/>
            <a:fld id="{1B8ABB09-4A1D-463E-8065-109CC2B7EFAA}" type="datetimeFigureOut">
              <a:rPr lang="ar-SA" smtClean="0">
                <a:solidFill>
                  <a:prstClr val="white"/>
                </a:solidFill>
              </a:rPr>
              <a:pPr defTabSz="914265" rtl="1"/>
              <a:t>07/09/1445</a:t>
            </a:fld>
            <a:endParaRPr lang="ar-SA">
              <a:solidFill>
                <a:prstClr val="white"/>
              </a:solidFill>
            </a:endParaRPr>
          </a:p>
        </p:txBody>
      </p:sp>
      <p:sp>
        <p:nvSpPr>
          <p:cNvPr id="6" name="Footer Placeholder 5"/>
          <p:cNvSpPr>
            <a:spLocks noGrp="1"/>
          </p:cNvSpPr>
          <p:nvPr>
            <p:ph type="ftr" sz="quarter" idx="11"/>
          </p:nvPr>
        </p:nvSpPr>
        <p:spPr/>
        <p:txBody>
          <a:bodyPr/>
          <a:lstStyle/>
          <a:p>
            <a:pPr defTabSz="914265" rtl="1"/>
            <a:endParaRPr lang="ar-SA">
              <a:solidFill>
                <a:prstClr val="white"/>
              </a:solidFill>
            </a:endParaRPr>
          </a:p>
        </p:txBody>
      </p:sp>
      <p:sp>
        <p:nvSpPr>
          <p:cNvPr id="7" name="Slide Number Placeholder 6"/>
          <p:cNvSpPr>
            <a:spLocks noGrp="1"/>
          </p:cNvSpPr>
          <p:nvPr>
            <p:ph type="sldNum" sz="quarter" idx="12"/>
          </p:nvPr>
        </p:nvSpPr>
        <p:spPr/>
        <p:txBody>
          <a:bodyPr/>
          <a:lstStyle/>
          <a:p>
            <a:pPr defTabSz="914265" rtl="1"/>
            <a:fld id="{0B34F065-1154-456A-91E3-76DE8E75E17B}" type="slidenum">
              <a:rPr lang="ar-SA" smtClean="0">
                <a:solidFill>
                  <a:prstClr val="white"/>
                </a:solidFill>
              </a:rPr>
              <a:pPr defTabSz="914265" rtl="1"/>
              <a:t>‹#›</a:t>
            </a:fld>
            <a:endParaRPr lang="ar-SA">
              <a:solidFill>
                <a:prstClr val="white"/>
              </a:solidFill>
            </a:endParaRPr>
          </a:p>
        </p:txBody>
      </p:sp>
    </p:spTree>
    <p:extLst>
      <p:ext uri="{BB962C8B-B14F-4D97-AF65-F5344CB8AC3E}">
        <p14:creationId xmlns:p14="http://schemas.microsoft.com/office/powerpoint/2010/main" val="282233311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12192000" cy="6858000"/>
          </a:xfrm>
          <a:prstGeom prst="rect">
            <a:avLst/>
          </a:prstGeom>
        </p:spPr>
      </p:pic>
      <p:sp>
        <p:nvSpPr>
          <p:cNvPr id="2" name="Title 1"/>
          <p:cNvSpPr>
            <a:spLocks noGrp="1"/>
          </p:cNvSpPr>
          <p:nvPr>
            <p:ph type="title"/>
          </p:nvPr>
        </p:nvSpPr>
        <p:spPr>
          <a:xfrm>
            <a:off x="812800" y="1447800"/>
            <a:ext cx="3962400" cy="1097280"/>
          </a:xfrm>
        </p:spPr>
        <p:txBody>
          <a:bodyPr anchor="b"/>
          <a:lstStyle>
            <a:lvl1pPr algn="l">
              <a:defRPr sz="1800" b="0" i="0" cap="none" baseline="0">
                <a:solidFill>
                  <a:schemeClr val="tx2"/>
                </a:solidFill>
              </a:defRPr>
            </a:lvl1pPr>
          </a:lstStyle>
          <a:p>
            <a:r>
              <a:rPr lang="ar-SA"/>
              <a:t>انقر لتحرير نمط العنوان الرئيسي</a:t>
            </a:r>
            <a:endParaRPr lang="en-US" dirty="0"/>
          </a:p>
        </p:txBody>
      </p:sp>
      <p:sp>
        <p:nvSpPr>
          <p:cNvPr id="3" name="Picture Placeholder 2"/>
          <p:cNvSpPr>
            <a:spLocks noGrp="1"/>
          </p:cNvSpPr>
          <p:nvPr>
            <p:ph type="pic" idx="1"/>
          </p:nvPr>
        </p:nvSpPr>
        <p:spPr>
          <a:xfrm>
            <a:off x="6209792" y="1447800"/>
            <a:ext cx="4559808"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812800" y="2547893"/>
            <a:ext cx="39624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pPr defTabSz="914265" rtl="1"/>
            <a:fld id="{1B8ABB09-4A1D-463E-8065-109CC2B7EFAA}" type="datetimeFigureOut">
              <a:rPr lang="ar-SA" smtClean="0">
                <a:solidFill>
                  <a:prstClr val="white"/>
                </a:solidFill>
              </a:rPr>
              <a:pPr defTabSz="914265" rtl="1"/>
              <a:t>07/09/1445</a:t>
            </a:fld>
            <a:endParaRPr lang="ar-SA">
              <a:solidFill>
                <a:prstClr val="white"/>
              </a:solidFill>
            </a:endParaRPr>
          </a:p>
        </p:txBody>
      </p:sp>
      <p:sp>
        <p:nvSpPr>
          <p:cNvPr id="6" name="Footer Placeholder 5"/>
          <p:cNvSpPr>
            <a:spLocks noGrp="1"/>
          </p:cNvSpPr>
          <p:nvPr>
            <p:ph type="ftr" sz="quarter" idx="11"/>
          </p:nvPr>
        </p:nvSpPr>
        <p:spPr/>
        <p:txBody>
          <a:bodyPr/>
          <a:lstStyle/>
          <a:p>
            <a:pPr defTabSz="914265" rtl="1"/>
            <a:endParaRPr lang="ar-SA">
              <a:solidFill>
                <a:prstClr val="white"/>
              </a:solidFill>
            </a:endParaRPr>
          </a:p>
        </p:txBody>
      </p:sp>
      <p:sp>
        <p:nvSpPr>
          <p:cNvPr id="7" name="Slide Number Placeholder 6"/>
          <p:cNvSpPr>
            <a:spLocks noGrp="1"/>
          </p:cNvSpPr>
          <p:nvPr>
            <p:ph type="sldNum" sz="quarter" idx="12"/>
          </p:nvPr>
        </p:nvSpPr>
        <p:spPr/>
        <p:txBody>
          <a:bodyPr/>
          <a:lstStyle/>
          <a:p>
            <a:pPr defTabSz="914265" rtl="1"/>
            <a:fld id="{0B34F065-1154-456A-91E3-76DE8E75E17B}" type="slidenum">
              <a:rPr lang="ar-SA" smtClean="0">
                <a:solidFill>
                  <a:prstClr val="white"/>
                </a:solidFill>
              </a:rPr>
              <a:pPr defTabSz="914265" rtl="1"/>
              <a:t>‹#›</a:t>
            </a:fld>
            <a:endParaRPr lang="ar-SA">
              <a:solidFill>
                <a:prstClr val="white"/>
              </a:solidFill>
            </a:endParaRPr>
          </a:p>
        </p:txBody>
      </p:sp>
    </p:spTree>
    <p:extLst>
      <p:ext uri="{BB962C8B-B14F-4D97-AF65-F5344CB8AC3E}">
        <p14:creationId xmlns:p14="http://schemas.microsoft.com/office/powerpoint/2010/main" val="97564845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Vertical Text Placeholder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Date Placeholder 3"/>
          <p:cNvSpPr>
            <a:spLocks noGrp="1"/>
          </p:cNvSpPr>
          <p:nvPr>
            <p:ph type="dt" sz="half" idx="10"/>
          </p:nvPr>
        </p:nvSpPr>
        <p:spPr/>
        <p:txBody>
          <a:bodyPr/>
          <a:lstStyle/>
          <a:p>
            <a:pPr defTabSz="914265" rtl="1"/>
            <a:fld id="{1B8ABB09-4A1D-463E-8065-109CC2B7EFAA}" type="datetimeFigureOut">
              <a:rPr lang="ar-SA" smtClean="0">
                <a:solidFill>
                  <a:prstClr val="white"/>
                </a:solidFill>
              </a:rPr>
              <a:pPr defTabSz="914265" rtl="1"/>
              <a:t>07/09/1445</a:t>
            </a:fld>
            <a:endParaRPr lang="ar-SA">
              <a:solidFill>
                <a:prstClr val="white"/>
              </a:solidFill>
            </a:endParaRPr>
          </a:p>
        </p:txBody>
      </p:sp>
      <p:sp>
        <p:nvSpPr>
          <p:cNvPr id="5" name="Footer Placeholder 4"/>
          <p:cNvSpPr>
            <a:spLocks noGrp="1"/>
          </p:cNvSpPr>
          <p:nvPr>
            <p:ph type="ftr" sz="quarter" idx="11"/>
          </p:nvPr>
        </p:nvSpPr>
        <p:spPr/>
        <p:txBody>
          <a:bodyPr/>
          <a:lstStyle/>
          <a:p>
            <a:pPr defTabSz="914265" rtl="1"/>
            <a:endParaRPr lang="ar-SA">
              <a:solidFill>
                <a:prstClr val="white"/>
              </a:solidFill>
            </a:endParaRPr>
          </a:p>
        </p:txBody>
      </p:sp>
      <p:sp>
        <p:nvSpPr>
          <p:cNvPr id="6" name="Slide Number Placeholder 5"/>
          <p:cNvSpPr>
            <a:spLocks noGrp="1"/>
          </p:cNvSpPr>
          <p:nvPr>
            <p:ph type="sldNum" sz="quarter" idx="12"/>
          </p:nvPr>
        </p:nvSpPr>
        <p:spPr/>
        <p:txBody>
          <a:bodyPr/>
          <a:lstStyle/>
          <a:p>
            <a:pPr defTabSz="914265" rtl="1"/>
            <a:fld id="{0B34F065-1154-456A-91E3-76DE8E75E17B}" type="slidenum">
              <a:rPr lang="ar-SA" smtClean="0">
                <a:solidFill>
                  <a:prstClr val="white"/>
                </a:solidFill>
              </a:rPr>
              <a:pPr defTabSz="914265" rtl="1"/>
              <a:t>‹#›</a:t>
            </a:fld>
            <a:endParaRPr lang="ar-SA">
              <a:solidFill>
                <a:prstClr val="white"/>
              </a:solidFill>
            </a:endParaRPr>
          </a:p>
        </p:txBody>
      </p:sp>
    </p:spTree>
    <p:extLst>
      <p:ext uri="{BB962C8B-B14F-4D97-AF65-F5344CB8AC3E}">
        <p14:creationId xmlns:p14="http://schemas.microsoft.com/office/powerpoint/2010/main" val="231024870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45"/>
            <a:ext cx="2743200" cy="5851525"/>
          </a:xfrm>
        </p:spPr>
        <p:txBody>
          <a:bodyPr vert="eaVert"/>
          <a:lstStyle/>
          <a:p>
            <a:r>
              <a:rPr lang="ar-SA"/>
              <a:t>انقر لتحرير نمط العنوان الرئيسي</a:t>
            </a:r>
            <a:endParaRPr lang="en-US" dirty="0"/>
          </a:p>
        </p:txBody>
      </p:sp>
      <p:sp>
        <p:nvSpPr>
          <p:cNvPr id="3" name="Vertical Text Placeholder 2"/>
          <p:cNvSpPr>
            <a:spLocks noGrp="1"/>
          </p:cNvSpPr>
          <p:nvPr>
            <p:ph type="body" orient="vert" idx="1"/>
          </p:nvPr>
        </p:nvSpPr>
        <p:spPr>
          <a:xfrm>
            <a:off x="609600" y="274745"/>
            <a:ext cx="80264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Date Placeholder 3"/>
          <p:cNvSpPr>
            <a:spLocks noGrp="1"/>
          </p:cNvSpPr>
          <p:nvPr>
            <p:ph type="dt" sz="half" idx="10"/>
          </p:nvPr>
        </p:nvSpPr>
        <p:spPr/>
        <p:txBody>
          <a:bodyPr/>
          <a:lstStyle/>
          <a:p>
            <a:pPr defTabSz="914265" rtl="1"/>
            <a:fld id="{1B8ABB09-4A1D-463E-8065-109CC2B7EFAA}" type="datetimeFigureOut">
              <a:rPr lang="ar-SA" smtClean="0">
                <a:solidFill>
                  <a:prstClr val="white"/>
                </a:solidFill>
              </a:rPr>
              <a:pPr defTabSz="914265" rtl="1"/>
              <a:t>07/09/1445</a:t>
            </a:fld>
            <a:endParaRPr lang="ar-SA">
              <a:solidFill>
                <a:prstClr val="white"/>
              </a:solidFill>
            </a:endParaRPr>
          </a:p>
        </p:txBody>
      </p:sp>
      <p:sp>
        <p:nvSpPr>
          <p:cNvPr id="5" name="Footer Placeholder 4"/>
          <p:cNvSpPr>
            <a:spLocks noGrp="1"/>
          </p:cNvSpPr>
          <p:nvPr>
            <p:ph type="ftr" sz="quarter" idx="11"/>
          </p:nvPr>
        </p:nvSpPr>
        <p:spPr/>
        <p:txBody>
          <a:bodyPr/>
          <a:lstStyle/>
          <a:p>
            <a:pPr defTabSz="914265" rtl="1"/>
            <a:endParaRPr lang="ar-SA">
              <a:solidFill>
                <a:prstClr val="white"/>
              </a:solidFill>
            </a:endParaRPr>
          </a:p>
        </p:txBody>
      </p:sp>
      <p:sp>
        <p:nvSpPr>
          <p:cNvPr id="6" name="Slide Number Placeholder 5"/>
          <p:cNvSpPr>
            <a:spLocks noGrp="1"/>
          </p:cNvSpPr>
          <p:nvPr>
            <p:ph type="sldNum" sz="quarter" idx="12"/>
          </p:nvPr>
        </p:nvSpPr>
        <p:spPr/>
        <p:txBody>
          <a:bodyPr/>
          <a:lstStyle/>
          <a:p>
            <a:pPr defTabSz="914265" rtl="1"/>
            <a:fld id="{0B34F065-1154-456A-91E3-76DE8E75E17B}" type="slidenum">
              <a:rPr lang="ar-SA" smtClean="0">
                <a:solidFill>
                  <a:prstClr val="white"/>
                </a:solidFill>
              </a:rPr>
              <a:pPr defTabSz="914265" rtl="1"/>
              <a:t>‹#›</a:t>
            </a:fld>
            <a:endParaRPr lang="ar-SA">
              <a:solidFill>
                <a:prstClr val="white"/>
              </a:solidFill>
            </a:endParaRPr>
          </a:p>
        </p:txBody>
      </p:sp>
    </p:spTree>
    <p:extLst>
      <p:ext uri="{BB962C8B-B14F-4D97-AF65-F5344CB8AC3E}">
        <p14:creationId xmlns:p14="http://schemas.microsoft.com/office/powerpoint/2010/main" val="1195547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9" name="Image"/>
          <p:cNvSpPr>
            <a:spLocks noGrp="1"/>
          </p:cNvSpPr>
          <p:nvPr>
            <p:ph type="pic" idx="21"/>
          </p:nvPr>
        </p:nvSpPr>
        <p:spPr>
          <a:xfrm>
            <a:off x="1460500" y="165100"/>
            <a:ext cx="9271000" cy="4603751"/>
          </a:xfrm>
          <a:prstGeom prst="rect">
            <a:avLst/>
          </a:prstGeom>
        </p:spPr>
        <p:txBody>
          <a:bodyPr lIns="91439" tIns="45719" rIns="91439" bIns="45719" anchor="t">
            <a:noAutofit/>
          </a:bodyPr>
          <a:lstStyle/>
          <a:p>
            <a:endParaRPr/>
          </a:p>
        </p:txBody>
      </p:sp>
      <p:sp>
        <p:nvSpPr>
          <p:cNvPr id="30" name="Title Text"/>
          <p:cNvSpPr txBox="1">
            <a:spLocks noGrp="1"/>
          </p:cNvSpPr>
          <p:nvPr>
            <p:ph type="title"/>
          </p:nvPr>
        </p:nvSpPr>
        <p:spPr>
          <a:xfrm>
            <a:off x="317500" y="4756150"/>
            <a:ext cx="11557000" cy="1003300"/>
          </a:xfrm>
          <a:prstGeom prst="rect">
            <a:avLst/>
          </a:prstGeom>
        </p:spPr>
        <p:txBody>
          <a:bodyPr/>
          <a:lstStyle>
            <a:lvl1pPr>
              <a:defRPr>
                <a:latin typeface="+mn-lt"/>
                <a:ea typeface="+mn-ea"/>
                <a:cs typeface="+mn-cs"/>
                <a:sym typeface="Helvetica Neue Medium"/>
              </a:defRPr>
            </a:lvl1pPr>
          </a:lstStyle>
          <a:p>
            <a:r>
              <a:t>Title Text</a:t>
            </a:r>
          </a:p>
        </p:txBody>
      </p:sp>
      <p:sp>
        <p:nvSpPr>
          <p:cNvPr id="31" name="Body Level One…"/>
          <p:cNvSpPr txBox="1">
            <a:spLocks noGrp="1"/>
          </p:cNvSpPr>
          <p:nvPr>
            <p:ph type="body" sz="quarter" idx="1"/>
          </p:nvPr>
        </p:nvSpPr>
        <p:spPr>
          <a:xfrm>
            <a:off x="317500" y="5721350"/>
            <a:ext cx="11557000" cy="793750"/>
          </a:xfrm>
          <a:prstGeom prst="rect">
            <a:avLst/>
          </a:prstGeom>
        </p:spPr>
        <p:txBody>
          <a:bodyPr anchor="t"/>
          <a:lstStyle>
            <a:lvl1pPr marL="0" indent="0" algn="ctr">
              <a:spcBef>
                <a:spcPts val="0"/>
              </a:spcBef>
              <a:buSzTx/>
              <a:buNone/>
              <a:defRPr sz="2700">
                <a:latin typeface="Helvetica Neue"/>
                <a:ea typeface="Helvetica Neue"/>
                <a:cs typeface="Helvetica Neue"/>
                <a:sym typeface="Helvetica Neue"/>
              </a:defRPr>
            </a:lvl1pPr>
            <a:lvl2pPr marL="0" indent="0" algn="ctr">
              <a:spcBef>
                <a:spcPts val="0"/>
              </a:spcBef>
              <a:buSzTx/>
              <a:buNone/>
              <a:defRPr sz="2700">
                <a:latin typeface="Helvetica Neue"/>
                <a:ea typeface="Helvetica Neue"/>
                <a:cs typeface="Helvetica Neue"/>
                <a:sym typeface="Helvetica Neue"/>
              </a:defRPr>
            </a:lvl2pPr>
            <a:lvl3pPr marL="0" indent="0" algn="ctr">
              <a:spcBef>
                <a:spcPts val="0"/>
              </a:spcBef>
              <a:buSzTx/>
              <a:buNone/>
              <a:defRPr sz="2700">
                <a:latin typeface="Helvetica Neue"/>
                <a:ea typeface="Helvetica Neue"/>
                <a:cs typeface="Helvetica Neue"/>
                <a:sym typeface="Helvetica Neue"/>
              </a:defRPr>
            </a:lvl3pPr>
            <a:lvl4pPr marL="0" indent="0" algn="ctr">
              <a:spcBef>
                <a:spcPts val="0"/>
              </a:spcBef>
              <a:buSzTx/>
              <a:buNone/>
              <a:defRPr sz="2700">
                <a:latin typeface="Helvetica Neue"/>
                <a:ea typeface="Helvetica Neue"/>
                <a:cs typeface="Helvetica Neue"/>
                <a:sym typeface="Helvetica Neue"/>
              </a:defRPr>
            </a:lvl4pPr>
            <a:lvl5pPr marL="0" indent="0" algn="ctr">
              <a:spcBef>
                <a:spcPts val="0"/>
              </a:spcBef>
              <a:buSzTx/>
              <a:buNone/>
              <a:defRPr sz="27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2" name="Slide Number"/>
          <p:cNvSpPr txBox="1">
            <a:spLocks noGrp="1"/>
          </p:cNvSpPr>
          <p:nvPr>
            <p:ph type="sldNum" sz="quarter" idx="2"/>
          </p:nvPr>
        </p:nvSpPr>
        <p:spPr>
          <a:prstGeom prst="rect">
            <a:avLst/>
          </a:prstGeom>
        </p:spPr>
        <p:txBody>
          <a:bodyPr/>
          <a:lstStyle/>
          <a:p>
            <a:pPr algn="ctr" defTabSz="412750" hangingPunct="0"/>
            <a:fld id="{86CB4B4D-7CA3-9044-876B-883B54F8677D}" type="slidenum">
              <a:rPr lang="en-US" kern="0" smtClean="0">
                <a:solidFill>
                  <a:srgbClr val="FFFFFF"/>
                </a:solidFill>
              </a:rPr>
              <a:pPr algn="ctr" defTabSz="412750" hangingPunct="0"/>
              <a:t>‹#›</a:t>
            </a:fld>
            <a:endParaRPr lang="en-US" kern="0">
              <a:solidFill>
                <a:srgbClr val="FFFFFF"/>
              </a:solidFill>
            </a:endParaRPr>
          </a:p>
        </p:txBody>
      </p:sp>
    </p:spTree>
    <p:extLst>
      <p:ext uri="{BB962C8B-B14F-4D97-AF65-F5344CB8AC3E}">
        <p14:creationId xmlns:p14="http://schemas.microsoft.com/office/powerpoint/2010/main" val="70269698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9" name="Title Text"/>
          <p:cNvSpPr txBox="1">
            <a:spLocks noGrp="1"/>
          </p:cNvSpPr>
          <p:nvPr>
            <p:ph type="title"/>
          </p:nvPr>
        </p:nvSpPr>
        <p:spPr>
          <a:xfrm>
            <a:off x="889000" y="323070"/>
            <a:ext cx="10414000" cy="2324101"/>
          </a:xfrm>
          <a:prstGeom prst="rect">
            <a:avLst/>
          </a:prstGeom>
        </p:spPr>
        <p:txBody>
          <a:bodyPr/>
          <a:lstStyle>
            <a:lvl1pPr>
              <a:defRPr>
                <a:latin typeface="+mn-lt"/>
                <a:ea typeface="+mn-ea"/>
                <a:cs typeface="+mn-cs"/>
                <a:sym typeface="Helvetica Neue Medium"/>
              </a:defRPr>
            </a:lvl1pPr>
          </a:lstStyle>
          <a:p>
            <a:r>
              <a:t>Title Text</a:t>
            </a:r>
          </a:p>
        </p:txBody>
      </p:sp>
      <p:sp>
        <p:nvSpPr>
          <p:cNvPr id="40" name="Slide Number"/>
          <p:cNvSpPr txBox="1">
            <a:spLocks noGrp="1"/>
          </p:cNvSpPr>
          <p:nvPr>
            <p:ph type="sldNum" sz="quarter" idx="2"/>
          </p:nvPr>
        </p:nvSpPr>
        <p:spPr>
          <a:prstGeom prst="rect">
            <a:avLst/>
          </a:prstGeom>
        </p:spPr>
        <p:txBody>
          <a:bodyPr/>
          <a:lstStyle/>
          <a:p>
            <a:pPr algn="ctr" defTabSz="412750" hangingPunct="0"/>
            <a:fld id="{86CB4B4D-7CA3-9044-876B-883B54F8677D}" type="slidenum">
              <a:rPr lang="en-US" kern="0" smtClean="0">
                <a:solidFill>
                  <a:srgbClr val="FFFFFF"/>
                </a:solidFill>
              </a:rPr>
              <a:pPr algn="ctr" defTabSz="412750" hangingPunct="0"/>
              <a:t>‹#›</a:t>
            </a:fld>
            <a:endParaRPr lang="en-US" kern="0">
              <a:solidFill>
                <a:srgbClr val="FFFFFF"/>
              </a:solidFill>
            </a:endParaRPr>
          </a:p>
        </p:txBody>
      </p:sp>
    </p:spTree>
    <p:extLst>
      <p:ext uri="{BB962C8B-B14F-4D97-AF65-F5344CB8AC3E}">
        <p14:creationId xmlns:p14="http://schemas.microsoft.com/office/powerpoint/2010/main" val="139154122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7" name="Image"/>
          <p:cNvSpPr>
            <a:spLocks noGrp="1"/>
          </p:cNvSpPr>
          <p:nvPr>
            <p:ph type="pic" idx="21"/>
          </p:nvPr>
        </p:nvSpPr>
        <p:spPr>
          <a:xfrm>
            <a:off x="4008438" y="-31750"/>
            <a:ext cx="9915525" cy="6610351"/>
          </a:xfrm>
          <a:prstGeom prst="rect">
            <a:avLst/>
          </a:prstGeom>
        </p:spPr>
        <p:txBody>
          <a:bodyPr lIns="91439" tIns="45719" rIns="91439" bIns="45719" anchor="t">
            <a:noAutofit/>
          </a:bodyPr>
          <a:lstStyle/>
          <a:p>
            <a:endParaRPr/>
          </a:p>
        </p:txBody>
      </p:sp>
      <p:sp>
        <p:nvSpPr>
          <p:cNvPr id="48" name="Title Text"/>
          <p:cNvSpPr txBox="1">
            <a:spLocks noGrp="1"/>
          </p:cNvSpPr>
          <p:nvPr>
            <p:ph type="title"/>
          </p:nvPr>
        </p:nvSpPr>
        <p:spPr>
          <a:xfrm>
            <a:off x="825500" y="476250"/>
            <a:ext cx="5111750" cy="2774950"/>
          </a:xfrm>
          <a:prstGeom prst="rect">
            <a:avLst/>
          </a:prstGeom>
        </p:spPr>
        <p:txBody>
          <a:bodyPr anchor="b"/>
          <a:lstStyle>
            <a:lvl1pPr>
              <a:defRPr sz="4200">
                <a:latin typeface="+mn-lt"/>
                <a:ea typeface="+mn-ea"/>
                <a:cs typeface="+mn-cs"/>
                <a:sym typeface="Helvetica Neue Medium"/>
              </a:defRPr>
            </a:lvl1pPr>
          </a:lstStyle>
          <a:p>
            <a:r>
              <a:t>Title Text</a:t>
            </a:r>
          </a:p>
        </p:txBody>
      </p:sp>
      <p:sp>
        <p:nvSpPr>
          <p:cNvPr id="49" name="Body Level One…"/>
          <p:cNvSpPr txBox="1">
            <a:spLocks noGrp="1"/>
          </p:cNvSpPr>
          <p:nvPr>
            <p:ph type="body" sz="quarter" idx="1"/>
          </p:nvPr>
        </p:nvSpPr>
        <p:spPr>
          <a:xfrm>
            <a:off x="825500" y="3263900"/>
            <a:ext cx="5111750" cy="2863850"/>
          </a:xfrm>
          <a:prstGeom prst="rect">
            <a:avLst/>
          </a:prstGeom>
        </p:spPr>
        <p:txBody>
          <a:bodyPr anchor="t"/>
          <a:lstStyle>
            <a:lvl1pPr marL="0" indent="0" algn="ctr">
              <a:spcBef>
                <a:spcPts val="0"/>
              </a:spcBef>
              <a:buSzTx/>
              <a:buNone/>
              <a:defRPr sz="2700">
                <a:latin typeface="Helvetica Neue"/>
                <a:ea typeface="Helvetica Neue"/>
                <a:cs typeface="Helvetica Neue"/>
                <a:sym typeface="Helvetica Neue"/>
              </a:defRPr>
            </a:lvl1pPr>
            <a:lvl2pPr marL="0" indent="0" algn="ctr">
              <a:spcBef>
                <a:spcPts val="0"/>
              </a:spcBef>
              <a:buSzTx/>
              <a:buNone/>
              <a:defRPr sz="2700">
                <a:latin typeface="Helvetica Neue"/>
                <a:ea typeface="Helvetica Neue"/>
                <a:cs typeface="Helvetica Neue"/>
                <a:sym typeface="Helvetica Neue"/>
              </a:defRPr>
            </a:lvl2pPr>
            <a:lvl3pPr marL="0" indent="0" algn="ctr">
              <a:spcBef>
                <a:spcPts val="0"/>
              </a:spcBef>
              <a:buSzTx/>
              <a:buNone/>
              <a:defRPr sz="2700">
                <a:latin typeface="Helvetica Neue"/>
                <a:ea typeface="Helvetica Neue"/>
                <a:cs typeface="Helvetica Neue"/>
                <a:sym typeface="Helvetica Neue"/>
              </a:defRPr>
            </a:lvl3pPr>
            <a:lvl4pPr marL="0" indent="0" algn="ctr">
              <a:spcBef>
                <a:spcPts val="0"/>
              </a:spcBef>
              <a:buSzTx/>
              <a:buNone/>
              <a:defRPr sz="2700">
                <a:latin typeface="Helvetica Neue"/>
                <a:ea typeface="Helvetica Neue"/>
                <a:cs typeface="Helvetica Neue"/>
                <a:sym typeface="Helvetica Neue"/>
              </a:defRPr>
            </a:lvl4pPr>
            <a:lvl5pPr marL="0" indent="0" algn="ctr">
              <a:spcBef>
                <a:spcPts val="0"/>
              </a:spcBef>
              <a:buSzTx/>
              <a:buNone/>
              <a:defRPr sz="27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50" name="Slide Number"/>
          <p:cNvSpPr txBox="1">
            <a:spLocks noGrp="1"/>
          </p:cNvSpPr>
          <p:nvPr>
            <p:ph type="sldNum" sz="quarter" idx="2"/>
          </p:nvPr>
        </p:nvSpPr>
        <p:spPr>
          <a:prstGeom prst="rect">
            <a:avLst/>
          </a:prstGeom>
        </p:spPr>
        <p:txBody>
          <a:bodyPr/>
          <a:lstStyle/>
          <a:p>
            <a:pPr algn="ctr" defTabSz="412750" hangingPunct="0"/>
            <a:fld id="{86CB4B4D-7CA3-9044-876B-883B54F8677D}" type="slidenum">
              <a:rPr lang="en-US" kern="0" smtClean="0">
                <a:solidFill>
                  <a:srgbClr val="FFFFFF"/>
                </a:solidFill>
              </a:rPr>
              <a:pPr algn="ctr" defTabSz="412750" hangingPunct="0"/>
              <a:t>‹#›</a:t>
            </a:fld>
            <a:endParaRPr lang="en-US" kern="0">
              <a:solidFill>
                <a:srgbClr val="FFFFFF"/>
              </a:solidFill>
            </a:endParaRPr>
          </a:p>
        </p:txBody>
      </p:sp>
    </p:spTree>
    <p:extLst>
      <p:ext uri="{BB962C8B-B14F-4D97-AF65-F5344CB8AC3E}">
        <p14:creationId xmlns:p14="http://schemas.microsoft.com/office/powerpoint/2010/main" val="345212597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7" name="Title Text"/>
          <p:cNvSpPr txBox="1">
            <a:spLocks noGrp="1"/>
          </p:cNvSpPr>
          <p:nvPr>
            <p:ph type="title"/>
          </p:nvPr>
        </p:nvSpPr>
        <p:spPr>
          <a:xfrm>
            <a:off x="844550" y="177800"/>
            <a:ext cx="10502900" cy="1143000"/>
          </a:xfrm>
          <a:prstGeom prst="rect">
            <a:avLst/>
          </a:prstGeom>
        </p:spPr>
        <p:txBody>
          <a:bodyPr/>
          <a:lstStyle>
            <a:lvl1pPr>
              <a:defRPr>
                <a:latin typeface="+mn-lt"/>
                <a:ea typeface="+mn-ea"/>
                <a:cs typeface="+mn-cs"/>
                <a:sym typeface="Helvetica Neue Medium"/>
              </a:defRPr>
            </a:lvl1pPr>
          </a:lstStyle>
          <a:p>
            <a:r>
              <a:t>Title Text</a:t>
            </a:r>
          </a:p>
        </p:txBody>
      </p:sp>
      <p:sp>
        <p:nvSpPr>
          <p:cNvPr id="58" name="Slide Number"/>
          <p:cNvSpPr txBox="1">
            <a:spLocks noGrp="1"/>
          </p:cNvSpPr>
          <p:nvPr>
            <p:ph type="sldNum" sz="quarter" idx="2"/>
          </p:nvPr>
        </p:nvSpPr>
        <p:spPr>
          <a:prstGeom prst="rect">
            <a:avLst/>
          </a:prstGeom>
        </p:spPr>
        <p:txBody>
          <a:bodyPr/>
          <a:lstStyle/>
          <a:p>
            <a:pPr algn="ctr" defTabSz="412750" hangingPunct="0"/>
            <a:fld id="{86CB4B4D-7CA3-9044-876B-883B54F8677D}" type="slidenum">
              <a:rPr lang="en-US" kern="0" smtClean="0">
                <a:solidFill>
                  <a:srgbClr val="FFFFFF"/>
                </a:solidFill>
              </a:rPr>
              <a:pPr algn="ctr" defTabSz="412750" hangingPunct="0"/>
              <a:t>‹#›</a:t>
            </a:fld>
            <a:endParaRPr lang="en-US" kern="0">
              <a:solidFill>
                <a:srgbClr val="FFFFFF"/>
              </a:solidFill>
            </a:endParaRPr>
          </a:p>
        </p:txBody>
      </p:sp>
    </p:spTree>
    <p:extLst>
      <p:ext uri="{BB962C8B-B14F-4D97-AF65-F5344CB8AC3E}">
        <p14:creationId xmlns:p14="http://schemas.microsoft.com/office/powerpoint/2010/main" val="3744403704"/>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21"/>
          </p:nvPr>
        </p:nvSpPr>
        <p:spPr>
          <a:xfrm>
            <a:off x="4986338" y="1062566"/>
            <a:ext cx="8201025" cy="5467351"/>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xfrm>
            <a:off x="844550" y="177800"/>
            <a:ext cx="10502900" cy="1143000"/>
          </a:xfrm>
          <a:prstGeom prst="rect">
            <a:avLst/>
          </a:prstGeom>
        </p:spPr>
        <p:txBody>
          <a:bodyPr/>
          <a:lstStyle>
            <a:lvl1pPr>
              <a:defRPr>
                <a:latin typeface="+mn-lt"/>
                <a:ea typeface="+mn-ea"/>
                <a:cs typeface="+mn-cs"/>
                <a:sym typeface="Helvetica Neue Medium"/>
              </a:defRPr>
            </a:lvl1pPr>
          </a:lstStyle>
          <a:p>
            <a:r>
              <a:t>Title Text</a:t>
            </a:r>
          </a:p>
        </p:txBody>
      </p:sp>
      <p:sp>
        <p:nvSpPr>
          <p:cNvPr id="67"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atin typeface="Helvetica Neue"/>
                <a:ea typeface="Helvetica Neue"/>
                <a:cs typeface="Helvetica Neue"/>
                <a:sym typeface="Helvetica Neue"/>
              </a:defRPr>
            </a:lvl1pPr>
            <a:lvl2pPr marL="558800" indent="-279400">
              <a:spcBef>
                <a:spcPts val="2250"/>
              </a:spcBef>
              <a:defRPr sz="1900">
                <a:latin typeface="Helvetica Neue"/>
                <a:ea typeface="Helvetica Neue"/>
                <a:cs typeface="Helvetica Neue"/>
                <a:sym typeface="Helvetica Neue"/>
              </a:defRPr>
            </a:lvl2pPr>
            <a:lvl3pPr marL="838200" indent="-279400">
              <a:spcBef>
                <a:spcPts val="2250"/>
              </a:spcBef>
              <a:defRPr sz="1900">
                <a:latin typeface="Helvetica Neue"/>
                <a:ea typeface="Helvetica Neue"/>
                <a:cs typeface="Helvetica Neue"/>
                <a:sym typeface="Helvetica Neue"/>
              </a:defRPr>
            </a:lvl3pPr>
            <a:lvl4pPr marL="1117600" indent="-279400">
              <a:spcBef>
                <a:spcPts val="2250"/>
              </a:spcBef>
              <a:defRPr sz="1900">
                <a:latin typeface="Helvetica Neue"/>
                <a:ea typeface="Helvetica Neue"/>
                <a:cs typeface="Helvetica Neue"/>
                <a:sym typeface="Helvetica Neue"/>
              </a:defRPr>
            </a:lvl4pPr>
            <a:lvl5pPr marL="1397000" indent="-279400">
              <a:spcBef>
                <a:spcPts val="2250"/>
              </a:spcBef>
              <a:defRPr sz="19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pPr algn="ctr" defTabSz="412750" hangingPunct="0"/>
            <a:fld id="{86CB4B4D-7CA3-9044-876B-883B54F8677D}" type="slidenum">
              <a:rPr lang="en-US" kern="0" smtClean="0">
                <a:solidFill>
                  <a:srgbClr val="FFFFFF"/>
                </a:solidFill>
              </a:rPr>
              <a:pPr algn="ctr" defTabSz="412750" hangingPunct="0"/>
              <a:t>‹#›</a:t>
            </a:fld>
            <a:endParaRPr lang="en-US" kern="0">
              <a:solidFill>
                <a:srgbClr val="FFFFFF"/>
              </a:solidFill>
            </a:endParaRPr>
          </a:p>
        </p:txBody>
      </p:sp>
    </p:spTree>
    <p:extLst>
      <p:ext uri="{BB962C8B-B14F-4D97-AF65-F5344CB8AC3E}">
        <p14:creationId xmlns:p14="http://schemas.microsoft.com/office/powerpoint/2010/main" val="162458831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r-IQ"/>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3460528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44550" y="889000"/>
            <a:ext cx="10502900" cy="5080000"/>
          </a:xfrm>
          <a:prstGeom prst="rect">
            <a:avLst/>
          </a:prstGeom>
        </p:spPr>
        <p:txBody>
          <a:bodyPr/>
          <a:lstStyle>
            <a:lvl1pPr>
              <a:defRPr>
                <a:latin typeface="Helvetica Neue"/>
                <a:ea typeface="Helvetica Neue"/>
                <a:cs typeface="Helvetica Neue"/>
                <a:sym typeface="Helvetica Neue"/>
              </a:defRPr>
            </a:lvl1pPr>
            <a:lvl2pPr>
              <a:defRPr>
                <a:latin typeface="Helvetica Neue"/>
                <a:ea typeface="Helvetica Neue"/>
                <a:cs typeface="Helvetica Neue"/>
                <a:sym typeface="Helvetica Neue"/>
              </a:defRPr>
            </a:lvl2pPr>
            <a:lvl3pPr>
              <a:defRPr>
                <a:latin typeface="Helvetica Neue"/>
                <a:ea typeface="Helvetica Neue"/>
                <a:cs typeface="Helvetica Neue"/>
                <a:sym typeface="Helvetica Neue"/>
              </a:defRPr>
            </a:lvl3pPr>
            <a:lvl4pPr>
              <a:defRPr>
                <a:latin typeface="Helvetica Neue"/>
                <a:ea typeface="Helvetica Neue"/>
                <a:cs typeface="Helvetica Neue"/>
                <a:sym typeface="Helvetica Neue"/>
              </a:defRPr>
            </a:lvl4pPr>
            <a:lvl5pPr>
              <a:defRPr>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pPr algn="ctr" defTabSz="412750" hangingPunct="0"/>
            <a:fld id="{86CB4B4D-7CA3-9044-876B-883B54F8677D}" type="slidenum">
              <a:rPr lang="en-US" kern="0" smtClean="0">
                <a:solidFill>
                  <a:srgbClr val="FFFFFF"/>
                </a:solidFill>
              </a:rPr>
              <a:pPr algn="ctr" defTabSz="412750" hangingPunct="0"/>
              <a:t>‹#›</a:t>
            </a:fld>
            <a:endParaRPr lang="en-US" kern="0">
              <a:solidFill>
                <a:srgbClr val="FFFFFF"/>
              </a:solidFill>
            </a:endParaRPr>
          </a:p>
        </p:txBody>
      </p:sp>
    </p:spTree>
    <p:extLst>
      <p:ext uri="{BB962C8B-B14F-4D97-AF65-F5344CB8AC3E}">
        <p14:creationId xmlns:p14="http://schemas.microsoft.com/office/powerpoint/2010/main" val="2897234052"/>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7645400" y="3435350"/>
            <a:ext cx="4171950" cy="2781300"/>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7658100" y="476250"/>
            <a:ext cx="4152900" cy="2768600"/>
          </a:xfrm>
          <a:prstGeom prst="rect">
            <a:avLst/>
          </a:prstGeom>
        </p:spPr>
        <p:txBody>
          <a:bodyPr lIns="91439" tIns="45719" rIns="91439" bIns="45719" anchor="t">
            <a:noAutofit/>
          </a:bodyPr>
          <a:lstStyle/>
          <a:p>
            <a:endParaRPr/>
          </a:p>
        </p:txBody>
      </p:sp>
      <p:sp>
        <p:nvSpPr>
          <p:cNvPr id="85" name="Image"/>
          <p:cNvSpPr>
            <a:spLocks noGrp="1"/>
          </p:cNvSpPr>
          <p:nvPr>
            <p:ph type="pic" idx="23"/>
          </p:nvPr>
        </p:nvSpPr>
        <p:spPr>
          <a:xfrm>
            <a:off x="-869950" y="-129117"/>
            <a:ext cx="10033000" cy="6688666"/>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pPr algn="ctr" defTabSz="412750" hangingPunct="0"/>
            <a:fld id="{86CB4B4D-7CA3-9044-876B-883B54F8677D}" type="slidenum">
              <a:rPr lang="en-US" kern="0" smtClean="0">
                <a:solidFill>
                  <a:srgbClr val="FFFFFF"/>
                </a:solidFill>
              </a:rPr>
              <a:pPr algn="ctr" defTabSz="412750" hangingPunct="0"/>
              <a:t>‹#›</a:t>
            </a:fld>
            <a:endParaRPr lang="en-US" kern="0">
              <a:solidFill>
                <a:srgbClr val="FFFFFF"/>
              </a:solidFill>
            </a:endParaRPr>
          </a:p>
        </p:txBody>
      </p:sp>
    </p:spTree>
    <p:extLst>
      <p:ext uri="{BB962C8B-B14F-4D97-AF65-F5344CB8AC3E}">
        <p14:creationId xmlns:p14="http://schemas.microsoft.com/office/powerpoint/2010/main" val="2367665305"/>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1193800" y="4476750"/>
            <a:ext cx="9810750" cy="348813"/>
          </a:xfrm>
          <a:prstGeom prst="rect">
            <a:avLst/>
          </a:prstGeom>
        </p:spPr>
        <p:txBody>
          <a:bodyPr anchor="t">
            <a:spAutoFit/>
          </a:bodyPr>
          <a:lstStyle>
            <a:lvl1pPr marL="0" indent="0" algn="ctr">
              <a:spcBef>
                <a:spcPts val="0"/>
              </a:spcBef>
              <a:buSzTx/>
              <a:buNone/>
              <a:defRPr sz="1600" i="1">
                <a:latin typeface="Helvetica Neue"/>
                <a:ea typeface="Helvetica Neue"/>
                <a:cs typeface="Helvetica Neue"/>
                <a:sym typeface="Helvetica Neue"/>
              </a:defRPr>
            </a:lvl1pPr>
          </a:lstStyle>
          <a:p>
            <a:r>
              <a:t>–Johnny Appleseed</a:t>
            </a:r>
          </a:p>
        </p:txBody>
      </p:sp>
      <p:sp>
        <p:nvSpPr>
          <p:cNvPr id="94" name="“Type a quote here.”"/>
          <p:cNvSpPr txBox="1">
            <a:spLocks noGrp="1"/>
          </p:cNvSpPr>
          <p:nvPr>
            <p:ph type="body" sz="quarter" idx="22"/>
          </p:nvPr>
        </p:nvSpPr>
        <p:spPr>
          <a:xfrm>
            <a:off x="1193800" y="3008888"/>
            <a:ext cx="9810750" cy="471924"/>
          </a:xfrm>
          <a:prstGeom prst="rect">
            <a:avLst/>
          </a:prstGeom>
        </p:spPr>
        <p:txBody>
          <a:bodyPr>
            <a:spAutoFit/>
          </a:bodyPr>
          <a:lstStyle>
            <a:lvl1pPr marL="0" indent="0" algn="ctr">
              <a:spcBef>
                <a:spcPts val="0"/>
              </a:spcBef>
              <a:buSzTx/>
              <a:buNone/>
              <a:defRPr>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pPr algn="ctr" defTabSz="412750" hangingPunct="0"/>
            <a:fld id="{86CB4B4D-7CA3-9044-876B-883B54F8677D}" type="slidenum">
              <a:rPr lang="en-US" kern="0" smtClean="0">
                <a:solidFill>
                  <a:srgbClr val="FFFFFF"/>
                </a:solidFill>
              </a:rPr>
              <a:pPr algn="ctr" defTabSz="412750" hangingPunct="0"/>
              <a:t>‹#›</a:t>
            </a:fld>
            <a:endParaRPr lang="en-US" kern="0">
              <a:solidFill>
                <a:srgbClr val="FFFFFF"/>
              </a:solidFill>
            </a:endParaRPr>
          </a:p>
        </p:txBody>
      </p:sp>
    </p:spTree>
    <p:extLst>
      <p:ext uri="{BB962C8B-B14F-4D97-AF65-F5344CB8AC3E}">
        <p14:creationId xmlns:p14="http://schemas.microsoft.com/office/powerpoint/2010/main" val="1907610509"/>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0" y="-645790"/>
            <a:ext cx="14630400" cy="9753601"/>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pPr algn="ctr" defTabSz="412750" hangingPunct="0"/>
            <a:fld id="{86CB4B4D-7CA3-9044-876B-883B54F8677D}" type="slidenum">
              <a:rPr lang="en-US" kern="0" smtClean="0">
                <a:solidFill>
                  <a:srgbClr val="FFFFFF"/>
                </a:solidFill>
              </a:rPr>
              <a:pPr algn="ctr" defTabSz="412750" hangingPunct="0"/>
              <a:t>‹#›</a:t>
            </a:fld>
            <a:endParaRPr lang="en-US" kern="0">
              <a:solidFill>
                <a:srgbClr val="FFFFFF"/>
              </a:solidFill>
            </a:endParaRPr>
          </a:p>
        </p:txBody>
      </p:sp>
    </p:spTree>
    <p:extLst>
      <p:ext uri="{BB962C8B-B14F-4D97-AF65-F5344CB8AC3E}">
        <p14:creationId xmlns:p14="http://schemas.microsoft.com/office/powerpoint/2010/main" val="409862554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1_Title - Center">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889000" y="2266950"/>
            <a:ext cx="10414000" cy="2324100"/>
          </a:xfrm>
          <a:prstGeom prst="rect">
            <a:avLst/>
          </a:prstGeom>
        </p:spPr>
        <p:txBody>
          <a:bodyPr/>
          <a:lstStyle/>
          <a:p>
            <a:r>
              <a:t>Title Text</a:t>
            </a:r>
          </a:p>
        </p:txBody>
      </p:sp>
      <p:sp>
        <p:nvSpPr>
          <p:cNvPr id="118" name="Slide Number"/>
          <p:cNvSpPr txBox="1">
            <a:spLocks noGrp="1"/>
          </p:cNvSpPr>
          <p:nvPr>
            <p:ph type="sldNum" sz="quarter" idx="2"/>
          </p:nvPr>
        </p:nvSpPr>
        <p:spPr>
          <a:prstGeom prst="rect">
            <a:avLst/>
          </a:prstGeom>
        </p:spPr>
        <p:txBody>
          <a:bodyPr/>
          <a:lstStyle/>
          <a:p>
            <a:pPr algn="ctr" defTabSz="412750" hangingPunct="0"/>
            <a:fld id="{86CB4B4D-7CA3-9044-876B-883B54F8677D}" type="slidenum">
              <a:rPr lang="en-US" kern="0" smtClean="0">
                <a:solidFill>
                  <a:srgbClr val="FFFFFF"/>
                </a:solidFill>
              </a:rPr>
              <a:pPr algn="ctr" defTabSz="412750" hangingPunct="0"/>
              <a:t>‹#›</a:t>
            </a:fld>
            <a:endParaRPr lang="en-US" kern="0">
              <a:solidFill>
                <a:srgbClr val="FFFFFF"/>
              </a:solidFill>
            </a:endParaRPr>
          </a:p>
        </p:txBody>
      </p:sp>
    </p:spTree>
    <p:extLst>
      <p:ext uri="{BB962C8B-B14F-4D97-AF65-F5344CB8AC3E}">
        <p14:creationId xmlns:p14="http://schemas.microsoft.com/office/powerpoint/2010/main" val="380080436"/>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2_Title - Center">
    <p:spTree>
      <p:nvGrpSpPr>
        <p:cNvPr id="1" name=""/>
        <p:cNvGrpSpPr/>
        <p:nvPr/>
      </p:nvGrpSpPr>
      <p:grpSpPr>
        <a:xfrm>
          <a:off x="0" y="0"/>
          <a:ext cx="0" cy="0"/>
          <a:chOff x="0" y="0"/>
          <a:chExt cx="0" cy="0"/>
        </a:xfrm>
      </p:grpSpPr>
      <p:sp>
        <p:nvSpPr>
          <p:cNvPr id="125" name="Title Text"/>
          <p:cNvSpPr txBox="1">
            <a:spLocks noGrp="1"/>
          </p:cNvSpPr>
          <p:nvPr>
            <p:ph type="title"/>
          </p:nvPr>
        </p:nvSpPr>
        <p:spPr>
          <a:xfrm>
            <a:off x="889000" y="2266950"/>
            <a:ext cx="10414000" cy="2324100"/>
          </a:xfrm>
          <a:prstGeom prst="rect">
            <a:avLst/>
          </a:prstGeom>
        </p:spPr>
        <p:txBody>
          <a:bodyPr/>
          <a:lstStyle>
            <a:lvl1pPr>
              <a:defRPr>
                <a:latin typeface="+mn-lt"/>
                <a:ea typeface="+mn-ea"/>
                <a:cs typeface="+mn-cs"/>
                <a:sym typeface="Helvetica Neue Medium"/>
              </a:defRPr>
            </a:lvl1pPr>
          </a:lstStyle>
          <a:p>
            <a:r>
              <a:t>Title Text</a:t>
            </a:r>
          </a:p>
        </p:txBody>
      </p:sp>
      <p:sp>
        <p:nvSpPr>
          <p:cNvPr id="126" name="Slide Number"/>
          <p:cNvSpPr txBox="1">
            <a:spLocks noGrp="1"/>
          </p:cNvSpPr>
          <p:nvPr>
            <p:ph type="sldNum" sz="quarter" idx="2"/>
          </p:nvPr>
        </p:nvSpPr>
        <p:spPr>
          <a:prstGeom prst="rect">
            <a:avLst/>
          </a:prstGeom>
        </p:spPr>
        <p:txBody>
          <a:bodyPr/>
          <a:lstStyle/>
          <a:p>
            <a:pPr algn="ctr" defTabSz="412750" hangingPunct="0"/>
            <a:fld id="{86CB4B4D-7CA3-9044-876B-883B54F8677D}" type="slidenum">
              <a:rPr lang="en-US" kern="0" smtClean="0">
                <a:solidFill>
                  <a:srgbClr val="FFFFFF"/>
                </a:solidFill>
              </a:rPr>
              <a:pPr algn="ctr" defTabSz="412750" hangingPunct="0"/>
              <a:t>‹#›</a:t>
            </a:fld>
            <a:endParaRPr lang="en-US" kern="0">
              <a:solidFill>
                <a:srgbClr val="FFFFFF"/>
              </a:solidFill>
            </a:endParaRPr>
          </a:p>
        </p:txBody>
      </p:sp>
    </p:spTree>
    <p:extLst>
      <p:ext uri="{BB962C8B-B14F-4D97-AF65-F5344CB8AC3E}">
        <p14:creationId xmlns:p14="http://schemas.microsoft.com/office/powerpoint/2010/main" val="3146060476"/>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19006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Comparison 3 Column">
    <p:spTree>
      <p:nvGrpSpPr>
        <p:cNvPr id="1" name=""/>
        <p:cNvGrpSpPr/>
        <p:nvPr/>
      </p:nvGrpSpPr>
      <p:grpSpPr>
        <a:xfrm>
          <a:off x="0" y="0"/>
          <a:ext cx="0" cy="0"/>
          <a:chOff x="0" y="0"/>
          <a:chExt cx="0" cy="0"/>
        </a:xfrm>
      </p:grpSpPr>
      <p:sp>
        <p:nvSpPr>
          <p:cNvPr id="11" name="Rectangle 10"/>
          <p:cNvSpPr>
            <a:spLocks noChangeAspect="1"/>
          </p:cNvSpPr>
          <p:nvPr/>
        </p:nvSpPr>
        <p:spPr bwMode="white">
          <a:xfrm>
            <a:off x="445982" y="606554"/>
            <a:ext cx="11300036" cy="1258827"/>
          </a:xfrm>
          <a:prstGeom prst="rect">
            <a:avLst/>
          </a:prstGeom>
          <a:gradFill flip="none" rotWithShape="1">
            <a:gsLst>
              <a:gs pos="100000">
                <a:schemeClr val="accent2"/>
              </a:gs>
              <a:gs pos="60000">
                <a:schemeClr val="accent1">
                  <a:lumMod val="95000"/>
                  <a:lumOff val="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nchor="ctr" anchorCtr="0">
            <a:normAutofit/>
          </a:bodyPr>
          <a:lstStyle>
            <a:lvl1pPr algn="ctr">
              <a:defRPr sz="4000"/>
            </a:lvl1pPr>
          </a:lstStyle>
          <a:p>
            <a:r>
              <a:rPr lang="en-US" noProof="0"/>
              <a:t>Click to edit Master title style</a:t>
            </a:r>
          </a:p>
        </p:txBody>
      </p:sp>
      <p:sp>
        <p:nvSpPr>
          <p:cNvPr id="3" name="Text Placeholder 2"/>
          <p:cNvSpPr>
            <a:spLocks noGrp="1"/>
          </p:cNvSpPr>
          <p:nvPr>
            <p:ph type="body" idx="1"/>
          </p:nvPr>
        </p:nvSpPr>
        <p:spPr>
          <a:xfrm>
            <a:off x="677396" y="2023139"/>
            <a:ext cx="3198328" cy="536005"/>
          </a:xfrm>
        </p:spPr>
        <p:txBody>
          <a:bodyPr anchor="ctr" anchorCtr="0">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581194" y="2714624"/>
            <a:ext cx="3378403" cy="3194051"/>
          </a:xfrm>
        </p:spPr>
        <p:txBody>
          <a:bodyPr anchor="t">
            <a:norm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lvl1pPr>
              <a:defRPr>
                <a:solidFill>
                  <a:srgbClr val="903163"/>
                </a:solidFill>
              </a:defRPr>
            </a:lvl1pPr>
          </a:lstStyle>
          <a:p>
            <a:fld id="{4551DAFA-20BD-4111-8F90-24432E23573D}" type="datetime8">
              <a:rPr lang="en-US" noProof="0" smtClean="0"/>
              <a:pPr/>
              <a:t>3/16/2024 12:55 PM</a:t>
            </a:fld>
            <a:endParaRPr lang="en-US" noProof="0" dirty="0"/>
          </a:p>
        </p:txBody>
      </p:sp>
      <p:sp>
        <p:nvSpPr>
          <p:cNvPr id="8" name="Footer Placeholder 7"/>
          <p:cNvSpPr>
            <a:spLocks noGrp="1"/>
          </p:cNvSpPr>
          <p:nvPr>
            <p:ph type="ftr" sz="quarter" idx="11"/>
          </p:nvPr>
        </p:nvSpPr>
        <p:spPr>
          <a:xfrm>
            <a:off x="581192" y="5951811"/>
            <a:ext cx="6917210" cy="365125"/>
          </a:xfrm>
        </p:spPr>
        <p:txBody>
          <a:bodyPr/>
          <a:lstStyle>
            <a:lvl1pPr>
              <a:defRPr>
                <a:solidFill>
                  <a:srgbClr val="903163"/>
                </a:solidFill>
              </a:defRPr>
            </a:lvl1pPr>
          </a:lstStyle>
          <a:p>
            <a:r>
              <a:rPr lang="en-US" noProof="0" dirty="0"/>
              <a:t>ADD A FOOTER</a:t>
            </a:r>
          </a:p>
        </p:txBody>
      </p:sp>
      <p:sp>
        <p:nvSpPr>
          <p:cNvPr id="23" name="Content Placeholder 3">
            <a:extLst>
              <a:ext uri="{FF2B5EF4-FFF2-40B4-BE49-F238E27FC236}">
                <a16:creationId xmlns:a16="http://schemas.microsoft.com/office/drawing/2014/main" id="{6D289ABA-BA71-41AF-AA30-58CB8F426F6C}"/>
              </a:ext>
            </a:extLst>
          </p:cNvPr>
          <p:cNvSpPr>
            <a:spLocks noGrp="1"/>
          </p:cNvSpPr>
          <p:nvPr>
            <p:ph sz="half" idx="15"/>
          </p:nvPr>
        </p:nvSpPr>
        <p:spPr>
          <a:xfrm>
            <a:off x="8145430" y="2714624"/>
            <a:ext cx="3378403" cy="3194051"/>
          </a:xfrm>
        </p:spPr>
        <p:txBody>
          <a:bodyPr anchor="t">
            <a:norm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Slide Number Placeholder 8"/>
          <p:cNvSpPr>
            <a:spLocks noGrp="1"/>
          </p:cNvSpPr>
          <p:nvPr>
            <p:ph type="sldNum" sz="quarter" idx="12"/>
          </p:nvPr>
        </p:nvSpPr>
        <p:spPr/>
        <p:txBody>
          <a:bodyPr/>
          <a:lstStyle>
            <a:lvl1pPr>
              <a:defRPr>
                <a:solidFill>
                  <a:srgbClr val="903163"/>
                </a:solidFill>
              </a:defRPr>
            </a:lvl1pPr>
          </a:lstStyle>
          <a:p>
            <a:fld id="{C5C3056E-1632-4A65-A24F-3F10A1450A6E}" type="slidenum">
              <a:rPr lang="en-US" noProof="0" smtClean="0"/>
              <a:pPr/>
              <a:t>‹#›</a:t>
            </a:fld>
            <a:endParaRPr lang="en-US" noProof="0" dirty="0"/>
          </a:p>
        </p:txBody>
      </p:sp>
      <p:sp>
        <p:nvSpPr>
          <p:cNvPr id="22" name="Content Placeholder 3">
            <a:extLst>
              <a:ext uri="{FF2B5EF4-FFF2-40B4-BE49-F238E27FC236}">
                <a16:creationId xmlns:a16="http://schemas.microsoft.com/office/drawing/2014/main" id="{C06DFC81-3912-4844-B25C-E1D7CBCD80A0}"/>
              </a:ext>
            </a:extLst>
          </p:cNvPr>
          <p:cNvSpPr>
            <a:spLocks noGrp="1"/>
          </p:cNvSpPr>
          <p:nvPr>
            <p:ph sz="half" idx="14"/>
          </p:nvPr>
        </p:nvSpPr>
        <p:spPr>
          <a:xfrm>
            <a:off x="4400414" y="2714624"/>
            <a:ext cx="3378403" cy="3194051"/>
          </a:xfrm>
        </p:spPr>
        <p:txBody>
          <a:bodyPr anchor="t">
            <a:norm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 name="Text Placeholder 2">
            <a:extLst>
              <a:ext uri="{FF2B5EF4-FFF2-40B4-BE49-F238E27FC236}">
                <a16:creationId xmlns:a16="http://schemas.microsoft.com/office/drawing/2014/main" id="{11556C46-FD2A-4916-B30C-DB066CAEA471}"/>
              </a:ext>
            </a:extLst>
          </p:cNvPr>
          <p:cNvSpPr>
            <a:spLocks noGrp="1"/>
          </p:cNvSpPr>
          <p:nvPr>
            <p:ph type="body" idx="16"/>
          </p:nvPr>
        </p:nvSpPr>
        <p:spPr>
          <a:xfrm>
            <a:off x="8241852" y="2023139"/>
            <a:ext cx="3198328" cy="536005"/>
          </a:xfrm>
        </p:spPr>
        <p:txBody>
          <a:bodyPr anchor="ctr" anchorCtr="0">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cxnSp>
        <p:nvCxnSpPr>
          <p:cNvPr id="19" name="Straight Connector 18">
            <a:extLst>
              <a:ext uri="{FF2B5EF4-FFF2-40B4-BE49-F238E27FC236}">
                <a16:creationId xmlns:a16="http://schemas.microsoft.com/office/drawing/2014/main" id="{E2328988-0888-4C1A-8F73-17D455B6F882}"/>
              </a:ext>
              <a:ext uri="{C183D7F6-B498-43B3-948B-1728B52AA6E4}">
                <adec:decorative xmlns:adec="http://schemas.microsoft.com/office/drawing/2017/decorative" val="1"/>
              </a:ext>
            </a:extLst>
          </p:cNvPr>
          <p:cNvCxnSpPr>
            <a:cxnSpLocks/>
          </p:cNvCxnSpPr>
          <p:nvPr userDrawn="1"/>
        </p:nvCxnSpPr>
        <p:spPr>
          <a:xfrm>
            <a:off x="4180115" y="2714625"/>
            <a:ext cx="0" cy="3194051"/>
          </a:xfrm>
          <a:prstGeom prst="line">
            <a:avLst/>
          </a:prstGeom>
          <a:ln>
            <a:solidFill>
              <a:schemeClr val="accent1"/>
            </a:solidFill>
          </a:ln>
        </p:spPr>
        <p:style>
          <a:lnRef idx="2">
            <a:schemeClr val="accent4"/>
          </a:lnRef>
          <a:fillRef idx="0">
            <a:schemeClr val="accent4"/>
          </a:fillRef>
          <a:effectRef idx="1">
            <a:schemeClr val="accent4"/>
          </a:effectRef>
          <a:fontRef idx="minor">
            <a:schemeClr val="tx1"/>
          </a:fontRef>
        </p:style>
      </p:cxnSp>
      <p:cxnSp>
        <p:nvCxnSpPr>
          <p:cNvPr id="20" name="Straight Connector 19">
            <a:extLst>
              <a:ext uri="{FF2B5EF4-FFF2-40B4-BE49-F238E27FC236}">
                <a16:creationId xmlns:a16="http://schemas.microsoft.com/office/drawing/2014/main" id="{D81892BA-72AB-4029-BF58-4D6F90C43628}"/>
              </a:ext>
              <a:ext uri="{C183D7F6-B498-43B3-948B-1728B52AA6E4}">
                <adec:decorative xmlns:adec="http://schemas.microsoft.com/office/drawing/2017/decorative" val="1"/>
              </a:ext>
            </a:extLst>
          </p:cNvPr>
          <p:cNvCxnSpPr>
            <a:cxnSpLocks/>
          </p:cNvCxnSpPr>
          <p:nvPr userDrawn="1"/>
        </p:nvCxnSpPr>
        <p:spPr>
          <a:xfrm>
            <a:off x="7962123" y="2714625"/>
            <a:ext cx="0" cy="3194051"/>
          </a:xfrm>
          <a:prstGeom prst="line">
            <a:avLst/>
          </a:prstGeom>
          <a:ln>
            <a:solidFill>
              <a:schemeClr val="accent1"/>
            </a:solidFill>
          </a:ln>
        </p:spPr>
        <p:style>
          <a:lnRef idx="2">
            <a:schemeClr val="accent4"/>
          </a:lnRef>
          <a:fillRef idx="0">
            <a:schemeClr val="accent4"/>
          </a:fillRef>
          <a:effectRef idx="1">
            <a:schemeClr val="accent4"/>
          </a:effectRef>
          <a:fontRef idx="minor">
            <a:schemeClr val="tx1"/>
          </a:fontRef>
        </p:style>
      </p:cxnSp>
      <p:sp>
        <p:nvSpPr>
          <p:cNvPr id="21" name="Text Placeholder 2">
            <a:extLst>
              <a:ext uri="{FF2B5EF4-FFF2-40B4-BE49-F238E27FC236}">
                <a16:creationId xmlns:a16="http://schemas.microsoft.com/office/drawing/2014/main" id="{8E232301-6803-418F-8637-ABBAC64416DA}"/>
              </a:ext>
            </a:extLst>
          </p:cNvPr>
          <p:cNvSpPr>
            <a:spLocks noGrp="1"/>
          </p:cNvSpPr>
          <p:nvPr>
            <p:ph type="body" idx="13"/>
          </p:nvPr>
        </p:nvSpPr>
        <p:spPr>
          <a:xfrm>
            <a:off x="4496836" y="2023139"/>
            <a:ext cx="3198328" cy="536005"/>
          </a:xfrm>
        </p:spPr>
        <p:txBody>
          <a:bodyPr anchor="ctr" anchorCtr="0">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22926665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534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C994CB-2BC6-164B-80D4-304B4CB6D8C3}"/>
              </a:ext>
            </a:extLst>
          </p:cNvPr>
          <p:cNvSpPr>
            <a:spLocks noChangeAspect="1"/>
          </p:cNvSpPr>
          <p:nvPr userDrawn="1"/>
        </p:nvSpPr>
        <p:spPr bwMode="white">
          <a:xfrm>
            <a:off x="445982" y="606554"/>
            <a:ext cx="11300036" cy="1258827"/>
          </a:xfrm>
          <a:prstGeom prst="rect">
            <a:avLst/>
          </a:prstGeom>
          <a:gradFill flip="none" rotWithShape="1">
            <a:gsLst>
              <a:gs pos="100000">
                <a:schemeClr val="accent2"/>
              </a:gs>
              <a:gs pos="60000">
                <a:schemeClr val="accent1">
                  <a:lumMod val="95000"/>
                  <a:lumOff val="5000"/>
                </a:schemeClr>
              </a:gs>
              <a:gs pos="0">
                <a:schemeClr val="accent1">
                  <a:lumMod val="4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581192" y="2180496"/>
            <a:ext cx="11029615" cy="367830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a:xfrm>
            <a:off x="8589660" y="5870575"/>
            <a:ext cx="1600200" cy="377825"/>
          </a:xfrm>
          <a:prstGeom prst="rect">
            <a:avLst/>
          </a:prstGeom>
        </p:spPr>
        <p:txBody>
          <a:bodyPr/>
          <a:lstStyle/>
          <a:p>
            <a:fld id="{E20D11B3-3F18-4FD1-BAEF-D15CC2EE16C2}" type="datetime8">
              <a:rPr lang="en-US" noProof="0" smtClean="0"/>
              <a:t>3/16/2024 12:55 PM</a:t>
            </a:fld>
            <a:endParaRPr lang="en-US" noProof="0" dirty="0"/>
          </a:p>
        </p:txBody>
      </p:sp>
      <p:sp>
        <p:nvSpPr>
          <p:cNvPr id="5" name="Footer Placeholder 4"/>
          <p:cNvSpPr>
            <a:spLocks noGrp="1"/>
          </p:cNvSpPr>
          <p:nvPr>
            <p:ph type="ftr" sz="quarter" idx="11"/>
          </p:nvPr>
        </p:nvSpPr>
        <p:spPr>
          <a:xfrm>
            <a:off x="685800" y="5870575"/>
            <a:ext cx="7827659" cy="377825"/>
          </a:xfrm>
          <a:prstGeom prst="rect">
            <a:avLst/>
          </a:prstGeom>
        </p:spPr>
        <p:txBody>
          <a:bodyPr/>
          <a:lstStyle/>
          <a:p>
            <a:r>
              <a:rPr lang="en-US" noProof="0" dirty="0"/>
              <a:t>ADD A FOOTER</a:t>
            </a:r>
          </a:p>
        </p:txBody>
      </p:sp>
      <p:sp>
        <p:nvSpPr>
          <p:cNvPr id="6" name="Slide Number Placeholder 5"/>
          <p:cNvSpPr>
            <a:spLocks noGrp="1"/>
          </p:cNvSpPr>
          <p:nvPr>
            <p:ph type="sldNum" sz="quarter" idx="12"/>
          </p:nvPr>
        </p:nvSpPr>
        <p:spPr>
          <a:xfrm>
            <a:off x="10558300" y="5956137"/>
            <a:ext cx="1052508" cy="365125"/>
          </a:xfrm>
        </p:spPr>
        <p:txBody>
          <a:bodyPr/>
          <a:lstStyle/>
          <a:p>
            <a:fld id="{C5C3056E-1632-4A65-A24F-3F10A1450A6E}" type="slidenum">
              <a:rPr lang="en-US" noProof="0" smtClean="0"/>
              <a:t>‹#›</a:t>
            </a:fld>
            <a:endParaRPr lang="en-US" noProof="0" dirty="0"/>
          </a:p>
        </p:txBody>
      </p:sp>
      <p:sp>
        <p:nvSpPr>
          <p:cNvPr id="9" name="Title 1">
            <a:extLst>
              <a:ext uri="{FF2B5EF4-FFF2-40B4-BE49-F238E27FC236}">
                <a16:creationId xmlns:a16="http://schemas.microsoft.com/office/drawing/2014/main" id="{B5BE0FDB-DB48-E242-8A1F-5B06F79B404A}"/>
              </a:ext>
            </a:extLst>
          </p:cNvPr>
          <p:cNvSpPr>
            <a:spLocks noGrp="1"/>
          </p:cNvSpPr>
          <p:nvPr>
            <p:ph type="title"/>
          </p:nvPr>
        </p:nvSpPr>
        <p:spPr>
          <a:xfrm>
            <a:off x="581193" y="729658"/>
            <a:ext cx="11029616" cy="988332"/>
          </a:xfrm>
        </p:spPr>
        <p:txBody>
          <a:bodyPr anchor="ctr" anchorCtr="0">
            <a:normAutofit/>
          </a:bodyPr>
          <a:lstStyle>
            <a:lvl1pPr algn="ctr">
              <a:defRPr sz="4000"/>
            </a:lvl1pPr>
          </a:lstStyle>
          <a:p>
            <a:r>
              <a:rPr lang="en-US" noProof="0"/>
              <a:t>Click to edit Master title style</a:t>
            </a:r>
          </a:p>
        </p:txBody>
      </p:sp>
    </p:spTree>
    <p:extLst>
      <p:ext uri="{BB962C8B-B14F-4D97-AF65-F5344CB8AC3E}">
        <p14:creationId xmlns:p14="http://schemas.microsoft.com/office/powerpoint/2010/main" val="254665385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Date Placeholder 4"/>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5039673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7" name="Rectangle 6"/>
          <p:cNvSpPr>
            <a:spLocks noChangeAspect="1"/>
          </p:cNvSpPr>
          <p:nvPr/>
        </p:nvSpPr>
        <p:spPr bwMode="white">
          <a:xfrm>
            <a:off x="440683" y="606554"/>
            <a:ext cx="11300036" cy="1258827"/>
          </a:xfrm>
          <a:prstGeom prst="rect">
            <a:avLst/>
          </a:prstGeom>
          <a:gradFill flip="none" rotWithShape="1">
            <a:gsLst>
              <a:gs pos="100000">
                <a:schemeClr val="accent2"/>
              </a:gs>
              <a:gs pos="60000">
                <a:schemeClr val="accent1">
                  <a:lumMod val="95000"/>
                  <a:lumOff val="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Date Placeholder 2"/>
          <p:cNvSpPr>
            <a:spLocks noGrp="1"/>
          </p:cNvSpPr>
          <p:nvPr>
            <p:ph type="dt" sz="half" idx="10"/>
          </p:nvPr>
        </p:nvSpPr>
        <p:spPr>
          <a:xfrm>
            <a:off x="8589660" y="5870575"/>
            <a:ext cx="1600200" cy="377825"/>
          </a:xfrm>
          <a:prstGeom prst="rect">
            <a:avLst/>
          </a:prstGeom>
        </p:spPr>
        <p:txBody>
          <a:bodyPr/>
          <a:lstStyle/>
          <a:p>
            <a:fld id="{357A1812-3FD3-44A5-B738-8F3425664C1B}" type="datetime8">
              <a:rPr lang="en-US" noProof="0" smtClean="0"/>
              <a:t>3/16/2024 12:55 PM</a:t>
            </a:fld>
            <a:endParaRPr lang="en-US" noProof="0" dirty="0"/>
          </a:p>
        </p:txBody>
      </p:sp>
      <p:sp>
        <p:nvSpPr>
          <p:cNvPr id="4" name="Footer Placeholder 3"/>
          <p:cNvSpPr>
            <a:spLocks noGrp="1"/>
          </p:cNvSpPr>
          <p:nvPr>
            <p:ph type="ftr" sz="quarter" idx="11"/>
          </p:nvPr>
        </p:nvSpPr>
        <p:spPr>
          <a:xfrm>
            <a:off x="685800" y="5870575"/>
            <a:ext cx="7827659" cy="377825"/>
          </a:xfrm>
          <a:prstGeom prst="rect">
            <a:avLst/>
          </a:prstGeom>
        </p:spPr>
        <p:txBody>
          <a:bodyPr/>
          <a:lstStyle/>
          <a:p>
            <a:r>
              <a:rPr lang="en-US" noProof="0" dirty="0"/>
              <a:t>ADD A FOOTER</a:t>
            </a:r>
          </a:p>
        </p:txBody>
      </p:sp>
      <p:sp>
        <p:nvSpPr>
          <p:cNvPr id="5" name="Slide Number Placeholder 4"/>
          <p:cNvSpPr>
            <a:spLocks noGrp="1"/>
          </p:cNvSpPr>
          <p:nvPr>
            <p:ph type="sldNum" sz="quarter" idx="12"/>
          </p:nvPr>
        </p:nvSpPr>
        <p:spPr/>
        <p:txBody>
          <a:bodyPr/>
          <a:lstStyle/>
          <a:p>
            <a:fld id="{C5C3056E-1632-4A65-A24F-3F10A1450A6E}" type="slidenum">
              <a:rPr lang="en-US" noProof="0" smtClean="0"/>
              <a:t>‹#›</a:t>
            </a:fld>
            <a:endParaRPr lang="en-US" noProof="0" dirty="0"/>
          </a:p>
        </p:txBody>
      </p:sp>
      <p:sp>
        <p:nvSpPr>
          <p:cNvPr id="9" name="Title 1">
            <a:extLst>
              <a:ext uri="{FF2B5EF4-FFF2-40B4-BE49-F238E27FC236}">
                <a16:creationId xmlns:a16="http://schemas.microsoft.com/office/drawing/2014/main" id="{5CEC16FA-81A4-6F41-9FCE-6262A4533E5C}"/>
              </a:ext>
            </a:extLst>
          </p:cNvPr>
          <p:cNvSpPr>
            <a:spLocks noGrp="1"/>
          </p:cNvSpPr>
          <p:nvPr>
            <p:ph type="title"/>
          </p:nvPr>
        </p:nvSpPr>
        <p:spPr>
          <a:xfrm>
            <a:off x="581193" y="729658"/>
            <a:ext cx="11029616" cy="988332"/>
          </a:xfrm>
        </p:spPr>
        <p:txBody>
          <a:bodyPr anchor="ctr" anchorCtr="0">
            <a:normAutofit/>
          </a:bodyPr>
          <a:lstStyle>
            <a:lvl1pPr algn="ctr">
              <a:defRPr sz="4000"/>
            </a:lvl1pPr>
          </a:lstStyle>
          <a:p>
            <a:r>
              <a:rPr lang="en-US" noProof="0"/>
              <a:t>Click to edit Master title style</a:t>
            </a:r>
          </a:p>
        </p:txBody>
      </p:sp>
    </p:spTree>
    <p:extLst>
      <p:ext uri="{BB962C8B-B14F-4D97-AF65-F5344CB8AC3E}">
        <p14:creationId xmlns:p14="http://schemas.microsoft.com/office/powerpoint/2010/main" val="1545445809"/>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89660" y="5870575"/>
            <a:ext cx="1600200" cy="377825"/>
          </a:xfrm>
          <a:prstGeom prst="rect">
            <a:avLst/>
          </a:prstGeom>
        </p:spPr>
        <p:txBody>
          <a:bodyPr/>
          <a:lstStyle>
            <a:lvl1pPr>
              <a:defRPr>
                <a:solidFill>
                  <a:srgbClr val="903163"/>
                </a:solidFill>
              </a:defRPr>
            </a:lvl1pPr>
          </a:lstStyle>
          <a:p>
            <a:fld id="{E2E361C1-C0E3-47DF-8509-372F2F8B74E4}" type="datetime8">
              <a:rPr lang="en-US" noProof="0" smtClean="0"/>
              <a:pPr/>
              <a:t>3/16/2024 12:55 PM</a:t>
            </a:fld>
            <a:endParaRPr lang="en-US" noProof="0" dirty="0"/>
          </a:p>
        </p:txBody>
      </p:sp>
      <p:sp>
        <p:nvSpPr>
          <p:cNvPr id="3" name="Footer Placeholder 2"/>
          <p:cNvSpPr>
            <a:spLocks noGrp="1"/>
          </p:cNvSpPr>
          <p:nvPr>
            <p:ph type="ftr" sz="quarter" idx="11"/>
          </p:nvPr>
        </p:nvSpPr>
        <p:spPr>
          <a:xfrm>
            <a:off x="685800" y="5870575"/>
            <a:ext cx="7827659" cy="377825"/>
          </a:xfrm>
          <a:prstGeom prst="rect">
            <a:avLst/>
          </a:prstGeom>
        </p:spPr>
        <p:txBody>
          <a:bodyPr/>
          <a:lstStyle>
            <a:lvl1pPr>
              <a:defRPr>
                <a:solidFill>
                  <a:srgbClr val="903163"/>
                </a:solidFill>
              </a:defRPr>
            </a:lvl1pPr>
          </a:lstStyle>
          <a:p>
            <a:r>
              <a:rPr lang="en-US" noProof="0" dirty="0"/>
              <a:t>ADD A FOOTER</a:t>
            </a:r>
          </a:p>
        </p:txBody>
      </p:sp>
      <p:sp>
        <p:nvSpPr>
          <p:cNvPr id="4" name="Slide Number Placeholder 3"/>
          <p:cNvSpPr>
            <a:spLocks noGrp="1"/>
          </p:cNvSpPr>
          <p:nvPr>
            <p:ph type="sldNum" sz="quarter" idx="12"/>
          </p:nvPr>
        </p:nvSpPr>
        <p:spPr/>
        <p:txBody>
          <a:bodyPr/>
          <a:lstStyle>
            <a:lvl1pPr>
              <a:defRPr>
                <a:solidFill>
                  <a:srgbClr val="903163"/>
                </a:solidFill>
              </a:defRPr>
            </a:lvl1pPr>
          </a:lstStyle>
          <a:p>
            <a:fld id="{C5C3056E-1632-4A65-A24F-3F10A1450A6E}" type="slidenum">
              <a:rPr lang="en-US" noProof="0" smtClean="0"/>
              <a:pPr/>
              <a:t>‹#›</a:t>
            </a:fld>
            <a:endParaRPr lang="en-US" noProof="0" dirty="0"/>
          </a:p>
        </p:txBody>
      </p:sp>
      <p:sp>
        <p:nvSpPr>
          <p:cNvPr id="5" name="Title 4">
            <a:extLst>
              <a:ext uri="{FF2B5EF4-FFF2-40B4-BE49-F238E27FC236}">
                <a16:creationId xmlns:a16="http://schemas.microsoft.com/office/drawing/2014/main" id="{DFBB0525-CFF9-4A39-B5EA-579253994F60}"/>
              </a:ext>
            </a:extLst>
          </p:cNvPr>
          <p:cNvSpPr>
            <a:spLocks noGrp="1"/>
          </p:cNvSpPr>
          <p:nvPr>
            <p:ph type="title"/>
          </p:nvPr>
        </p:nvSpPr>
        <p:spPr/>
        <p:txBody>
          <a:bodyPr/>
          <a:lstStyle>
            <a:lvl1pPr>
              <a:defRPr>
                <a:solidFill>
                  <a:schemeClr val="tx1"/>
                </a:solidFill>
              </a:defRPr>
            </a:lvl1pPr>
          </a:lstStyle>
          <a:p>
            <a:r>
              <a:rPr lang="en-US" noProof="0"/>
              <a:t>Click to edit Master title style</a:t>
            </a:r>
          </a:p>
        </p:txBody>
      </p:sp>
    </p:spTree>
    <p:extLst>
      <p:ext uri="{BB962C8B-B14F-4D97-AF65-F5344CB8AC3E}">
        <p14:creationId xmlns:p14="http://schemas.microsoft.com/office/powerpoint/2010/main" val="785869911"/>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r-IQ"/>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r-IQ"/>
          </a:p>
        </p:txBody>
      </p:sp>
      <p:sp>
        <p:nvSpPr>
          <p:cNvPr id="4" name="Date Placeholder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1630750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173162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r-IQ"/>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3750113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Date Placeholder 4"/>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1900971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ar-IQ"/>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7" name="Date Placeholder 6"/>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1624469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Date Placeholder 2"/>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5119581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7310664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IQ"/>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206696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ar-IQ"/>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7" name="Date Placeholder 6"/>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3183215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IQ"/>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3037704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7035044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ar-IQ"/>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391808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r-IQ"/>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r-IQ"/>
          </a:p>
        </p:txBody>
      </p:sp>
      <p:sp>
        <p:nvSpPr>
          <p:cNvPr id="4" name="Date Placeholder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2312311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7499814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r-IQ"/>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309259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Date Placeholder 4"/>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3966550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ar-IQ"/>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7" name="Date Placeholder 6"/>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4814101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Date Placeholder 2"/>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2338607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471946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Date Placeholder 2"/>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6587869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IQ"/>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1009585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IQ"/>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5443536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6660220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ar-IQ"/>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0086574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r-IQ"/>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r-IQ"/>
          </a:p>
        </p:txBody>
      </p:sp>
      <p:sp>
        <p:nvSpPr>
          <p:cNvPr id="4" name="Date Placeholder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6142326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6722496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r-IQ"/>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9789130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Date Placeholder 4"/>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7052220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ar-IQ"/>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7" name="Date Placeholder 6"/>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7159761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Date Placeholder 2"/>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922069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3536311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456561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IQ"/>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8252228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IQ"/>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2422292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5733303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ar-IQ"/>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9813090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24407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7478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9564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7704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347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IQ"/>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0663014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8078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863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7955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0183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6024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330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8373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2827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2864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0425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IQ"/>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8891268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7022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1042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1160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4088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1205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779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8434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1055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8059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594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18" Type="http://schemas.openxmlformats.org/officeDocument/2006/relationships/slideLayout" Target="../slideLayouts/slideLayout202.xml"/><Relationship Id="rId3" Type="http://schemas.openxmlformats.org/officeDocument/2006/relationships/slideLayout" Target="../slideLayouts/slideLayout187.xml"/><Relationship Id="rId21" Type="http://schemas.openxmlformats.org/officeDocument/2006/relationships/theme" Target="../theme/theme1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20" Type="http://schemas.openxmlformats.org/officeDocument/2006/relationships/slideLayout" Target="../slideLayouts/slideLayout204.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10" Type="http://schemas.openxmlformats.org/officeDocument/2006/relationships/slideLayout" Target="../slideLayouts/slideLayout194.xml"/><Relationship Id="rId19" Type="http://schemas.openxmlformats.org/officeDocument/2006/relationships/slideLayout" Target="../slideLayouts/slideLayout203.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image" Target="../media/image4.png"/><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18.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image" Target="../media/image5.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19.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0.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image" Target="../media/image6.png"/><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1.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a:t>Click to edit Master title style</a:t>
            </a:r>
            <a:endParaRPr lang="ar-IQ"/>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67404454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058557"/>
      </p:ext>
    </p:extLst>
  </p:cSld>
  <p:clrMap bg1="dk1" tx1="lt1" bg2="dk2" tx2="lt2" accent1="accent1" accent2="accent2" accent3="accent3" accent4="accent4" accent5="accent5" accent6="accent6" hlink="hlink" folHlink="folHlink"/>
  <p:sldLayoutIdLst>
    <p:sldLayoutId id="2147484272" r:id="rId1"/>
    <p:sldLayoutId id="2147484273" r:id="rId2"/>
    <p:sldLayoutId id="2147484274" r:id="rId3"/>
    <p:sldLayoutId id="2147484275" r:id="rId4"/>
    <p:sldLayoutId id="2147484276" r:id="rId5"/>
    <p:sldLayoutId id="2147484277" r:id="rId6"/>
    <p:sldLayoutId id="2147484278" r:id="rId7"/>
    <p:sldLayoutId id="2147484279" r:id="rId8"/>
    <p:sldLayoutId id="2147484280" r:id="rId9"/>
    <p:sldLayoutId id="2147484281" r:id="rId10"/>
    <p:sldLayoutId id="21474842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607253"/>
      </p:ext>
    </p:extLst>
  </p:cSld>
  <p:clrMap bg1="dk1" tx1="lt1" bg2="dk2" tx2="lt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824405"/>
      </p:ext>
    </p:extLst>
  </p:cSld>
  <p:clrMap bg1="dk1" tx1="lt1" bg2="dk2" tx2="lt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2782213"/>
      </p:ext>
    </p:extLst>
  </p:cSld>
  <p:clrMap bg1="dk1" tx1="lt1" bg2="dk2" tx2="lt2" accent1="accent1" accent2="accent2" accent3="accent3" accent4="accent4" accent5="accent5" accent6="accent6" hlink="hlink" folHlink="folHlink"/>
  <p:sldLayoutIdLst>
    <p:sldLayoutId id="2147484380" r:id="rId1"/>
    <p:sldLayoutId id="2147484381" r:id="rId2"/>
    <p:sldLayoutId id="2147484382" r:id="rId3"/>
    <p:sldLayoutId id="2147484383" r:id="rId4"/>
    <p:sldLayoutId id="2147484384" r:id="rId5"/>
    <p:sldLayoutId id="2147484385" r:id="rId6"/>
    <p:sldLayoutId id="2147484386" r:id="rId7"/>
    <p:sldLayoutId id="2147484387" r:id="rId8"/>
    <p:sldLayoutId id="2147484388" r:id="rId9"/>
    <p:sldLayoutId id="2147484389" r:id="rId10"/>
    <p:sldLayoutId id="21474843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685479"/>
      </p:ext>
    </p:extLst>
  </p:cSld>
  <p:clrMap bg1="dk1" tx1="lt1" bg2="dk2" tx2="lt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3736857"/>
      </p:ext>
    </p:extLst>
  </p:cSld>
  <p:clrMap bg1="dk1" tx1="lt1" bg2="dk2" tx2="lt2" accent1="accent1" accent2="accent2" accent3="accent3" accent4="accent4" accent5="accent5" accent6="accent6" hlink="hlink" folHlink="folHlink"/>
  <p:sldLayoutIdLst>
    <p:sldLayoutId id="2147484404"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 id="21474844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979547"/>
      </p:ext>
    </p:extLst>
  </p:cSld>
  <p:clrMap bg1="dk1" tx1="lt1" bg2="dk2" tx2="lt2" accent1="accent1" accent2="accent2" accent3="accent3" accent4="accent4" accent5="accent5" accent6="accent6" hlink="hlink" folHlink="folHlink"/>
  <p:sldLayoutIdLst>
    <p:sldLayoutId id="2147484416" r:id="rId1"/>
    <p:sldLayoutId id="2147484417" r:id="rId2"/>
    <p:sldLayoutId id="2147484418" r:id="rId3"/>
    <p:sldLayoutId id="2147484419" r:id="rId4"/>
    <p:sldLayoutId id="2147484420" r:id="rId5"/>
    <p:sldLayoutId id="2147484421" r:id="rId6"/>
    <p:sldLayoutId id="2147484422" r:id="rId7"/>
    <p:sldLayoutId id="2147484423" r:id="rId8"/>
    <p:sldLayoutId id="2147484424" r:id="rId9"/>
    <p:sldLayoutId id="2147484425" r:id="rId10"/>
    <p:sldLayoutId id="21474844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0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3/16/2024</a:t>
            </a:fld>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0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665481286"/>
      </p:ext>
    </p:extLst>
  </p:cSld>
  <p:clrMap bg1="dk1" tx1="lt1" bg2="dk2" tx2="lt2" accent1="accent1" accent2="accent2" accent3="accent3" accent4="accent4" accent5="accent5" accent6="accent6" hlink="hlink" folHlink="folHlink"/>
  <p:sldLayoutIdLst>
    <p:sldLayoutId id="2147484440" r:id="rId1"/>
    <p:sldLayoutId id="2147484441" r:id="rId2"/>
    <p:sldLayoutId id="2147484442" r:id="rId3"/>
    <p:sldLayoutId id="2147484443" r:id="rId4"/>
    <p:sldLayoutId id="2147484444" r:id="rId5"/>
    <p:sldLayoutId id="2147484445" r:id="rId6"/>
    <p:sldLayoutId id="2147484446" r:id="rId7"/>
    <p:sldLayoutId id="2147484447" r:id="rId8"/>
    <p:sldLayoutId id="2147484448" r:id="rId9"/>
    <p:sldLayoutId id="2147484449" r:id="rId10"/>
    <p:sldLayoutId id="2147484450" r:id="rId11"/>
    <p:sldLayoutId id="2147484451" r:id="rId12"/>
    <p:sldLayoutId id="2147484452" r:id="rId13"/>
    <p:sldLayoutId id="2147484453" r:id="rId14"/>
    <p:sldLayoutId id="2147484454" r:id="rId15"/>
    <p:sldLayoutId id="2147484455" r:id="rId16"/>
    <p:sldLayoutId id="2147484456" r:id="rId17"/>
    <p:sldLayoutId id="2147484457" r:id="rId18"/>
    <p:sldLayoutId id="2147484458" r:id="rId19"/>
    <p:sldLayoutId id="2147484459" r:id="rId20"/>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94"/>
            <a:ext cx="11176000" cy="42216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508000" y="1412882"/>
            <a:ext cx="11176000" cy="1356397"/>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3240833"/>
      </p:ext>
    </p:extLst>
  </p:cSld>
  <p:clrMap bg1="dk1" tx1="lt1" bg2="dk2" tx2="lt2" accent1="accent1" accent2="accent2" accent3="accent3" accent4="accent4" accent5="accent5" accent6="accent6" hlink="hlink" folHlink="folHlink"/>
  <p:sldLayoutIdLst>
    <p:sldLayoutId id="2147484503" r:id="rId1"/>
    <p:sldLayoutId id="2147484504" r:id="rId2"/>
    <p:sldLayoutId id="2147484505" r:id="rId3"/>
    <p:sldLayoutId id="2147484506" r:id="rId4"/>
    <p:sldLayoutId id="2147484507" r:id="rId5"/>
    <p:sldLayoutId id="2147484508" r:id="rId6"/>
    <p:sldLayoutId id="2147484509" r:id="rId7"/>
    <p:sldLayoutId id="2147484510" r:id="rId8"/>
    <p:sldLayoutId id="2147484511" r:id="rId9"/>
    <p:sldLayoutId id="2147484512" r:id="rId10"/>
    <p:sldLayoutId id="2147484513"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hdr="0" ftr="0" dt="0"/>
  <p:txStyles>
    <p:titleStyle>
      <a:lvl1pPr algn="l" defTabSz="580529" rtl="0" eaLnBrk="1" latinLnBrk="0" hangingPunct="1">
        <a:lnSpc>
          <a:spcPct val="90000"/>
        </a:lnSpc>
        <a:spcBef>
          <a:spcPct val="0"/>
        </a:spcBef>
        <a:buNone/>
        <a:defRPr lang="en-US" sz="3048" b="0" kern="1200" cap="none" spc="-9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251976" indent="-251976" algn="l" defTabSz="580529" rtl="0" eaLnBrk="1" latinLnBrk="0" hangingPunct="1">
        <a:lnSpc>
          <a:spcPct val="90000"/>
        </a:lnSpc>
        <a:spcBef>
          <a:spcPct val="20000"/>
        </a:spcBef>
        <a:buFontTx/>
        <a:buBlip>
          <a:blip r:embed="rId13"/>
        </a:buBlip>
        <a:defRPr sz="2032" kern="1200">
          <a:solidFill>
            <a:schemeClr val="tx1"/>
          </a:solidFill>
          <a:latin typeface="+mn-lt"/>
          <a:ea typeface="+mn-ea"/>
          <a:cs typeface="+mn-cs"/>
        </a:defRPr>
      </a:lvl1pPr>
      <a:lvl2pPr marL="580553" indent="-251976" algn="l" defTabSz="580529" rtl="0" eaLnBrk="1" latinLnBrk="0" hangingPunct="1">
        <a:lnSpc>
          <a:spcPct val="90000"/>
        </a:lnSpc>
        <a:spcBef>
          <a:spcPct val="20000"/>
        </a:spcBef>
        <a:buFontTx/>
        <a:buBlip>
          <a:blip r:embed="rId14"/>
        </a:buBlip>
        <a:defRPr sz="1778" kern="1200">
          <a:solidFill>
            <a:schemeClr val="tx1"/>
          </a:solidFill>
          <a:latin typeface="+mn-lt"/>
          <a:ea typeface="+mn-ea"/>
          <a:cs typeface="+mn-cs"/>
        </a:defRPr>
      </a:lvl2pPr>
      <a:lvl3pPr marL="799268" indent="-218715" algn="l" defTabSz="580529" rtl="0" eaLnBrk="1" latinLnBrk="0" hangingPunct="1">
        <a:lnSpc>
          <a:spcPct val="90000"/>
        </a:lnSpc>
        <a:spcBef>
          <a:spcPct val="20000"/>
        </a:spcBef>
        <a:buFontTx/>
        <a:buBlip>
          <a:blip r:embed="rId14"/>
        </a:buBlip>
        <a:defRPr sz="1524" kern="1200">
          <a:solidFill>
            <a:schemeClr val="tx1"/>
          </a:solidFill>
          <a:latin typeface="+mn-lt"/>
          <a:ea typeface="+mn-ea"/>
          <a:cs typeface="+mn-cs"/>
        </a:defRPr>
      </a:lvl3pPr>
      <a:lvl4pPr marL="1018991" indent="-219723" algn="l" defTabSz="580529" rtl="0" eaLnBrk="1" latinLnBrk="0" hangingPunct="1">
        <a:lnSpc>
          <a:spcPct val="90000"/>
        </a:lnSpc>
        <a:spcBef>
          <a:spcPct val="20000"/>
        </a:spcBef>
        <a:buFontTx/>
        <a:buBlip>
          <a:blip r:embed="rId14"/>
        </a:buBlip>
        <a:defRPr sz="1524" kern="1200">
          <a:solidFill>
            <a:schemeClr val="tx1"/>
          </a:solidFill>
          <a:latin typeface="+mn-lt"/>
          <a:ea typeface="+mn-ea"/>
          <a:cs typeface="+mn-cs"/>
        </a:defRPr>
      </a:lvl4pPr>
      <a:lvl5pPr marL="1232667" indent="-213676" algn="l" defTabSz="580529" rtl="0" eaLnBrk="1" latinLnBrk="0" hangingPunct="1">
        <a:lnSpc>
          <a:spcPct val="90000"/>
        </a:lnSpc>
        <a:spcBef>
          <a:spcPct val="20000"/>
        </a:spcBef>
        <a:buFontTx/>
        <a:buBlip>
          <a:blip r:embed="rId14"/>
        </a:buBlip>
        <a:defRPr sz="1524" kern="1200">
          <a:solidFill>
            <a:schemeClr val="tx1"/>
          </a:solidFill>
          <a:latin typeface="+mn-lt"/>
          <a:ea typeface="+mn-ea"/>
          <a:cs typeface="+mn-cs"/>
        </a:defRPr>
      </a:lvl5pPr>
      <a:lvl6pPr marL="1596455" indent="-145132" algn="l" defTabSz="580529" rtl="0" eaLnBrk="1" latinLnBrk="0" hangingPunct="1">
        <a:spcBef>
          <a:spcPct val="20000"/>
        </a:spcBef>
        <a:buFont typeface="Arial" pitchFamily="34" charset="0"/>
        <a:buChar char="•"/>
        <a:defRPr sz="1270" kern="1200">
          <a:solidFill>
            <a:schemeClr val="tx1"/>
          </a:solidFill>
          <a:latin typeface="+mn-lt"/>
          <a:ea typeface="+mn-ea"/>
          <a:cs typeface="+mn-cs"/>
        </a:defRPr>
      </a:lvl6pPr>
      <a:lvl7pPr marL="1886720" indent="-145132" algn="l" defTabSz="580529" rtl="0" eaLnBrk="1" latinLnBrk="0" hangingPunct="1">
        <a:spcBef>
          <a:spcPct val="20000"/>
        </a:spcBef>
        <a:buFont typeface="Arial" pitchFamily="34" charset="0"/>
        <a:buChar char="•"/>
        <a:defRPr sz="1270" kern="1200">
          <a:solidFill>
            <a:schemeClr val="tx1"/>
          </a:solidFill>
          <a:latin typeface="+mn-lt"/>
          <a:ea typeface="+mn-ea"/>
          <a:cs typeface="+mn-cs"/>
        </a:defRPr>
      </a:lvl7pPr>
      <a:lvl8pPr marL="2176985" indent="-145132" algn="l" defTabSz="580529" rtl="0" eaLnBrk="1" latinLnBrk="0" hangingPunct="1">
        <a:spcBef>
          <a:spcPct val="20000"/>
        </a:spcBef>
        <a:buFont typeface="Arial" pitchFamily="34" charset="0"/>
        <a:buChar char="•"/>
        <a:defRPr sz="1270" kern="1200">
          <a:solidFill>
            <a:schemeClr val="tx1"/>
          </a:solidFill>
          <a:latin typeface="+mn-lt"/>
          <a:ea typeface="+mn-ea"/>
          <a:cs typeface="+mn-cs"/>
        </a:defRPr>
      </a:lvl8pPr>
      <a:lvl9pPr marL="2467250" indent="-145132" algn="l" defTabSz="580529" rtl="0" eaLnBrk="1" latinLnBrk="0" hangingPunct="1">
        <a:spcBef>
          <a:spcPct val="20000"/>
        </a:spcBef>
        <a:buFont typeface="Arial" pitchFamily="34" charset="0"/>
        <a:buChar char="•"/>
        <a:defRPr sz="1270" kern="1200">
          <a:solidFill>
            <a:schemeClr val="tx1"/>
          </a:solidFill>
          <a:latin typeface="+mn-lt"/>
          <a:ea typeface="+mn-ea"/>
          <a:cs typeface="+mn-cs"/>
        </a:defRPr>
      </a:lvl9pPr>
    </p:bodyStyle>
    <p:otherStyle>
      <a:defPPr>
        <a:defRPr lang="en-US"/>
      </a:defPPr>
      <a:lvl1pPr marL="0" algn="l" defTabSz="580529" rtl="0" eaLnBrk="1" latinLnBrk="0" hangingPunct="1">
        <a:defRPr sz="1143" kern="1200">
          <a:solidFill>
            <a:schemeClr val="tx1"/>
          </a:solidFill>
          <a:latin typeface="+mn-lt"/>
          <a:ea typeface="+mn-ea"/>
          <a:cs typeface="+mn-cs"/>
        </a:defRPr>
      </a:lvl1pPr>
      <a:lvl2pPr marL="290265" algn="l" defTabSz="580529" rtl="0" eaLnBrk="1" latinLnBrk="0" hangingPunct="1">
        <a:defRPr sz="1143" kern="1200">
          <a:solidFill>
            <a:schemeClr val="tx1"/>
          </a:solidFill>
          <a:latin typeface="+mn-lt"/>
          <a:ea typeface="+mn-ea"/>
          <a:cs typeface="+mn-cs"/>
        </a:defRPr>
      </a:lvl2pPr>
      <a:lvl3pPr marL="580529" algn="l" defTabSz="580529" rtl="0" eaLnBrk="1" latinLnBrk="0" hangingPunct="1">
        <a:defRPr sz="1143" kern="1200">
          <a:solidFill>
            <a:schemeClr val="tx1"/>
          </a:solidFill>
          <a:latin typeface="+mn-lt"/>
          <a:ea typeface="+mn-ea"/>
          <a:cs typeface="+mn-cs"/>
        </a:defRPr>
      </a:lvl3pPr>
      <a:lvl4pPr marL="870794" algn="l" defTabSz="580529" rtl="0" eaLnBrk="1" latinLnBrk="0" hangingPunct="1">
        <a:defRPr sz="1143" kern="1200">
          <a:solidFill>
            <a:schemeClr val="tx1"/>
          </a:solidFill>
          <a:latin typeface="+mn-lt"/>
          <a:ea typeface="+mn-ea"/>
          <a:cs typeface="+mn-cs"/>
        </a:defRPr>
      </a:lvl4pPr>
      <a:lvl5pPr marL="1161059" algn="l" defTabSz="580529" rtl="0" eaLnBrk="1" latinLnBrk="0" hangingPunct="1">
        <a:defRPr sz="1143" kern="1200">
          <a:solidFill>
            <a:schemeClr val="tx1"/>
          </a:solidFill>
          <a:latin typeface="+mn-lt"/>
          <a:ea typeface="+mn-ea"/>
          <a:cs typeface="+mn-cs"/>
        </a:defRPr>
      </a:lvl5pPr>
      <a:lvl6pPr marL="1451324" algn="l" defTabSz="580529" rtl="0" eaLnBrk="1" latinLnBrk="0" hangingPunct="1">
        <a:defRPr sz="1143" kern="1200">
          <a:solidFill>
            <a:schemeClr val="tx1"/>
          </a:solidFill>
          <a:latin typeface="+mn-lt"/>
          <a:ea typeface="+mn-ea"/>
          <a:cs typeface="+mn-cs"/>
        </a:defRPr>
      </a:lvl6pPr>
      <a:lvl7pPr marL="1741588" algn="l" defTabSz="580529" rtl="0" eaLnBrk="1" latinLnBrk="0" hangingPunct="1">
        <a:defRPr sz="1143" kern="1200">
          <a:solidFill>
            <a:schemeClr val="tx1"/>
          </a:solidFill>
          <a:latin typeface="+mn-lt"/>
          <a:ea typeface="+mn-ea"/>
          <a:cs typeface="+mn-cs"/>
        </a:defRPr>
      </a:lvl7pPr>
      <a:lvl8pPr marL="2031853" algn="l" defTabSz="580529" rtl="0" eaLnBrk="1" latinLnBrk="0" hangingPunct="1">
        <a:defRPr sz="1143" kern="1200">
          <a:solidFill>
            <a:schemeClr val="tx1"/>
          </a:solidFill>
          <a:latin typeface="+mn-lt"/>
          <a:ea typeface="+mn-ea"/>
          <a:cs typeface="+mn-cs"/>
        </a:defRPr>
      </a:lvl8pPr>
      <a:lvl9pPr marL="2322118" algn="l" defTabSz="580529" rtl="0" eaLnBrk="1" latinLnBrk="0" hangingPunct="1">
        <a:defRPr sz="1143"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076644"/>
      </p:ext>
    </p:extLst>
  </p:cSld>
  <p:clrMap bg1="dk1" tx1="lt1" bg2="dk2" tx2="lt2" accent1="accent1" accent2="accent2" accent3="accent3" accent4="accent4" accent5="accent5" accent6="accent6" hlink="hlink" folHlink="folHlink"/>
  <p:sldLayoutIdLst>
    <p:sldLayoutId id="2147484515" r:id="rId1"/>
    <p:sldLayoutId id="2147484516" r:id="rId2"/>
    <p:sldLayoutId id="2147484517" r:id="rId3"/>
    <p:sldLayoutId id="2147484518" r:id="rId4"/>
    <p:sldLayoutId id="2147484519" r:id="rId5"/>
    <p:sldLayoutId id="2147484520" r:id="rId6"/>
    <p:sldLayoutId id="2147484521" r:id="rId7"/>
    <p:sldLayoutId id="2147484522" r:id="rId8"/>
    <p:sldLayoutId id="2147484523" r:id="rId9"/>
    <p:sldLayoutId id="2147484524" r:id="rId10"/>
    <p:sldLayoutId id="21474845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a:t>Click to edit Master title style</a:t>
            </a:r>
            <a:endParaRPr lang="ar-IQ"/>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33100729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887473"/>
      </p:ext>
    </p:extLst>
  </p:cSld>
  <p:clrMap bg1="dk1" tx1="lt1" bg2="dk2" tx2="lt2" accent1="accent1" accent2="accent2" accent3="accent3" accent4="accent4" accent5="accent5" accent6="accent6" hlink="hlink" folHlink="folHlink"/>
  <p:sldLayoutIdLst>
    <p:sldLayoutId id="2147484539" r:id="rId1"/>
    <p:sldLayoutId id="2147484540" r:id="rId2"/>
    <p:sldLayoutId id="2147484541" r:id="rId3"/>
    <p:sldLayoutId id="2147484542" r:id="rId4"/>
    <p:sldLayoutId id="2147484543" r:id="rId5"/>
    <p:sldLayoutId id="2147484544" r:id="rId6"/>
    <p:sldLayoutId id="2147484545" r:id="rId7"/>
    <p:sldLayoutId id="2147484546" r:id="rId8"/>
    <p:sldLayoutId id="2147484547" r:id="rId9"/>
    <p:sldLayoutId id="2147484548" r:id="rId10"/>
    <p:sldLayoutId id="21474845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12192000" cy="6858000"/>
          </a:xfrm>
          <a:prstGeom prst="rect">
            <a:avLst/>
          </a:prstGeom>
        </p:spPr>
      </p:pic>
      <p:sp>
        <p:nvSpPr>
          <p:cNvPr id="2" name="Title Placeholder 1"/>
          <p:cNvSpPr>
            <a:spLocks noGrp="1"/>
          </p:cNvSpPr>
          <p:nvPr>
            <p:ph type="title"/>
          </p:nvPr>
        </p:nvSpPr>
        <p:spPr>
          <a:xfrm>
            <a:off x="812800" y="274639"/>
            <a:ext cx="10566400" cy="1143000"/>
          </a:xfrm>
          <a:prstGeom prst="rect">
            <a:avLst/>
          </a:prstGeom>
        </p:spPr>
        <p:txBody>
          <a:bodyPr vert="horz" lIns="91440" tIns="45720" rIns="91440" bIns="45720" rtlCol="0" anchor="b" anchorCtr="0">
            <a:noAutofit/>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812800" y="1600206"/>
            <a:ext cx="10566400" cy="4525963"/>
          </a:xfrm>
          <a:prstGeom prst="rect">
            <a:avLst/>
          </a:prstGeom>
        </p:spPr>
        <p:txBody>
          <a:bodyPr vert="horz" lIns="91440" tIns="45720" rIns="91440" bIns="45720" rtlCol="0">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7620000" y="6356457"/>
            <a:ext cx="2032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pPr defTabSz="1219110" rtl="1"/>
            <a:fld id="{1B8ABB09-4A1D-463E-8065-109CC2B7EFAA}" type="datetimeFigureOut">
              <a:rPr lang="ar-SA" smtClean="0">
                <a:solidFill>
                  <a:prstClr val="white"/>
                </a:solidFill>
              </a:rPr>
              <a:pPr defTabSz="1219110" rtl="1"/>
              <a:t>07/09/1445</a:t>
            </a:fld>
            <a:endParaRPr lang="ar-SA">
              <a:solidFill>
                <a:prstClr val="white"/>
              </a:solidFill>
            </a:endParaRPr>
          </a:p>
        </p:txBody>
      </p:sp>
      <p:sp>
        <p:nvSpPr>
          <p:cNvPr id="5" name="Footer Placeholder 4"/>
          <p:cNvSpPr>
            <a:spLocks noGrp="1"/>
          </p:cNvSpPr>
          <p:nvPr>
            <p:ph type="ftr" sz="quarter" idx="3"/>
          </p:nvPr>
        </p:nvSpPr>
        <p:spPr>
          <a:xfrm>
            <a:off x="812800" y="6356457"/>
            <a:ext cx="3860800" cy="365125"/>
          </a:xfrm>
          <a:prstGeom prst="rect">
            <a:avLst/>
          </a:prstGeom>
        </p:spPr>
        <p:txBody>
          <a:bodyPr vert="horz" lIns="91440" tIns="45720" rIns="91440" bIns="45720" rtlCol="0" anchor="ctr"/>
          <a:lstStyle>
            <a:lvl1pPr algn="l">
              <a:defRPr sz="1000" cap="all" spc="60" baseline="0">
                <a:solidFill>
                  <a:schemeClr val="tx1"/>
                </a:solidFill>
              </a:defRPr>
            </a:lvl1pPr>
          </a:lstStyle>
          <a:p>
            <a:pPr defTabSz="1219110" rtl="1"/>
            <a:endParaRPr lang="ar-SA">
              <a:solidFill>
                <a:prstClr val="white"/>
              </a:solidFill>
            </a:endParaRPr>
          </a:p>
        </p:txBody>
      </p:sp>
      <p:sp>
        <p:nvSpPr>
          <p:cNvPr id="6" name="Slide Number Placeholder 5"/>
          <p:cNvSpPr>
            <a:spLocks noGrp="1"/>
          </p:cNvSpPr>
          <p:nvPr>
            <p:ph type="sldNum" sz="quarter" idx="4"/>
          </p:nvPr>
        </p:nvSpPr>
        <p:spPr>
          <a:xfrm>
            <a:off x="10058400" y="6356457"/>
            <a:ext cx="1320800" cy="365125"/>
          </a:xfrm>
          <a:prstGeom prst="rect">
            <a:avLst/>
          </a:prstGeom>
        </p:spPr>
        <p:txBody>
          <a:bodyPr vert="horz" lIns="91440" tIns="45720" rIns="91440" bIns="45720" rtlCol="0" anchor="ctr"/>
          <a:lstStyle>
            <a:lvl1pPr algn="r">
              <a:defRPr sz="1100" baseline="0">
                <a:solidFill>
                  <a:schemeClr val="tx1"/>
                </a:solidFill>
              </a:defRPr>
            </a:lvl1pPr>
          </a:lstStyle>
          <a:p>
            <a:pPr defTabSz="1219110" rtl="1"/>
            <a:fld id="{0B34F065-1154-456A-91E3-76DE8E75E17B}" type="slidenum">
              <a:rPr lang="ar-SA" smtClean="0">
                <a:solidFill>
                  <a:prstClr val="white"/>
                </a:solidFill>
              </a:rPr>
              <a:pPr defTabSz="1219110" rtl="1"/>
              <a:t>‹#›</a:t>
            </a:fld>
            <a:endParaRPr lang="ar-SA">
              <a:solidFill>
                <a:prstClr val="white"/>
              </a:solidFill>
            </a:endParaRPr>
          </a:p>
        </p:txBody>
      </p:sp>
    </p:spTree>
    <p:extLst>
      <p:ext uri="{BB962C8B-B14F-4D97-AF65-F5344CB8AC3E}">
        <p14:creationId xmlns:p14="http://schemas.microsoft.com/office/powerpoint/2010/main" val="4160781067"/>
      </p:ext>
    </p:extLst>
  </p:cSld>
  <p:clrMap bg1="dk1" tx1="lt1" bg2="dk2" tx2="lt2" accent1="accent1" accent2="accent2" accent3="accent3" accent4="accent4" accent5="accent5" accent6="accent6" hlink="hlink" folHlink="folHlink"/>
  <p:sldLayoutIdLst>
    <p:sldLayoutId id="2147484554" r:id="rId1"/>
    <p:sldLayoutId id="2147484555" r:id="rId2"/>
    <p:sldLayoutId id="2147484556" r:id="rId3"/>
    <p:sldLayoutId id="2147484557" r:id="rId4"/>
    <p:sldLayoutId id="2147484558" r:id="rId5"/>
    <p:sldLayoutId id="2147484559" r:id="rId6"/>
    <p:sldLayoutId id="2147484560" r:id="rId7"/>
    <p:sldLayoutId id="2147484561" r:id="rId8"/>
    <p:sldLayoutId id="2147484562" r:id="rId9"/>
    <p:sldLayoutId id="2147484563" r:id="rId10"/>
    <p:sldLayoutId id="2147484564" r:id="rId11"/>
  </p:sldLayoutIdLst>
  <p:txStyles>
    <p:titleStyle>
      <a:lvl1pPr algn="l" defTabSz="914400" rtl="1" eaLnBrk="1" latinLnBrk="0" hangingPunct="1">
        <a:spcBef>
          <a:spcPct val="0"/>
        </a:spcBef>
        <a:buNone/>
        <a:defRPr sz="3000" kern="1200" cap="all" spc="50" baseline="0">
          <a:solidFill>
            <a:schemeClr val="tx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914400" rtl="1"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r" defTabSz="914400" rtl="1"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r" defTabSz="914400" rtl="1"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r" defTabSz="914400" rtl="1"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r" defTabSz="914400" rtl="1"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r" defTabSz="914400" rtl="1"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r" defTabSz="914400" rtl="1"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r" defTabSz="914400" rtl="1"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r" defTabSz="914400" rtl="1"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91086" y="177800"/>
            <a:ext cx="10502901"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47753" y="6540500"/>
            <a:ext cx="290144"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pPr algn="ctr" defTabSz="412750" hangingPunct="0"/>
            <a:fld id="{86CB4B4D-7CA3-9044-876B-883B54F8677D}" type="slidenum">
              <a:rPr lang="en-US" kern="0" smtClean="0">
                <a:solidFill>
                  <a:srgbClr val="FFFFFF"/>
                </a:solidFill>
              </a:rPr>
              <a:pPr algn="ctr" defTabSz="412750" hangingPunct="0"/>
              <a:t>‹#›</a:t>
            </a:fld>
            <a:endParaRPr lang="en-US" kern="0">
              <a:solidFill>
                <a:srgbClr val="FFFFFF"/>
              </a:solidFill>
            </a:endParaRPr>
          </a:p>
        </p:txBody>
      </p:sp>
    </p:spTree>
    <p:extLst>
      <p:ext uri="{BB962C8B-B14F-4D97-AF65-F5344CB8AC3E}">
        <p14:creationId xmlns:p14="http://schemas.microsoft.com/office/powerpoint/2010/main" val="1113833213"/>
      </p:ext>
    </p:extLst>
  </p:cSld>
  <p:clrMap bg1="dk1" tx1="lt1" bg2="dk2" tx2="lt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9" r:id="rId12"/>
    <p:sldLayoutId id="2147483850" r:id="rId13"/>
    <p:sldLayoutId id="2147484550" r:id="rId14"/>
    <p:sldLayoutId id="2147484551" r:id="rId15"/>
    <p:sldLayoutId id="2147484552" r:id="rId16"/>
    <p:sldLayoutId id="2147483662" r:id="rId17"/>
    <p:sldLayoutId id="2147483666" r:id="rId18"/>
    <p:sldLayoutId id="2147483667" r:id="rId19"/>
  </p:sldLayoutIdLst>
  <p:transition spd="med"/>
  <p:txStyles>
    <p:titleStyle>
      <a:lvl1pPr marL="0" marR="0" indent="0" algn="ctr" defTabSz="412750" latinLnBrk="0">
        <a:lnSpc>
          <a:spcPct val="100000"/>
        </a:lnSpc>
        <a:spcBef>
          <a:spcPts val="0"/>
        </a:spcBef>
        <a:spcAft>
          <a:spcPts val="0"/>
        </a:spcAft>
        <a:buClrTx/>
        <a:buSzTx/>
        <a:buFontTx/>
        <a:buNone/>
        <a:tabLst/>
        <a:defRPr sz="5600" b="0" i="0" u="none" strike="noStrike" cap="none" spc="0" baseline="0">
          <a:solidFill>
            <a:srgbClr val="FFFFFF"/>
          </a:solidFill>
          <a:uFillTx/>
          <a:latin typeface="Chalkboard"/>
          <a:ea typeface="Chalkboard"/>
          <a:cs typeface="Chalkboard"/>
          <a:sym typeface="Chalkboard"/>
        </a:defRPr>
      </a:lvl1pPr>
      <a:lvl2pPr marL="0" marR="0" indent="0" algn="ctr" defTabSz="412750" latinLnBrk="0">
        <a:lnSpc>
          <a:spcPct val="100000"/>
        </a:lnSpc>
        <a:spcBef>
          <a:spcPts val="0"/>
        </a:spcBef>
        <a:spcAft>
          <a:spcPts val="0"/>
        </a:spcAft>
        <a:buClrTx/>
        <a:buSzTx/>
        <a:buFontTx/>
        <a:buNone/>
        <a:tabLst/>
        <a:defRPr sz="5600" b="0" i="0" u="none" strike="noStrike" cap="none" spc="0" baseline="0">
          <a:solidFill>
            <a:srgbClr val="FFFFFF"/>
          </a:solidFill>
          <a:uFillTx/>
          <a:latin typeface="Chalkboard"/>
          <a:ea typeface="Chalkboard"/>
          <a:cs typeface="Chalkboard"/>
          <a:sym typeface="Chalkboard"/>
        </a:defRPr>
      </a:lvl2pPr>
      <a:lvl3pPr marL="0" marR="0" indent="0" algn="ctr" defTabSz="412750" latinLnBrk="0">
        <a:lnSpc>
          <a:spcPct val="100000"/>
        </a:lnSpc>
        <a:spcBef>
          <a:spcPts val="0"/>
        </a:spcBef>
        <a:spcAft>
          <a:spcPts val="0"/>
        </a:spcAft>
        <a:buClrTx/>
        <a:buSzTx/>
        <a:buFontTx/>
        <a:buNone/>
        <a:tabLst/>
        <a:defRPr sz="5600" b="0" i="0" u="none" strike="noStrike" cap="none" spc="0" baseline="0">
          <a:solidFill>
            <a:srgbClr val="FFFFFF"/>
          </a:solidFill>
          <a:uFillTx/>
          <a:latin typeface="Chalkboard"/>
          <a:ea typeface="Chalkboard"/>
          <a:cs typeface="Chalkboard"/>
          <a:sym typeface="Chalkboard"/>
        </a:defRPr>
      </a:lvl3pPr>
      <a:lvl4pPr marL="0" marR="0" indent="0" algn="ctr" defTabSz="412750" latinLnBrk="0">
        <a:lnSpc>
          <a:spcPct val="100000"/>
        </a:lnSpc>
        <a:spcBef>
          <a:spcPts val="0"/>
        </a:spcBef>
        <a:spcAft>
          <a:spcPts val="0"/>
        </a:spcAft>
        <a:buClrTx/>
        <a:buSzTx/>
        <a:buFontTx/>
        <a:buNone/>
        <a:tabLst/>
        <a:defRPr sz="5600" b="0" i="0" u="none" strike="noStrike" cap="none" spc="0" baseline="0">
          <a:solidFill>
            <a:srgbClr val="FFFFFF"/>
          </a:solidFill>
          <a:uFillTx/>
          <a:latin typeface="Chalkboard"/>
          <a:ea typeface="Chalkboard"/>
          <a:cs typeface="Chalkboard"/>
          <a:sym typeface="Chalkboard"/>
        </a:defRPr>
      </a:lvl4pPr>
      <a:lvl5pPr marL="0" marR="0" indent="0" algn="ctr" defTabSz="412750" latinLnBrk="0">
        <a:lnSpc>
          <a:spcPct val="100000"/>
        </a:lnSpc>
        <a:spcBef>
          <a:spcPts val="0"/>
        </a:spcBef>
        <a:spcAft>
          <a:spcPts val="0"/>
        </a:spcAft>
        <a:buClrTx/>
        <a:buSzTx/>
        <a:buFontTx/>
        <a:buNone/>
        <a:tabLst/>
        <a:defRPr sz="5600" b="0" i="0" u="none" strike="noStrike" cap="none" spc="0" baseline="0">
          <a:solidFill>
            <a:srgbClr val="FFFFFF"/>
          </a:solidFill>
          <a:uFillTx/>
          <a:latin typeface="Chalkboard"/>
          <a:ea typeface="Chalkboard"/>
          <a:cs typeface="Chalkboard"/>
          <a:sym typeface="Chalkboard"/>
        </a:defRPr>
      </a:lvl5pPr>
      <a:lvl6pPr marL="0" marR="0" indent="0" algn="ctr" defTabSz="412750" latinLnBrk="0">
        <a:lnSpc>
          <a:spcPct val="100000"/>
        </a:lnSpc>
        <a:spcBef>
          <a:spcPts val="0"/>
        </a:spcBef>
        <a:spcAft>
          <a:spcPts val="0"/>
        </a:spcAft>
        <a:buClrTx/>
        <a:buSzTx/>
        <a:buFontTx/>
        <a:buNone/>
        <a:tabLst/>
        <a:defRPr sz="5600" b="0" i="0" u="none" strike="noStrike" cap="none" spc="0" baseline="0">
          <a:solidFill>
            <a:srgbClr val="FFFFFF"/>
          </a:solidFill>
          <a:uFillTx/>
          <a:latin typeface="Chalkboard"/>
          <a:ea typeface="Chalkboard"/>
          <a:cs typeface="Chalkboard"/>
          <a:sym typeface="Chalkboard"/>
        </a:defRPr>
      </a:lvl6pPr>
      <a:lvl7pPr marL="0" marR="0" indent="0" algn="ctr" defTabSz="412750" latinLnBrk="0">
        <a:lnSpc>
          <a:spcPct val="100000"/>
        </a:lnSpc>
        <a:spcBef>
          <a:spcPts val="0"/>
        </a:spcBef>
        <a:spcAft>
          <a:spcPts val="0"/>
        </a:spcAft>
        <a:buClrTx/>
        <a:buSzTx/>
        <a:buFontTx/>
        <a:buNone/>
        <a:tabLst/>
        <a:defRPr sz="5600" b="0" i="0" u="none" strike="noStrike" cap="none" spc="0" baseline="0">
          <a:solidFill>
            <a:srgbClr val="FFFFFF"/>
          </a:solidFill>
          <a:uFillTx/>
          <a:latin typeface="Chalkboard"/>
          <a:ea typeface="Chalkboard"/>
          <a:cs typeface="Chalkboard"/>
          <a:sym typeface="Chalkboard"/>
        </a:defRPr>
      </a:lvl7pPr>
      <a:lvl8pPr marL="0" marR="0" indent="0" algn="ctr" defTabSz="412750" latinLnBrk="0">
        <a:lnSpc>
          <a:spcPct val="100000"/>
        </a:lnSpc>
        <a:spcBef>
          <a:spcPts val="0"/>
        </a:spcBef>
        <a:spcAft>
          <a:spcPts val="0"/>
        </a:spcAft>
        <a:buClrTx/>
        <a:buSzTx/>
        <a:buFontTx/>
        <a:buNone/>
        <a:tabLst/>
        <a:defRPr sz="5600" b="0" i="0" u="none" strike="noStrike" cap="none" spc="0" baseline="0">
          <a:solidFill>
            <a:srgbClr val="FFFFFF"/>
          </a:solidFill>
          <a:uFillTx/>
          <a:latin typeface="Chalkboard"/>
          <a:ea typeface="Chalkboard"/>
          <a:cs typeface="Chalkboard"/>
          <a:sym typeface="Chalkboard"/>
        </a:defRPr>
      </a:lvl8pPr>
      <a:lvl9pPr marL="0" marR="0" indent="0" algn="ctr" defTabSz="412750" latinLnBrk="0">
        <a:lnSpc>
          <a:spcPct val="100000"/>
        </a:lnSpc>
        <a:spcBef>
          <a:spcPts val="0"/>
        </a:spcBef>
        <a:spcAft>
          <a:spcPts val="0"/>
        </a:spcAft>
        <a:buClrTx/>
        <a:buSzTx/>
        <a:buFontTx/>
        <a:buNone/>
        <a:tabLst/>
        <a:defRPr sz="5600" b="0" i="0" u="none" strike="noStrike" cap="none" spc="0" baseline="0">
          <a:solidFill>
            <a:srgbClr val="FFFFFF"/>
          </a:solidFill>
          <a:uFillTx/>
          <a:latin typeface="Chalkboard"/>
          <a:ea typeface="Chalkboard"/>
          <a:cs typeface="Chalkboard"/>
          <a:sym typeface="Chalkboard"/>
        </a:defRPr>
      </a:lvl9pPr>
    </p:titleStyle>
    <p:bodyStyle>
      <a:lvl1pPr marL="317500" marR="0" indent="-317500" algn="l" defTabSz="412750" latinLnBrk="0">
        <a:lnSpc>
          <a:spcPct val="100000"/>
        </a:lnSpc>
        <a:spcBef>
          <a:spcPts val="2950"/>
        </a:spcBef>
        <a:spcAft>
          <a:spcPts val="0"/>
        </a:spcAft>
        <a:buClrTx/>
        <a:buSzPct val="125000"/>
        <a:buFontTx/>
        <a:buChar char="•"/>
        <a:tabLst/>
        <a:defRPr sz="2400" b="0" i="0" u="none" strike="noStrike" cap="none" spc="0" baseline="0">
          <a:solidFill>
            <a:srgbClr val="FFFFFF"/>
          </a:solidFill>
          <a:uFillTx/>
          <a:latin typeface="Chalkboard"/>
          <a:ea typeface="Chalkboard"/>
          <a:cs typeface="Chalkboard"/>
          <a:sym typeface="Chalkboard"/>
        </a:defRPr>
      </a:lvl1pPr>
      <a:lvl2pPr marL="635000" marR="0" indent="-317500" algn="l" defTabSz="412750" latinLnBrk="0">
        <a:lnSpc>
          <a:spcPct val="100000"/>
        </a:lnSpc>
        <a:spcBef>
          <a:spcPts val="2950"/>
        </a:spcBef>
        <a:spcAft>
          <a:spcPts val="0"/>
        </a:spcAft>
        <a:buClrTx/>
        <a:buSzPct val="125000"/>
        <a:buFontTx/>
        <a:buChar char="•"/>
        <a:tabLst/>
        <a:defRPr sz="2400" b="0" i="0" u="none" strike="noStrike" cap="none" spc="0" baseline="0">
          <a:solidFill>
            <a:srgbClr val="FFFFFF"/>
          </a:solidFill>
          <a:uFillTx/>
          <a:latin typeface="Chalkboard"/>
          <a:ea typeface="Chalkboard"/>
          <a:cs typeface="Chalkboard"/>
          <a:sym typeface="Chalkboard"/>
        </a:defRPr>
      </a:lvl2pPr>
      <a:lvl3pPr marL="952500" marR="0" indent="-317500" algn="l" defTabSz="412750" latinLnBrk="0">
        <a:lnSpc>
          <a:spcPct val="100000"/>
        </a:lnSpc>
        <a:spcBef>
          <a:spcPts val="2950"/>
        </a:spcBef>
        <a:spcAft>
          <a:spcPts val="0"/>
        </a:spcAft>
        <a:buClrTx/>
        <a:buSzPct val="125000"/>
        <a:buFontTx/>
        <a:buChar char="•"/>
        <a:tabLst/>
        <a:defRPr sz="2400" b="0" i="0" u="none" strike="noStrike" cap="none" spc="0" baseline="0">
          <a:solidFill>
            <a:srgbClr val="FFFFFF"/>
          </a:solidFill>
          <a:uFillTx/>
          <a:latin typeface="Chalkboard"/>
          <a:ea typeface="Chalkboard"/>
          <a:cs typeface="Chalkboard"/>
          <a:sym typeface="Chalkboard"/>
        </a:defRPr>
      </a:lvl3pPr>
      <a:lvl4pPr marL="1270000" marR="0" indent="-317500" algn="l" defTabSz="412750" latinLnBrk="0">
        <a:lnSpc>
          <a:spcPct val="100000"/>
        </a:lnSpc>
        <a:spcBef>
          <a:spcPts val="2950"/>
        </a:spcBef>
        <a:spcAft>
          <a:spcPts val="0"/>
        </a:spcAft>
        <a:buClrTx/>
        <a:buSzPct val="125000"/>
        <a:buFontTx/>
        <a:buChar char="•"/>
        <a:tabLst/>
        <a:defRPr sz="2400" b="0" i="0" u="none" strike="noStrike" cap="none" spc="0" baseline="0">
          <a:solidFill>
            <a:srgbClr val="FFFFFF"/>
          </a:solidFill>
          <a:uFillTx/>
          <a:latin typeface="Chalkboard"/>
          <a:ea typeface="Chalkboard"/>
          <a:cs typeface="Chalkboard"/>
          <a:sym typeface="Chalkboard"/>
        </a:defRPr>
      </a:lvl4pPr>
      <a:lvl5pPr marL="1587500" marR="0" indent="-317500" algn="l" defTabSz="412750" latinLnBrk="0">
        <a:lnSpc>
          <a:spcPct val="100000"/>
        </a:lnSpc>
        <a:spcBef>
          <a:spcPts val="2950"/>
        </a:spcBef>
        <a:spcAft>
          <a:spcPts val="0"/>
        </a:spcAft>
        <a:buClrTx/>
        <a:buSzPct val="125000"/>
        <a:buFontTx/>
        <a:buChar char="•"/>
        <a:tabLst/>
        <a:defRPr sz="2400" b="0" i="0" u="none" strike="noStrike" cap="none" spc="0" baseline="0">
          <a:solidFill>
            <a:srgbClr val="FFFFFF"/>
          </a:solidFill>
          <a:uFillTx/>
          <a:latin typeface="Chalkboard"/>
          <a:ea typeface="Chalkboard"/>
          <a:cs typeface="Chalkboard"/>
          <a:sym typeface="Chalkboard"/>
        </a:defRPr>
      </a:lvl5pPr>
      <a:lvl6pPr marL="1905000" marR="0" indent="-317500" algn="l" defTabSz="412750" latinLnBrk="0">
        <a:lnSpc>
          <a:spcPct val="100000"/>
        </a:lnSpc>
        <a:spcBef>
          <a:spcPts val="2950"/>
        </a:spcBef>
        <a:spcAft>
          <a:spcPts val="0"/>
        </a:spcAft>
        <a:buClrTx/>
        <a:buSzPct val="125000"/>
        <a:buFontTx/>
        <a:buChar char="•"/>
        <a:tabLst/>
        <a:defRPr sz="2400" b="0" i="0" u="none" strike="noStrike" cap="none" spc="0" baseline="0">
          <a:solidFill>
            <a:srgbClr val="FFFFFF"/>
          </a:solidFill>
          <a:uFillTx/>
          <a:latin typeface="Chalkboard"/>
          <a:ea typeface="Chalkboard"/>
          <a:cs typeface="Chalkboard"/>
          <a:sym typeface="Chalkboard"/>
        </a:defRPr>
      </a:lvl6pPr>
      <a:lvl7pPr marL="2222500" marR="0" indent="-317500" algn="l" defTabSz="412750" latinLnBrk="0">
        <a:lnSpc>
          <a:spcPct val="100000"/>
        </a:lnSpc>
        <a:spcBef>
          <a:spcPts val="2950"/>
        </a:spcBef>
        <a:spcAft>
          <a:spcPts val="0"/>
        </a:spcAft>
        <a:buClrTx/>
        <a:buSzPct val="125000"/>
        <a:buFontTx/>
        <a:buChar char="•"/>
        <a:tabLst/>
        <a:defRPr sz="2400" b="0" i="0" u="none" strike="noStrike" cap="none" spc="0" baseline="0">
          <a:solidFill>
            <a:srgbClr val="FFFFFF"/>
          </a:solidFill>
          <a:uFillTx/>
          <a:latin typeface="Chalkboard"/>
          <a:ea typeface="Chalkboard"/>
          <a:cs typeface="Chalkboard"/>
          <a:sym typeface="Chalkboard"/>
        </a:defRPr>
      </a:lvl7pPr>
      <a:lvl8pPr marL="2540000" marR="0" indent="-317500" algn="l" defTabSz="412750" latinLnBrk="0">
        <a:lnSpc>
          <a:spcPct val="100000"/>
        </a:lnSpc>
        <a:spcBef>
          <a:spcPts val="2950"/>
        </a:spcBef>
        <a:spcAft>
          <a:spcPts val="0"/>
        </a:spcAft>
        <a:buClrTx/>
        <a:buSzPct val="125000"/>
        <a:buFontTx/>
        <a:buChar char="•"/>
        <a:tabLst/>
        <a:defRPr sz="2400" b="0" i="0" u="none" strike="noStrike" cap="none" spc="0" baseline="0">
          <a:solidFill>
            <a:srgbClr val="FFFFFF"/>
          </a:solidFill>
          <a:uFillTx/>
          <a:latin typeface="Chalkboard"/>
          <a:ea typeface="Chalkboard"/>
          <a:cs typeface="Chalkboard"/>
          <a:sym typeface="Chalkboard"/>
        </a:defRPr>
      </a:lvl8pPr>
      <a:lvl9pPr marL="2857500" marR="0" indent="-317500" algn="l" defTabSz="412750" latinLnBrk="0">
        <a:lnSpc>
          <a:spcPct val="100000"/>
        </a:lnSpc>
        <a:spcBef>
          <a:spcPts val="2950"/>
        </a:spcBef>
        <a:spcAft>
          <a:spcPts val="0"/>
        </a:spcAft>
        <a:buClrTx/>
        <a:buSzPct val="125000"/>
        <a:buFontTx/>
        <a:buChar char="•"/>
        <a:tabLst/>
        <a:defRPr sz="2400" b="0" i="0" u="none" strike="noStrike" cap="none" spc="0" baseline="0">
          <a:solidFill>
            <a:srgbClr val="FFFFFF"/>
          </a:solidFill>
          <a:uFillTx/>
          <a:latin typeface="Chalkboard"/>
          <a:ea typeface="Chalkboard"/>
          <a:cs typeface="Chalkboard"/>
          <a:sym typeface="Chalkboard"/>
        </a:defRPr>
      </a:lvl9pPr>
    </p:bodyStyle>
    <p:other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a:t>Click to edit Master title style</a:t>
            </a:r>
            <a:endParaRPr lang="ar-IQ"/>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761016099"/>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a:t>Click to edit Master title style</a:t>
            </a:r>
            <a:endParaRPr lang="ar-IQ"/>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788533068"/>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a:t>Click to edit Master title style</a:t>
            </a:r>
            <a:endParaRPr lang="ar-IQ"/>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fld id="{DBDE9C78-846A-4CF3-BB7F-A732A8187946}" type="datetimeFigureOut">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07/09/1445</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marL="0" marR="0" lvl="0" indent="0" algn="l" defTabSz="914400" rtl="1" eaLnBrk="1" fontAlgn="auto" latinLnBrk="0" hangingPunct="1">
              <a:lnSpc>
                <a:spcPct val="100000"/>
              </a:lnSpc>
              <a:spcBef>
                <a:spcPts val="0"/>
              </a:spcBef>
              <a:spcAft>
                <a:spcPts val="0"/>
              </a:spcAft>
              <a:buClrTx/>
              <a:buSzTx/>
              <a:buFontTx/>
              <a:buNone/>
              <a:tabLst/>
              <a:defRPr/>
            </a:pPr>
            <a:fld id="{6FE9AC89-19CA-407E-8B1B-AB5E647F4EA9}" type="slidenum">
              <a:rPr kumimoji="0" lang="ar-IQ"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ar-IQ"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01577265"/>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7958310"/>
      </p:ext>
    </p:extLst>
  </p:cSld>
  <p:clrMap bg1="dk1" tx1="lt1" bg2="dk2" tx2="lt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667877"/>
      </p:ext>
    </p:extLst>
  </p:cSld>
  <p:clrMap bg1="dk1" tx1="lt1" bg2="dk2" tx2="lt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CBD63E9-9417-4E2A-A28B-8955A0C13CB0}"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3/16/2024</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99F653-A406-4A6B-8DDB-9A7F4AA94D3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076453"/>
      </p:ext>
    </p:extLst>
  </p:cSld>
  <p:clrMap bg1="dk1" tx1="lt1" bg2="dk2" tx2="lt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5.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tif"/><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8.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8.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8.xml"/></Relationships>
</file>

<file path=ppt/slides/_rels/slide1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5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42.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51.emf"/><Relationship Id="rId7" Type="http://schemas.openxmlformats.org/officeDocument/2006/relationships/image" Target="../media/image55.emf"/><Relationship Id="rId2" Type="http://schemas.openxmlformats.org/officeDocument/2006/relationships/image" Target="../media/image50.emf"/><Relationship Id="rId1" Type="http://schemas.openxmlformats.org/officeDocument/2006/relationships/slideLayout" Target="../slideLayouts/slideLayout87.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7.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7.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1.xml"/><Relationship Id="rId5" Type="http://schemas.openxmlformats.org/officeDocument/2006/relationships/image" Target="../media/image69.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109.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emf"/></Relationships>
</file>

<file path=ppt/slides/_rels/slide44.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120.xml"/><Relationship Id="rId6" Type="http://schemas.openxmlformats.org/officeDocument/2006/relationships/image" Target="../media/image32.png"/><Relationship Id="rId5" Type="http://schemas.openxmlformats.org/officeDocument/2006/relationships/image" Target="../media/image78.png"/><Relationship Id="rId4" Type="http://schemas.openxmlformats.org/officeDocument/2006/relationships/image" Target="../media/image77.emf"/></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20.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20.xml"/></Relationships>
</file>

<file path=ppt/slides/_rels/slide4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png"/><Relationship Id="rId1" Type="http://schemas.openxmlformats.org/officeDocument/2006/relationships/slideLayout" Target="../slideLayouts/slideLayout186.xml"/></Relationships>
</file>

<file path=ppt/slides/_rels/slide4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9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9.png"/><Relationship Id="rId7" Type="http://schemas.openxmlformats.org/officeDocument/2006/relationships/image" Target="../media/image91.png"/><Relationship Id="rId12" Type="http://schemas.microsoft.com/office/2007/relationships/hdphoto" Target="../media/hdphoto5.wdp"/><Relationship Id="rId2" Type="http://schemas.openxmlformats.org/officeDocument/2006/relationships/image" Target="../media/image88.jpeg"/><Relationship Id="rId1" Type="http://schemas.openxmlformats.org/officeDocument/2006/relationships/slideLayout" Target="../slideLayouts/slideLayout37.xml"/><Relationship Id="rId6" Type="http://schemas.microsoft.com/office/2007/relationships/hdphoto" Target="../media/hdphoto3.wdp"/><Relationship Id="rId11" Type="http://schemas.openxmlformats.org/officeDocument/2006/relationships/image" Target="../media/image93.png"/><Relationship Id="rId5" Type="http://schemas.openxmlformats.org/officeDocument/2006/relationships/image" Target="../media/image90.pn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chart" Target="../charts/chart1.xml"/><Relationship Id="rId1" Type="http://schemas.openxmlformats.org/officeDocument/2006/relationships/slideLayout" Target="../slideLayouts/slideLayout186.xml"/><Relationship Id="rId4" Type="http://schemas.openxmlformats.org/officeDocument/2006/relationships/image" Target="../media/image95.png"/></Relationships>
</file>

<file path=ppt/slides/_rels/slide5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2.png"/><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38.xml"/><Relationship Id="rId6" Type="http://schemas.openxmlformats.org/officeDocument/2006/relationships/image" Target="../media/image97.png"/><Relationship Id="rId5" Type="http://schemas.microsoft.com/office/2007/relationships/hdphoto" Target="../media/hdphoto4.wdp"/><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6.png"/><Relationship Id="rId1" Type="http://schemas.openxmlformats.org/officeDocument/2006/relationships/slideLayout" Target="../slideLayouts/slideLayout36.xml"/><Relationship Id="rId5" Type="http://schemas.microsoft.com/office/2007/relationships/hdphoto" Target="../media/hdphoto5.wdp"/><Relationship Id="rId4" Type="http://schemas.openxmlformats.org/officeDocument/2006/relationships/image" Target="../media/image98.png"/></Relationships>
</file>

<file path=ppt/slides/_rels/slide5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0.png"/><Relationship Id="rId1" Type="http://schemas.openxmlformats.org/officeDocument/2006/relationships/slideLayout" Target="../slideLayouts/slideLayout153.xml"/></Relationships>
</file>

<file path=ppt/slides/_rels/slide57.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164.xml"/></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75.xml"/></Relationships>
</file>

<file path=ppt/slides/_rels/slide59.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17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4.tif"/><Relationship Id="rId2" Type="http://schemas.openxmlformats.org/officeDocument/2006/relationships/image" Target="../media/image113.t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38.xml"/><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117.jpeg"/></Relationships>
</file>

<file path=ppt/slides/_rels/slide6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22.png"/></Relationships>
</file>

<file path=ppt/slides/_rels/slide69.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39.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D21EB9-992B-42FC-8DA2-8B3B75896275}"/>
              </a:ext>
            </a:extLst>
          </p:cNvPr>
          <p:cNvPicPr>
            <a:picLocks noChangeAspect="1"/>
          </p:cNvPicPr>
          <p:nvPr/>
        </p:nvPicPr>
        <p:blipFill rotWithShape="1">
          <a:blip r:embed="rId2"/>
          <a:srcRect r="513" b="13133"/>
          <a:stretch/>
        </p:blipFill>
        <p:spPr>
          <a:xfrm>
            <a:off x="-1530283" y="-1423302"/>
            <a:ext cx="16897350" cy="8844220"/>
          </a:xfrm>
          <a:prstGeom prst="rect">
            <a:avLst/>
          </a:prstGeom>
        </p:spPr>
      </p:pic>
      <p:sp>
        <p:nvSpPr>
          <p:cNvPr id="6" name="TextBox 5">
            <a:extLst>
              <a:ext uri="{FF2B5EF4-FFF2-40B4-BE49-F238E27FC236}">
                <a16:creationId xmlns:a16="http://schemas.microsoft.com/office/drawing/2014/main" id="{1DC3BB1E-15FE-4A4C-AA3F-8A7C8DBA66EA}"/>
              </a:ext>
            </a:extLst>
          </p:cNvPr>
          <p:cNvSpPr txBox="1"/>
          <p:nvPr/>
        </p:nvSpPr>
        <p:spPr>
          <a:xfrm>
            <a:off x="5526157" y="530087"/>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1147E3A-B45D-4192-A3C1-148D8FC912E2}"/>
              </a:ext>
            </a:extLst>
          </p:cNvPr>
          <p:cNvSpPr txBox="1"/>
          <p:nvPr/>
        </p:nvSpPr>
        <p:spPr>
          <a:xfrm rot="20132450">
            <a:off x="3031621" y="1420599"/>
            <a:ext cx="8026654" cy="16004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lgerian" panose="04020705040A02060702" pitchFamily="82" charset="0"/>
                <a:ea typeface="Segoe UI Black" panose="020B0A02040204020203" pitchFamily="34" charset="0"/>
              </a:rPr>
              <a:t>THE PUZZLE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effectLst>
                  <a:outerShdw blurRad="38100" dist="38100" dir="2700000" algn="tl">
                    <a:srgbClr val="000000">
                      <a:alpha val="43137"/>
                    </a:srgbClr>
                  </a:outerShdw>
                </a:effectLst>
                <a:latin typeface="Viner Hand ITC" panose="03070502030502020203" pitchFamily="66" charset="0"/>
                <a:ea typeface="Segoe UI Black" panose="020B0A02040204020203" pitchFamily="34" charset="0"/>
              </a:rPr>
              <a:t>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lgerian" panose="04020705040A02060702" pitchFamily="82" charset="0"/>
                <a:ea typeface="Segoe UI Black" panose="020B0A02040204020203" pitchFamily="34" charset="0"/>
              </a:rPr>
              <a:t>VERTICAL PREPARATION</a:t>
            </a:r>
          </a:p>
        </p:txBody>
      </p:sp>
      <p:sp>
        <p:nvSpPr>
          <p:cNvPr id="2" name="Rectangle 1">
            <a:extLst>
              <a:ext uri="{FF2B5EF4-FFF2-40B4-BE49-F238E27FC236}">
                <a16:creationId xmlns:a16="http://schemas.microsoft.com/office/drawing/2014/main" id="{3F4DF5F3-9CF1-FF5E-5CF5-1395CDFF2F8A}"/>
              </a:ext>
            </a:extLst>
          </p:cNvPr>
          <p:cNvSpPr/>
          <p:nvPr/>
        </p:nvSpPr>
        <p:spPr>
          <a:xfrm>
            <a:off x="-1168310" y="6059156"/>
            <a:ext cx="8563897" cy="729430"/>
          </a:xfrm>
          <a:prstGeom prst="rect">
            <a:avLst/>
          </a:prstGeom>
          <a:noFill/>
          <a:effectLst>
            <a:softEdge rad="406400"/>
          </a:effectLst>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b="1" u="sng" dirty="0">
                <a:ln w="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Asst. Prof. Dr. </a:t>
            </a:r>
            <a:r>
              <a:rPr lang="en-US" b="1" u="sng" dirty="0" err="1">
                <a:ln w="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Manhal</a:t>
            </a:r>
            <a:r>
              <a:rPr lang="en-US" b="1" u="sng" dirty="0">
                <a:ln w="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 Abdul-Rahman </a:t>
            </a:r>
            <a:r>
              <a:rPr lang="en-US" b="1" u="sng" dirty="0" err="1">
                <a:ln w="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Majeed</a:t>
            </a:r>
            <a:r>
              <a:rPr lang="en-US" b="1" u="sng" dirty="0">
                <a:ln w="0"/>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15000"/>
              </a:lnSpc>
              <a:spcBef>
                <a:spcPts val="0"/>
              </a:spcBef>
              <a:spcAft>
                <a:spcPts val="0"/>
              </a:spcAft>
              <a:buClrTx/>
              <a:buSzTx/>
              <a:buFontTx/>
              <a:buNone/>
              <a:tabLst/>
              <a:defRPr/>
            </a:pPr>
            <a:r>
              <a:rPr lang="en-US" b="1" dirty="0">
                <a:ln w="0"/>
                <a:effectLst>
                  <a:outerShdw blurRad="38100" dist="38100" dir="2700000" algn="tl">
                    <a:srgbClr val="000000">
                      <a:alpha val="43137"/>
                    </a:srgbClr>
                  </a:outerShdw>
                </a:effectLst>
                <a:ea typeface="Calibri" panose="020F0502020204030204" pitchFamily="34" charset="0"/>
                <a:cs typeface="Calibri" panose="020F0502020204030204" pitchFamily="34" charset="0"/>
              </a:rPr>
              <a:t>B.D.S, </a:t>
            </a:r>
            <a:r>
              <a:rPr lang="en-US" b="1" dirty="0" err="1">
                <a:ln w="0"/>
                <a:effectLst>
                  <a:outerShdw blurRad="38100" dist="38100" dir="2700000" algn="tl">
                    <a:srgbClr val="000000">
                      <a:alpha val="43137"/>
                    </a:srgbClr>
                  </a:outerShdw>
                </a:effectLst>
                <a:ea typeface="Calibri" panose="020F0502020204030204" pitchFamily="34" charset="0"/>
                <a:cs typeface="Calibri" panose="020F0502020204030204" pitchFamily="34" charset="0"/>
              </a:rPr>
              <a:t>M.Sc</a:t>
            </a:r>
            <a:r>
              <a:rPr lang="en-US" b="1" dirty="0">
                <a:ln w="0"/>
                <a:effectLst>
                  <a:outerShdw blurRad="38100" dist="38100" dir="2700000" algn="tl">
                    <a:srgbClr val="000000">
                      <a:alpha val="43137"/>
                    </a:srgbClr>
                  </a:outerShdw>
                </a:effectLst>
                <a:ea typeface="Calibri" panose="020F0502020204030204" pitchFamily="34" charset="0"/>
                <a:cs typeface="Calibri" panose="020F0502020204030204" pitchFamily="34" charset="0"/>
              </a:rPr>
              <a:t>, </a:t>
            </a:r>
            <a:r>
              <a:rPr lang="en-US" b="1" dirty="0" err="1">
                <a:ln w="0"/>
                <a:effectLst>
                  <a:outerShdw blurRad="38100" dist="38100" dir="2700000" algn="tl">
                    <a:srgbClr val="000000">
                      <a:alpha val="43137"/>
                    </a:srgbClr>
                  </a:outerShdw>
                </a:effectLst>
                <a:ea typeface="Calibri" panose="020F0502020204030204" pitchFamily="34" charset="0"/>
                <a:cs typeface="Calibri" panose="020F0502020204030204" pitchFamily="34" charset="0"/>
              </a:rPr>
              <a:t>Ph.D</a:t>
            </a:r>
            <a:r>
              <a:rPr lang="en-US" b="1" dirty="0">
                <a:ln w="0"/>
                <a:effectLst>
                  <a:outerShdw blurRad="38100" dist="38100" dir="2700000" algn="tl">
                    <a:srgbClr val="000000">
                      <a:alpha val="43137"/>
                    </a:srgbClr>
                  </a:outerShdw>
                </a:effectLst>
                <a:ea typeface="Calibri" panose="020F0502020204030204" pitchFamily="34" charset="0"/>
                <a:cs typeface="Calibri" panose="020F0502020204030204" pitchFamily="34" charset="0"/>
              </a:rPr>
              <a:t> (Conservative Dentistry)</a:t>
            </a:r>
          </a:p>
        </p:txBody>
      </p:sp>
      <p:sp>
        <p:nvSpPr>
          <p:cNvPr id="7" name="Rectangle 1">
            <a:extLst>
              <a:ext uri="{FF2B5EF4-FFF2-40B4-BE49-F238E27FC236}">
                <a16:creationId xmlns:a16="http://schemas.microsoft.com/office/drawing/2014/main" id="{3F4DF5F3-9CF1-FF5E-5CF5-1395CDFF2F8A}"/>
              </a:ext>
            </a:extLst>
          </p:cNvPr>
          <p:cNvSpPr/>
          <p:nvPr/>
        </p:nvSpPr>
        <p:spPr>
          <a:xfrm>
            <a:off x="5456254" y="5778792"/>
            <a:ext cx="7949930" cy="1312282"/>
          </a:xfrm>
          <a:prstGeom prst="rect">
            <a:avLst/>
          </a:prstGeom>
          <a:noFill/>
          <a:effectLst>
            <a:softEdge rad="406400"/>
          </a:effectLst>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en-US" sz="1600" b="1" i="0" u="none" strike="noStrike" kern="1200" cap="none" spc="0" normalizeH="0" baseline="0" noProof="0" dirty="0">
              <a:ln w="0"/>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b="1" i="0" u="sng" strike="noStrike" kern="1200" cap="none" spc="0" normalizeH="0" baseline="0" noProof="0" dirty="0">
                <a:ln w="0"/>
                <a:effectLst>
                  <a:outerShdw blurRad="38100" dist="38100" dir="2700000" algn="tl">
                    <a:srgbClr val="000000">
                      <a:alpha val="43137"/>
                    </a:srgbClr>
                  </a:outerShdw>
                </a:effectLst>
                <a:uLnTx/>
                <a:uFillTx/>
                <a:latin typeface="Arial Black" panose="020B0A04020102020204" pitchFamily="34" charset="0"/>
                <a:ea typeface="Calibri" panose="020F0502020204030204" pitchFamily="34" charset="0"/>
                <a:cs typeface="Calibri" panose="020F0502020204030204" pitchFamily="34" charset="0"/>
              </a:rPr>
              <a:t>Asst. </a:t>
            </a:r>
            <a:r>
              <a:rPr kumimoji="0" lang="en-US" b="1" i="0" u="sng" strike="noStrike" kern="1200" cap="none" spc="0" normalizeH="0" baseline="0" noProof="0" dirty="0" err="1">
                <a:ln w="0"/>
                <a:effectLst>
                  <a:outerShdw blurRad="38100" dist="38100" dir="2700000" algn="tl">
                    <a:srgbClr val="000000">
                      <a:alpha val="43137"/>
                    </a:srgbClr>
                  </a:outerShdw>
                </a:effectLst>
                <a:uLnTx/>
                <a:uFillTx/>
                <a:latin typeface="Arial Black" panose="020B0A04020102020204" pitchFamily="34" charset="0"/>
                <a:ea typeface="Calibri" panose="020F0502020204030204" pitchFamily="34" charset="0"/>
                <a:cs typeface="Calibri" panose="020F0502020204030204" pitchFamily="34" charset="0"/>
              </a:rPr>
              <a:t>Lec</a:t>
            </a:r>
            <a:r>
              <a:rPr kumimoji="0" lang="en-US" b="1" i="0" u="sng" strike="noStrike" kern="1200" cap="none" spc="0" normalizeH="0" baseline="0" noProof="0" dirty="0">
                <a:ln w="0"/>
                <a:effectLst>
                  <a:outerShdw blurRad="38100" dist="38100" dir="2700000" algn="tl">
                    <a:srgbClr val="000000">
                      <a:alpha val="43137"/>
                    </a:srgbClr>
                  </a:outerShdw>
                </a:effectLst>
                <a:uLnTx/>
                <a:uFillTx/>
                <a:latin typeface="Arial Black" panose="020B0A04020102020204" pitchFamily="34" charset="0"/>
                <a:ea typeface="Calibri" panose="020F0502020204030204" pitchFamily="34" charset="0"/>
                <a:cs typeface="Calibri" panose="020F0502020204030204" pitchFamily="34" charset="0"/>
              </a:rPr>
              <a:t>. Marwah Ismael Abdulazeez</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b="1" i="0" u="none" strike="noStrike" kern="1200" cap="none" spc="0" normalizeH="0" baseline="0" noProof="0" dirty="0">
                <a:ln w="0"/>
                <a:effectLst>
                  <a:outerShdw blurRad="38100" dist="38100" dir="2700000" algn="tl">
                    <a:srgbClr val="000000">
                      <a:alpha val="43137"/>
                    </a:srgbClr>
                  </a:outerShdw>
                </a:effectLst>
                <a:uLnTx/>
                <a:uFillTx/>
                <a:ea typeface="Calibri" panose="020F0502020204030204" pitchFamily="34" charset="0"/>
                <a:cs typeface="Calibri" panose="020F0502020204030204" pitchFamily="34" charset="0"/>
              </a:rPr>
              <a:t>B.D.S, </a:t>
            </a:r>
            <a:r>
              <a:rPr kumimoji="0" lang="en-US" b="1" i="0" u="none" strike="noStrike" kern="1200" cap="none" spc="0" normalizeH="0" baseline="0" noProof="0" dirty="0" err="1">
                <a:ln w="0"/>
                <a:effectLst>
                  <a:outerShdw blurRad="38100" dist="38100" dir="2700000" algn="tl">
                    <a:srgbClr val="000000">
                      <a:alpha val="43137"/>
                    </a:srgbClr>
                  </a:outerShdw>
                </a:effectLst>
                <a:uLnTx/>
                <a:uFillTx/>
                <a:ea typeface="Calibri" panose="020F0502020204030204" pitchFamily="34" charset="0"/>
                <a:cs typeface="Calibri" panose="020F0502020204030204" pitchFamily="34" charset="0"/>
              </a:rPr>
              <a:t>M.Sc</a:t>
            </a:r>
            <a:r>
              <a:rPr kumimoji="0" lang="en-US" b="1" i="0" u="none" strike="noStrike" kern="1200" cap="none" spc="0" normalizeH="0" baseline="0" noProof="0" dirty="0">
                <a:ln w="0"/>
                <a:effectLst>
                  <a:outerShdw blurRad="38100" dist="38100" dir="2700000" algn="tl">
                    <a:srgbClr val="000000">
                      <a:alpha val="43137"/>
                    </a:srgbClr>
                  </a:outerShdw>
                </a:effectLst>
                <a:uLnTx/>
                <a:uFillTx/>
                <a:ea typeface="Calibri" panose="020F0502020204030204" pitchFamily="34" charset="0"/>
                <a:cs typeface="Calibri" panose="020F0502020204030204" pitchFamily="34" charset="0"/>
              </a:rPr>
              <a:t> (Conservative Dentistry)</a:t>
            </a:r>
          </a:p>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en-US" sz="1600" b="1" i="0" u="none" strike="noStrike" kern="1200" cap="none" spc="0" normalizeH="0" baseline="0" noProof="0" dirty="0">
              <a:ln w="0"/>
              <a:effectLst>
                <a:outerShdw blurRad="38100" dist="38100" dir="2700000" algn="tl">
                  <a:srgbClr val="000000">
                    <a:alpha val="43137"/>
                  </a:srgbClr>
                </a:outerShdw>
              </a:effectLst>
              <a:uLnTx/>
              <a:uFillTx/>
              <a:latin typeface="Arial Black" panose="020B0A040201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1928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 name="صورة 11"/>
          <p:cNvPicPr>
            <a:picLocks noChangeAspect="1"/>
          </p:cNvPicPr>
          <p:nvPr/>
        </p:nvPicPr>
        <p:blipFill>
          <a:blip r:embed="rId2"/>
          <a:stretch>
            <a:fillRect/>
          </a:stretch>
        </p:blipFill>
        <p:spPr>
          <a:xfrm>
            <a:off x="-10046" y="17714"/>
            <a:ext cx="12202046" cy="6870432"/>
          </a:xfrm>
          <a:prstGeom prst="rect">
            <a:avLst/>
          </a:prstGeom>
        </p:spPr>
      </p:pic>
      <p:sp>
        <p:nvSpPr>
          <p:cNvPr id="5" name="مستطيل 4"/>
          <p:cNvSpPr/>
          <p:nvPr/>
        </p:nvSpPr>
        <p:spPr>
          <a:xfrm>
            <a:off x="3085960" y="140677"/>
            <a:ext cx="6458632" cy="1200329"/>
          </a:xfrm>
          <a:prstGeom prst="rect">
            <a:avLst/>
          </a:prstGeom>
        </p:spPr>
        <p:txBody>
          <a:bodyPr wrap="square">
            <a:spAutoFit/>
          </a:bodyPr>
          <a:lstStyle/>
          <a:p>
            <a:pPr algn="ctr"/>
            <a:r>
              <a:rPr lang="en-US" sz="6000" b="1" u="sng" dirty="0">
                <a:solidFill>
                  <a:schemeClr val="bg1"/>
                </a:solidFill>
                <a:latin typeface="Calibri Light" panose="020F0302020204030204"/>
              </a:rPr>
              <a:t>TERM</a:t>
            </a:r>
            <a:r>
              <a:rPr lang="en-US" sz="7200" b="1" u="sng" dirty="0">
                <a:solidFill>
                  <a:schemeClr val="bg1"/>
                </a:solidFill>
                <a:latin typeface="Bradley Hand ITC" panose="03070402050302030203" pitchFamily="66" charset="0"/>
              </a:rPr>
              <a:t>INOLOGY</a:t>
            </a:r>
            <a:endParaRPr lang="en-US" sz="13800" b="1" u="sng" dirty="0">
              <a:solidFill>
                <a:schemeClr val="bg1"/>
              </a:solidFill>
              <a:latin typeface="Bradley Hand ITC" panose="03070402050302030203" pitchFamily="66" charset="0"/>
            </a:endParaRPr>
          </a:p>
        </p:txBody>
      </p:sp>
      <p:sp>
        <p:nvSpPr>
          <p:cNvPr id="6" name="مستطيل 5"/>
          <p:cNvSpPr/>
          <p:nvPr/>
        </p:nvSpPr>
        <p:spPr>
          <a:xfrm rot="21088811">
            <a:off x="416433" y="1373124"/>
            <a:ext cx="2321970" cy="84744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4800" b="1" dirty="0">
                <a:solidFill>
                  <a:schemeClr val="bg1"/>
                </a:solidFill>
                <a:latin typeface="Calibri Light" panose="020F0302020204030204"/>
              </a:rPr>
              <a:t>BOPT</a:t>
            </a:r>
          </a:p>
        </p:txBody>
      </p:sp>
      <p:sp>
        <p:nvSpPr>
          <p:cNvPr id="7" name="مستطيل 6"/>
          <p:cNvSpPr/>
          <p:nvPr/>
        </p:nvSpPr>
        <p:spPr>
          <a:xfrm rot="21258578">
            <a:off x="1461709" y="2328808"/>
            <a:ext cx="4152594" cy="79260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4400" b="1" dirty="0">
                <a:solidFill>
                  <a:schemeClr val="bg1"/>
                </a:solidFill>
                <a:latin typeface="Calibri" panose="020F0502020204030204" pitchFamily="34" charset="0"/>
                <a:cs typeface="Calibri" panose="020F0502020204030204" pitchFamily="34" charset="0"/>
              </a:rPr>
              <a:t>SHOULDERLESS</a:t>
            </a:r>
          </a:p>
        </p:txBody>
      </p:sp>
      <p:sp>
        <p:nvSpPr>
          <p:cNvPr id="8" name="مستطيل 7"/>
          <p:cNvSpPr/>
          <p:nvPr/>
        </p:nvSpPr>
        <p:spPr>
          <a:xfrm rot="20303283">
            <a:off x="315805" y="3813767"/>
            <a:ext cx="2099948" cy="1604183"/>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4800" b="1" dirty="0">
                <a:solidFill>
                  <a:schemeClr val="bg1"/>
                </a:solidFill>
                <a:latin typeface="Calibri Light" panose="020F0302020204030204"/>
              </a:rPr>
              <a:t>VERTI PREP</a:t>
            </a:r>
          </a:p>
        </p:txBody>
      </p:sp>
      <p:sp>
        <p:nvSpPr>
          <p:cNvPr id="9" name="Title 1"/>
          <p:cNvSpPr txBox="1">
            <a:spLocks/>
          </p:cNvSpPr>
          <p:nvPr/>
        </p:nvSpPr>
        <p:spPr>
          <a:xfrm rot="19435101">
            <a:off x="1636309" y="4687037"/>
            <a:ext cx="3672038" cy="1008717"/>
          </a:xfrm>
          <a:prstGeom prst="rect">
            <a:avLst/>
          </a:prstGeom>
          <a:ln/>
        </p:spPr>
        <p:style>
          <a:lnRef idx="1">
            <a:schemeClr val="dk1"/>
          </a:lnRef>
          <a:fillRef idx="2">
            <a:schemeClr val="dk1"/>
          </a:fillRef>
          <a:effectRef idx="1">
            <a:schemeClr val="dk1"/>
          </a:effectRef>
          <a:fontRef idx="minor">
            <a:schemeClr val="dk1"/>
          </a:fontRef>
        </p:style>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2800" b="1" dirty="0">
                <a:solidFill>
                  <a:schemeClr val="bg1"/>
                </a:solidFill>
                <a:latin typeface="Calibri Light" panose="020F0302020204030204"/>
                <a:ea typeface="+mn-ea"/>
                <a:cs typeface="+mn-cs"/>
              </a:rPr>
              <a:t>VERTICAL PREPARATION </a:t>
            </a:r>
            <a:endParaRPr lang="ar-IQ" sz="2800" b="1" dirty="0">
              <a:solidFill>
                <a:schemeClr val="bg1"/>
              </a:solidFill>
              <a:latin typeface="Calibri Light" panose="020F0302020204030204"/>
              <a:ea typeface="+mn-ea"/>
              <a:cs typeface="+mn-cs"/>
            </a:endParaRPr>
          </a:p>
        </p:txBody>
      </p:sp>
      <p:sp>
        <p:nvSpPr>
          <p:cNvPr id="10" name="مستطيل 9"/>
          <p:cNvSpPr/>
          <p:nvPr/>
        </p:nvSpPr>
        <p:spPr>
          <a:xfrm rot="20303283">
            <a:off x="9002733" y="1347664"/>
            <a:ext cx="2096916" cy="1077218"/>
          </a:xfrm>
          <a:prstGeom prst="rect">
            <a:avLst/>
          </a:prstGeom>
          <a:solidFill>
            <a:srgbClr val="FF0066"/>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3200" b="1" dirty="0">
                <a:solidFill>
                  <a:schemeClr val="bg1"/>
                </a:solidFill>
                <a:latin typeface="Calibri Light" panose="020F0302020204030204"/>
              </a:rPr>
              <a:t>FEATHER EDGE</a:t>
            </a:r>
          </a:p>
        </p:txBody>
      </p:sp>
      <p:sp>
        <p:nvSpPr>
          <p:cNvPr id="11" name="مستطيل 10"/>
          <p:cNvSpPr/>
          <p:nvPr/>
        </p:nvSpPr>
        <p:spPr>
          <a:xfrm rot="19889057">
            <a:off x="5760564" y="1807393"/>
            <a:ext cx="2970883" cy="707886"/>
          </a:xfrm>
          <a:prstGeom prst="rect">
            <a:avLst/>
          </a:prstGeom>
          <a:solidFill>
            <a:schemeClr val="bg1">
              <a:lumMod val="50000"/>
              <a:lumOff val="50000"/>
            </a:schemeClr>
          </a:solidFill>
          <a:ln>
            <a:noFill/>
          </a:ln>
          <a:effectLst/>
        </p:spPr>
        <p:txBody>
          <a:bodyPr wrap="square">
            <a:spAutoFit/>
          </a:bodyPr>
          <a:lstStyle/>
          <a:p>
            <a:pPr algn="ctr" defTabSz="914400">
              <a:defRPr/>
            </a:pPr>
            <a:r>
              <a:rPr lang="en-US" sz="4000" b="1" kern="0" dirty="0">
                <a:solidFill>
                  <a:prstClr val="black"/>
                </a:solidFill>
                <a:cs typeface="Calibri" panose="020F0502020204030204" pitchFamily="34" charset="0"/>
              </a:rPr>
              <a:t>EDGELESS </a:t>
            </a:r>
          </a:p>
        </p:txBody>
      </p:sp>
    </p:spTree>
    <p:extLst>
      <p:ext uri="{BB962C8B-B14F-4D97-AF65-F5344CB8AC3E}">
        <p14:creationId xmlns:p14="http://schemas.microsoft.com/office/powerpoint/2010/main" val="211189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80">
                                          <p:stCondLst>
                                            <p:cond delay="0"/>
                                          </p:stCondLst>
                                        </p:cTn>
                                        <p:tgtEl>
                                          <p:spTgt spid="10"/>
                                        </p:tgtEl>
                                      </p:cBhvr>
                                    </p:animEffect>
                                    <p:anim calcmode="lin" valueType="num">
                                      <p:cBhvr>
                                        <p:cTn id="1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1" dur="26">
                                          <p:stCondLst>
                                            <p:cond delay="650"/>
                                          </p:stCondLst>
                                        </p:cTn>
                                        <p:tgtEl>
                                          <p:spTgt spid="10"/>
                                        </p:tgtEl>
                                      </p:cBhvr>
                                      <p:to x="100000" y="60000"/>
                                    </p:animScale>
                                    <p:animScale>
                                      <p:cBhvr>
                                        <p:cTn id="22" dur="166" decel="50000">
                                          <p:stCondLst>
                                            <p:cond delay="676"/>
                                          </p:stCondLst>
                                        </p:cTn>
                                        <p:tgtEl>
                                          <p:spTgt spid="10"/>
                                        </p:tgtEl>
                                      </p:cBhvr>
                                      <p:to x="100000" y="100000"/>
                                    </p:animScale>
                                    <p:animScale>
                                      <p:cBhvr>
                                        <p:cTn id="23" dur="26">
                                          <p:stCondLst>
                                            <p:cond delay="1312"/>
                                          </p:stCondLst>
                                        </p:cTn>
                                        <p:tgtEl>
                                          <p:spTgt spid="10"/>
                                        </p:tgtEl>
                                      </p:cBhvr>
                                      <p:to x="100000" y="80000"/>
                                    </p:animScale>
                                    <p:animScale>
                                      <p:cBhvr>
                                        <p:cTn id="24" dur="166" decel="50000">
                                          <p:stCondLst>
                                            <p:cond delay="1338"/>
                                          </p:stCondLst>
                                        </p:cTn>
                                        <p:tgtEl>
                                          <p:spTgt spid="10"/>
                                        </p:tgtEl>
                                      </p:cBhvr>
                                      <p:to x="100000" y="100000"/>
                                    </p:animScale>
                                    <p:animScale>
                                      <p:cBhvr>
                                        <p:cTn id="25" dur="26">
                                          <p:stCondLst>
                                            <p:cond delay="1642"/>
                                          </p:stCondLst>
                                        </p:cTn>
                                        <p:tgtEl>
                                          <p:spTgt spid="10"/>
                                        </p:tgtEl>
                                      </p:cBhvr>
                                      <p:to x="100000" y="90000"/>
                                    </p:animScale>
                                    <p:animScale>
                                      <p:cBhvr>
                                        <p:cTn id="26" dur="166" decel="50000">
                                          <p:stCondLst>
                                            <p:cond delay="1668"/>
                                          </p:stCondLst>
                                        </p:cTn>
                                        <p:tgtEl>
                                          <p:spTgt spid="10"/>
                                        </p:tgtEl>
                                      </p:cBhvr>
                                      <p:to x="100000" y="100000"/>
                                    </p:animScale>
                                    <p:animScale>
                                      <p:cBhvr>
                                        <p:cTn id="27" dur="26">
                                          <p:stCondLst>
                                            <p:cond delay="1808"/>
                                          </p:stCondLst>
                                        </p:cTn>
                                        <p:tgtEl>
                                          <p:spTgt spid="10"/>
                                        </p:tgtEl>
                                      </p:cBhvr>
                                      <p:to x="100000" y="95000"/>
                                    </p:animScale>
                                    <p:animScale>
                                      <p:cBhvr>
                                        <p:cTn id="28" dur="166" decel="50000">
                                          <p:stCondLst>
                                            <p:cond delay="1834"/>
                                          </p:stCondLst>
                                        </p:cTn>
                                        <p:tgtEl>
                                          <p:spTgt spid="10"/>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80">
                                          <p:stCondLst>
                                            <p:cond delay="0"/>
                                          </p:stCondLst>
                                        </p:cTn>
                                        <p:tgtEl>
                                          <p:spTgt spid="8"/>
                                        </p:tgtEl>
                                      </p:cBhvr>
                                    </p:animEffect>
                                    <p:anim calcmode="lin" valueType="num">
                                      <p:cBhvr>
                                        <p:cTn id="4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5" dur="26">
                                          <p:stCondLst>
                                            <p:cond delay="650"/>
                                          </p:stCondLst>
                                        </p:cTn>
                                        <p:tgtEl>
                                          <p:spTgt spid="8"/>
                                        </p:tgtEl>
                                      </p:cBhvr>
                                      <p:to x="100000" y="60000"/>
                                    </p:animScale>
                                    <p:animScale>
                                      <p:cBhvr>
                                        <p:cTn id="46" dur="166" decel="50000">
                                          <p:stCondLst>
                                            <p:cond delay="676"/>
                                          </p:stCondLst>
                                        </p:cTn>
                                        <p:tgtEl>
                                          <p:spTgt spid="8"/>
                                        </p:tgtEl>
                                      </p:cBhvr>
                                      <p:to x="100000" y="100000"/>
                                    </p:animScale>
                                    <p:animScale>
                                      <p:cBhvr>
                                        <p:cTn id="47" dur="26">
                                          <p:stCondLst>
                                            <p:cond delay="1312"/>
                                          </p:stCondLst>
                                        </p:cTn>
                                        <p:tgtEl>
                                          <p:spTgt spid="8"/>
                                        </p:tgtEl>
                                      </p:cBhvr>
                                      <p:to x="100000" y="80000"/>
                                    </p:animScale>
                                    <p:animScale>
                                      <p:cBhvr>
                                        <p:cTn id="48" dur="166" decel="50000">
                                          <p:stCondLst>
                                            <p:cond delay="1338"/>
                                          </p:stCondLst>
                                        </p:cTn>
                                        <p:tgtEl>
                                          <p:spTgt spid="8"/>
                                        </p:tgtEl>
                                      </p:cBhvr>
                                      <p:to x="100000" y="100000"/>
                                    </p:animScale>
                                    <p:animScale>
                                      <p:cBhvr>
                                        <p:cTn id="49" dur="26">
                                          <p:stCondLst>
                                            <p:cond delay="1642"/>
                                          </p:stCondLst>
                                        </p:cTn>
                                        <p:tgtEl>
                                          <p:spTgt spid="8"/>
                                        </p:tgtEl>
                                      </p:cBhvr>
                                      <p:to x="100000" y="90000"/>
                                    </p:animScale>
                                    <p:animScale>
                                      <p:cBhvr>
                                        <p:cTn id="50" dur="166" decel="50000">
                                          <p:stCondLst>
                                            <p:cond delay="1668"/>
                                          </p:stCondLst>
                                        </p:cTn>
                                        <p:tgtEl>
                                          <p:spTgt spid="8"/>
                                        </p:tgtEl>
                                      </p:cBhvr>
                                      <p:to x="100000" y="100000"/>
                                    </p:animScale>
                                    <p:animScale>
                                      <p:cBhvr>
                                        <p:cTn id="51" dur="26">
                                          <p:stCondLst>
                                            <p:cond delay="1808"/>
                                          </p:stCondLst>
                                        </p:cTn>
                                        <p:tgtEl>
                                          <p:spTgt spid="8"/>
                                        </p:tgtEl>
                                      </p:cBhvr>
                                      <p:to x="100000" y="95000"/>
                                    </p:animScale>
                                    <p:animScale>
                                      <p:cBhvr>
                                        <p:cTn id="52" dur="166" decel="50000">
                                          <p:stCondLst>
                                            <p:cond delay="1834"/>
                                          </p:stCondLst>
                                        </p:cTn>
                                        <p:tgtEl>
                                          <p:spTgt spid="8"/>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1000"/>
                                        <p:tgtEl>
                                          <p:spTgt spid="9"/>
                                        </p:tgtEl>
                                      </p:cBhvr>
                                    </p:animEffect>
                                    <p:anim calcmode="lin" valueType="num">
                                      <p:cBhvr>
                                        <p:cTn id="58" dur="1000" fill="hold"/>
                                        <p:tgtEl>
                                          <p:spTgt spid="9"/>
                                        </p:tgtEl>
                                        <p:attrNameLst>
                                          <p:attrName>ppt_x</p:attrName>
                                        </p:attrNameLst>
                                      </p:cBhvr>
                                      <p:tavLst>
                                        <p:tav tm="0">
                                          <p:val>
                                            <p:strVal val="#ppt_x"/>
                                          </p:val>
                                        </p:tav>
                                        <p:tav tm="100000">
                                          <p:val>
                                            <p:strVal val="#ppt_x"/>
                                          </p:val>
                                        </p:tav>
                                      </p:tavLst>
                                    </p:anim>
                                    <p:anim calcmode="lin" valueType="num">
                                      <p:cBhvr>
                                        <p:cTn id="5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additive="base">
                                        <p:cTn id="64" dur="500" fill="hold"/>
                                        <p:tgtEl>
                                          <p:spTgt spid="11"/>
                                        </p:tgtEl>
                                        <p:attrNameLst>
                                          <p:attrName>ppt_x</p:attrName>
                                        </p:attrNameLst>
                                      </p:cBhvr>
                                      <p:tavLst>
                                        <p:tav tm="0">
                                          <p:val>
                                            <p:strVal val="#ppt_x"/>
                                          </p:val>
                                        </p:tav>
                                        <p:tav tm="100000">
                                          <p:val>
                                            <p:strVal val="#ppt_x"/>
                                          </p:val>
                                        </p:tav>
                                      </p:tavLst>
                                    </p:anim>
                                    <p:anim calcmode="lin" valueType="num">
                                      <p:cBhvr additive="base">
                                        <p:cTn id="6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594" y="146304"/>
            <a:ext cx="9278776" cy="5349240"/>
          </a:xfrm>
          <a:prstGeom prst="rect">
            <a:avLst/>
          </a:prstGeom>
        </p:spPr>
      </p:pic>
    </p:spTree>
    <p:extLst>
      <p:ext uri="{BB962C8B-B14F-4D97-AF65-F5344CB8AC3E}">
        <p14:creationId xmlns:p14="http://schemas.microsoft.com/office/powerpoint/2010/main" val="2923936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13" name="Image" descr="Image"/>
          <p:cNvPicPr>
            <a:picLocks noChangeAspect="1"/>
          </p:cNvPicPr>
          <p:nvPr/>
        </p:nvPicPr>
        <p:blipFill>
          <a:blip r:embed="rId2"/>
          <a:srcRect l="80" t="15691" r="40"/>
          <a:stretch>
            <a:fillRect/>
          </a:stretch>
        </p:blipFill>
        <p:spPr>
          <a:xfrm>
            <a:off x="1220159" y="1373738"/>
            <a:ext cx="9755585" cy="5493716"/>
          </a:xfrm>
          <a:custGeom>
            <a:avLst/>
            <a:gdLst/>
            <a:ahLst/>
            <a:cxnLst>
              <a:cxn ang="0">
                <a:pos x="wd2" y="hd2"/>
              </a:cxn>
              <a:cxn ang="5400000">
                <a:pos x="wd2" y="hd2"/>
              </a:cxn>
              <a:cxn ang="10800000">
                <a:pos x="wd2" y="hd2"/>
              </a:cxn>
              <a:cxn ang="16200000">
                <a:pos x="wd2" y="hd2"/>
              </a:cxn>
            </a:cxnLst>
            <a:rect l="0" t="0" r="r" b="b"/>
            <a:pathLst>
              <a:path w="21600" h="21600" extrusionOk="0">
                <a:moveTo>
                  <a:pt x="7" y="0"/>
                </a:moveTo>
                <a:cubicBezTo>
                  <a:pt x="4" y="0"/>
                  <a:pt x="2" y="921"/>
                  <a:pt x="0" y="1291"/>
                </a:cubicBezTo>
                <a:lnTo>
                  <a:pt x="2" y="1989"/>
                </a:lnTo>
                <a:lnTo>
                  <a:pt x="1305" y="2941"/>
                </a:lnTo>
                <a:cubicBezTo>
                  <a:pt x="2022" y="3465"/>
                  <a:pt x="3214" y="4333"/>
                  <a:pt x="3952" y="4871"/>
                </a:cubicBezTo>
                <a:cubicBezTo>
                  <a:pt x="4690" y="5409"/>
                  <a:pt x="5389" y="5925"/>
                  <a:pt x="5506" y="6018"/>
                </a:cubicBezTo>
                <a:cubicBezTo>
                  <a:pt x="6139" y="6520"/>
                  <a:pt x="6771" y="7386"/>
                  <a:pt x="7125" y="8236"/>
                </a:cubicBezTo>
                <a:cubicBezTo>
                  <a:pt x="7325" y="8716"/>
                  <a:pt x="7513" y="9455"/>
                  <a:pt x="7590" y="10064"/>
                </a:cubicBezTo>
                <a:cubicBezTo>
                  <a:pt x="7666" y="10670"/>
                  <a:pt x="7669" y="11746"/>
                  <a:pt x="7597" y="12418"/>
                </a:cubicBezTo>
                <a:cubicBezTo>
                  <a:pt x="7548" y="12870"/>
                  <a:pt x="7221" y="14896"/>
                  <a:pt x="7039" y="15876"/>
                </a:cubicBezTo>
                <a:cubicBezTo>
                  <a:pt x="6956" y="16324"/>
                  <a:pt x="6501" y="18863"/>
                  <a:pt x="6349" y="19726"/>
                </a:cubicBezTo>
                <a:cubicBezTo>
                  <a:pt x="6187" y="20642"/>
                  <a:pt x="6041" y="21512"/>
                  <a:pt x="6041" y="21559"/>
                </a:cubicBezTo>
                <a:cubicBezTo>
                  <a:pt x="6041" y="21581"/>
                  <a:pt x="9544" y="21600"/>
                  <a:pt x="13825" y="21600"/>
                </a:cubicBezTo>
                <a:lnTo>
                  <a:pt x="15360" y="21600"/>
                </a:lnTo>
                <a:lnTo>
                  <a:pt x="15335" y="21413"/>
                </a:lnTo>
                <a:cubicBezTo>
                  <a:pt x="15321" y="21310"/>
                  <a:pt x="15280" y="21057"/>
                  <a:pt x="15242" y="20851"/>
                </a:cubicBezTo>
                <a:cubicBezTo>
                  <a:pt x="15205" y="20645"/>
                  <a:pt x="15127" y="20201"/>
                  <a:pt x="15070" y="19863"/>
                </a:cubicBezTo>
                <a:cubicBezTo>
                  <a:pt x="14914" y="18950"/>
                  <a:pt x="14797" y="18329"/>
                  <a:pt x="14770" y="18281"/>
                </a:cubicBezTo>
                <a:cubicBezTo>
                  <a:pt x="14756" y="18258"/>
                  <a:pt x="14745" y="18167"/>
                  <a:pt x="14745" y="18080"/>
                </a:cubicBezTo>
                <a:cubicBezTo>
                  <a:pt x="14745" y="17868"/>
                  <a:pt x="14629" y="17359"/>
                  <a:pt x="14559" y="17266"/>
                </a:cubicBezTo>
                <a:cubicBezTo>
                  <a:pt x="14526" y="17221"/>
                  <a:pt x="14511" y="17132"/>
                  <a:pt x="14524" y="17044"/>
                </a:cubicBezTo>
                <a:cubicBezTo>
                  <a:pt x="14536" y="16964"/>
                  <a:pt x="14531" y="16883"/>
                  <a:pt x="14513" y="16863"/>
                </a:cubicBezTo>
                <a:cubicBezTo>
                  <a:pt x="14494" y="16843"/>
                  <a:pt x="14492" y="16773"/>
                  <a:pt x="14505" y="16709"/>
                </a:cubicBezTo>
                <a:cubicBezTo>
                  <a:pt x="14526" y="16609"/>
                  <a:pt x="14521" y="16604"/>
                  <a:pt x="14468" y="16679"/>
                </a:cubicBezTo>
                <a:cubicBezTo>
                  <a:pt x="14435" y="16728"/>
                  <a:pt x="14399" y="16743"/>
                  <a:pt x="14389" y="16714"/>
                </a:cubicBezTo>
                <a:cubicBezTo>
                  <a:pt x="14379" y="16684"/>
                  <a:pt x="14257" y="15940"/>
                  <a:pt x="14117" y="15060"/>
                </a:cubicBezTo>
                <a:cubicBezTo>
                  <a:pt x="13977" y="14179"/>
                  <a:pt x="13836" y="13304"/>
                  <a:pt x="13803" y="13117"/>
                </a:cubicBezTo>
                <a:cubicBezTo>
                  <a:pt x="13727" y="12682"/>
                  <a:pt x="13633" y="11584"/>
                  <a:pt x="13633" y="11132"/>
                </a:cubicBezTo>
                <a:cubicBezTo>
                  <a:pt x="13632" y="10250"/>
                  <a:pt x="13798" y="9191"/>
                  <a:pt x="14061" y="8396"/>
                </a:cubicBezTo>
                <a:cubicBezTo>
                  <a:pt x="14221" y="7912"/>
                  <a:pt x="14762" y="6931"/>
                  <a:pt x="15079" y="6552"/>
                </a:cubicBezTo>
                <a:cubicBezTo>
                  <a:pt x="15520" y="6024"/>
                  <a:pt x="15895" y="5734"/>
                  <a:pt x="18755" y="3710"/>
                </a:cubicBezTo>
                <a:lnTo>
                  <a:pt x="21600" y="1697"/>
                </a:lnTo>
                <a:cubicBezTo>
                  <a:pt x="21599" y="1472"/>
                  <a:pt x="21599" y="0"/>
                  <a:pt x="21598" y="0"/>
                </a:cubicBezTo>
                <a:cubicBezTo>
                  <a:pt x="21581" y="0"/>
                  <a:pt x="20780" y="427"/>
                  <a:pt x="19232" y="1258"/>
                </a:cubicBezTo>
                <a:cubicBezTo>
                  <a:pt x="18420" y="1695"/>
                  <a:pt x="16772" y="2573"/>
                  <a:pt x="15570" y="3211"/>
                </a:cubicBezTo>
                <a:cubicBezTo>
                  <a:pt x="12495" y="4843"/>
                  <a:pt x="12065" y="5113"/>
                  <a:pt x="11180" y="5968"/>
                </a:cubicBezTo>
                <a:lnTo>
                  <a:pt x="10795" y="6340"/>
                </a:lnTo>
                <a:lnTo>
                  <a:pt x="10488" y="6026"/>
                </a:lnTo>
                <a:cubicBezTo>
                  <a:pt x="10080" y="5608"/>
                  <a:pt x="9278" y="4993"/>
                  <a:pt x="8687" y="4648"/>
                </a:cubicBezTo>
                <a:cubicBezTo>
                  <a:pt x="8423" y="4494"/>
                  <a:pt x="7319" y="3892"/>
                  <a:pt x="6233" y="3312"/>
                </a:cubicBezTo>
                <a:cubicBezTo>
                  <a:pt x="5147" y="2732"/>
                  <a:pt x="3306" y="1751"/>
                  <a:pt x="2144" y="1130"/>
                </a:cubicBezTo>
                <a:cubicBezTo>
                  <a:pt x="982" y="509"/>
                  <a:pt x="20" y="0"/>
                  <a:pt x="7" y="0"/>
                </a:cubicBezTo>
                <a:close/>
                <a:moveTo>
                  <a:pt x="14969" y="7154"/>
                </a:moveTo>
                <a:cubicBezTo>
                  <a:pt x="14959" y="7154"/>
                  <a:pt x="14910" y="7230"/>
                  <a:pt x="14860" y="7324"/>
                </a:cubicBezTo>
                <a:cubicBezTo>
                  <a:pt x="14811" y="7417"/>
                  <a:pt x="14779" y="7495"/>
                  <a:pt x="14790" y="7495"/>
                </a:cubicBezTo>
                <a:cubicBezTo>
                  <a:pt x="14800" y="7495"/>
                  <a:pt x="14849" y="7417"/>
                  <a:pt x="14899" y="7324"/>
                </a:cubicBezTo>
                <a:cubicBezTo>
                  <a:pt x="14948" y="7230"/>
                  <a:pt x="14980" y="7154"/>
                  <a:pt x="14969" y="7154"/>
                </a:cubicBezTo>
                <a:close/>
                <a:moveTo>
                  <a:pt x="14625" y="7768"/>
                </a:moveTo>
                <a:cubicBezTo>
                  <a:pt x="14614" y="7768"/>
                  <a:pt x="14564" y="7844"/>
                  <a:pt x="14515" y="7938"/>
                </a:cubicBezTo>
                <a:cubicBezTo>
                  <a:pt x="14465" y="8032"/>
                  <a:pt x="14434" y="8109"/>
                  <a:pt x="14444" y="8109"/>
                </a:cubicBezTo>
                <a:cubicBezTo>
                  <a:pt x="14455" y="8109"/>
                  <a:pt x="14504" y="8032"/>
                  <a:pt x="14553" y="7938"/>
                </a:cubicBezTo>
                <a:cubicBezTo>
                  <a:pt x="14603" y="7844"/>
                  <a:pt x="14635" y="7768"/>
                  <a:pt x="14625" y="7768"/>
                </a:cubicBezTo>
                <a:close/>
              </a:path>
            </a:pathLst>
          </a:custGeom>
          <a:ln w="12700">
            <a:miter lim="400000"/>
          </a:ln>
        </p:spPr>
      </p:pic>
      <p:sp>
        <p:nvSpPr>
          <p:cNvPr id="418" name="Adhesive…"/>
          <p:cNvSpPr txBox="1"/>
          <p:nvPr/>
        </p:nvSpPr>
        <p:spPr>
          <a:xfrm>
            <a:off x="9485643" y="834907"/>
            <a:ext cx="2723104" cy="543739"/>
          </a:xfrm>
          <a:prstGeom prst="rect">
            <a:avLst/>
          </a:prstGeom>
          <a:ln w="12700">
            <a:miter lim="400000"/>
          </a:ln>
          <a:effectLst>
            <a:outerShdw blurRad="317500" dist="44905" dir="5400000" rotWithShape="0">
              <a:schemeClr val="accent2">
                <a:hueOff val="-177681"/>
                <a:satOff val="-17391"/>
                <a:lumOff val="16666"/>
                <a:alpha val="81166"/>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sz="11000" b="0">
                <a:solidFill>
                  <a:srgbClr val="000000"/>
                </a:solidFill>
                <a:latin typeface="Impact"/>
                <a:ea typeface="Impact"/>
                <a:cs typeface="Impact"/>
                <a:sym typeface="Impact"/>
              </a:defRPr>
            </a:pPr>
            <a:r>
              <a:rPr lang="en-US" sz="3200" kern="0" dirty="0" err="1">
                <a:solidFill>
                  <a:srgbClr val="000000"/>
                </a:solidFill>
                <a:latin typeface="Impact"/>
                <a:sym typeface="Impact"/>
              </a:rPr>
              <a:t>Soulderless</a:t>
            </a:r>
            <a:endParaRPr kumimoji="0" sz="3200" b="0" i="0" u="none" strike="noStrike" kern="0" cap="none" spc="0" normalizeH="0" baseline="0" noProof="0" dirty="0">
              <a:ln>
                <a:noFill/>
              </a:ln>
              <a:solidFill>
                <a:srgbClr val="000000"/>
              </a:solidFill>
              <a:effectLst/>
              <a:uLnTx/>
              <a:uFillTx/>
              <a:latin typeface="Impact"/>
              <a:sym typeface="Impact"/>
            </a:endParaRPr>
          </a:p>
        </p:txBody>
      </p:sp>
      <p:pic>
        <p:nvPicPr>
          <p:cNvPr id="419" name="Oval Oval" descr="Oval Oval"/>
          <p:cNvPicPr>
            <a:picLocks/>
          </p:cNvPicPr>
          <p:nvPr/>
        </p:nvPicPr>
        <p:blipFill>
          <a:blip r:embed="rId3"/>
          <a:stretch>
            <a:fillRect/>
          </a:stretch>
        </p:blipFill>
        <p:spPr>
          <a:xfrm>
            <a:off x="9716756" y="125943"/>
            <a:ext cx="2250831" cy="1988829"/>
          </a:xfrm>
          <a:prstGeom prst="rect">
            <a:avLst/>
          </a:prstGeom>
        </p:spPr>
      </p:pic>
      <p:pic>
        <p:nvPicPr>
          <p:cNvPr id="9" name="Oval Oval" descr="Oval Oval"/>
          <p:cNvPicPr>
            <a:picLocks/>
          </p:cNvPicPr>
          <p:nvPr/>
        </p:nvPicPr>
        <p:blipFill>
          <a:blip r:embed="rId3"/>
          <a:stretch>
            <a:fillRect/>
          </a:stretch>
        </p:blipFill>
        <p:spPr>
          <a:xfrm>
            <a:off x="202605" y="183289"/>
            <a:ext cx="2274813" cy="1988829"/>
          </a:xfrm>
          <a:prstGeom prst="rect">
            <a:avLst/>
          </a:prstGeom>
        </p:spPr>
      </p:pic>
      <p:sp>
        <p:nvSpPr>
          <p:cNvPr id="10" name="Adhesive…"/>
          <p:cNvSpPr txBox="1"/>
          <p:nvPr/>
        </p:nvSpPr>
        <p:spPr>
          <a:xfrm>
            <a:off x="-68700" y="840323"/>
            <a:ext cx="2741561" cy="543739"/>
          </a:xfrm>
          <a:prstGeom prst="rect">
            <a:avLst/>
          </a:prstGeom>
          <a:ln w="12700">
            <a:miter lim="400000"/>
          </a:ln>
          <a:effectLst>
            <a:outerShdw blurRad="317500" dist="44905" dir="5400000" rotWithShape="0">
              <a:schemeClr val="accent2">
                <a:hueOff val="-177681"/>
                <a:satOff val="-17391"/>
                <a:lumOff val="16666"/>
                <a:alpha val="81166"/>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sz="11000" b="0">
                <a:solidFill>
                  <a:srgbClr val="000000"/>
                </a:solidFill>
                <a:latin typeface="Impact"/>
                <a:ea typeface="Impact"/>
                <a:cs typeface="Impact"/>
                <a:sym typeface="Impact"/>
              </a:defRPr>
            </a:pPr>
            <a:r>
              <a:rPr lang="en-US" sz="3200" kern="0" dirty="0">
                <a:solidFill>
                  <a:srgbClr val="000000"/>
                </a:solidFill>
                <a:latin typeface="Impact"/>
                <a:sym typeface="Impact"/>
              </a:rPr>
              <a:t>Edgeless</a:t>
            </a:r>
            <a:endParaRPr kumimoji="0" sz="3200" b="0" i="0" u="none" strike="noStrike" kern="0" cap="none" spc="0" normalizeH="0" baseline="0" noProof="0" dirty="0">
              <a:ln>
                <a:noFill/>
              </a:ln>
              <a:solidFill>
                <a:srgbClr val="000000"/>
              </a:solidFill>
              <a:effectLst/>
              <a:uLnTx/>
              <a:uFillTx/>
              <a:latin typeface="Impact"/>
              <a:sym typeface="Impact"/>
            </a:endParaRPr>
          </a:p>
        </p:txBody>
      </p:sp>
      <p:sp>
        <p:nvSpPr>
          <p:cNvPr id="7" name="مستطيل 6"/>
          <p:cNvSpPr/>
          <p:nvPr/>
        </p:nvSpPr>
        <p:spPr>
          <a:xfrm>
            <a:off x="1393373" y="158751"/>
            <a:ext cx="9338268" cy="707886"/>
          </a:xfrm>
          <a:prstGeom prst="rect">
            <a:avLst/>
          </a:prstGeom>
        </p:spPr>
        <p:txBody>
          <a:bodyPr wrap="square">
            <a:spAutoFit/>
          </a:bodyPr>
          <a:lstStyle/>
          <a:p>
            <a:pPr algn="ctr" defTabSz="914400">
              <a:defRPr/>
            </a:pPr>
            <a:r>
              <a:rPr lang="en-US" sz="4000" b="1" u="sng" dirty="0">
                <a:solidFill>
                  <a:prstClr val="black"/>
                </a:solidFill>
                <a:latin typeface="Bradley Hand ITC" panose="03070402050302030203" pitchFamily="66" charset="0"/>
              </a:rPr>
              <a:t>TYPES OF </a:t>
            </a:r>
            <a:r>
              <a:rPr lang="en-US" sz="3600" b="1" u="sng" dirty="0">
                <a:solidFill>
                  <a:prstClr val="black"/>
                </a:solidFill>
                <a:latin typeface="Calibri Light" panose="020F0302020204030204"/>
              </a:rPr>
              <a:t>VERTICAL PREPARATION</a:t>
            </a:r>
            <a:endParaRPr lang="en-US" sz="4000" b="1" u="sng" dirty="0">
              <a:solidFill>
                <a:prstClr val="black"/>
              </a:solidFill>
              <a:latin typeface="Calibri Light" panose="020F0302020204030204"/>
            </a:endParaRPr>
          </a:p>
        </p:txBody>
      </p:sp>
    </p:spTree>
    <p:extLst>
      <p:ext uri="{BB962C8B-B14F-4D97-AF65-F5344CB8AC3E}">
        <p14:creationId xmlns:p14="http://schemas.microsoft.com/office/powerpoint/2010/main" val="3797349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DA037CE1-9A2D-B522-C72C-6257B6D34149}"/>
              </a:ext>
            </a:extLst>
          </p:cNvPr>
          <p:cNvPicPr>
            <a:picLocks noChangeAspect="1"/>
          </p:cNvPicPr>
          <p:nvPr/>
        </p:nvPicPr>
        <p:blipFill>
          <a:blip r:embed="rId2"/>
          <a:stretch>
            <a:fillRect/>
          </a:stretch>
        </p:blipFill>
        <p:spPr>
          <a:xfrm>
            <a:off x="-4084" y="1117600"/>
            <a:ext cx="5703736" cy="3727045"/>
          </a:xfrm>
          <a:prstGeom prst="rect">
            <a:avLst/>
          </a:prstGeom>
        </p:spPr>
      </p:pic>
      <p:pic>
        <p:nvPicPr>
          <p:cNvPr id="3" name="صورة 2"/>
          <p:cNvPicPr>
            <a:picLocks noChangeAspect="1"/>
          </p:cNvPicPr>
          <p:nvPr/>
        </p:nvPicPr>
        <p:blipFill>
          <a:blip r:embed="rId3"/>
          <a:stretch>
            <a:fillRect/>
          </a:stretch>
        </p:blipFill>
        <p:spPr>
          <a:xfrm>
            <a:off x="5351331" y="1117600"/>
            <a:ext cx="6736831" cy="3785995"/>
          </a:xfrm>
          <a:prstGeom prst="rect">
            <a:avLst/>
          </a:prstGeom>
        </p:spPr>
      </p:pic>
      <p:sp>
        <p:nvSpPr>
          <p:cNvPr id="5" name="TextBox 4">
            <a:extLst>
              <a:ext uri="{FF2B5EF4-FFF2-40B4-BE49-F238E27FC236}">
                <a16:creationId xmlns:a16="http://schemas.microsoft.com/office/drawing/2014/main" id="{272685FD-92E2-4E23-A24B-AB65464AE7D7}"/>
              </a:ext>
            </a:extLst>
          </p:cNvPr>
          <p:cNvSpPr txBox="1"/>
          <p:nvPr/>
        </p:nvSpPr>
        <p:spPr>
          <a:xfrm>
            <a:off x="8316687" y="5599277"/>
            <a:ext cx="6096000" cy="461665"/>
          </a:xfrm>
          <a:prstGeom prst="rect">
            <a:avLst/>
          </a:prstGeom>
          <a:noFill/>
        </p:spPr>
        <p:txBody>
          <a:bodyPr wrap="square">
            <a:spAutoFit/>
          </a:bodyPr>
          <a:lstStyle/>
          <a:p>
            <a:r>
              <a:rPr lang="en-US" sz="2400" b="0" i="0" u="none" strike="noStrike" baseline="0" dirty="0">
                <a:latin typeface="MuseoSans-100"/>
              </a:rPr>
              <a:t>Cardoso </a:t>
            </a:r>
            <a:r>
              <a:rPr lang="en-US" sz="2400" b="0" i="1" u="none" strike="noStrike" baseline="0" dirty="0">
                <a:latin typeface="MuseoSans-100"/>
              </a:rPr>
              <a:t>et al</a:t>
            </a:r>
            <a:r>
              <a:rPr lang="ar-IQ" sz="2400" i="1" dirty="0">
                <a:latin typeface="MuseoSans-100"/>
              </a:rPr>
              <a:t> </a:t>
            </a:r>
            <a:r>
              <a:rPr lang="ar-IQ" sz="2000" dirty="0">
                <a:latin typeface="MuseoSans-100"/>
              </a:rPr>
              <a:t>2023</a:t>
            </a:r>
            <a:r>
              <a:rPr lang="ar-IQ" sz="2400" b="0" i="0" u="none" strike="noStrike" baseline="0" dirty="0">
                <a:latin typeface="MuseoSans-100"/>
              </a:rPr>
              <a:t> </a:t>
            </a:r>
            <a:endParaRPr lang="en-US" sz="2400" dirty="0"/>
          </a:p>
        </p:txBody>
      </p:sp>
    </p:spTree>
    <p:extLst>
      <p:ext uri="{BB962C8B-B14F-4D97-AF65-F5344CB8AC3E}">
        <p14:creationId xmlns:p14="http://schemas.microsoft.com/office/powerpoint/2010/main" val="65969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p:cNvPicPr>
            <a:picLocks noChangeAspect="1"/>
          </p:cNvPicPr>
          <p:nvPr/>
        </p:nvPicPr>
        <p:blipFill>
          <a:blip r:embed="rId2"/>
          <a:stretch>
            <a:fillRect/>
          </a:stretch>
        </p:blipFill>
        <p:spPr>
          <a:xfrm>
            <a:off x="568618" y="941033"/>
            <a:ext cx="11141775" cy="4730420"/>
          </a:xfrm>
          <a:prstGeom prst="rect">
            <a:avLst/>
          </a:prstGeom>
        </p:spPr>
      </p:pic>
      <p:sp>
        <p:nvSpPr>
          <p:cNvPr id="2" name="TextBox 1">
            <a:extLst>
              <a:ext uri="{FF2B5EF4-FFF2-40B4-BE49-F238E27FC236}">
                <a16:creationId xmlns:a16="http://schemas.microsoft.com/office/drawing/2014/main" id="{4F7BF260-EFE1-D7A6-7D7C-D9F79988A78F}"/>
              </a:ext>
            </a:extLst>
          </p:cNvPr>
          <p:cNvSpPr txBox="1"/>
          <p:nvPr/>
        </p:nvSpPr>
        <p:spPr>
          <a:xfrm>
            <a:off x="8360229" y="6107276"/>
            <a:ext cx="6096000" cy="461665"/>
          </a:xfrm>
          <a:prstGeom prst="rect">
            <a:avLst/>
          </a:prstGeom>
          <a:noFill/>
        </p:spPr>
        <p:txBody>
          <a:bodyPr wrap="square">
            <a:spAutoFit/>
          </a:bodyPr>
          <a:lstStyle/>
          <a:p>
            <a:r>
              <a:rPr lang="en-US" sz="2400" b="0" i="0" u="none" strike="noStrike" baseline="0" dirty="0">
                <a:latin typeface="MuseoSans-100"/>
              </a:rPr>
              <a:t>Cardoso </a:t>
            </a:r>
            <a:r>
              <a:rPr lang="en-US" sz="2400" b="0" i="1" u="none" strike="noStrike" baseline="0" dirty="0">
                <a:latin typeface="MuseoSans-100"/>
              </a:rPr>
              <a:t>et al</a:t>
            </a:r>
            <a:r>
              <a:rPr lang="ar-IQ" sz="2400" i="1" dirty="0">
                <a:latin typeface="MuseoSans-100"/>
              </a:rPr>
              <a:t> </a:t>
            </a:r>
            <a:r>
              <a:rPr lang="ar-IQ" sz="2000" dirty="0">
                <a:latin typeface="MuseoSans-100"/>
              </a:rPr>
              <a:t>2023</a:t>
            </a:r>
            <a:r>
              <a:rPr lang="ar-IQ" sz="2400" b="0" i="0" u="none" strike="noStrike" baseline="0" dirty="0">
                <a:latin typeface="MuseoSans-100"/>
              </a:rPr>
              <a:t> </a:t>
            </a:r>
            <a:endParaRPr lang="en-US" sz="2400" dirty="0"/>
          </a:p>
        </p:txBody>
      </p:sp>
    </p:spTree>
    <p:extLst>
      <p:ext uri="{BB962C8B-B14F-4D97-AF65-F5344CB8AC3E}">
        <p14:creationId xmlns:p14="http://schemas.microsoft.com/office/powerpoint/2010/main" val="1230006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8A8112-6EE8-595B-87BE-3DF53338CA53}"/>
              </a:ext>
            </a:extLst>
          </p:cNvPr>
          <p:cNvSpPr txBox="1"/>
          <p:nvPr/>
        </p:nvSpPr>
        <p:spPr>
          <a:xfrm>
            <a:off x="8316687" y="5962133"/>
            <a:ext cx="6096000" cy="461665"/>
          </a:xfrm>
          <a:prstGeom prst="rect">
            <a:avLst/>
          </a:prstGeom>
          <a:noFill/>
        </p:spPr>
        <p:txBody>
          <a:bodyPr wrap="square">
            <a:spAutoFit/>
          </a:bodyPr>
          <a:lstStyle/>
          <a:p>
            <a:r>
              <a:rPr lang="en-US" sz="2400" b="0" i="0" u="none" strike="noStrike" baseline="0" dirty="0">
                <a:latin typeface="MuseoSans-100"/>
              </a:rPr>
              <a:t>Cardoso </a:t>
            </a:r>
            <a:r>
              <a:rPr lang="en-US" sz="2400" b="0" i="1" u="none" strike="noStrike" baseline="0" dirty="0">
                <a:latin typeface="MuseoSans-100"/>
              </a:rPr>
              <a:t>et al</a:t>
            </a:r>
            <a:r>
              <a:rPr lang="ar-IQ" sz="2400" i="1" dirty="0">
                <a:latin typeface="MuseoSans-100"/>
              </a:rPr>
              <a:t> </a:t>
            </a:r>
            <a:r>
              <a:rPr lang="ar-IQ" sz="2000" dirty="0">
                <a:latin typeface="MuseoSans-100"/>
              </a:rPr>
              <a:t>2023</a:t>
            </a:r>
            <a:r>
              <a:rPr lang="ar-IQ" sz="2400" b="0" i="0" u="none" strike="noStrike" baseline="0" dirty="0">
                <a:latin typeface="MuseoSans-100"/>
              </a:rPr>
              <a:t> </a:t>
            </a:r>
            <a:endParaRPr lang="en-US" sz="2400" dirty="0"/>
          </a:p>
        </p:txBody>
      </p:sp>
      <p:pic>
        <p:nvPicPr>
          <p:cNvPr id="5" name="Picture 4">
            <a:extLst>
              <a:ext uri="{FF2B5EF4-FFF2-40B4-BE49-F238E27FC236}">
                <a16:creationId xmlns:a16="http://schemas.microsoft.com/office/drawing/2014/main" id="{8F195733-2B47-FD62-06BA-2BAE057B6BA1}"/>
              </a:ext>
            </a:extLst>
          </p:cNvPr>
          <p:cNvPicPr>
            <a:picLocks noChangeAspect="1"/>
          </p:cNvPicPr>
          <p:nvPr/>
        </p:nvPicPr>
        <p:blipFill rotWithShape="1">
          <a:blip r:embed="rId2"/>
          <a:srcRect t="833"/>
          <a:stretch/>
        </p:blipFill>
        <p:spPr>
          <a:xfrm>
            <a:off x="310590" y="783771"/>
            <a:ext cx="11517815" cy="5178362"/>
          </a:xfrm>
          <a:prstGeom prst="rect">
            <a:avLst/>
          </a:prstGeom>
        </p:spPr>
      </p:pic>
    </p:spTree>
    <p:extLst>
      <p:ext uri="{BB962C8B-B14F-4D97-AF65-F5344CB8AC3E}">
        <p14:creationId xmlns:p14="http://schemas.microsoft.com/office/powerpoint/2010/main" val="3334138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4378C-7755-408B-A1D7-69DAF6FBB18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9101D48-A1FA-47A1-AA0F-52F5CD56D0B0}"/>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A8DE8F6E-44D8-45DB-BD2E-67295655BBFB}"/>
              </a:ext>
            </a:extLst>
          </p:cNvPr>
          <p:cNvPicPr>
            <a:picLocks noChangeAspect="1"/>
          </p:cNvPicPr>
          <p:nvPr/>
        </p:nvPicPr>
        <p:blipFill>
          <a:blip r:embed="rId2"/>
          <a:stretch>
            <a:fillRect/>
          </a:stretch>
        </p:blipFill>
        <p:spPr>
          <a:xfrm>
            <a:off x="170350" y="224424"/>
            <a:ext cx="11742822" cy="6533159"/>
          </a:xfrm>
          <a:prstGeom prst="rect">
            <a:avLst/>
          </a:prstGeom>
        </p:spPr>
      </p:pic>
      <p:sp>
        <p:nvSpPr>
          <p:cNvPr id="6" name="Rectangle 5">
            <a:extLst>
              <a:ext uri="{FF2B5EF4-FFF2-40B4-BE49-F238E27FC236}">
                <a16:creationId xmlns:a16="http://schemas.microsoft.com/office/drawing/2014/main" id="{8CA1FD06-0BC0-4254-9FB1-9E8AA90C87C7}"/>
              </a:ext>
            </a:extLst>
          </p:cNvPr>
          <p:cNvSpPr/>
          <p:nvPr/>
        </p:nvSpPr>
        <p:spPr>
          <a:xfrm>
            <a:off x="9666866" y="5913720"/>
            <a:ext cx="2188250" cy="76944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gency FB" panose="020B0503020202020204" pitchFamily="34" charset="0"/>
                <a:ea typeface="+mn-ea"/>
                <a:cs typeface="+mn-cs"/>
              </a:rPr>
              <a:t>Edgeless</a:t>
            </a:r>
            <a:endParaRPr kumimoji="0" lang="en-US" sz="4400" b="0" i="0" u="none" strike="noStrike" kern="1200" cap="none" spc="0" normalizeH="0" baseline="0" noProof="0" dirty="0">
              <a:ln>
                <a:noFill/>
              </a:ln>
              <a:solidFill>
                <a:prstClr val="white"/>
              </a:solidFill>
              <a:effectLst/>
              <a:uLnTx/>
              <a:uFillTx/>
              <a:latin typeface="Agency FB" panose="020B0503020202020204" pitchFamily="34" charset="0"/>
              <a:ea typeface="+mn-ea"/>
              <a:cs typeface="+mn-cs"/>
            </a:endParaRPr>
          </a:p>
        </p:txBody>
      </p:sp>
      <p:sp>
        <p:nvSpPr>
          <p:cNvPr id="7" name="Rectangle 5">
            <a:extLst>
              <a:ext uri="{FF2B5EF4-FFF2-40B4-BE49-F238E27FC236}">
                <a16:creationId xmlns:a16="http://schemas.microsoft.com/office/drawing/2014/main" id="{96938DA8-4C58-41BB-97B4-D78B0526D278}"/>
              </a:ext>
            </a:extLst>
          </p:cNvPr>
          <p:cNvSpPr/>
          <p:nvPr/>
        </p:nvSpPr>
        <p:spPr>
          <a:xfrm>
            <a:off x="9173678" y="2746993"/>
            <a:ext cx="2798064" cy="76944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Agency FB" panose="020B0503020202020204" pitchFamily="34" charset="0"/>
                <a:ea typeface="+mn-ea"/>
                <a:cs typeface="+mn-cs"/>
              </a:rPr>
              <a:t>Shoulderless</a:t>
            </a:r>
            <a:endParaRPr kumimoji="0" lang="en-US" sz="4400" b="0" i="0" u="none" strike="noStrike" kern="1200" cap="none" spc="0" normalizeH="0" baseline="0" noProof="0" dirty="0">
              <a:ln>
                <a:noFill/>
              </a:ln>
              <a:solidFill>
                <a:prstClr val="white"/>
              </a:solidFill>
              <a:effectLst/>
              <a:uLnTx/>
              <a:uFillTx/>
              <a:latin typeface="Agency FB" panose="020B0503020202020204" pitchFamily="34" charset="0"/>
              <a:ea typeface="+mn-ea"/>
              <a:cs typeface="+mn-cs"/>
            </a:endParaRPr>
          </a:p>
        </p:txBody>
      </p:sp>
      <p:sp>
        <p:nvSpPr>
          <p:cNvPr id="9" name="TextBox 8">
            <a:extLst>
              <a:ext uri="{FF2B5EF4-FFF2-40B4-BE49-F238E27FC236}">
                <a16:creationId xmlns:a16="http://schemas.microsoft.com/office/drawing/2014/main" id="{6E1AE4B0-B3A9-DEE5-FCDC-7AA3C6EB7158}"/>
              </a:ext>
            </a:extLst>
          </p:cNvPr>
          <p:cNvSpPr txBox="1"/>
          <p:nvPr/>
        </p:nvSpPr>
        <p:spPr>
          <a:xfrm>
            <a:off x="112294" y="185442"/>
            <a:ext cx="2659935" cy="461665"/>
          </a:xfrm>
          <a:prstGeom prst="rect">
            <a:avLst/>
          </a:prstGeom>
          <a:noFill/>
        </p:spPr>
        <p:txBody>
          <a:bodyPr wrap="square">
            <a:spAutoFit/>
          </a:bodyPr>
          <a:lstStyle/>
          <a:p>
            <a:r>
              <a:rPr lang="en-US" sz="2400" b="0" i="0" u="none" strike="noStrike" baseline="0" dirty="0">
                <a:latin typeface="MuseoSans-100"/>
              </a:rPr>
              <a:t>Cardoso </a:t>
            </a:r>
            <a:r>
              <a:rPr lang="en-US" sz="2400" b="0" i="1" u="none" strike="noStrike" baseline="0" dirty="0">
                <a:latin typeface="MuseoSans-100"/>
              </a:rPr>
              <a:t>et al</a:t>
            </a:r>
            <a:r>
              <a:rPr lang="ar-IQ" sz="2400" i="1" dirty="0">
                <a:latin typeface="MuseoSans-100"/>
              </a:rPr>
              <a:t> </a:t>
            </a:r>
            <a:r>
              <a:rPr lang="ar-IQ" sz="2000" dirty="0">
                <a:latin typeface="MuseoSans-100"/>
              </a:rPr>
              <a:t>2023</a:t>
            </a:r>
            <a:r>
              <a:rPr lang="ar-IQ" sz="2400" b="0" i="0" u="none" strike="noStrike" baseline="0" dirty="0">
                <a:latin typeface="MuseoSans-100"/>
              </a:rPr>
              <a:t> </a:t>
            </a:r>
            <a:endParaRPr lang="en-US" sz="2400" dirty="0"/>
          </a:p>
        </p:txBody>
      </p:sp>
    </p:spTree>
    <p:extLst>
      <p:ext uri="{BB962C8B-B14F-4D97-AF65-F5344CB8AC3E}">
        <p14:creationId xmlns:p14="http://schemas.microsoft.com/office/powerpoint/2010/main" val="68256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مستطيل 5"/>
          <p:cNvSpPr/>
          <p:nvPr/>
        </p:nvSpPr>
        <p:spPr>
          <a:xfrm>
            <a:off x="3023790" y="265644"/>
            <a:ext cx="1591751" cy="707886"/>
          </a:xfrm>
          <a:prstGeom prst="rect">
            <a:avLst/>
          </a:prstGeom>
          <a:solidFill>
            <a:srgbClr val="94CE67"/>
          </a:solidFill>
          <a:ln>
            <a:noFill/>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black"/>
                </a:solidFill>
                <a:effectLst/>
                <a:uLnTx/>
                <a:uFillTx/>
                <a:latin typeface="Calibri Light" panose="020F0302020204030204"/>
                <a:ea typeface="+mn-ea"/>
                <a:cs typeface="+mn-cs"/>
              </a:rPr>
              <a:t>BOPT</a:t>
            </a:r>
          </a:p>
        </p:txBody>
      </p:sp>
      <p:sp>
        <p:nvSpPr>
          <p:cNvPr id="4" name="Content Placeholder 2"/>
          <p:cNvSpPr txBox="1">
            <a:spLocks/>
          </p:cNvSpPr>
          <p:nvPr/>
        </p:nvSpPr>
        <p:spPr>
          <a:xfrm>
            <a:off x="129657" y="1152144"/>
            <a:ext cx="11673566" cy="151641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i="0" u="none" strike="noStrike" kern="1200" cap="none" spc="0" normalizeH="0" baseline="0" noProof="0" dirty="0">
                <a:ln>
                  <a:noFill/>
                </a:ln>
                <a:solidFill>
                  <a:srgbClr val="FFFFFF"/>
                </a:solidFill>
                <a:effectLst/>
                <a:uLnTx/>
                <a:uFillTx/>
                <a:latin typeface="+mj-lt"/>
                <a:ea typeface="+mn-ea"/>
              </a:rPr>
              <a:t>The edgeless approach (</a:t>
            </a:r>
            <a:r>
              <a:rPr kumimoji="0" lang="en-US" sz="2800" i="0" u="none" strike="noStrike" kern="1200" cap="none" spc="0" normalizeH="0" baseline="0" noProof="0" dirty="0" err="1">
                <a:ln>
                  <a:noFill/>
                </a:ln>
                <a:solidFill>
                  <a:srgbClr val="FFFFFF"/>
                </a:solidFill>
                <a:effectLst/>
                <a:uLnTx/>
                <a:uFillTx/>
                <a:latin typeface="+mj-lt"/>
                <a:ea typeface="+mn-ea"/>
              </a:rPr>
              <a:t>gingitage</a:t>
            </a:r>
            <a:r>
              <a:rPr kumimoji="0" lang="en-US" sz="2800" i="0" u="none" strike="noStrike" kern="1200" cap="none" spc="0" normalizeH="0" baseline="0" noProof="0" dirty="0">
                <a:ln>
                  <a:noFill/>
                </a:ln>
                <a:solidFill>
                  <a:srgbClr val="FFFFFF"/>
                </a:solidFill>
                <a:effectLst/>
                <a:uLnTx/>
                <a:uFillTx/>
                <a:latin typeface="+mj-lt"/>
                <a:ea typeface="+mn-ea"/>
              </a:rPr>
              <a:t>) born by </a:t>
            </a:r>
            <a:r>
              <a:rPr kumimoji="0" lang="en-US" sz="2800" i="1" u="none" strike="noStrike" kern="1200" cap="none" spc="0" normalizeH="0" baseline="0" noProof="0" dirty="0">
                <a:ln>
                  <a:noFill/>
                </a:ln>
                <a:solidFill>
                  <a:srgbClr val="FFFFFF"/>
                </a:solidFill>
                <a:effectLst/>
                <a:uLnTx/>
                <a:uFillTx/>
                <a:latin typeface="+mj-lt"/>
                <a:ea typeface="+mn-ea"/>
              </a:rPr>
              <a:t>Vick Pollard </a:t>
            </a:r>
            <a:r>
              <a:rPr kumimoji="0" lang="en-US" sz="2800" i="0" u="none" strike="noStrike" kern="1200" cap="none" spc="0" normalizeH="0" baseline="0" noProof="0" dirty="0">
                <a:ln>
                  <a:noFill/>
                </a:ln>
                <a:solidFill>
                  <a:srgbClr val="FFFFFF"/>
                </a:solidFill>
                <a:effectLst/>
                <a:uLnTx/>
                <a:uFillTx/>
                <a:latin typeface="+mj-lt"/>
                <a:ea typeface="+mn-ea"/>
              </a:rPr>
              <a:t>and </a:t>
            </a:r>
            <a:r>
              <a:rPr kumimoji="0" lang="en-US" sz="2800" i="1" u="none" strike="noStrike" kern="1200" cap="none" spc="0" normalizeH="0" baseline="0" noProof="0" dirty="0">
                <a:ln>
                  <a:noFill/>
                </a:ln>
                <a:solidFill>
                  <a:srgbClr val="FFFFFF"/>
                </a:solidFill>
                <a:effectLst/>
                <a:uLnTx/>
                <a:uFillTx/>
                <a:latin typeface="+mj-lt"/>
                <a:ea typeface="+mn-ea"/>
              </a:rPr>
              <a:t>Rex Ingraham</a:t>
            </a:r>
            <a:r>
              <a:rPr kumimoji="0" lang="en-US" sz="2800" i="0" u="none" strike="noStrike" kern="1200" cap="none" spc="0" normalizeH="0" baseline="0" noProof="0" dirty="0">
                <a:ln>
                  <a:noFill/>
                </a:ln>
                <a:solidFill>
                  <a:srgbClr val="FFFFFF"/>
                </a:solidFill>
                <a:effectLst/>
                <a:uLnTx/>
                <a:uFillTx/>
                <a:latin typeface="+mj-lt"/>
                <a:ea typeface="+mn-ea"/>
              </a:rPr>
              <a:t>, then modified by </a:t>
            </a:r>
            <a:r>
              <a:rPr kumimoji="0" lang="en-US" sz="2800" i="1" u="none" strike="noStrike" kern="1200" cap="none" spc="0" normalizeH="0" baseline="0" noProof="0" dirty="0">
                <a:ln>
                  <a:noFill/>
                </a:ln>
                <a:solidFill>
                  <a:srgbClr val="FFFFFF"/>
                </a:solidFill>
                <a:effectLst/>
                <a:uLnTx/>
                <a:uFillTx/>
                <a:latin typeface="+mj-lt"/>
                <a:ea typeface="+mn-ea"/>
              </a:rPr>
              <a:t>Morton Amsterdam</a:t>
            </a:r>
            <a:r>
              <a:rPr kumimoji="0" lang="en-US" sz="2800" i="0" u="none" strike="noStrike" kern="1200" cap="none" spc="0" normalizeH="0" baseline="0" noProof="0" dirty="0">
                <a:ln>
                  <a:noFill/>
                </a:ln>
                <a:solidFill>
                  <a:srgbClr val="FFFFFF"/>
                </a:solidFill>
                <a:effectLst/>
                <a:uLnTx/>
                <a:uFillTx/>
                <a:latin typeface="+mj-lt"/>
                <a:ea typeface="+mn-ea"/>
              </a:rPr>
              <a:t>, and later by </a:t>
            </a:r>
            <a:r>
              <a:rPr kumimoji="0" lang="en-US" sz="2800" i="1" u="none" strike="noStrike" kern="1200" cap="none" spc="0" normalizeH="0" baseline="0" noProof="0" dirty="0">
                <a:ln>
                  <a:noFill/>
                </a:ln>
                <a:solidFill>
                  <a:srgbClr val="FFFFFF"/>
                </a:solidFill>
                <a:effectLst/>
                <a:uLnTx/>
                <a:uFillTx/>
                <a:latin typeface="+mj-lt"/>
                <a:ea typeface="+mn-ea"/>
              </a:rPr>
              <a:t>Di </a:t>
            </a:r>
            <a:r>
              <a:rPr kumimoji="0" lang="en-US" sz="2800" i="1" u="none" strike="noStrike" kern="1200" cap="none" spc="0" normalizeH="0" baseline="0" noProof="0" dirty="0" err="1">
                <a:ln>
                  <a:noFill/>
                </a:ln>
                <a:solidFill>
                  <a:srgbClr val="FFFFFF"/>
                </a:solidFill>
                <a:effectLst/>
                <a:uLnTx/>
                <a:uFillTx/>
                <a:latin typeface="+mj-lt"/>
                <a:ea typeface="+mn-ea"/>
              </a:rPr>
              <a:t>Febo</a:t>
            </a:r>
            <a:r>
              <a:rPr kumimoji="0" lang="en-US" sz="2800" i="0" u="none" strike="noStrike" kern="1200" cap="none" spc="0" normalizeH="0" baseline="0" noProof="0" dirty="0">
                <a:ln>
                  <a:noFill/>
                </a:ln>
                <a:solidFill>
                  <a:srgbClr val="FFFFFF"/>
                </a:solidFill>
                <a:effectLst/>
                <a:uLnTx/>
                <a:uFillTx/>
                <a:latin typeface="+mj-lt"/>
                <a:ea typeface="+mn-ea"/>
              </a:rPr>
              <a:t> </a:t>
            </a:r>
            <a:r>
              <a:rPr lang="en-US" dirty="0">
                <a:solidFill>
                  <a:srgbClr val="FFFFFF"/>
                </a:solidFill>
                <a:latin typeface="+mj-lt"/>
              </a:rPr>
              <a:t>&amp;</a:t>
            </a:r>
            <a:r>
              <a:rPr kumimoji="0" lang="en-US" sz="2800" i="0" u="none" strike="noStrike" kern="1200" cap="none" spc="0" normalizeH="0" baseline="0" noProof="0" dirty="0">
                <a:ln>
                  <a:noFill/>
                </a:ln>
                <a:solidFill>
                  <a:srgbClr val="FFFFFF"/>
                </a:solidFill>
                <a:effectLst/>
                <a:uLnTx/>
                <a:uFillTx/>
                <a:latin typeface="+mj-lt"/>
                <a:ea typeface="+mn-ea"/>
              </a:rPr>
              <a:t> </a:t>
            </a:r>
            <a:r>
              <a:rPr kumimoji="0" lang="en-US" sz="2800" i="1" u="none" strike="noStrike" kern="1200" cap="none" spc="0" normalizeH="0" baseline="0" noProof="0" dirty="0" err="1">
                <a:ln>
                  <a:noFill/>
                </a:ln>
                <a:solidFill>
                  <a:srgbClr val="FFFFFF"/>
                </a:solidFill>
                <a:effectLst/>
                <a:uLnTx/>
                <a:uFillTx/>
                <a:latin typeface="+mj-lt"/>
                <a:ea typeface="+mn-ea"/>
              </a:rPr>
              <a:t>Carnevale</a:t>
            </a:r>
            <a:r>
              <a:rPr kumimoji="0" lang="en-US" sz="2800" i="0" u="none" strike="noStrike" kern="1200" cap="none" spc="0" normalizeH="0" baseline="0" noProof="0" dirty="0">
                <a:ln>
                  <a:noFill/>
                </a:ln>
                <a:solidFill>
                  <a:srgbClr val="FFFFFF"/>
                </a:solidFill>
                <a:effectLst/>
                <a:uLnTx/>
                <a:uFillTx/>
                <a:latin typeface="+mj-lt"/>
                <a:ea typeface="+mn-ea"/>
              </a:rPr>
              <a:t> (</a:t>
            </a:r>
            <a:r>
              <a:rPr kumimoji="0" lang="en-US" sz="2800" i="0" u="none" strike="noStrike" kern="1200" cap="none" spc="0" normalizeH="0" baseline="0" noProof="0" dirty="0" err="1">
                <a:ln>
                  <a:noFill/>
                </a:ln>
                <a:solidFill>
                  <a:srgbClr val="FFFFFF"/>
                </a:solidFill>
                <a:effectLst/>
                <a:uLnTx/>
                <a:uFillTx/>
                <a:latin typeface="+mj-lt"/>
                <a:ea typeface="+mn-ea"/>
              </a:rPr>
              <a:t>Mascarella’s</a:t>
            </a:r>
            <a:r>
              <a:rPr kumimoji="0" lang="en-US" sz="2800" i="0" u="none" strike="noStrike" kern="1200" cap="none" spc="0" normalizeH="0" baseline="0" noProof="0" dirty="0">
                <a:ln>
                  <a:noFill/>
                </a:ln>
                <a:solidFill>
                  <a:srgbClr val="FFFFFF"/>
                </a:solidFill>
                <a:effectLst/>
                <a:uLnTx/>
                <a:uFillTx/>
                <a:latin typeface="+mj-lt"/>
                <a:ea typeface="+mn-ea"/>
              </a:rPr>
              <a:t> school) and recently by </a:t>
            </a:r>
            <a:r>
              <a:rPr kumimoji="0" lang="en-US" sz="2800" i="1" u="none" strike="noStrike" kern="1200" cap="none" spc="0" normalizeH="0" baseline="0" noProof="0" dirty="0">
                <a:ln>
                  <a:noFill/>
                </a:ln>
                <a:solidFill>
                  <a:srgbClr val="FFFFFF"/>
                </a:solidFill>
                <a:effectLst/>
                <a:uLnTx/>
                <a:uFillTx/>
                <a:latin typeface="+mj-lt"/>
                <a:ea typeface="+mn-ea"/>
              </a:rPr>
              <a:t>Ignazio </a:t>
            </a:r>
            <a:r>
              <a:rPr kumimoji="0" lang="en-US" sz="2800" i="1" u="none" strike="noStrike" kern="1200" cap="none" spc="0" normalizeH="0" baseline="0" noProof="0" dirty="0" err="1">
                <a:ln>
                  <a:noFill/>
                </a:ln>
                <a:solidFill>
                  <a:srgbClr val="FFFFFF"/>
                </a:solidFill>
                <a:effectLst/>
                <a:uLnTx/>
                <a:uFillTx/>
                <a:latin typeface="+mj-lt"/>
                <a:ea typeface="+mn-ea"/>
              </a:rPr>
              <a:t>Loi</a:t>
            </a:r>
            <a:r>
              <a:rPr kumimoji="0" lang="en-US" sz="2800" i="1" u="none" strike="noStrike" kern="1200" cap="none" spc="0" normalizeH="0" baseline="0" noProof="0" dirty="0">
                <a:ln>
                  <a:noFill/>
                </a:ln>
                <a:solidFill>
                  <a:srgbClr val="FFFFFF"/>
                </a:solidFill>
                <a:effectLst/>
                <a:uLnTx/>
                <a:uFillTx/>
                <a:latin typeface="+mj-lt"/>
                <a:ea typeface="+mn-ea"/>
              </a:rPr>
              <a:t> </a:t>
            </a:r>
            <a:r>
              <a:rPr lang="en-US" dirty="0">
                <a:solidFill>
                  <a:srgbClr val="FFFFFF"/>
                </a:solidFill>
                <a:latin typeface="+mj-lt"/>
              </a:rPr>
              <a:t> as </a:t>
            </a:r>
            <a:r>
              <a:rPr kumimoji="0" lang="en-US" sz="2800" i="0" u="none" strike="noStrike" kern="1200" cap="none" spc="0" normalizeH="0" baseline="0" noProof="0" dirty="0">
                <a:ln>
                  <a:noFill/>
                </a:ln>
                <a:solidFill>
                  <a:srgbClr val="FFFFFF"/>
                </a:solidFill>
                <a:effectLst/>
                <a:uLnTx/>
                <a:uFillTx/>
                <a:latin typeface="+mj-lt"/>
                <a:ea typeface="+mn-ea"/>
              </a:rPr>
              <a:t>BOPT.</a:t>
            </a:r>
            <a:endParaRPr kumimoji="0" lang="ar-IQ" sz="2800" i="0" u="none" strike="noStrike" kern="1200" cap="none" spc="0" normalizeH="0" baseline="0" noProof="0" dirty="0">
              <a:ln>
                <a:noFill/>
              </a:ln>
              <a:solidFill>
                <a:srgbClr val="FFFFFF"/>
              </a:solidFill>
              <a:effectLst/>
              <a:uLnTx/>
              <a:uFillTx/>
              <a:latin typeface="+mj-lt"/>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i="0" u="none" strike="noStrike" kern="1200" cap="none" spc="0" normalizeH="0" baseline="0" noProof="0" dirty="0">
              <a:ln>
                <a:noFill/>
              </a:ln>
              <a:solidFill>
                <a:srgbClr val="FFFFFF"/>
              </a:solidFill>
              <a:effectLst/>
              <a:uLnTx/>
              <a:uFillTx/>
              <a:latin typeface="+mj-lt"/>
              <a:ea typeface="+mn-ea"/>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i="0" u="none" strike="noStrike" kern="1200" cap="none" spc="0" normalizeH="0" baseline="0" noProof="0" dirty="0">
              <a:ln>
                <a:noFill/>
              </a:ln>
              <a:solidFill>
                <a:srgbClr val="FFFFFF"/>
              </a:solidFill>
              <a:effectLst/>
              <a:uLnTx/>
              <a:uFillTx/>
              <a:latin typeface="+mj-lt"/>
              <a:ea typeface="+mn-ea"/>
            </a:endParaRPr>
          </a:p>
        </p:txBody>
      </p:sp>
      <p:sp>
        <p:nvSpPr>
          <p:cNvPr id="9" name="مستطيل 8"/>
          <p:cNvSpPr/>
          <p:nvPr/>
        </p:nvSpPr>
        <p:spPr>
          <a:xfrm>
            <a:off x="223908" y="269997"/>
            <a:ext cx="2649922" cy="707886"/>
          </a:xfrm>
          <a:prstGeom prst="rect">
            <a:avLst/>
          </a:prstGeom>
          <a:solidFill>
            <a:sysClr val="windowText" lastClr="000000">
              <a:lumMod val="50000"/>
              <a:lumOff val="50000"/>
            </a:sysClr>
          </a:solidFill>
          <a:ln>
            <a:noFill/>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black"/>
                </a:solidFill>
                <a:effectLst/>
                <a:uLnTx/>
                <a:uFillTx/>
                <a:latin typeface="Century Gothic" panose="020F0302020204030204"/>
                <a:cs typeface="Calibri" panose="020F0502020204030204" pitchFamily="34" charset="0"/>
              </a:rPr>
              <a:t>EDGELESS </a:t>
            </a:r>
          </a:p>
        </p:txBody>
      </p:sp>
      <p:sp>
        <p:nvSpPr>
          <p:cNvPr id="7" name="Content Placeholder 2"/>
          <p:cNvSpPr>
            <a:spLocks noGrp="1"/>
          </p:cNvSpPr>
          <p:nvPr>
            <p:ph idx="1"/>
          </p:nvPr>
        </p:nvSpPr>
        <p:spPr>
          <a:xfrm>
            <a:off x="1899140" y="2703010"/>
            <a:ext cx="10070120" cy="1004835"/>
          </a:xfrm>
        </p:spPr>
        <p:txBody>
          <a:bodyPr>
            <a:normAutofit/>
          </a:bodyPr>
          <a:lstStyle/>
          <a:p>
            <a:pPr marL="0" indent="0" algn="l" rtl="0">
              <a:buNone/>
            </a:pPr>
            <a:r>
              <a:rPr lang="en-US" dirty="0">
                <a:solidFill>
                  <a:schemeClr val="bg1"/>
                </a:solidFill>
                <a:latin typeface="+mj-lt"/>
              </a:rPr>
              <a:t>The clinical crown does not match the anatomical crown (periodontal disease) on root area.</a:t>
            </a:r>
            <a:r>
              <a:rPr lang="da-DK" sz="3200" dirty="0">
                <a:solidFill>
                  <a:schemeClr val="bg1"/>
                </a:solidFill>
                <a:latin typeface="+mj-lt"/>
              </a:rPr>
              <a:t>  </a:t>
            </a:r>
            <a:endParaRPr lang="ar-IQ" dirty="0">
              <a:solidFill>
                <a:schemeClr val="bg1"/>
              </a:solidFill>
              <a:latin typeface="+mj-lt"/>
            </a:endParaRPr>
          </a:p>
        </p:txBody>
      </p:sp>
      <p:sp>
        <p:nvSpPr>
          <p:cNvPr id="10" name="Content Placeholder 2"/>
          <p:cNvSpPr txBox="1">
            <a:spLocks/>
          </p:cNvSpPr>
          <p:nvPr/>
        </p:nvSpPr>
        <p:spPr>
          <a:xfrm>
            <a:off x="9053564" y="4014216"/>
            <a:ext cx="2915696" cy="1653058"/>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pPr>
            <a:r>
              <a:rPr lang="da-DK" sz="2000" dirty="0">
                <a:solidFill>
                  <a:schemeClr val="bg1"/>
                </a:solidFill>
                <a:latin typeface="+mj-lt"/>
              </a:rPr>
              <a:t>Amsterdam </a:t>
            </a:r>
            <a:r>
              <a:rPr lang="da-DK" sz="2000" i="1" dirty="0">
                <a:solidFill>
                  <a:schemeClr val="bg1"/>
                </a:solidFill>
                <a:latin typeface="+mj-lt"/>
              </a:rPr>
              <a:t>et al</a:t>
            </a:r>
            <a:r>
              <a:rPr lang="da-DK" sz="2000" dirty="0">
                <a:solidFill>
                  <a:schemeClr val="bg1"/>
                </a:solidFill>
                <a:latin typeface="+mj-lt"/>
              </a:rPr>
              <a:t>. (1963)</a:t>
            </a:r>
          </a:p>
          <a:p>
            <a:pPr marL="0" indent="0" algn="l" rtl="0">
              <a:buNone/>
            </a:pPr>
            <a:r>
              <a:rPr lang="da-DK" sz="2000" dirty="0">
                <a:solidFill>
                  <a:schemeClr val="bg1"/>
                </a:solidFill>
                <a:latin typeface="+mj-lt"/>
              </a:rPr>
              <a:t>Di febo </a:t>
            </a:r>
            <a:r>
              <a:rPr lang="da-DK" sz="2000" i="1" dirty="0">
                <a:solidFill>
                  <a:schemeClr val="bg1"/>
                </a:solidFill>
                <a:latin typeface="+mj-lt"/>
              </a:rPr>
              <a:t>et al</a:t>
            </a:r>
            <a:r>
              <a:rPr lang="da-DK" sz="2000" dirty="0">
                <a:solidFill>
                  <a:schemeClr val="bg1"/>
                </a:solidFill>
                <a:latin typeface="+mj-lt"/>
              </a:rPr>
              <a:t>. (1985)  </a:t>
            </a:r>
            <a:endParaRPr lang="en-US" sz="2000" dirty="0">
              <a:solidFill>
                <a:schemeClr val="bg1"/>
              </a:solidFill>
              <a:latin typeface="+mj-lt"/>
            </a:endParaRPr>
          </a:p>
          <a:p>
            <a:pPr marL="0" indent="0" algn="l" rtl="0">
              <a:buNone/>
            </a:pPr>
            <a:r>
              <a:rPr lang="en-US" sz="2000" dirty="0" err="1">
                <a:solidFill>
                  <a:schemeClr val="bg1"/>
                </a:solidFill>
                <a:latin typeface="+mj-lt"/>
              </a:rPr>
              <a:t>Davide</a:t>
            </a:r>
            <a:r>
              <a:rPr lang="en-US" sz="2000" dirty="0">
                <a:solidFill>
                  <a:schemeClr val="bg1"/>
                </a:solidFill>
                <a:latin typeface="+mj-lt"/>
              </a:rPr>
              <a:t> (2012)</a:t>
            </a:r>
          </a:p>
          <a:p>
            <a:pPr marL="0" indent="0" algn="l" rtl="0">
              <a:buNone/>
            </a:pPr>
            <a:r>
              <a:rPr lang="en-US" sz="2000" dirty="0" err="1">
                <a:solidFill>
                  <a:schemeClr val="bg1"/>
                </a:solidFill>
                <a:latin typeface="+mj-lt"/>
              </a:rPr>
              <a:t>Loi</a:t>
            </a:r>
            <a:r>
              <a:rPr lang="en-US" sz="2000" dirty="0">
                <a:solidFill>
                  <a:schemeClr val="bg1"/>
                </a:solidFill>
                <a:latin typeface="+mj-lt"/>
              </a:rPr>
              <a:t> (2013)</a:t>
            </a:r>
            <a:endParaRPr lang="da-DK" sz="2000" dirty="0">
              <a:solidFill>
                <a:schemeClr val="bg1"/>
              </a:solidFill>
              <a:latin typeface="+mj-lt"/>
            </a:endParaRPr>
          </a:p>
          <a:p>
            <a:pPr algn="l" rtl="0"/>
            <a:endParaRPr lang="ar-IQ" sz="2000" dirty="0">
              <a:solidFill>
                <a:schemeClr val="bg1"/>
              </a:solidFill>
              <a:latin typeface="+mj-lt"/>
            </a:endParaRPr>
          </a:p>
        </p:txBody>
      </p:sp>
      <p:sp>
        <p:nvSpPr>
          <p:cNvPr id="11" name="مستطيل 10"/>
          <p:cNvSpPr/>
          <p:nvPr/>
        </p:nvSpPr>
        <p:spPr>
          <a:xfrm>
            <a:off x="221971" y="2779407"/>
            <a:ext cx="1591751" cy="707886"/>
          </a:xfrm>
          <a:prstGeom prst="rect">
            <a:avLst/>
          </a:prstGeom>
          <a:solidFill>
            <a:srgbClr val="94CE67"/>
          </a:solidFill>
          <a:ln>
            <a:noFill/>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black"/>
                </a:solidFill>
                <a:effectLst/>
                <a:uLnTx/>
                <a:uFillTx/>
                <a:latin typeface="Calibri Light" panose="020F0302020204030204"/>
                <a:ea typeface="+mn-ea"/>
                <a:cs typeface="+mn-cs"/>
              </a:rPr>
              <a:t>BOPT</a:t>
            </a:r>
          </a:p>
        </p:txBody>
      </p:sp>
    </p:spTree>
    <p:extLst>
      <p:ext uri="{BB962C8B-B14F-4D97-AF65-F5344CB8AC3E}">
        <p14:creationId xmlns:p14="http://schemas.microsoft.com/office/powerpoint/2010/main" val="371358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10" grpId="0"/>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مستطيل 5"/>
          <p:cNvSpPr/>
          <p:nvPr/>
        </p:nvSpPr>
        <p:spPr>
          <a:xfrm>
            <a:off x="181300" y="153921"/>
            <a:ext cx="1638791" cy="847444"/>
          </a:xfrm>
          <a:prstGeom prst="rect">
            <a:avLst/>
          </a:prstGeom>
          <a:solidFill>
            <a:srgbClr val="94CE67"/>
          </a:solidFill>
          <a:ln>
            <a:noFill/>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black"/>
                </a:solidFill>
                <a:effectLst/>
                <a:uLnTx/>
                <a:uFillTx/>
                <a:latin typeface="Calibri Light" panose="020F0302020204030204"/>
                <a:ea typeface="+mn-ea"/>
                <a:cs typeface="+mn-cs"/>
              </a:rPr>
              <a:t>BOPT</a:t>
            </a:r>
          </a:p>
        </p:txBody>
      </p:sp>
      <p:sp>
        <p:nvSpPr>
          <p:cNvPr id="4" name="Content Placeholder 2"/>
          <p:cNvSpPr txBox="1">
            <a:spLocks/>
          </p:cNvSpPr>
          <p:nvPr/>
        </p:nvSpPr>
        <p:spPr>
          <a:xfrm>
            <a:off x="198851" y="1280161"/>
            <a:ext cx="11547671" cy="914399"/>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dirty="0">
                <a:solidFill>
                  <a:prstClr val="white"/>
                </a:solidFill>
                <a:latin typeface="Calibri Light" panose="020F0302020204030204"/>
              </a:rPr>
              <a:t>The biologically oriented preparation technique (BOPT) was introduced in 2008 with the goal of promoting periodontal tissue stability in the short and long terms. </a:t>
            </a:r>
            <a:endParaRPr kumimoji="0" lang="ar-IQ" sz="2400" b="0"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endParaRPr>
          </a:p>
        </p:txBody>
      </p:sp>
      <p:sp>
        <p:nvSpPr>
          <p:cNvPr id="7" name="Content Placeholder 2"/>
          <p:cNvSpPr txBox="1">
            <a:spLocks/>
          </p:cNvSpPr>
          <p:nvPr/>
        </p:nvSpPr>
        <p:spPr>
          <a:xfrm>
            <a:off x="194490" y="2068287"/>
            <a:ext cx="11547671" cy="914399"/>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dirty="0">
                <a:solidFill>
                  <a:prstClr val="white"/>
                </a:solidFill>
                <a:latin typeface="Calibri Light" panose="020F0302020204030204"/>
              </a:rPr>
              <a:t>The BOPT consists of a set of procedures including vertical preparation of the tooth and periodontal tissues with immediate placement of an interim prosthesis. </a:t>
            </a:r>
            <a:endParaRPr kumimoji="0" lang="ar-IQ" sz="2400" b="0"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endParaRPr>
          </a:p>
        </p:txBody>
      </p:sp>
      <p:sp>
        <p:nvSpPr>
          <p:cNvPr id="8" name="Content Placeholder 2"/>
          <p:cNvSpPr txBox="1">
            <a:spLocks/>
          </p:cNvSpPr>
          <p:nvPr/>
        </p:nvSpPr>
        <p:spPr>
          <a:xfrm>
            <a:off x="181425" y="2908663"/>
            <a:ext cx="11547671" cy="1140945"/>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dirty="0">
                <a:solidFill>
                  <a:prstClr val="white"/>
                </a:solidFill>
                <a:latin typeface="Calibri Light" panose="020F0302020204030204"/>
              </a:rPr>
              <a:t>In BOPT, during tooth preparation, the rotary instrument interacts with the tooth surface and the epithelial and/or connective tissue component of the periodontal attachment, reducing the convexity of the crown and regularizing the </a:t>
            </a:r>
            <a:r>
              <a:rPr lang="en-US" sz="2400" dirty="0" err="1">
                <a:solidFill>
                  <a:prstClr val="white"/>
                </a:solidFill>
                <a:latin typeface="Calibri Light" panose="020F0302020204030204"/>
              </a:rPr>
              <a:t>sulcular</a:t>
            </a:r>
            <a:r>
              <a:rPr lang="en-US" sz="2400" dirty="0">
                <a:solidFill>
                  <a:prstClr val="white"/>
                </a:solidFill>
                <a:latin typeface="Calibri Light" panose="020F0302020204030204"/>
              </a:rPr>
              <a:t> and junctional epithelium.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Calibri Light" panose="020F03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Calibri Light" panose="020F03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Calibri Light" panose="020F03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Calibri Light" panose="020F03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Calibri Light" panose="020F03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Calibri Light" panose="020F03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Calibri Light" panose="020F03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Calibri Light" panose="020F03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Calibri Light" panose="020F03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Calibri Light" panose="020F03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Calibri Light" panose="020F03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Calibri Light" panose="020F03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Calibri Light" panose="020F03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Calibri Light" panose="020F03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Calibri Light" panose="020F03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Calibri Light" panose="020F03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Calibri Light" panose="020F03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Calibri Light" panose="020F03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dirty="0">
                <a:solidFill>
                  <a:prstClr val="white"/>
                </a:solidFill>
                <a:latin typeface="Calibri Light" panose="020F0302020204030204"/>
              </a:rPr>
              <a:t> </a:t>
            </a:r>
            <a:endParaRPr kumimoji="0" lang="ar-IQ" sz="2400" b="0"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endParaRPr>
          </a:p>
        </p:txBody>
      </p:sp>
      <p:sp>
        <p:nvSpPr>
          <p:cNvPr id="9" name="Content Placeholder 2"/>
          <p:cNvSpPr txBox="1">
            <a:spLocks/>
          </p:cNvSpPr>
          <p:nvPr/>
        </p:nvSpPr>
        <p:spPr>
          <a:xfrm>
            <a:off x="177068" y="4140926"/>
            <a:ext cx="11547671" cy="1140945"/>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dirty="0">
                <a:solidFill>
                  <a:prstClr val="white"/>
                </a:solidFill>
                <a:latin typeface="Calibri Light" panose="020F0302020204030204"/>
              </a:rPr>
              <a:t>The bleeding caused by the rotary instrument generates a clot, a precursor of new </a:t>
            </a:r>
            <a:r>
              <a:rPr lang="en-US" sz="2400" dirty="0" err="1">
                <a:solidFill>
                  <a:prstClr val="white"/>
                </a:solidFill>
                <a:latin typeface="Calibri Light" panose="020F0302020204030204"/>
              </a:rPr>
              <a:t>supracrestal</a:t>
            </a:r>
            <a:r>
              <a:rPr lang="en-US" sz="2400" dirty="0">
                <a:solidFill>
                  <a:prstClr val="white"/>
                </a:solidFill>
                <a:latin typeface="Calibri Light" panose="020F0302020204030204"/>
              </a:rPr>
              <a:t> tissue, which should be placed in contact with the anatomic margin of the interim prosthesis.</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Calibri Light" panose="020F03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Calibri Light" panose="020F03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Calibri Light" panose="020F03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Calibri Light" panose="020F03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Calibri Light" panose="020F03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Calibri Light" panose="020F03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Calibri Light" panose="020F03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Calibri Light" panose="020F03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Calibri Light" panose="020F03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Calibri Light" panose="020F03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Calibri Light" panose="020F03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Calibri Light" panose="020F03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Calibri Light" panose="020F03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Calibri Light" panose="020F03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Calibri Light" panose="020F03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Calibri Light" panose="020F03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Calibri Light" panose="020F03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Calibri Light" panose="020F0302020204030204"/>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dirty="0">
                <a:solidFill>
                  <a:prstClr val="white"/>
                </a:solidFill>
                <a:latin typeface="Calibri Light" panose="020F0302020204030204"/>
              </a:rPr>
              <a:t> </a:t>
            </a:r>
            <a:endParaRPr kumimoji="0" lang="ar-IQ" sz="2400" b="0"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endParaRPr>
          </a:p>
        </p:txBody>
      </p:sp>
    </p:spTree>
    <p:extLst>
      <p:ext uri="{BB962C8B-B14F-4D97-AF65-F5344CB8AC3E}">
        <p14:creationId xmlns:p14="http://schemas.microsoft.com/office/powerpoint/2010/main" val="66035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rot="16200000">
            <a:off x="-3022986" y="3105446"/>
            <a:ext cx="6805088" cy="685636"/>
          </a:xfrm>
        </p:spPr>
        <p:txBody>
          <a:bodyPr>
            <a:noAutofit/>
          </a:bodyPr>
          <a:lstStyle/>
          <a:p>
            <a:pPr marL="0" indent="0" algn="ctr" rtl="0">
              <a:buNone/>
            </a:pPr>
            <a:r>
              <a:rPr lang="en-US" sz="4800" u="sng" dirty="0">
                <a:solidFill>
                  <a:srgbClr val="CC0066"/>
                </a:solidFill>
                <a:latin typeface="Arial Black" panose="020B0A04020102020204" pitchFamily="34" charset="0"/>
              </a:rPr>
              <a:t>BOPT </a:t>
            </a:r>
            <a:r>
              <a:rPr lang="en-US" sz="4800" u="sng" dirty="0">
                <a:solidFill>
                  <a:srgbClr val="CC0066"/>
                </a:solidFill>
                <a:latin typeface="Bradley Hand ITC" panose="03070402050302030203" pitchFamily="66" charset="0"/>
              </a:rPr>
              <a:t>PREPARATION</a:t>
            </a:r>
          </a:p>
        </p:txBody>
      </p:sp>
      <p:pic>
        <p:nvPicPr>
          <p:cNvPr id="3" name="Picture 5"/>
          <p:cNvPicPr>
            <a:picLocks noChangeAspect="1"/>
          </p:cNvPicPr>
          <p:nvPr/>
        </p:nvPicPr>
        <p:blipFill>
          <a:blip r:embed="rId2"/>
          <a:stretch>
            <a:fillRect/>
          </a:stretch>
        </p:blipFill>
        <p:spPr>
          <a:xfrm>
            <a:off x="2953512" y="3979820"/>
            <a:ext cx="6064684" cy="2276628"/>
          </a:xfrm>
          <a:prstGeom prst="rect">
            <a:avLst/>
          </a:prstGeom>
        </p:spPr>
      </p:pic>
      <p:sp>
        <p:nvSpPr>
          <p:cNvPr id="5" name="TextBox 4"/>
          <p:cNvSpPr txBox="1"/>
          <p:nvPr/>
        </p:nvSpPr>
        <p:spPr>
          <a:xfrm>
            <a:off x="1115568" y="520209"/>
            <a:ext cx="10625328" cy="892552"/>
          </a:xfrm>
          <a:prstGeom prst="rect">
            <a:avLst/>
          </a:prstGeom>
          <a:noFill/>
        </p:spPr>
        <p:txBody>
          <a:bodyPr wrap="square" rtlCol="1">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dirty="0">
                <a:solidFill>
                  <a:srgbClr val="CC0066"/>
                </a:solidFill>
                <a:latin typeface="Bradley Hand ITC" panose="03070402050302030203" pitchFamily="66" charset="0"/>
              </a:rPr>
              <a:t>A</a:t>
            </a:r>
            <a:r>
              <a:rPr kumimoji="0" lang="en-US" sz="2800" i="0" u="none" strike="noStrike" kern="1200" cap="none" spc="0" normalizeH="0" baseline="0" noProof="0" dirty="0">
                <a:ln>
                  <a:noFill/>
                </a:ln>
                <a:solidFill>
                  <a:srgbClr val="CC0066"/>
                </a:solidFill>
                <a:effectLst/>
                <a:uLnTx/>
                <a:uFillTx/>
                <a:latin typeface="Bradley Hand ITC" panose="03070402050302030203" pitchFamily="66" charset="0"/>
              </a:rPr>
              <a:t>. Extra Gingival Part Preparation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bg1"/>
                </a:solidFill>
                <a:effectLst/>
                <a:uLnTx/>
                <a:uFillTx/>
                <a:latin typeface="+mj-lt"/>
              </a:rPr>
              <a:t>Horizontal preparation with chamfer finishing line </a:t>
            </a:r>
            <a:endParaRPr kumimoji="0" lang="en-US" sz="2000" i="0" u="none" strike="noStrike" kern="1200" cap="none" spc="0" normalizeH="0" baseline="0" noProof="0" dirty="0">
              <a:ln>
                <a:noFill/>
              </a:ln>
              <a:solidFill>
                <a:schemeClr val="bg1"/>
              </a:solidFill>
              <a:effectLst/>
              <a:uLnTx/>
              <a:uFillTx/>
              <a:latin typeface="+mj-lt"/>
            </a:endParaRPr>
          </a:p>
        </p:txBody>
      </p:sp>
      <p:sp>
        <p:nvSpPr>
          <p:cNvPr id="7" name="TextBox 6"/>
          <p:cNvSpPr txBox="1"/>
          <p:nvPr/>
        </p:nvSpPr>
        <p:spPr>
          <a:xfrm>
            <a:off x="1115568" y="1628496"/>
            <a:ext cx="10423290" cy="1631216"/>
          </a:xfrm>
          <a:prstGeom prst="rect">
            <a:avLst/>
          </a:prstGeom>
          <a:noFill/>
        </p:spPr>
        <p:txBody>
          <a:bodyPr wrap="square" rtlCol="1">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srgbClr val="CC0066"/>
                </a:solidFill>
                <a:latin typeface="Bradley Hand ITC" panose="03070402050302030203" pitchFamily="66" charset="0"/>
              </a:rPr>
              <a:t>B. Internal Wall Preparation</a:t>
            </a:r>
            <a:endParaRPr lang="en-US" sz="2400" dirty="0">
              <a:solidFill>
                <a:srgbClr val="CC0066"/>
              </a:solidFill>
              <a:latin typeface="+mj-l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mj-lt"/>
                <a:ea typeface="+mn-ea"/>
              </a:rPr>
              <a:t>Flame diamond rotary instrument (862.514.012 BOPT drills</a:t>
            </a:r>
            <a:r>
              <a:rPr lang="en-US" sz="2400" b="1" dirty="0">
                <a:solidFill>
                  <a:schemeClr val="bg1"/>
                </a:solidFill>
                <a:latin typeface="+mj-lt"/>
              </a:rPr>
              <a:t>,</a:t>
            </a:r>
            <a:r>
              <a:rPr kumimoji="0" lang="en-US" sz="2400" b="1" i="0" u="none" strike="noStrike" kern="1200" cap="none" spc="0" normalizeH="0" baseline="0" noProof="0" dirty="0">
                <a:ln>
                  <a:noFill/>
                </a:ln>
                <a:solidFill>
                  <a:schemeClr val="bg1"/>
                </a:solidFill>
                <a:effectLst/>
                <a:uLnTx/>
                <a:uFillTx/>
                <a:latin typeface="+mj-lt"/>
                <a:ea typeface="+mn-ea"/>
              </a:rPr>
              <a:t> particle size of 100/120 and a diameter of 1.2 mm),</a:t>
            </a:r>
            <a:r>
              <a:rPr kumimoji="0" lang="en-US" sz="2400" b="1" i="0" u="none" strike="noStrike" kern="1200" cap="none" spc="0" normalizeH="0" noProof="0" dirty="0">
                <a:ln>
                  <a:noFill/>
                </a:ln>
                <a:solidFill>
                  <a:schemeClr val="bg1"/>
                </a:solidFill>
                <a:effectLst/>
                <a:uLnTx/>
                <a:uFillTx/>
                <a:latin typeface="+mj-lt"/>
                <a:ea typeface="+mn-ea"/>
              </a:rPr>
              <a:t> held at </a:t>
            </a:r>
            <a:r>
              <a:rPr lang="en-US" sz="2400" b="1" dirty="0">
                <a:solidFill>
                  <a:schemeClr val="bg1"/>
                </a:solidFill>
                <a:latin typeface="+mj-lt"/>
              </a:rPr>
              <a:t>15</a:t>
            </a:r>
            <a:r>
              <a:rPr kumimoji="0" lang="en-US" sz="2400" b="1" i="0" u="none" strike="noStrike" kern="1200" cap="none" spc="0" normalizeH="0" baseline="0" noProof="0" dirty="0">
                <a:ln>
                  <a:noFill/>
                </a:ln>
                <a:solidFill>
                  <a:schemeClr val="bg1"/>
                </a:solidFill>
                <a:effectLst/>
                <a:uLnTx/>
                <a:uFillTx/>
                <a:latin typeface="+mj-lt"/>
                <a:ea typeface="+mn-ea"/>
              </a:rPr>
              <a:t> degree angulation to eliminate 1mm of anatomical emergence</a:t>
            </a:r>
            <a:r>
              <a:rPr lang="en-US" sz="2400" dirty="0">
                <a:solidFill>
                  <a:schemeClr val="bg1"/>
                </a:solidFill>
                <a:latin typeface="+mj-lt"/>
              </a:rPr>
              <a:t>, then p</a:t>
            </a:r>
            <a:r>
              <a:rPr kumimoji="0" lang="en-US" sz="2400" b="1" i="0" u="none" strike="noStrike" kern="1200" cap="none" spc="0" normalizeH="0" baseline="0" noProof="0" dirty="0">
                <a:ln>
                  <a:noFill/>
                </a:ln>
                <a:solidFill>
                  <a:schemeClr val="bg1"/>
                </a:solidFill>
                <a:effectLst/>
                <a:uLnTx/>
                <a:uFillTx/>
                <a:latin typeface="+mj-lt"/>
                <a:ea typeface="+mn-ea"/>
              </a:rPr>
              <a:t>lacing the bur parallel to long axis of tooth.</a:t>
            </a:r>
            <a:endParaRPr kumimoji="0" lang="ar-IQ" sz="2400" b="1" i="0" u="none" strike="noStrike" kern="1200" cap="none" spc="0" normalizeH="0" baseline="0" noProof="0" dirty="0">
              <a:ln>
                <a:noFill/>
              </a:ln>
              <a:solidFill>
                <a:schemeClr val="bg1"/>
              </a:solidFill>
              <a:effectLst/>
              <a:uLnTx/>
              <a:uFillTx/>
              <a:latin typeface="+mj-lt"/>
              <a:ea typeface="+mn-ea"/>
              <a:cs typeface="Arial" panose="020B0604020202020204" pitchFamily="34" charset="0"/>
            </a:endParaRPr>
          </a:p>
        </p:txBody>
      </p:sp>
      <p:sp>
        <p:nvSpPr>
          <p:cNvPr id="8" name="Rectangle 8"/>
          <p:cNvSpPr/>
          <p:nvPr/>
        </p:nvSpPr>
        <p:spPr>
          <a:xfrm>
            <a:off x="3616101" y="6217920"/>
            <a:ext cx="4979259"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schemeClr val="bg1"/>
                </a:solidFill>
                <a:effectLst/>
                <a:uLnTx/>
                <a:uFillTx/>
                <a:latin typeface="+mj-lt"/>
                <a:ea typeface="+mn-ea"/>
              </a:rPr>
              <a:t>Agustín-Panadero and Solá-Ruíz (2015)</a:t>
            </a:r>
            <a:endParaRPr kumimoji="0" lang="ar-IQ" sz="2400" b="1" i="0" u="none" strike="noStrike" kern="1200" cap="none" spc="0" normalizeH="0" baseline="0" noProof="0" dirty="0">
              <a:ln>
                <a:noFill/>
              </a:ln>
              <a:solidFill>
                <a:schemeClr val="bg1"/>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137546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4A68BB4-202A-48A4-AD64-FA4BAF5E31BF}"/>
              </a:ext>
            </a:extLst>
          </p:cNvPr>
          <p:cNvSpPr/>
          <p:nvPr/>
        </p:nvSpPr>
        <p:spPr>
          <a:xfrm>
            <a:off x="1462312" y="1863273"/>
            <a:ext cx="9884233" cy="569685"/>
          </a:xfrm>
          <a:prstGeom prst="roundRect">
            <a:avLst/>
          </a:prstGeom>
          <a:solidFill>
            <a:srgbClr val="EAE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Terminology &amp; different types of vertical preparation</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3DD0521-7F9E-4CC9-A308-5BE43FA7A3C6}"/>
              </a:ext>
            </a:extLst>
          </p:cNvPr>
          <p:cNvSpPr/>
          <p:nvPr/>
        </p:nvSpPr>
        <p:spPr>
          <a:xfrm>
            <a:off x="1444169" y="2783119"/>
            <a:ext cx="9945918" cy="569685"/>
          </a:xfrm>
          <a:prstGeom prst="roundRect">
            <a:avLst/>
          </a:prstGeom>
          <a:solidFill>
            <a:srgbClr val="EAE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Preparation protocols</a:t>
            </a:r>
          </a:p>
        </p:txBody>
      </p:sp>
      <p:sp>
        <p:nvSpPr>
          <p:cNvPr id="12" name="Rectangle: Rounded Corners 11">
            <a:extLst>
              <a:ext uri="{FF2B5EF4-FFF2-40B4-BE49-F238E27FC236}">
                <a16:creationId xmlns:a16="http://schemas.microsoft.com/office/drawing/2014/main" id="{6E26C554-3B36-462C-89A2-341F7222D08E}"/>
              </a:ext>
            </a:extLst>
          </p:cNvPr>
          <p:cNvSpPr/>
          <p:nvPr/>
        </p:nvSpPr>
        <p:spPr>
          <a:xfrm>
            <a:off x="1458685" y="3788235"/>
            <a:ext cx="9902373" cy="569685"/>
          </a:xfrm>
          <a:prstGeom prst="roundRect">
            <a:avLst/>
          </a:prstGeom>
          <a:solidFill>
            <a:srgbClr val="EAE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Tissue management, impression &amp;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provisionalization</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84413DF7-A643-4F8E-80DD-69A9BD8D9A2C}"/>
              </a:ext>
            </a:extLst>
          </p:cNvPr>
          <p:cNvSpPr/>
          <p:nvPr/>
        </p:nvSpPr>
        <p:spPr>
          <a:xfrm>
            <a:off x="1364339" y="4728041"/>
            <a:ext cx="10025748" cy="1019616"/>
          </a:xfrm>
          <a:prstGeom prst="roundRect">
            <a:avLst/>
          </a:prstGeom>
          <a:solidFill>
            <a:srgbClr val="EAE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Material selection, inverted cement space concept &amp; cementation</a:t>
            </a:r>
          </a:p>
        </p:txBody>
      </p:sp>
      <p:sp>
        <p:nvSpPr>
          <p:cNvPr id="2" name="Title 1"/>
          <p:cNvSpPr>
            <a:spLocks noGrp="1"/>
          </p:cNvSpPr>
          <p:nvPr>
            <p:ph type="title"/>
          </p:nvPr>
        </p:nvSpPr>
        <p:spPr>
          <a:xfrm>
            <a:off x="333829" y="365125"/>
            <a:ext cx="11350171" cy="1340306"/>
          </a:xfrm>
          <a:noFill/>
        </p:spPr>
        <p:txBody>
          <a:bodyPr/>
          <a:lstStyle/>
          <a:p>
            <a:r>
              <a:rPr lang="en-US" b="1" dirty="0">
                <a:solidFill>
                  <a:srgbClr val="66FFFF"/>
                </a:solidFill>
              </a:rPr>
              <a:t> OBJECTIVES</a:t>
            </a:r>
          </a:p>
        </p:txBody>
      </p:sp>
      <p:sp>
        <p:nvSpPr>
          <p:cNvPr id="3" name="Flowchart: Connector 2">
            <a:extLst>
              <a:ext uri="{FF2B5EF4-FFF2-40B4-BE49-F238E27FC236}">
                <a16:creationId xmlns:a16="http://schemas.microsoft.com/office/drawing/2014/main" id="{8C2A8AF8-3AC7-4EC7-AB2E-BFAEF65C174B}"/>
              </a:ext>
            </a:extLst>
          </p:cNvPr>
          <p:cNvSpPr/>
          <p:nvPr/>
        </p:nvSpPr>
        <p:spPr>
          <a:xfrm>
            <a:off x="602343" y="2670629"/>
            <a:ext cx="914400" cy="859971"/>
          </a:xfrm>
          <a:prstGeom prst="flowChartConnector">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6" name="Flowchart: Connector 5">
            <a:extLst>
              <a:ext uri="{FF2B5EF4-FFF2-40B4-BE49-F238E27FC236}">
                <a16:creationId xmlns:a16="http://schemas.microsoft.com/office/drawing/2014/main" id="{6FC3ED55-59C0-4542-B17D-527B3C154E27}"/>
              </a:ext>
            </a:extLst>
          </p:cNvPr>
          <p:cNvSpPr/>
          <p:nvPr/>
        </p:nvSpPr>
        <p:spPr>
          <a:xfrm>
            <a:off x="595085" y="3621313"/>
            <a:ext cx="892632" cy="859971"/>
          </a:xfrm>
          <a:prstGeom prst="flowChartConnector">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sp>
        <p:nvSpPr>
          <p:cNvPr id="7" name="Flowchart: Connector 6">
            <a:extLst>
              <a:ext uri="{FF2B5EF4-FFF2-40B4-BE49-F238E27FC236}">
                <a16:creationId xmlns:a16="http://schemas.microsoft.com/office/drawing/2014/main" id="{8170EBA6-A3B3-436B-8EED-B9D09E36EFE5}"/>
              </a:ext>
            </a:extLst>
          </p:cNvPr>
          <p:cNvSpPr/>
          <p:nvPr/>
        </p:nvSpPr>
        <p:spPr>
          <a:xfrm>
            <a:off x="566053" y="4557483"/>
            <a:ext cx="914400" cy="859971"/>
          </a:xfrm>
          <a:prstGeom prst="flowChartConnector">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9" name="Flowchart: Connector 8">
            <a:extLst>
              <a:ext uri="{FF2B5EF4-FFF2-40B4-BE49-F238E27FC236}">
                <a16:creationId xmlns:a16="http://schemas.microsoft.com/office/drawing/2014/main" id="{803E6FB9-F378-4DCD-9FC7-DB983823D0FF}"/>
              </a:ext>
            </a:extLst>
          </p:cNvPr>
          <p:cNvSpPr/>
          <p:nvPr/>
        </p:nvSpPr>
        <p:spPr>
          <a:xfrm>
            <a:off x="595085" y="1705431"/>
            <a:ext cx="914400" cy="859971"/>
          </a:xfrm>
          <a:prstGeom prst="flowChartConnector">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2264699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rot="16200000">
            <a:off x="-3022986" y="3105446"/>
            <a:ext cx="6805088" cy="685636"/>
          </a:xfrm>
        </p:spPr>
        <p:txBody>
          <a:bodyPr>
            <a:noAutofit/>
          </a:bodyPr>
          <a:lstStyle/>
          <a:p>
            <a:pPr marL="0" indent="0" algn="ctr" rtl="0">
              <a:buNone/>
            </a:pPr>
            <a:r>
              <a:rPr lang="en-US" sz="4800" u="sng" dirty="0">
                <a:solidFill>
                  <a:srgbClr val="CC0066"/>
                </a:solidFill>
                <a:latin typeface="Arial Black" panose="020B0A04020102020204" pitchFamily="34" charset="0"/>
              </a:rPr>
              <a:t>BOPT </a:t>
            </a:r>
            <a:r>
              <a:rPr lang="en-US" sz="4800" u="sng" dirty="0">
                <a:solidFill>
                  <a:srgbClr val="CC0066"/>
                </a:solidFill>
                <a:latin typeface="Bradley Hand ITC" panose="03070402050302030203" pitchFamily="66" charset="0"/>
              </a:rPr>
              <a:t>PREPARATION</a:t>
            </a:r>
          </a:p>
        </p:txBody>
      </p:sp>
      <p:pic>
        <p:nvPicPr>
          <p:cNvPr id="3" name="Picture 5"/>
          <p:cNvPicPr>
            <a:picLocks noChangeAspect="1"/>
          </p:cNvPicPr>
          <p:nvPr/>
        </p:nvPicPr>
        <p:blipFill>
          <a:blip r:embed="rId2"/>
          <a:stretch>
            <a:fillRect/>
          </a:stretch>
        </p:blipFill>
        <p:spPr>
          <a:xfrm>
            <a:off x="2953512" y="3979820"/>
            <a:ext cx="6064684" cy="2276628"/>
          </a:xfrm>
          <a:prstGeom prst="rect">
            <a:avLst/>
          </a:prstGeom>
        </p:spPr>
      </p:pic>
      <p:sp>
        <p:nvSpPr>
          <p:cNvPr id="8" name="Rectangle 8"/>
          <p:cNvSpPr/>
          <p:nvPr/>
        </p:nvSpPr>
        <p:spPr>
          <a:xfrm>
            <a:off x="3616101" y="6217920"/>
            <a:ext cx="497925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Calibri Light" panose="020F0302020204030204"/>
                <a:ea typeface="+mn-ea"/>
                <a:cs typeface="+mn-cs"/>
              </a:rPr>
              <a:t>Agustín-Panadero and Solá-Ruíz (2015)</a:t>
            </a:r>
            <a:endParaRPr kumimoji="0" lang="ar-IQ" sz="24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endParaRPr>
          </a:p>
        </p:txBody>
      </p:sp>
      <p:sp>
        <p:nvSpPr>
          <p:cNvPr id="9" name="TextBox 6"/>
          <p:cNvSpPr txBox="1"/>
          <p:nvPr/>
        </p:nvSpPr>
        <p:spPr>
          <a:xfrm>
            <a:off x="1082472" y="365760"/>
            <a:ext cx="10301808" cy="2000548"/>
          </a:xfrm>
          <a:prstGeom prst="rect">
            <a:avLst/>
          </a:prstGeom>
          <a:noFill/>
        </p:spPr>
        <p:txBody>
          <a:bodyPr wrap="square" rtlCol="1">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srgbClr val="CC0066"/>
                </a:solidFill>
                <a:latin typeface="Bradley Hand ITC" panose="03070402050302030203" pitchFamily="66" charset="0"/>
              </a:rPr>
              <a:t>C. </a:t>
            </a:r>
            <a:r>
              <a:rPr lang="en-US" sz="2800" dirty="0" err="1">
                <a:solidFill>
                  <a:srgbClr val="CC0066"/>
                </a:solidFill>
                <a:latin typeface="Bradley Hand ITC" panose="03070402050302030203" pitchFamily="66" charset="0"/>
              </a:rPr>
              <a:t>Gingitage</a:t>
            </a:r>
            <a:r>
              <a:rPr lang="en-US" sz="2800" dirty="0">
                <a:solidFill>
                  <a:srgbClr val="CC0066"/>
                </a:solidFill>
                <a:latin typeface="Bradley Hand ITC" panose="03070402050302030203" pitchFamily="66" charset="0"/>
              </a:rPr>
              <a:t> </a:t>
            </a:r>
            <a:endParaRPr lang="en-US" sz="2400" dirty="0">
              <a:solidFill>
                <a:srgbClr val="CC0066"/>
              </a:solidFill>
              <a:latin typeface="+mj-lt"/>
            </a:endParaRPr>
          </a:p>
          <a:p>
            <a:pPr lvl="0" algn="just" defTabSz="914400">
              <a:defRPr/>
            </a:pPr>
            <a:r>
              <a:rPr lang="en-US" sz="2400" b="1" dirty="0">
                <a:solidFill>
                  <a:prstClr val="white"/>
                </a:solidFill>
                <a:latin typeface="Calibri Light" panose="020F0302020204030204"/>
              </a:rPr>
              <a:t>The tooth and gingiva are prepared. Rotary instrument prepares the area just up to CEJ. At this stage all emergence profile is removed (CEJ at the interface between junctional epithelium and connective tissue). Simultaneously, the epithelium is removed from the  sulcus and JE. The preparation is refined with 20 µm bur.</a:t>
            </a:r>
          </a:p>
        </p:txBody>
      </p:sp>
      <p:sp>
        <p:nvSpPr>
          <p:cNvPr id="10" name="TextBox 6"/>
          <p:cNvSpPr txBox="1"/>
          <p:nvPr/>
        </p:nvSpPr>
        <p:spPr>
          <a:xfrm>
            <a:off x="1082472" y="2404587"/>
            <a:ext cx="10374960" cy="1200329"/>
          </a:xfrm>
          <a:prstGeom prst="rect">
            <a:avLst/>
          </a:prstGeom>
          <a:noFill/>
        </p:spPr>
        <p:txBody>
          <a:bodyPr wrap="square" rtlCol="1">
            <a:spAutoFit/>
          </a:bodyPr>
          <a:lstStyle/>
          <a:p>
            <a:pPr algn="just" defTabSz="914400">
              <a:defRPr/>
            </a:pPr>
            <a:r>
              <a:rPr lang="en-US" sz="2400" b="1" dirty="0">
                <a:solidFill>
                  <a:prstClr val="white"/>
                </a:solidFill>
                <a:latin typeface="Calibri Light" panose="020F0302020204030204"/>
              </a:rPr>
              <a:t>The blood clot formed at the apical level of the preparation stimulates fibroblast differentiation and gingival tissue growth. The interim restoration will stabilize the clot.</a:t>
            </a:r>
            <a:endParaRPr kumimoji="0" lang="ar-IQ" sz="2400" b="1" i="0" u="none" strike="noStrike" kern="1200" cap="none" spc="0" normalizeH="0" baseline="0" noProof="0" dirty="0">
              <a:ln>
                <a:noFill/>
              </a:ln>
              <a:solidFill>
                <a:schemeClr val="bg1"/>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119914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a:blip r:embed="rId2"/>
          <a:stretch>
            <a:fillRect/>
          </a:stretch>
        </p:blipFill>
        <p:spPr>
          <a:xfrm>
            <a:off x="2656111" y="879028"/>
            <a:ext cx="6726146" cy="5132948"/>
          </a:xfrm>
          <a:prstGeom prst="rect">
            <a:avLst/>
          </a:prstGeom>
        </p:spPr>
      </p:pic>
    </p:spTree>
    <p:extLst>
      <p:ext uri="{BB962C8B-B14F-4D97-AF65-F5344CB8AC3E}">
        <p14:creationId xmlns:p14="http://schemas.microsoft.com/office/powerpoint/2010/main" val="1972766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rot="16200000">
            <a:off x="-3022986" y="3105446"/>
            <a:ext cx="6805088" cy="685636"/>
          </a:xfrm>
        </p:spPr>
        <p:txBody>
          <a:bodyPr>
            <a:noAutofit/>
          </a:bodyPr>
          <a:lstStyle/>
          <a:p>
            <a:pPr marL="0" indent="0" algn="ctr" rtl="0">
              <a:buNone/>
            </a:pPr>
            <a:r>
              <a:rPr lang="en-US" sz="4800" u="sng" dirty="0">
                <a:solidFill>
                  <a:srgbClr val="CC0066"/>
                </a:solidFill>
                <a:latin typeface="Arial Black" panose="020B0A04020102020204" pitchFamily="34" charset="0"/>
              </a:rPr>
              <a:t>BOPT </a:t>
            </a:r>
            <a:r>
              <a:rPr lang="en-US" sz="4800" u="sng" dirty="0">
                <a:solidFill>
                  <a:srgbClr val="CC0066"/>
                </a:solidFill>
                <a:latin typeface="Bradley Hand ITC" panose="03070402050302030203" pitchFamily="66" charset="0"/>
              </a:rPr>
              <a:t>PREPARATION</a:t>
            </a:r>
          </a:p>
        </p:txBody>
      </p:sp>
      <p:sp>
        <p:nvSpPr>
          <p:cNvPr id="10" name="TextBox 6"/>
          <p:cNvSpPr txBox="1"/>
          <p:nvPr/>
        </p:nvSpPr>
        <p:spPr>
          <a:xfrm>
            <a:off x="882175" y="1210491"/>
            <a:ext cx="5570878" cy="1015663"/>
          </a:xfrm>
          <a:prstGeom prst="rect">
            <a:avLst/>
          </a:prstGeom>
          <a:noFill/>
        </p:spPr>
        <p:txBody>
          <a:bodyPr wrap="square" rtlCol="1">
            <a:spAutoFit/>
          </a:bodyPr>
          <a:lstStyle/>
          <a:p>
            <a:pPr marR="0" lvl="0" algn="justLow" defTabSz="914400" rtl="0" eaLnBrk="1" fontAlgn="auto" latinLnBrk="0" hangingPunct="1">
              <a:spcBef>
                <a:spcPts val="0"/>
              </a:spcBef>
              <a:spcAft>
                <a:spcPts val="0"/>
              </a:spcAft>
              <a:buClrTx/>
              <a:buSzTx/>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-It allows some degree of change in the soft tissue position and maximizing its stability.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ar-IQ" sz="20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endParaRPr>
          </a:p>
        </p:txBody>
      </p:sp>
      <p:sp>
        <p:nvSpPr>
          <p:cNvPr id="7" name="Title 1">
            <a:extLst>
              <a:ext uri="{FF2B5EF4-FFF2-40B4-BE49-F238E27FC236}">
                <a16:creationId xmlns:a16="http://schemas.microsoft.com/office/drawing/2014/main" id="{DBF50809-634C-4B62-BBEB-307C11076EAC}"/>
              </a:ext>
            </a:extLst>
          </p:cNvPr>
          <p:cNvSpPr txBox="1">
            <a:spLocks/>
          </p:cNvSpPr>
          <p:nvPr/>
        </p:nvSpPr>
        <p:spPr>
          <a:xfrm>
            <a:off x="915911" y="73688"/>
            <a:ext cx="8141006" cy="132894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FF6699"/>
                </a:solidFill>
                <a:effectLst/>
                <a:uLnTx/>
                <a:uFillTx/>
                <a:latin typeface="Calibri Light" panose="020F0302020204030204"/>
                <a:ea typeface="+mj-ea"/>
                <a:cs typeface="+mj-cs"/>
              </a:rPr>
              <a:t>EDGELESS (BOPT) IN THE ANTERIOR REGION</a:t>
            </a:r>
            <a:endParaRPr kumimoji="0" lang="en-US" sz="3600" b="0" i="0" u="none" strike="noStrike" kern="1200" cap="none" spc="0" normalizeH="0" baseline="0" noProof="0" dirty="0">
              <a:ln>
                <a:noFill/>
              </a:ln>
              <a:solidFill>
                <a:srgbClr val="FF6699"/>
              </a:solidFill>
              <a:effectLst/>
              <a:uLnTx/>
              <a:uFillTx/>
              <a:latin typeface="Calibri Light" panose="020F0302020204030204"/>
              <a:ea typeface="+mj-ea"/>
              <a:cs typeface="+mj-cs"/>
            </a:endParaRPr>
          </a:p>
        </p:txBody>
      </p:sp>
      <p:pic>
        <p:nvPicPr>
          <p:cNvPr id="6" name="صورة 5"/>
          <p:cNvPicPr>
            <a:picLocks noChangeAspect="1"/>
          </p:cNvPicPr>
          <p:nvPr/>
        </p:nvPicPr>
        <p:blipFill>
          <a:blip r:embed="rId2"/>
          <a:stretch>
            <a:fillRect/>
          </a:stretch>
        </p:blipFill>
        <p:spPr>
          <a:xfrm>
            <a:off x="6658206" y="1123405"/>
            <a:ext cx="5364480" cy="5364480"/>
          </a:xfrm>
          <a:prstGeom prst="rect">
            <a:avLst/>
          </a:prstGeom>
        </p:spPr>
      </p:pic>
      <p:sp>
        <p:nvSpPr>
          <p:cNvPr id="8" name="TextBox 6"/>
          <p:cNvSpPr txBox="1"/>
          <p:nvPr/>
        </p:nvSpPr>
        <p:spPr>
          <a:xfrm>
            <a:off x="877814" y="1863636"/>
            <a:ext cx="5653615" cy="506292"/>
          </a:xfrm>
          <a:prstGeom prst="rect">
            <a:avLst/>
          </a:prstGeom>
          <a:noFill/>
        </p:spPr>
        <p:txBody>
          <a:bodyPr wrap="square" rtlCol="1">
            <a:spAutoFit/>
          </a:bodyPr>
          <a:lstStyle/>
          <a:p>
            <a:pPr marR="0" lvl="0" algn="justLow"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-The margin is usually non-visible </a:t>
            </a:r>
            <a:r>
              <a:rPr lang="en-US" sz="2000" dirty="0">
                <a:solidFill>
                  <a:prstClr val="white"/>
                </a:solidFill>
                <a:latin typeface="Calibri" panose="020F0502020204030204"/>
              </a:rPr>
              <a:t>(</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feather-edge). </a:t>
            </a:r>
          </a:p>
        </p:txBody>
      </p:sp>
      <p:sp>
        <p:nvSpPr>
          <p:cNvPr id="9" name="TextBox 6"/>
          <p:cNvSpPr txBox="1"/>
          <p:nvPr/>
        </p:nvSpPr>
        <p:spPr>
          <a:xfrm>
            <a:off x="873457" y="2407918"/>
            <a:ext cx="5583929" cy="707886"/>
          </a:xfrm>
          <a:prstGeom prst="rect">
            <a:avLst/>
          </a:prstGeom>
          <a:noFill/>
        </p:spPr>
        <p:txBody>
          <a:bodyPr wrap="square" rtlCol="1">
            <a:spAutoFit/>
          </a:bodyPr>
          <a:lstStyle/>
          <a:p>
            <a:pPr marR="0" lvl="0" algn="justLow" defTabSz="914400" rtl="0" eaLnBrk="1" fontAlgn="auto" latinLnBrk="0" hangingPunct="1">
              <a:spcBef>
                <a:spcPts val="0"/>
              </a:spcBef>
              <a:spcAft>
                <a:spcPts val="0"/>
              </a:spcAft>
              <a:buClrTx/>
              <a:buSzTx/>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Provisionalization</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step will create a new, ‘prosthetic CEJ’ to guide the soft tissue healing for 6 weeks. </a:t>
            </a:r>
          </a:p>
        </p:txBody>
      </p:sp>
      <p:sp>
        <p:nvSpPr>
          <p:cNvPr id="11" name="TextBox 6"/>
          <p:cNvSpPr txBox="1"/>
          <p:nvPr/>
        </p:nvSpPr>
        <p:spPr>
          <a:xfrm>
            <a:off x="879517" y="3196061"/>
            <a:ext cx="5512546" cy="1015663"/>
          </a:xfrm>
          <a:prstGeom prst="rect">
            <a:avLst/>
          </a:prstGeom>
          <a:noFill/>
        </p:spPr>
        <p:txBody>
          <a:bodyPr wrap="square" rtlCol="1">
            <a:spAutoFit/>
          </a:bodyPr>
          <a:lstStyle/>
          <a:p>
            <a:pPr marR="0" lvl="0" algn="justLow" defTabSz="914400" rtl="0" eaLnBrk="1" fontAlgn="auto" latinLnBrk="0" hangingPunct="1">
              <a:spcBef>
                <a:spcPts val="0"/>
              </a:spcBef>
              <a:spcAft>
                <a:spcPts val="0"/>
              </a:spcAft>
              <a:buClrTx/>
              <a:buSzTx/>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-Impression at 6 weeks with healed tissue. Traditional double cord for soft tissue retraction.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ar-IQ" sz="20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endParaRPr>
          </a:p>
        </p:txBody>
      </p:sp>
      <p:sp>
        <p:nvSpPr>
          <p:cNvPr id="2" name="مستطيل 1"/>
          <p:cNvSpPr/>
          <p:nvPr/>
        </p:nvSpPr>
        <p:spPr>
          <a:xfrm>
            <a:off x="879561" y="3939420"/>
            <a:ext cx="5503794" cy="1015663"/>
          </a:xfrm>
          <a:prstGeom prst="rect">
            <a:avLst/>
          </a:prstGeom>
        </p:spPr>
        <p:txBody>
          <a:bodyPr wrap="square">
            <a:spAutoFit/>
          </a:bodyPr>
          <a:lstStyle/>
          <a:p>
            <a:pPr marR="0" lvl="0" algn="just" defTabSz="914400" eaLnBrk="1" fontAlgn="auto" latinLnBrk="0" hangingPunct="1">
              <a:spcBef>
                <a:spcPts val="0"/>
              </a:spcBef>
              <a:spcAft>
                <a:spcPts val="0"/>
              </a:spcAft>
              <a:buClrTx/>
              <a:buSzTx/>
              <a:tabLst/>
              <a:defRPr/>
            </a:pPr>
            <a:r>
              <a:rPr lang="en-US" sz="2000" dirty="0">
                <a:solidFill>
                  <a:prstClr val="white"/>
                </a:solidFill>
                <a:latin typeface="Calibri" panose="020F0502020204030204"/>
              </a:rPr>
              <a:t>-No margin is visible, therefore the ceramist is instructed to leave the margin in the sulcus and create a ‘prosthetic CEJ’ similar to the provisional.</a:t>
            </a:r>
          </a:p>
        </p:txBody>
      </p:sp>
      <p:sp>
        <p:nvSpPr>
          <p:cNvPr id="12" name="مستطيل 11"/>
          <p:cNvSpPr/>
          <p:nvPr/>
        </p:nvSpPr>
        <p:spPr>
          <a:xfrm>
            <a:off x="870807" y="5023639"/>
            <a:ext cx="5590932" cy="1323439"/>
          </a:xfrm>
          <a:prstGeom prst="rect">
            <a:avLst/>
          </a:prstGeom>
        </p:spPr>
        <p:txBody>
          <a:bodyPr wrap="square">
            <a:spAutoFit/>
          </a:bodyPr>
          <a:lstStyle/>
          <a:p>
            <a:pPr marR="0" lvl="0" algn="just" defTabSz="914400" eaLnBrk="1" fontAlgn="auto" latinLnBrk="0" hangingPunct="1">
              <a:spcBef>
                <a:spcPts val="0"/>
              </a:spcBef>
              <a:spcAft>
                <a:spcPts val="0"/>
              </a:spcAft>
              <a:buClrTx/>
              <a:buSzTx/>
              <a:tabLst/>
              <a:defRPr/>
            </a:pPr>
            <a:r>
              <a:rPr lang="en-US" sz="2000" dirty="0">
                <a:solidFill>
                  <a:prstClr val="white"/>
                </a:solidFill>
                <a:latin typeface="Calibri" panose="020F0502020204030204"/>
              </a:rPr>
              <a:t>-Initial preparation is deeper than the area covered by the final crown, which will increase the horizontal component of the </a:t>
            </a:r>
            <a:r>
              <a:rPr lang="en-US" sz="2000" dirty="0" err="1">
                <a:solidFill>
                  <a:prstClr val="white"/>
                </a:solidFill>
                <a:latin typeface="Calibri" panose="020F0502020204030204"/>
              </a:rPr>
              <a:t>supracrestal</a:t>
            </a:r>
            <a:r>
              <a:rPr lang="en-US" sz="2000" dirty="0">
                <a:solidFill>
                  <a:prstClr val="white"/>
                </a:solidFill>
                <a:latin typeface="Calibri" panose="020F0502020204030204"/>
              </a:rPr>
              <a:t> attachment, maximizing its stability.</a:t>
            </a:r>
          </a:p>
        </p:txBody>
      </p:sp>
      <p:pic>
        <p:nvPicPr>
          <p:cNvPr id="3" name="Picture 2">
            <a:extLst>
              <a:ext uri="{FF2B5EF4-FFF2-40B4-BE49-F238E27FC236}">
                <a16:creationId xmlns:a16="http://schemas.microsoft.com/office/drawing/2014/main" id="{1F56C71D-C823-6510-24FA-A9642549EE5B}"/>
              </a:ext>
            </a:extLst>
          </p:cNvPr>
          <p:cNvPicPr>
            <a:picLocks noChangeAspect="1"/>
          </p:cNvPicPr>
          <p:nvPr/>
        </p:nvPicPr>
        <p:blipFill>
          <a:blip r:embed="rId3"/>
          <a:stretch>
            <a:fillRect/>
          </a:stretch>
        </p:blipFill>
        <p:spPr>
          <a:xfrm>
            <a:off x="4155979" y="6296557"/>
            <a:ext cx="2755631" cy="652329"/>
          </a:xfrm>
          <a:prstGeom prst="rect">
            <a:avLst/>
          </a:prstGeom>
        </p:spPr>
      </p:pic>
    </p:spTree>
    <p:extLst>
      <p:ext uri="{BB962C8B-B14F-4D97-AF65-F5344CB8AC3E}">
        <p14:creationId xmlns:p14="http://schemas.microsoft.com/office/powerpoint/2010/main" val="124776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9" grpId="0"/>
      <p:bldP spid="11" grpId="0"/>
      <p:bldP spid="2"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صورة 16"/>
          <p:cNvPicPr>
            <a:picLocks noChangeAspect="1"/>
          </p:cNvPicPr>
          <p:nvPr/>
        </p:nvPicPr>
        <p:blipFill>
          <a:blip r:embed="rId2"/>
          <a:stretch>
            <a:fillRect/>
          </a:stretch>
        </p:blipFill>
        <p:spPr>
          <a:xfrm rot="10170483">
            <a:off x="8864293" y="3497373"/>
            <a:ext cx="4857881" cy="3238587"/>
          </a:xfrm>
          <a:prstGeom prst="rect">
            <a:avLst/>
          </a:prstGeom>
        </p:spPr>
      </p:pic>
      <p:sp>
        <p:nvSpPr>
          <p:cNvPr id="3" name="Content Placeholder 2"/>
          <p:cNvSpPr>
            <a:spLocks noGrp="1"/>
          </p:cNvSpPr>
          <p:nvPr>
            <p:ph idx="1"/>
          </p:nvPr>
        </p:nvSpPr>
        <p:spPr>
          <a:xfrm>
            <a:off x="854105" y="2120199"/>
            <a:ext cx="6551530" cy="1394437"/>
          </a:xfrm>
        </p:spPr>
        <p:txBody>
          <a:bodyPr>
            <a:noAutofit/>
          </a:bodyPr>
          <a:lstStyle/>
          <a:p>
            <a:pPr algn="just" rtl="0">
              <a:buFont typeface="Wingdings" panose="05000000000000000000" pitchFamily="2" charset="2"/>
              <a:buChar char="v"/>
            </a:pPr>
            <a:endParaRPr lang="en-US" sz="2400" dirty="0">
              <a:solidFill>
                <a:schemeClr val="bg1"/>
              </a:solidFill>
              <a:latin typeface="+mj-lt"/>
            </a:endParaRPr>
          </a:p>
          <a:p>
            <a:pPr marL="0" indent="0" algn="just" rtl="0">
              <a:lnSpc>
                <a:spcPct val="100000"/>
              </a:lnSpc>
              <a:spcBef>
                <a:spcPts val="0"/>
              </a:spcBef>
              <a:buNone/>
            </a:pPr>
            <a:r>
              <a:rPr lang="en-US" sz="2400" b="1" dirty="0">
                <a:solidFill>
                  <a:schemeClr val="bg1"/>
                </a:solidFill>
                <a:latin typeface="+mj-lt"/>
              </a:rPr>
              <a:t>A hollowed acrylic resin crown, prefabricated prior to preparation, is relined  with  cold  cure  </a:t>
            </a:r>
            <a:r>
              <a:rPr lang="en-US" sz="2400" b="1" dirty="0" err="1">
                <a:solidFill>
                  <a:schemeClr val="bg1"/>
                </a:solidFill>
                <a:latin typeface="+mj-lt"/>
              </a:rPr>
              <a:t>metacrylate</a:t>
            </a:r>
            <a:r>
              <a:rPr lang="en-US" sz="2400" b="1" dirty="0">
                <a:solidFill>
                  <a:schemeClr val="bg1"/>
                </a:solidFill>
                <a:latin typeface="+mj-lt"/>
              </a:rPr>
              <a:t>  resin.</a:t>
            </a:r>
          </a:p>
          <a:p>
            <a:pPr algn="just" rtl="0">
              <a:buFont typeface="Wingdings" panose="05000000000000000000" pitchFamily="2" charset="2"/>
              <a:buChar char="v"/>
            </a:pPr>
            <a:endParaRPr lang="en-US" sz="2400" b="1" dirty="0">
              <a:solidFill>
                <a:schemeClr val="bg1"/>
              </a:solidFill>
              <a:latin typeface="+mj-lt"/>
            </a:endParaRPr>
          </a:p>
          <a:p>
            <a:pPr algn="just" rtl="0">
              <a:buFont typeface="Wingdings" panose="05000000000000000000" pitchFamily="2" charset="2"/>
              <a:buChar char="v"/>
            </a:pPr>
            <a:endParaRPr lang="en-US" sz="2400" b="1" dirty="0">
              <a:solidFill>
                <a:schemeClr val="bg1"/>
              </a:solidFill>
              <a:latin typeface="+mj-lt"/>
            </a:endParaRPr>
          </a:p>
        </p:txBody>
      </p:sp>
      <p:pic>
        <p:nvPicPr>
          <p:cNvPr id="4" name="Picture 3"/>
          <p:cNvPicPr>
            <a:picLocks noChangeAspect="1"/>
          </p:cNvPicPr>
          <p:nvPr/>
        </p:nvPicPr>
        <p:blipFill>
          <a:blip r:embed="rId3"/>
          <a:stretch>
            <a:fillRect/>
          </a:stretch>
        </p:blipFill>
        <p:spPr>
          <a:xfrm>
            <a:off x="7543800" y="872197"/>
            <a:ext cx="4104932" cy="2961249"/>
          </a:xfrm>
          <a:prstGeom prst="rect">
            <a:avLst/>
          </a:prstGeom>
        </p:spPr>
      </p:pic>
      <p:pic>
        <p:nvPicPr>
          <p:cNvPr id="5" name="Picture 4"/>
          <p:cNvPicPr>
            <a:picLocks noChangeAspect="1"/>
          </p:cNvPicPr>
          <p:nvPr/>
        </p:nvPicPr>
        <p:blipFill>
          <a:blip r:embed="rId4"/>
          <a:stretch>
            <a:fillRect/>
          </a:stretch>
        </p:blipFill>
        <p:spPr>
          <a:xfrm>
            <a:off x="7543800" y="3833446"/>
            <a:ext cx="4104932" cy="3024554"/>
          </a:xfrm>
          <a:prstGeom prst="rect">
            <a:avLst/>
          </a:prstGeom>
        </p:spPr>
      </p:pic>
      <p:sp>
        <p:nvSpPr>
          <p:cNvPr id="6" name="TextBox 5"/>
          <p:cNvSpPr txBox="1"/>
          <p:nvPr/>
        </p:nvSpPr>
        <p:spPr>
          <a:xfrm>
            <a:off x="860810" y="2471894"/>
            <a:ext cx="6574970" cy="461665"/>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mj-lt"/>
              </a:rPr>
              <a:t>Two distinct margins after setting. </a:t>
            </a:r>
            <a:endParaRPr lang="ar-IQ" sz="2400" b="1" dirty="0">
              <a:solidFill>
                <a:schemeClr val="bg1"/>
              </a:solidFill>
              <a:latin typeface="+mj-lt"/>
            </a:endParaRPr>
          </a:p>
        </p:txBody>
      </p:sp>
      <p:pic>
        <p:nvPicPr>
          <p:cNvPr id="8" name="Picture 7"/>
          <p:cNvPicPr>
            <a:picLocks noChangeAspect="1"/>
          </p:cNvPicPr>
          <p:nvPr/>
        </p:nvPicPr>
        <p:blipFill>
          <a:blip r:embed="rId5"/>
          <a:stretch>
            <a:fillRect/>
          </a:stretch>
        </p:blipFill>
        <p:spPr>
          <a:xfrm>
            <a:off x="7642578" y="4001364"/>
            <a:ext cx="3752253" cy="2452190"/>
          </a:xfrm>
          <a:prstGeom prst="rect">
            <a:avLst/>
          </a:prstGeom>
        </p:spPr>
      </p:pic>
      <p:sp>
        <p:nvSpPr>
          <p:cNvPr id="9" name="TextBox 8"/>
          <p:cNvSpPr txBox="1"/>
          <p:nvPr/>
        </p:nvSpPr>
        <p:spPr>
          <a:xfrm>
            <a:off x="862391" y="2481941"/>
            <a:ext cx="6060923" cy="461665"/>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mj-lt"/>
              </a:rPr>
              <a:t>Filling of the space with </a:t>
            </a:r>
            <a:r>
              <a:rPr lang="en-US" sz="2400" b="1" dirty="0" err="1">
                <a:solidFill>
                  <a:schemeClr val="bg1"/>
                </a:solidFill>
                <a:latin typeface="+mj-lt"/>
              </a:rPr>
              <a:t>flowable</a:t>
            </a:r>
            <a:r>
              <a:rPr lang="en-US" sz="2400" b="1" dirty="0">
                <a:solidFill>
                  <a:schemeClr val="bg1"/>
                </a:solidFill>
                <a:latin typeface="+mj-lt"/>
              </a:rPr>
              <a:t> resin.</a:t>
            </a:r>
            <a:endParaRPr lang="ar-IQ" sz="2400" b="1" dirty="0">
              <a:solidFill>
                <a:schemeClr val="bg1"/>
              </a:solidFill>
              <a:latin typeface="+mj-lt"/>
            </a:endParaRPr>
          </a:p>
        </p:txBody>
      </p:sp>
      <p:pic>
        <p:nvPicPr>
          <p:cNvPr id="11" name="Picture 10"/>
          <p:cNvPicPr>
            <a:picLocks noChangeAspect="1"/>
          </p:cNvPicPr>
          <p:nvPr/>
        </p:nvPicPr>
        <p:blipFill>
          <a:blip r:embed="rId6"/>
          <a:stretch>
            <a:fillRect/>
          </a:stretch>
        </p:blipFill>
        <p:spPr>
          <a:xfrm>
            <a:off x="6001971" y="4096019"/>
            <a:ext cx="3862999" cy="23691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12"/>
          <p:cNvPicPr>
            <a:picLocks noChangeAspect="1"/>
          </p:cNvPicPr>
          <p:nvPr/>
        </p:nvPicPr>
        <p:blipFill>
          <a:blip r:embed="rId7"/>
          <a:stretch>
            <a:fillRect/>
          </a:stretch>
        </p:blipFill>
        <p:spPr>
          <a:xfrm>
            <a:off x="8142365" y="3698575"/>
            <a:ext cx="3973454" cy="24970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TextBox 13"/>
          <p:cNvSpPr txBox="1"/>
          <p:nvPr/>
        </p:nvSpPr>
        <p:spPr>
          <a:xfrm>
            <a:off x="874021" y="2497054"/>
            <a:ext cx="6461278" cy="830997"/>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mj-lt"/>
              </a:rPr>
              <a:t>Excess material removed and joining the margins and final shaping of the crown. </a:t>
            </a:r>
            <a:endParaRPr lang="ar-IQ" sz="2400" b="1" dirty="0">
              <a:solidFill>
                <a:schemeClr val="bg1"/>
              </a:solidFill>
              <a:latin typeface="+mj-lt"/>
            </a:endParaRPr>
          </a:p>
        </p:txBody>
      </p:sp>
      <p:sp>
        <p:nvSpPr>
          <p:cNvPr id="16" name="TextBox 15"/>
          <p:cNvSpPr txBox="1"/>
          <p:nvPr/>
        </p:nvSpPr>
        <p:spPr>
          <a:xfrm>
            <a:off x="934494" y="567162"/>
            <a:ext cx="7702064" cy="2339102"/>
          </a:xfrm>
          <a:prstGeom prst="rect">
            <a:avLst/>
          </a:prstGeom>
          <a:noFill/>
        </p:spPr>
        <p:txBody>
          <a:bodyPr wrap="square" rtlCol="1">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3200" b="1" dirty="0">
                <a:solidFill>
                  <a:schemeClr val="bg1"/>
                </a:solidFill>
                <a:latin typeface="Calibri" panose="020F0502020204030204"/>
              </a:rPr>
              <a:t>T</a:t>
            </a: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he power of temporary crown.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 Healing and thickening of gingival tissue.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 Over and under contouring control.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IQ" sz="1800" b="0" i="0" u="none" strike="noStrike" kern="1200" cap="none" spc="0" normalizeH="0" baseline="0" noProof="0" dirty="0">
              <a:ln>
                <a:noFill/>
              </a:ln>
              <a:solidFill>
                <a:schemeClr val="bg1"/>
              </a:solidFill>
              <a:effectLst/>
              <a:uLnTx/>
              <a:uFillTx/>
              <a:latin typeface="Calibri" panose="020F0502020204030204"/>
              <a:ea typeface="+mn-ea"/>
              <a:cs typeface="Arial" panose="020B0604020202020204" pitchFamily="34" charset="0"/>
            </a:endParaRPr>
          </a:p>
        </p:txBody>
      </p:sp>
      <p:sp>
        <p:nvSpPr>
          <p:cNvPr id="15" name="مستطيل 14"/>
          <p:cNvSpPr/>
          <p:nvPr/>
        </p:nvSpPr>
        <p:spPr>
          <a:xfrm rot="16200000">
            <a:off x="-3143181" y="3018524"/>
            <a:ext cx="7129305"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u="sng" dirty="0">
                <a:solidFill>
                  <a:srgbClr val="CC0066"/>
                </a:solidFill>
                <a:latin typeface="Bradley Hand ITC" panose="03070402050302030203" pitchFamily="66" charset="0"/>
              </a:rPr>
              <a:t>PROVISIONALIZATION</a:t>
            </a:r>
            <a:endParaRPr kumimoji="0" lang="en-US" sz="4800" b="1" i="0" u="sng" strike="noStrike" kern="1200" cap="none" spc="0" normalizeH="0" baseline="0" noProof="0" dirty="0">
              <a:ln>
                <a:noFill/>
              </a:ln>
              <a:solidFill>
                <a:srgbClr val="CC0066"/>
              </a:solidFill>
              <a:effectLst/>
              <a:uLnTx/>
              <a:uFillTx/>
              <a:latin typeface="Bradley Hand ITC" panose="03070402050302030203" pitchFamily="66" charset="0"/>
            </a:endParaRPr>
          </a:p>
        </p:txBody>
      </p:sp>
    </p:spTree>
    <p:extLst>
      <p:ext uri="{BB962C8B-B14F-4D97-AF65-F5344CB8AC3E}">
        <p14:creationId xmlns:p14="http://schemas.microsoft.com/office/powerpoint/2010/main" val="223123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par>
                                <p:cTn id="12" presetID="21" presetClass="entr" presetSubtype="1"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grpId="1" nodeType="clickEffect">
                                  <p:stCondLst>
                                    <p:cond delay="0"/>
                                  </p:stCondLst>
                                  <p:childTnLst>
                                    <p:animEffect transition="out" filter="randombar(horizontal)">
                                      <p:cBhvr>
                                        <p:cTn id="18" dur="500"/>
                                        <p:tgtEl>
                                          <p:spTgt spid="3">
                                            <p:txEl>
                                              <p:pRg st="1" end="1"/>
                                            </p:txEl>
                                          </p:spTgt>
                                        </p:tgtEl>
                                      </p:cBhvr>
                                    </p:animEffect>
                                    <p:set>
                                      <p:cBhvr>
                                        <p:cTn id="19" dur="1" fill="hold">
                                          <p:stCondLst>
                                            <p:cond delay="499"/>
                                          </p:stCondLst>
                                        </p:cTn>
                                        <p:tgtEl>
                                          <p:spTgt spid="3">
                                            <p:txEl>
                                              <p:pRg st="1" end="1"/>
                                            </p:txEl>
                                          </p:spTgt>
                                        </p:tgtEl>
                                        <p:attrNameLst>
                                          <p:attrName>style.visibility</p:attrName>
                                        </p:attrNameLst>
                                      </p:cBhvr>
                                      <p:to>
                                        <p:strVal val="hidden"/>
                                      </p:to>
                                    </p:set>
                                  </p:childTnLst>
                                </p:cTn>
                              </p:par>
                              <p:par>
                                <p:cTn id="20" presetID="14" presetClass="exit" presetSubtype="10" fill="hold" nodeType="withEffect">
                                  <p:stCondLst>
                                    <p:cond delay="0"/>
                                  </p:stCondLst>
                                  <p:childTnLst>
                                    <p:animEffect transition="out" filter="randombar(horizontal)">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par>
                                <p:cTn id="23" presetID="14" presetClass="exit" presetSubtype="10" fill="hold" nodeType="withEffect">
                                  <p:stCondLst>
                                    <p:cond delay="0"/>
                                  </p:stCondLst>
                                  <p:childTnLst>
                                    <p:animEffect transition="out" filter="randombar(horizontal)">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par>
                          <p:cTn id="26" fill="hold">
                            <p:stCondLst>
                              <p:cond delay="500"/>
                            </p:stCondLst>
                            <p:childTnLst>
                              <p:par>
                                <p:cTn id="27" presetID="42"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21" presetClass="entr" presetSubtype="1"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heel(1)">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xit" presetSubtype="10" fill="hold" grpId="1" nodeType="clickEffect">
                                  <p:stCondLst>
                                    <p:cond delay="0"/>
                                  </p:stCondLst>
                                  <p:childTnLst>
                                    <p:animEffect transition="out" filter="randombar(horizontal)">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14" presetClass="exit" presetSubtype="10" fill="hold" nodeType="withEffect">
                                  <p:stCondLst>
                                    <p:cond delay="0"/>
                                  </p:stCondLst>
                                  <p:childTnLst>
                                    <p:animEffect transition="out" filter="randombar(horizontal)">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par>
                          <p:cTn id="43" fill="hold">
                            <p:stCondLst>
                              <p:cond delay="500"/>
                            </p:stCondLst>
                            <p:childTnLst>
                              <p:par>
                                <p:cTn id="44" presetID="42" presetClass="entr" presetSubtype="0"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par>
                                <p:cTn id="49" presetID="14" presetClass="entr" presetSubtype="1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randombar(horizontal)">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xit" presetSubtype="10" fill="hold" grpId="1" nodeType="clickEffect">
                                  <p:stCondLst>
                                    <p:cond delay="0"/>
                                  </p:stCondLst>
                                  <p:childTnLst>
                                    <p:animEffect transition="out" filter="randombar(horizontal)">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500"/>
                            </p:stCondLst>
                            <p:childTnLst>
                              <p:par>
                                <p:cTn id="61" presetID="42" presetClass="entr" presetSubtype="0" fill="hold" grpId="0" nodeType="after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heel(1)">
                                      <p:cBhvr>
                                        <p:cTn id="75" dur="2000"/>
                                        <p:tgtEl>
                                          <p:spTgt spid="13"/>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xit" presetSubtype="10" fill="hold" grpId="1" nodeType="clickEffect">
                                  <p:stCondLst>
                                    <p:cond delay="0"/>
                                  </p:stCondLst>
                                  <p:childTnLst>
                                    <p:animEffect transition="out" filter="randombar(horizontal)">
                                      <p:cBhvr>
                                        <p:cTn id="79" dur="500"/>
                                        <p:tgtEl>
                                          <p:spTgt spid="14"/>
                                        </p:tgtEl>
                                      </p:cBhvr>
                                    </p:animEffect>
                                    <p:set>
                                      <p:cBhvr>
                                        <p:cTn id="80" dur="1" fill="hold">
                                          <p:stCondLst>
                                            <p:cond delay="499"/>
                                          </p:stCondLst>
                                        </p:cTn>
                                        <p:tgtEl>
                                          <p:spTgt spid="14"/>
                                        </p:tgtEl>
                                        <p:attrNameLst>
                                          <p:attrName>style.visibility</p:attrName>
                                        </p:attrNameLst>
                                      </p:cBhvr>
                                      <p:to>
                                        <p:strVal val="hidden"/>
                                      </p:to>
                                    </p:set>
                                  </p:childTnLst>
                                </p:cTn>
                              </p:par>
                            </p:childTnLst>
                          </p:cTn>
                        </p:par>
                        <p:par>
                          <p:cTn id="81" fill="hold">
                            <p:stCondLst>
                              <p:cond delay="500"/>
                            </p:stCondLst>
                            <p:childTnLst>
                              <p:par>
                                <p:cTn id="82" presetID="14" presetClass="entr" presetSubtype="10" fill="hold" grpId="0" nodeType="after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randombar(horizontal)">
                                      <p:cBhvr>
                                        <p:cTn id="8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P spid="6" grpId="0"/>
      <p:bldP spid="6" grpId="1"/>
      <p:bldP spid="9" grpId="0"/>
      <p:bldP spid="9" grpId="1"/>
      <p:bldP spid="14" grpId="0"/>
      <p:bldP spid="14" grpId="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6917" y="582806"/>
            <a:ext cx="4568464" cy="1014884"/>
          </a:xfrm>
          <a:solidFill>
            <a:srgbClr val="CC0066"/>
          </a:solidFill>
        </p:spPr>
        <p:txBody>
          <a:bodyPr>
            <a:normAutofit fontScale="92500" lnSpcReduction="20000"/>
          </a:bodyPr>
          <a:lstStyle/>
          <a:p>
            <a:pPr marL="0" indent="0" algn="ctr" rtl="0">
              <a:lnSpc>
                <a:spcPct val="110000"/>
              </a:lnSpc>
              <a:spcBef>
                <a:spcPts val="0"/>
              </a:spcBef>
              <a:buNone/>
            </a:pPr>
            <a:r>
              <a:rPr lang="en-US" sz="7200" dirty="0">
                <a:latin typeface="Impact" panose="020B0806030902050204" pitchFamily="34" charset="0"/>
              </a:rPr>
              <a:t> 4-6 weeks</a:t>
            </a:r>
          </a:p>
          <a:p>
            <a:pPr algn="ctr" rtl="0"/>
            <a:endParaRPr lang="ar-IQ" sz="6600" dirty="0">
              <a:latin typeface="Impact" panose="020B0806030902050204" pitchFamily="34" charset="0"/>
            </a:endParaRPr>
          </a:p>
        </p:txBody>
      </p:sp>
      <p:pic>
        <p:nvPicPr>
          <p:cNvPr id="5" name="Picture 4"/>
          <p:cNvPicPr>
            <a:picLocks noChangeAspect="1"/>
          </p:cNvPicPr>
          <p:nvPr/>
        </p:nvPicPr>
        <p:blipFill>
          <a:blip r:embed="rId2"/>
          <a:stretch>
            <a:fillRect/>
          </a:stretch>
        </p:blipFill>
        <p:spPr>
          <a:xfrm>
            <a:off x="7787476" y="3231906"/>
            <a:ext cx="3171451" cy="4181993"/>
          </a:xfrm>
          <a:prstGeom prst="rect">
            <a:avLst/>
          </a:prstGeom>
        </p:spPr>
      </p:pic>
      <p:sp>
        <p:nvSpPr>
          <p:cNvPr id="7" name="Content Placeholder 2"/>
          <p:cNvSpPr txBox="1">
            <a:spLocks/>
          </p:cNvSpPr>
          <p:nvPr/>
        </p:nvSpPr>
        <p:spPr>
          <a:xfrm rot="16200000">
            <a:off x="-3196572" y="3102681"/>
            <a:ext cx="7152259" cy="685636"/>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Font typeface="Arial" panose="020B0604020202020204" pitchFamily="34" charset="0"/>
              <a:buNone/>
            </a:pPr>
            <a:r>
              <a:rPr lang="en-US" sz="4800" u="sng" dirty="0">
                <a:solidFill>
                  <a:srgbClr val="CC0066"/>
                </a:solidFill>
                <a:latin typeface="Arial Black" panose="020B0A04020102020204" pitchFamily="34" charset="0"/>
              </a:rPr>
              <a:t>IMPRESSION </a:t>
            </a:r>
            <a:r>
              <a:rPr lang="en-US" sz="4800" u="sng" dirty="0">
                <a:solidFill>
                  <a:srgbClr val="CC0066"/>
                </a:solidFill>
                <a:latin typeface="Bradley Hand ITC" panose="03070402050302030203" pitchFamily="66" charset="0"/>
              </a:rPr>
              <a:t>TAKING</a:t>
            </a:r>
          </a:p>
        </p:txBody>
      </p:sp>
      <p:pic>
        <p:nvPicPr>
          <p:cNvPr id="9" name="صورة 8"/>
          <p:cNvPicPr>
            <a:picLocks noChangeAspect="1"/>
          </p:cNvPicPr>
          <p:nvPr/>
        </p:nvPicPr>
        <p:blipFill>
          <a:blip r:embed="rId3"/>
          <a:stretch>
            <a:fillRect/>
          </a:stretch>
        </p:blipFill>
        <p:spPr>
          <a:xfrm>
            <a:off x="889669" y="1964722"/>
            <a:ext cx="5599596" cy="4222646"/>
          </a:xfrm>
          <a:prstGeom prst="rect">
            <a:avLst/>
          </a:prstGeom>
        </p:spPr>
      </p:pic>
      <p:sp>
        <p:nvSpPr>
          <p:cNvPr id="10" name="Content Placeholder 2"/>
          <p:cNvSpPr txBox="1">
            <a:spLocks/>
          </p:cNvSpPr>
          <p:nvPr/>
        </p:nvSpPr>
        <p:spPr>
          <a:xfrm>
            <a:off x="7787476" y="2681416"/>
            <a:ext cx="3171451" cy="544103"/>
          </a:xfrm>
          <a:prstGeom prst="rect">
            <a:avLst/>
          </a:prstGeom>
          <a:solidFill>
            <a:schemeClr val="bg1"/>
          </a:solidFill>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spcBef>
                <a:spcPts val="0"/>
              </a:spcBef>
              <a:buNone/>
            </a:pPr>
            <a:r>
              <a:rPr lang="en-US" sz="2400" dirty="0">
                <a:latin typeface="+mj-lt"/>
              </a:rPr>
              <a:t>DOUBLE CORD</a:t>
            </a:r>
            <a:endParaRPr lang="ar-IQ" sz="2400" dirty="0">
              <a:latin typeface="+mj-lt"/>
            </a:endParaRPr>
          </a:p>
        </p:txBody>
      </p:sp>
    </p:spTree>
    <p:extLst>
      <p:ext uri="{BB962C8B-B14F-4D97-AF65-F5344CB8AC3E}">
        <p14:creationId xmlns:p14="http://schemas.microsoft.com/office/powerpoint/2010/main" val="329212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0"/>
          <p:cNvPicPr>
            <a:picLocks noChangeAspect="1"/>
          </p:cNvPicPr>
          <p:nvPr/>
        </p:nvPicPr>
        <p:blipFill rotWithShape="1">
          <a:blip r:embed="rId2"/>
          <a:srcRect l="13349" r="13006" b="30811"/>
          <a:stretch/>
        </p:blipFill>
        <p:spPr>
          <a:xfrm>
            <a:off x="1259455" y="-257240"/>
            <a:ext cx="9688005" cy="4106174"/>
          </a:xfrm>
          <a:prstGeom prst="rect">
            <a:avLst/>
          </a:prstGeom>
        </p:spPr>
      </p:pic>
      <p:sp>
        <p:nvSpPr>
          <p:cNvPr id="3" name="Rectangle 5"/>
          <p:cNvSpPr/>
          <p:nvPr/>
        </p:nvSpPr>
        <p:spPr>
          <a:xfrm>
            <a:off x="1186850" y="4439161"/>
            <a:ext cx="4149527" cy="789538"/>
          </a:xfrm>
          <a:prstGeom prst="rect">
            <a:avLst/>
          </a:prstGeom>
        </p:spPr>
        <p:txBody>
          <a:bodyPr wrap="square">
            <a:spAutoFit/>
          </a:bodyPr>
          <a:lstStyle/>
          <a:p>
            <a:r>
              <a:rPr lang="en-US" sz="4400" b="1" dirty="0">
                <a:solidFill>
                  <a:srgbClr val="FFFFFF"/>
                </a:solidFill>
                <a:latin typeface="Century Gothic" panose="020F0302020204030204"/>
              </a:rPr>
              <a:t>Finishing Area</a:t>
            </a:r>
            <a:endParaRPr lang="en-US" sz="4400" dirty="0">
              <a:solidFill>
                <a:srgbClr val="FFFFFF"/>
              </a:solidFill>
              <a:latin typeface="Century Gothic" panose="020F0302020204030204"/>
            </a:endParaRPr>
          </a:p>
        </p:txBody>
      </p:sp>
      <p:sp>
        <p:nvSpPr>
          <p:cNvPr id="4" name="مستطيل 3"/>
          <p:cNvSpPr/>
          <p:nvPr/>
        </p:nvSpPr>
        <p:spPr>
          <a:xfrm rot="16200000">
            <a:off x="-2981905" y="2795979"/>
            <a:ext cx="6978580"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200" b="1" u="sng" dirty="0">
                <a:solidFill>
                  <a:srgbClr val="CC0066"/>
                </a:solidFill>
                <a:latin typeface="Arial Black" panose="020B0A04020102020204" pitchFamily="34" charset="0"/>
              </a:rPr>
              <a:t>BOPT / </a:t>
            </a:r>
            <a:r>
              <a:rPr lang="en-US" sz="7200" b="1" u="sng" dirty="0">
                <a:solidFill>
                  <a:srgbClr val="CC0066"/>
                </a:solidFill>
                <a:latin typeface="Bradley Hand ITC" panose="03070402050302030203" pitchFamily="66" charset="0"/>
              </a:rPr>
              <a:t>edgeless</a:t>
            </a:r>
            <a:endParaRPr kumimoji="0" lang="en-US" sz="7200" b="1" i="0" u="sng" strike="noStrike" kern="1200" cap="none" spc="0" normalizeH="0" baseline="0" noProof="0" dirty="0">
              <a:ln>
                <a:noFill/>
              </a:ln>
              <a:solidFill>
                <a:srgbClr val="CC0066"/>
              </a:solidFill>
              <a:effectLst/>
              <a:uLnTx/>
              <a:uFillTx/>
              <a:latin typeface="Bradley Hand ITC" panose="03070402050302030203" pitchFamily="66" charset="0"/>
            </a:endParaRPr>
          </a:p>
        </p:txBody>
      </p:sp>
      <p:sp>
        <p:nvSpPr>
          <p:cNvPr id="5" name="مستطيل 4"/>
          <p:cNvSpPr/>
          <p:nvPr/>
        </p:nvSpPr>
        <p:spPr>
          <a:xfrm>
            <a:off x="1120702" y="5148072"/>
            <a:ext cx="8553650"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srgbClr val="CC0066"/>
                </a:solidFill>
                <a:latin typeface="Bradley Hand ITC" panose="03070402050302030203" pitchFamily="66" charset="0"/>
              </a:rPr>
              <a:t>Where to place the crown margin </a:t>
            </a:r>
            <a:endParaRPr kumimoji="0" lang="en-US" sz="4800" b="1" i="0" strike="noStrike" kern="1200" cap="none" spc="0" normalizeH="0" baseline="0" noProof="0" dirty="0">
              <a:ln>
                <a:noFill/>
              </a:ln>
              <a:solidFill>
                <a:srgbClr val="CC0066"/>
              </a:solidFill>
              <a:effectLst/>
              <a:uLnTx/>
              <a:uFillTx/>
              <a:latin typeface="Bradley Hand ITC" panose="03070402050302030203" pitchFamily="66" charset="0"/>
            </a:endParaRPr>
          </a:p>
        </p:txBody>
      </p:sp>
      <p:sp>
        <p:nvSpPr>
          <p:cNvPr id="6" name="عنوان 1"/>
          <p:cNvSpPr txBox="1">
            <a:spLocks/>
          </p:cNvSpPr>
          <p:nvPr/>
        </p:nvSpPr>
        <p:spPr>
          <a:xfrm>
            <a:off x="9279038" y="4547081"/>
            <a:ext cx="1533179" cy="1464643"/>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19900" b="1" dirty="0">
                <a:solidFill>
                  <a:srgbClr val="CC0066"/>
                </a:solidFill>
                <a:latin typeface="Calibri Light" panose="020F0302020204030204"/>
              </a:rPr>
              <a:t>?</a:t>
            </a:r>
            <a:endParaRPr kumimoji="0" lang="en-US" sz="19900" b="1" i="0" u="none" strike="noStrike" kern="1200" cap="all" spc="0" normalizeH="0" baseline="0" noProof="0" dirty="0">
              <a:ln w="3175" cmpd="sng">
                <a:noFill/>
              </a:ln>
              <a:solidFill>
                <a:srgbClr val="CC0066"/>
              </a:solidFill>
              <a:effectLst/>
              <a:uLnTx/>
              <a:uFillTx/>
              <a:latin typeface="Calibri Light" panose="020F0302020204030204"/>
            </a:endParaRPr>
          </a:p>
        </p:txBody>
      </p:sp>
    </p:spTree>
    <p:extLst>
      <p:ext uri="{BB962C8B-B14F-4D97-AF65-F5344CB8AC3E}">
        <p14:creationId xmlns:p14="http://schemas.microsoft.com/office/powerpoint/2010/main" val="374490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12544" y="243840"/>
            <a:ext cx="6432347" cy="966373"/>
          </a:xfrm>
        </p:spPr>
        <p:txBody>
          <a:bodyPr>
            <a:normAutofit/>
          </a:bodyPr>
          <a:lstStyle/>
          <a:p>
            <a:pPr algn="ctr" rtl="0"/>
            <a:r>
              <a:rPr lang="en-US" sz="4800" b="1" dirty="0">
                <a:solidFill>
                  <a:srgbClr val="CC0066"/>
                </a:solidFill>
                <a:latin typeface="Bradley Hand ITC" panose="03070402050302030203" pitchFamily="66" charset="0"/>
              </a:rPr>
              <a:t>Vertical Termination </a:t>
            </a:r>
            <a:endParaRPr lang="ar-IQ" sz="4800" b="1" dirty="0">
              <a:solidFill>
                <a:srgbClr val="CC0066"/>
              </a:solidFill>
              <a:latin typeface="Bradley Hand ITC" panose="03070402050302030203" pitchFamily="66" charset="0"/>
            </a:endParaRPr>
          </a:p>
        </p:txBody>
      </p:sp>
      <p:sp>
        <p:nvSpPr>
          <p:cNvPr id="3" name="Content Placeholder 2"/>
          <p:cNvSpPr>
            <a:spLocks noGrp="1"/>
          </p:cNvSpPr>
          <p:nvPr>
            <p:ph idx="1"/>
          </p:nvPr>
        </p:nvSpPr>
        <p:spPr>
          <a:xfrm>
            <a:off x="314145" y="1477109"/>
            <a:ext cx="6619217" cy="2713055"/>
          </a:xfrm>
        </p:spPr>
        <p:txBody>
          <a:bodyPr>
            <a:normAutofit/>
          </a:bodyPr>
          <a:lstStyle/>
          <a:p>
            <a:pPr algn="just" rtl="0"/>
            <a:r>
              <a:rPr lang="en-US" sz="2400" b="1" dirty="0">
                <a:solidFill>
                  <a:schemeClr val="bg1"/>
                </a:solidFill>
                <a:latin typeface="+mj-lt"/>
              </a:rPr>
              <a:t>Correction of the anatomic (CEJ)  in non-prepared and old finish line in a prepared tooth.</a:t>
            </a:r>
          </a:p>
          <a:p>
            <a:pPr algn="just" rtl="0"/>
            <a:r>
              <a:rPr lang="en-US" sz="2400" b="1" dirty="0">
                <a:solidFill>
                  <a:schemeClr val="bg1"/>
                </a:solidFill>
                <a:latin typeface="+mj-lt"/>
              </a:rPr>
              <a:t>Repositioning of a “Prosthetic” finish line (controlled invasion into the sulcus, 0.5- 1mm).</a:t>
            </a:r>
          </a:p>
          <a:p>
            <a:pPr algn="just" rtl="0"/>
            <a:r>
              <a:rPr lang="en-US" sz="2400" b="1" dirty="0">
                <a:solidFill>
                  <a:schemeClr val="bg1"/>
                </a:solidFill>
                <a:latin typeface="+mj-lt"/>
              </a:rPr>
              <a:t>Adaptation of emergence profile to the anatomy of the new prosthetic </a:t>
            </a:r>
            <a:r>
              <a:rPr lang="en-US" sz="2400" b="1" dirty="0" err="1">
                <a:solidFill>
                  <a:schemeClr val="bg1"/>
                </a:solidFill>
                <a:latin typeface="+mj-lt"/>
              </a:rPr>
              <a:t>cemento</a:t>
            </a:r>
            <a:r>
              <a:rPr lang="en-US" sz="2400" b="1" dirty="0">
                <a:solidFill>
                  <a:schemeClr val="bg1"/>
                </a:solidFill>
                <a:latin typeface="+mj-lt"/>
              </a:rPr>
              <a:t>-enamel junction (PCEJ) ( </a:t>
            </a:r>
            <a:r>
              <a:rPr lang="en-US" sz="2400" b="1" dirty="0" err="1">
                <a:solidFill>
                  <a:schemeClr val="bg1"/>
                </a:solidFill>
                <a:latin typeface="+mj-lt"/>
              </a:rPr>
              <a:t>Loi</a:t>
            </a:r>
            <a:r>
              <a:rPr lang="en-US" sz="2400" b="1" dirty="0">
                <a:solidFill>
                  <a:schemeClr val="bg1"/>
                </a:solidFill>
                <a:latin typeface="+mj-lt"/>
              </a:rPr>
              <a:t> and </a:t>
            </a:r>
            <a:r>
              <a:rPr lang="en-US" sz="2400" b="1" dirty="0" err="1">
                <a:solidFill>
                  <a:schemeClr val="bg1"/>
                </a:solidFill>
                <a:latin typeface="+mj-lt"/>
              </a:rPr>
              <a:t>Felice</a:t>
            </a:r>
            <a:r>
              <a:rPr lang="en-US" sz="2400" b="1" dirty="0">
                <a:solidFill>
                  <a:schemeClr val="bg1"/>
                </a:solidFill>
                <a:latin typeface="+mj-lt"/>
              </a:rPr>
              <a:t>, 2013).</a:t>
            </a:r>
          </a:p>
          <a:p>
            <a:pPr algn="just" rtl="0"/>
            <a:endParaRPr lang="ar-IQ" sz="2400" b="1" dirty="0">
              <a:solidFill>
                <a:schemeClr val="bg1"/>
              </a:solidFill>
              <a:latin typeface="+mj-lt"/>
            </a:endParaRPr>
          </a:p>
        </p:txBody>
      </p:sp>
      <p:pic>
        <p:nvPicPr>
          <p:cNvPr id="4" name="Picture 3"/>
          <p:cNvPicPr>
            <a:picLocks noChangeAspect="1"/>
          </p:cNvPicPr>
          <p:nvPr/>
        </p:nvPicPr>
        <p:blipFill>
          <a:blip r:embed="rId2"/>
          <a:stretch>
            <a:fillRect/>
          </a:stretch>
        </p:blipFill>
        <p:spPr>
          <a:xfrm>
            <a:off x="7461148" y="1461421"/>
            <a:ext cx="3699432" cy="4024978"/>
          </a:xfrm>
          <a:prstGeom prst="rect">
            <a:avLst/>
          </a:prstGeom>
        </p:spPr>
      </p:pic>
    </p:spTree>
    <p:extLst>
      <p:ext uri="{BB962C8B-B14F-4D97-AF65-F5344CB8AC3E}">
        <p14:creationId xmlns:p14="http://schemas.microsoft.com/office/powerpoint/2010/main" val="12122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500"/>
                                        <p:tgtEl>
                                          <p:spTgt spid="3">
                                            <p:txEl>
                                              <p:pRg st="0" end="0"/>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6" dur="500"/>
                                        <p:tgtEl>
                                          <p:spTgt spid="3">
                                            <p:txEl>
                                              <p:pRg st="1" end="1"/>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9" dur="500"/>
                                        <p:tgtEl>
                                          <p:spTgt spid="3">
                                            <p:txEl>
                                              <p:pRg st="2" end="2"/>
                                            </p:txEl>
                                          </p:spTgt>
                                        </p:tgtEl>
                                      </p:cBhvr>
                                    </p:animEffect>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06395" y="763679"/>
            <a:ext cx="5419372" cy="2563337"/>
          </a:xfrm>
          <a:prstGeom prst="rect">
            <a:avLst/>
          </a:prstGeom>
        </p:spPr>
      </p:pic>
      <p:pic>
        <p:nvPicPr>
          <p:cNvPr id="5" name="Picture 4"/>
          <p:cNvPicPr>
            <a:picLocks noChangeAspect="1"/>
          </p:cNvPicPr>
          <p:nvPr/>
        </p:nvPicPr>
        <p:blipFill>
          <a:blip r:embed="rId3"/>
          <a:stretch>
            <a:fillRect/>
          </a:stretch>
        </p:blipFill>
        <p:spPr>
          <a:xfrm>
            <a:off x="6584666" y="3671580"/>
            <a:ext cx="5441101" cy="2566175"/>
          </a:xfrm>
          <a:prstGeom prst="rect">
            <a:avLst/>
          </a:prstGeom>
        </p:spPr>
      </p:pic>
      <p:sp>
        <p:nvSpPr>
          <p:cNvPr id="12" name="مستطيل 11"/>
          <p:cNvSpPr/>
          <p:nvPr/>
        </p:nvSpPr>
        <p:spPr>
          <a:xfrm rot="16200000">
            <a:off x="-3160768" y="3054308"/>
            <a:ext cx="7345345" cy="101566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u="sng" dirty="0">
                <a:solidFill>
                  <a:srgbClr val="CC0066"/>
                </a:solidFill>
                <a:latin typeface="Arial Black" panose="020B0A04020102020204" pitchFamily="34" charset="0"/>
              </a:rPr>
              <a:t>LAB </a:t>
            </a:r>
            <a:r>
              <a:rPr lang="en-US" sz="6000" b="1" u="sng" dirty="0">
                <a:solidFill>
                  <a:srgbClr val="CC0066"/>
                </a:solidFill>
                <a:latin typeface="Bradley Hand ITC" panose="03070402050302030203" pitchFamily="66" charset="0"/>
              </a:rPr>
              <a:t>PROCEDURE</a:t>
            </a:r>
            <a:endParaRPr kumimoji="0" lang="en-US" sz="6000" b="1" i="0" u="sng" strike="noStrike" kern="1200" cap="none" spc="0" normalizeH="0" baseline="0" noProof="0" dirty="0">
              <a:ln>
                <a:noFill/>
              </a:ln>
              <a:solidFill>
                <a:srgbClr val="CC0066"/>
              </a:solidFill>
              <a:effectLst/>
              <a:uLnTx/>
              <a:uFillTx/>
              <a:latin typeface="Bradley Hand ITC" panose="03070402050302030203" pitchFamily="66" charset="0"/>
            </a:endParaRPr>
          </a:p>
        </p:txBody>
      </p:sp>
      <p:sp>
        <p:nvSpPr>
          <p:cNvPr id="15" name="TextBox 7"/>
          <p:cNvSpPr txBox="1"/>
          <p:nvPr/>
        </p:nvSpPr>
        <p:spPr>
          <a:xfrm>
            <a:off x="1386384" y="798226"/>
            <a:ext cx="4359505" cy="2585323"/>
          </a:xfrm>
          <a:prstGeom prst="rect">
            <a:avLst/>
          </a:prstGeom>
          <a:solidFill>
            <a:schemeClr val="accent2">
              <a:lumMod val="40000"/>
              <a:lumOff val="60000"/>
            </a:schemeClr>
          </a:solid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atin typeface="+mj-lt"/>
              </a:rPr>
              <a:t>BLACK 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70C0"/>
                </a:solidFill>
                <a:effectLst/>
                <a:uLnTx/>
                <a:uFillTx/>
                <a:latin typeface="+mj-lt"/>
              </a:rPr>
              <a:t>BLUE</a:t>
            </a:r>
            <a:r>
              <a:rPr kumimoji="0" lang="en-US" sz="5400" b="1" i="0" u="none" strike="noStrike" kern="1200" cap="none" spc="0" normalizeH="0" noProof="0" dirty="0">
                <a:ln>
                  <a:noFill/>
                </a:ln>
                <a:solidFill>
                  <a:srgbClr val="0070C0"/>
                </a:solidFill>
                <a:effectLst/>
                <a:uLnTx/>
                <a:uFillTx/>
                <a:latin typeface="+mj-lt"/>
              </a:rPr>
              <a:t> LINE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baseline="0" dirty="0">
                <a:solidFill>
                  <a:srgbClr val="FF0000"/>
                </a:solidFill>
                <a:latin typeface="+mj-lt"/>
              </a:rPr>
              <a:t>RED</a:t>
            </a:r>
            <a:r>
              <a:rPr lang="en-US" sz="5400" b="1" dirty="0">
                <a:solidFill>
                  <a:srgbClr val="FF0000"/>
                </a:solidFill>
                <a:latin typeface="+mj-lt"/>
              </a:rPr>
              <a:t> LINE</a:t>
            </a:r>
            <a:endParaRPr kumimoji="0" lang="en-US" sz="5400" b="1" i="0" u="none" strike="noStrike" kern="1200" cap="none" spc="0" normalizeH="0" baseline="0" noProof="0" dirty="0">
              <a:ln>
                <a:noFill/>
              </a:ln>
              <a:solidFill>
                <a:srgbClr val="FF0000"/>
              </a:solidFill>
              <a:effectLst/>
              <a:uLnTx/>
              <a:uFillTx/>
              <a:latin typeface="+mj-lt"/>
            </a:endParaRPr>
          </a:p>
        </p:txBody>
      </p:sp>
    </p:spTree>
    <p:extLst>
      <p:ext uri="{BB962C8B-B14F-4D97-AF65-F5344CB8AC3E}">
        <p14:creationId xmlns:p14="http://schemas.microsoft.com/office/powerpoint/2010/main" val="297943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مستطيل 11"/>
          <p:cNvSpPr/>
          <p:nvPr/>
        </p:nvSpPr>
        <p:spPr>
          <a:xfrm rot="16200000">
            <a:off x="-3160768" y="3054308"/>
            <a:ext cx="7345345" cy="101566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sng" strike="noStrike" kern="1200" cap="none" spc="0" normalizeH="0" baseline="0" noProof="0" dirty="0">
                <a:ln>
                  <a:noFill/>
                </a:ln>
                <a:solidFill>
                  <a:srgbClr val="CC0066"/>
                </a:solidFill>
                <a:effectLst/>
                <a:uLnTx/>
                <a:uFillTx/>
                <a:latin typeface="Arial Black" panose="020B0A04020102020204" pitchFamily="34" charset="0"/>
                <a:ea typeface="+mn-ea"/>
                <a:cs typeface="+mn-cs"/>
              </a:rPr>
              <a:t>LAB </a:t>
            </a:r>
            <a:r>
              <a:rPr kumimoji="0" lang="en-US" sz="6000" b="1" i="0" u="sng" strike="noStrike" kern="1200" cap="none" spc="0" normalizeH="0" baseline="0" noProof="0" dirty="0">
                <a:ln>
                  <a:noFill/>
                </a:ln>
                <a:solidFill>
                  <a:srgbClr val="CC0066"/>
                </a:solidFill>
                <a:effectLst/>
                <a:uLnTx/>
                <a:uFillTx/>
                <a:latin typeface="Bradley Hand ITC" panose="03070402050302030203" pitchFamily="66" charset="0"/>
                <a:ea typeface="+mn-ea"/>
                <a:cs typeface="+mn-cs"/>
              </a:rPr>
              <a:t>PROCEDURE</a:t>
            </a:r>
          </a:p>
        </p:txBody>
      </p:sp>
      <p:pic>
        <p:nvPicPr>
          <p:cNvPr id="7" name="Picture 10"/>
          <p:cNvPicPr>
            <a:picLocks noChangeAspect="1"/>
          </p:cNvPicPr>
          <p:nvPr/>
        </p:nvPicPr>
        <p:blipFill>
          <a:blip r:embed="rId2"/>
          <a:stretch>
            <a:fillRect/>
          </a:stretch>
        </p:blipFill>
        <p:spPr>
          <a:xfrm>
            <a:off x="2203704" y="1763861"/>
            <a:ext cx="8330184" cy="4613917"/>
          </a:xfrm>
          <a:prstGeom prst="rect">
            <a:avLst/>
          </a:prstGeom>
        </p:spPr>
      </p:pic>
      <p:sp>
        <p:nvSpPr>
          <p:cNvPr id="9" name="TextBox 7"/>
          <p:cNvSpPr txBox="1"/>
          <p:nvPr/>
        </p:nvSpPr>
        <p:spPr>
          <a:xfrm>
            <a:off x="1831230" y="711727"/>
            <a:ext cx="9178146" cy="830997"/>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bg1"/>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mj-lt"/>
                <a:ea typeface="+mn-ea"/>
                <a:cs typeface="+mn-cs"/>
              </a:rPr>
              <a:t>Detection of the finish line depends on esthetic needs and sulcus depth</a:t>
            </a:r>
          </a:p>
        </p:txBody>
      </p:sp>
    </p:spTree>
    <p:extLst>
      <p:ext uri="{BB962C8B-B14F-4D97-AF65-F5344CB8AC3E}">
        <p14:creationId xmlns:p14="http://schemas.microsoft.com/office/powerpoint/2010/main" val="28352820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3054" y="941047"/>
            <a:ext cx="6360656" cy="4796560"/>
          </a:xfrm>
          <a:prstGeom prst="rect">
            <a:avLst/>
          </a:prstGeom>
        </p:spPr>
      </p:pic>
    </p:spTree>
    <p:extLst>
      <p:ext uri="{BB962C8B-B14F-4D97-AF65-F5344CB8AC3E}">
        <p14:creationId xmlns:p14="http://schemas.microsoft.com/office/powerpoint/2010/main" val="242913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صورة 4"/>
          <p:cNvPicPr>
            <a:picLocks noChangeAspect="1"/>
          </p:cNvPicPr>
          <p:nvPr/>
        </p:nvPicPr>
        <p:blipFill>
          <a:blip r:embed="rId2"/>
          <a:stretch>
            <a:fillRect/>
          </a:stretch>
        </p:blipFill>
        <p:spPr>
          <a:xfrm>
            <a:off x="2557632" y="8705"/>
            <a:ext cx="6849291" cy="6849291"/>
          </a:xfrm>
          <a:prstGeom prst="rect">
            <a:avLst/>
          </a:prstGeom>
        </p:spPr>
      </p:pic>
      <p:pic>
        <p:nvPicPr>
          <p:cNvPr id="4" name="صورة 3"/>
          <p:cNvPicPr>
            <a:picLocks noChangeAspect="1"/>
          </p:cNvPicPr>
          <p:nvPr/>
        </p:nvPicPr>
        <p:blipFill>
          <a:blip r:embed="rId3"/>
          <a:stretch>
            <a:fillRect/>
          </a:stretch>
        </p:blipFill>
        <p:spPr>
          <a:xfrm>
            <a:off x="2622286" y="8705"/>
            <a:ext cx="6833218" cy="6833218"/>
          </a:xfrm>
          <a:prstGeom prst="rect">
            <a:avLst/>
          </a:prstGeom>
        </p:spPr>
      </p:pic>
      <p:pic>
        <p:nvPicPr>
          <p:cNvPr id="6" name="Picture 2" descr="https://paragonmediagroup.net/wp-content/uploads/2014/10/gold-standard-300x3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80" y="228160"/>
            <a:ext cx="1597689" cy="1291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70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nodeType="clickEffect">
                                  <p:stCondLst>
                                    <p:cond delay="0"/>
                                  </p:stCondLst>
                                  <p:childTnLst>
                                    <p:animScale>
                                      <p:cBhvr>
                                        <p:cTn id="17" dur="2000" fill="hold"/>
                                        <p:tgtEl>
                                          <p:spTgt spid="6"/>
                                        </p:tgtEl>
                                      </p:cBhvr>
                                      <p:by x="150000" y="150000"/>
                                    </p:animScale>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Lithium disilicate crowns with BOPT technique. - MyZerodonto">
            <a:extLst>
              <a:ext uri="{FF2B5EF4-FFF2-40B4-BE49-F238E27FC236}">
                <a16:creationId xmlns:a16="http://schemas.microsoft.com/office/drawing/2014/main" id="{2E5303AC-4413-2E0A-41BF-D1751768B2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4972" y="1393372"/>
            <a:ext cx="8253800" cy="42438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OPT Technique case study image 5">
            <a:extLst>
              <a:ext uri="{FF2B5EF4-FFF2-40B4-BE49-F238E27FC236}">
                <a16:creationId xmlns:a16="http://schemas.microsoft.com/office/drawing/2014/main" id="{603238D7-3F38-C30D-6575-AFC7C6021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963" y="1043709"/>
            <a:ext cx="8734698" cy="4491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37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500" fill="hold"/>
                                        <p:tgtEl>
                                          <p:spTgt spid="1030"/>
                                        </p:tgtEl>
                                        <p:attrNameLst>
                                          <p:attrName>ppt_w</p:attrName>
                                        </p:attrNameLst>
                                      </p:cBhvr>
                                      <p:tavLst>
                                        <p:tav tm="0">
                                          <p:val>
                                            <p:fltVal val="0"/>
                                          </p:val>
                                        </p:tav>
                                        <p:tav tm="100000">
                                          <p:val>
                                            <p:strVal val="#ppt_w"/>
                                          </p:val>
                                        </p:tav>
                                      </p:tavLst>
                                    </p:anim>
                                    <p:anim calcmode="lin" valueType="num">
                                      <p:cBhvr>
                                        <p:cTn id="8" dur="500" fill="hold"/>
                                        <p:tgtEl>
                                          <p:spTgt spid="1030"/>
                                        </p:tgtEl>
                                        <p:attrNameLst>
                                          <p:attrName>ppt_h</p:attrName>
                                        </p:attrNameLst>
                                      </p:cBhvr>
                                      <p:tavLst>
                                        <p:tav tm="0">
                                          <p:val>
                                            <p:fltVal val="0"/>
                                          </p:val>
                                        </p:tav>
                                        <p:tav tm="100000">
                                          <p:val>
                                            <p:strVal val="#ppt_h"/>
                                          </p:val>
                                        </p:tav>
                                      </p:tavLst>
                                    </p:anim>
                                    <p:animEffect transition="in" filter="fade">
                                      <p:cBhvr>
                                        <p:cTn id="9" dur="500"/>
                                        <p:tgtEl>
                                          <p:spTgt spid="103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32"/>
                                        </p:tgtEl>
                                        <p:attrNameLst>
                                          <p:attrName>style.visibility</p:attrName>
                                        </p:attrNameLst>
                                      </p:cBhvr>
                                      <p:to>
                                        <p:strVal val="visible"/>
                                      </p:to>
                                    </p:set>
                                    <p:anim calcmode="lin" valueType="num">
                                      <p:cBhvr>
                                        <p:cTn id="14" dur="500" fill="hold"/>
                                        <p:tgtEl>
                                          <p:spTgt spid="1032"/>
                                        </p:tgtEl>
                                        <p:attrNameLst>
                                          <p:attrName>ppt_w</p:attrName>
                                        </p:attrNameLst>
                                      </p:cBhvr>
                                      <p:tavLst>
                                        <p:tav tm="0">
                                          <p:val>
                                            <p:fltVal val="0"/>
                                          </p:val>
                                        </p:tav>
                                        <p:tav tm="100000">
                                          <p:val>
                                            <p:strVal val="#ppt_w"/>
                                          </p:val>
                                        </p:tav>
                                      </p:tavLst>
                                    </p:anim>
                                    <p:anim calcmode="lin" valueType="num">
                                      <p:cBhvr>
                                        <p:cTn id="15" dur="500" fill="hold"/>
                                        <p:tgtEl>
                                          <p:spTgt spid="1032"/>
                                        </p:tgtEl>
                                        <p:attrNameLst>
                                          <p:attrName>ppt_h</p:attrName>
                                        </p:attrNameLst>
                                      </p:cBhvr>
                                      <p:tavLst>
                                        <p:tav tm="0">
                                          <p:val>
                                            <p:fltVal val="0"/>
                                          </p:val>
                                        </p:tav>
                                        <p:tav tm="100000">
                                          <p:val>
                                            <p:strVal val="#ppt_h"/>
                                          </p:val>
                                        </p:tav>
                                      </p:tavLst>
                                    </p:anim>
                                    <p:animEffect transition="in" filter="fade">
                                      <p:cBhvr>
                                        <p:cTn id="16"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rot="16200000">
            <a:off x="-3022986" y="3105446"/>
            <a:ext cx="6805088" cy="685636"/>
          </a:xfrm>
        </p:spPr>
        <p:txBody>
          <a:bodyPr>
            <a:noAutofit/>
          </a:bodyPr>
          <a:lstStyle/>
          <a:p>
            <a:pPr marL="0" indent="0" algn="ctr" rtl="0">
              <a:buNone/>
            </a:pPr>
            <a:r>
              <a:rPr lang="en-US" sz="4800" u="sng" dirty="0">
                <a:solidFill>
                  <a:srgbClr val="CC0066"/>
                </a:solidFill>
                <a:latin typeface="Arial Black" panose="020B0A04020102020204" pitchFamily="34" charset="0"/>
              </a:rPr>
              <a:t>BOPT </a:t>
            </a:r>
            <a:r>
              <a:rPr lang="en-US" sz="4800" u="sng" dirty="0">
                <a:solidFill>
                  <a:srgbClr val="CC0066"/>
                </a:solidFill>
                <a:latin typeface="Bradley Hand ITC" panose="03070402050302030203" pitchFamily="66" charset="0"/>
              </a:rPr>
              <a:t>PREPARATION</a:t>
            </a:r>
          </a:p>
        </p:txBody>
      </p:sp>
      <p:sp>
        <p:nvSpPr>
          <p:cNvPr id="7" name="Title 1">
            <a:extLst>
              <a:ext uri="{FF2B5EF4-FFF2-40B4-BE49-F238E27FC236}">
                <a16:creationId xmlns:a16="http://schemas.microsoft.com/office/drawing/2014/main" id="{DBF50809-634C-4B62-BBEB-307C11076EAC}"/>
              </a:ext>
            </a:extLst>
          </p:cNvPr>
          <p:cNvSpPr txBox="1">
            <a:spLocks/>
          </p:cNvSpPr>
          <p:nvPr/>
        </p:nvSpPr>
        <p:spPr>
          <a:xfrm>
            <a:off x="915911" y="95794"/>
            <a:ext cx="8141006" cy="130684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6699"/>
                </a:solidFill>
                <a:effectLst/>
                <a:uLnTx/>
                <a:uFillTx/>
                <a:latin typeface="Calibri Light" panose="020F0302020204030204"/>
                <a:ea typeface="+mj-ea"/>
                <a:cs typeface="+mj-cs"/>
              </a:rPr>
              <a:t>EDGELESS</a:t>
            </a:r>
            <a:r>
              <a:rPr kumimoji="0" lang="en-US" sz="3600" b="0" i="0" u="none" strike="noStrike" kern="1200" cap="none" spc="0" normalizeH="0" noProof="0" dirty="0">
                <a:ln>
                  <a:noFill/>
                </a:ln>
                <a:solidFill>
                  <a:srgbClr val="FF6699"/>
                </a:solidFill>
                <a:effectLst/>
                <a:uLnTx/>
                <a:uFillTx/>
                <a:latin typeface="Calibri Light" panose="020F0302020204030204"/>
                <a:ea typeface="+mj-ea"/>
                <a:cs typeface="+mj-cs"/>
              </a:rPr>
              <a:t> </a:t>
            </a:r>
            <a:r>
              <a:rPr lang="en-US" sz="3600" dirty="0">
                <a:solidFill>
                  <a:srgbClr val="FF6699"/>
                </a:solidFill>
                <a:latin typeface="Calibri Light" panose="020F0302020204030204"/>
              </a:rPr>
              <a:t>IN THE POST</a:t>
            </a:r>
            <a:r>
              <a:rPr kumimoji="0" lang="en-US" sz="3600" b="0" i="0" u="none" strike="noStrike" kern="1200" cap="none" spc="0" normalizeH="0" baseline="0" noProof="0" dirty="0">
                <a:ln>
                  <a:noFill/>
                </a:ln>
                <a:solidFill>
                  <a:srgbClr val="FF6699"/>
                </a:solidFill>
                <a:effectLst/>
                <a:uLnTx/>
                <a:uFillTx/>
                <a:latin typeface="Calibri Light" panose="020F0302020204030204"/>
                <a:ea typeface="+mj-ea"/>
                <a:cs typeface="+mj-cs"/>
              </a:rPr>
              <a:t>ERIOR REGION</a:t>
            </a:r>
          </a:p>
        </p:txBody>
      </p:sp>
      <p:sp>
        <p:nvSpPr>
          <p:cNvPr id="11" name="TextBox 6">
            <a:extLst>
              <a:ext uri="{FF2B5EF4-FFF2-40B4-BE49-F238E27FC236}">
                <a16:creationId xmlns:a16="http://schemas.microsoft.com/office/drawing/2014/main" id="{05DFE147-85F8-C258-9D71-E63CA558D178}"/>
              </a:ext>
            </a:extLst>
          </p:cNvPr>
          <p:cNvSpPr txBox="1"/>
          <p:nvPr/>
        </p:nvSpPr>
        <p:spPr>
          <a:xfrm>
            <a:off x="904363" y="962037"/>
            <a:ext cx="10321871" cy="2862322"/>
          </a:xfrm>
          <a:prstGeom prst="rect">
            <a:avLst/>
          </a:prstGeom>
          <a:noFill/>
        </p:spPr>
        <p:txBody>
          <a:bodyPr wrap="square">
            <a:spAutoFit/>
          </a:bodyPr>
          <a:lstStyle/>
          <a:p>
            <a:pPr marL="342900" marR="0" lvl="0" indent="-342900" algn="just" defTabSz="91440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prstClr val="white"/>
                </a:solidFill>
                <a:effectLst/>
                <a:uLnTx/>
                <a:uFillTx/>
                <a:latin typeface="+mj-lt"/>
              </a:rPr>
              <a:t>To save severely compromised teeth, to increase ‘ferrule’ </a:t>
            </a:r>
            <a:r>
              <a:rPr kumimoji="0" lang="en-US" sz="2000" b="0" i="0" u="none" strike="noStrike" kern="0" cap="none" spc="0" normalizeH="0" baseline="0" noProof="0" dirty="0" err="1">
                <a:ln>
                  <a:noFill/>
                </a:ln>
                <a:solidFill>
                  <a:prstClr val="white"/>
                </a:solidFill>
                <a:effectLst/>
                <a:uLnTx/>
                <a:uFillTx/>
                <a:latin typeface="+mj-lt"/>
              </a:rPr>
              <a:t>subgingivally</a:t>
            </a:r>
            <a:r>
              <a:rPr kumimoji="0" lang="en-US" sz="2000" b="0" i="0" u="none" strike="noStrike" kern="0" cap="none" spc="0" normalizeH="0" baseline="0" noProof="0" dirty="0">
                <a:ln>
                  <a:noFill/>
                </a:ln>
                <a:solidFill>
                  <a:prstClr val="white"/>
                </a:solidFill>
                <a:effectLst/>
                <a:uLnTx/>
                <a:uFillTx/>
                <a:latin typeface="+mj-lt"/>
              </a:rPr>
              <a:t> </a:t>
            </a:r>
          </a:p>
          <a:p>
            <a:pPr marL="342900" marR="0" lvl="0" indent="-342900" algn="just" defTabSz="91440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prstClr val="white"/>
                </a:solidFill>
                <a:effectLst/>
                <a:uLnTx/>
                <a:uFillTx/>
                <a:latin typeface="+mj-lt"/>
              </a:rPr>
              <a:t>Periodontal risks are balanced with the alternative of tooth removal</a:t>
            </a:r>
          </a:p>
          <a:p>
            <a:pPr marL="342900" marR="0" lvl="0" indent="-342900" algn="just" defTabSz="91440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prstClr val="white"/>
                </a:solidFill>
                <a:effectLst/>
                <a:uLnTx/>
                <a:uFillTx/>
                <a:latin typeface="+mj-lt"/>
              </a:rPr>
              <a:t>Burs with an active tip</a:t>
            </a:r>
          </a:p>
          <a:p>
            <a:pPr marL="342900" marR="0" lvl="0" indent="-342900" algn="just" defTabSz="91440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prstClr val="white"/>
                </a:solidFill>
                <a:effectLst/>
                <a:uLnTx/>
                <a:uFillTx/>
                <a:latin typeface="+mj-lt"/>
              </a:rPr>
              <a:t>Significant bleeding due to disruption of the soft tissue</a:t>
            </a:r>
          </a:p>
          <a:p>
            <a:pPr marL="342900" marR="0" lvl="0" indent="-342900" algn="just" defTabSz="91440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prstClr val="white"/>
                </a:solidFill>
                <a:effectLst/>
                <a:uLnTx/>
                <a:uFillTx/>
                <a:latin typeface="+mj-lt"/>
              </a:rPr>
              <a:t>Provisional is advised not to reach the margin to allow faster healing</a:t>
            </a:r>
          </a:p>
          <a:p>
            <a:pPr marL="342900" marR="0" lvl="0" indent="-342900" algn="just" defTabSz="91440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prstClr val="white"/>
                </a:solidFill>
                <a:effectLst/>
                <a:uLnTx/>
                <a:uFillTx/>
                <a:latin typeface="+mj-lt"/>
              </a:rPr>
              <a:t>During placement, the healed gingiva will be repositioned prosthetically</a:t>
            </a:r>
          </a:p>
        </p:txBody>
      </p:sp>
      <p:pic>
        <p:nvPicPr>
          <p:cNvPr id="12" name="صورة 11"/>
          <p:cNvPicPr>
            <a:picLocks noChangeAspect="1"/>
          </p:cNvPicPr>
          <p:nvPr/>
        </p:nvPicPr>
        <p:blipFill>
          <a:blip r:embed="rId2"/>
          <a:stretch>
            <a:fillRect/>
          </a:stretch>
        </p:blipFill>
        <p:spPr>
          <a:xfrm>
            <a:off x="1327381" y="3901438"/>
            <a:ext cx="5084101" cy="2151152"/>
          </a:xfrm>
          <a:prstGeom prst="rect">
            <a:avLst/>
          </a:prstGeom>
        </p:spPr>
      </p:pic>
      <p:sp>
        <p:nvSpPr>
          <p:cNvPr id="2" name="مستطيل 1"/>
          <p:cNvSpPr/>
          <p:nvPr/>
        </p:nvSpPr>
        <p:spPr>
          <a:xfrm>
            <a:off x="1219200" y="6043145"/>
            <a:ext cx="9422678" cy="461665"/>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rPr>
              <a:t>Risk potential of periodontal damage of the marginal placement relative to the </a:t>
            </a:r>
            <a:r>
              <a:rPr kumimoji="0" lang="en-US" sz="1200" b="0" i="0" u="none" strike="noStrike" kern="0" cap="none" spc="0" normalizeH="0" baseline="0" noProof="0" dirty="0" err="1">
                <a:ln>
                  <a:noFill/>
                </a:ln>
                <a:solidFill>
                  <a:prstClr val="white"/>
                </a:solidFill>
                <a:effectLst/>
                <a:uLnTx/>
                <a:uFillTx/>
              </a:rPr>
              <a:t>dentogingival</a:t>
            </a:r>
            <a:r>
              <a:rPr kumimoji="0" lang="en-US" sz="1200" b="0" i="0" u="none" strike="noStrike" kern="0" cap="none" spc="0" normalizeH="0" baseline="0" noProof="0" dirty="0">
                <a:ln>
                  <a:noFill/>
                </a:ln>
                <a:solidFill>
                  <a:prstClr val="white"/>
                </a:solidFill>
                <a:effectLst/>
                <a:uLnTx/>
                <a:uFillTx/>
              </a:rPr>
              <a:t> unit. A margin placed on the junctional epithelium may eventually be well tolerated, depending on the material used, the marginal gap dimensions, and the gingival biotype (CARDOSO et al., 2023)</a:t>
            </a:r>
          </a:p>
        </p:txBody>
      </p:sp>
      <p:sp>
        <p:nvSpPr>
          <p:cNvPr id="3" name="TextBox 2">
            <a:extLst>
              <a:ext uri="{FF2B5EF4-FFF2-40B4-BE49-F238E27FC236}">
                <a16:creationId xmlns:a16="http://schemas.microsoft.com/office/drawing/2014/main" id="{3A1F62E0-A5B2-498A-9DA3-3EE038212659}"/>
              </a:ext>
            </a:extLst>
          </p:cNvPr>
          <p:cNvSpPr txBox="1"/>
          <p:nvPr/>
        </p:nvSpPr>
        <p:spPr>
          <a:xfrm>
            <a:off x="9299844" y="5512187"/>
            <a:ext cx="2659935" cy="461665"/>
          </a:xfrm>
          <a:prstGeom prst="rect">
            <a:avLst/>
          </a:prstGeom>
          <a:noFill/>
        </p:spPr>
        <p:txBody>
          <a:bodyPr wrap="square">
            <a:spAutoFit/>
          </a:bodyPr>
          <a:lstStyle/>
          <a:p>
            <a:r>
              <a:rPr lang="en-US" sz="2400" b="0" i="0" u="none" strike="noStrike" baseline="0" dirty="0">
                <a:solidFill>
                  <a:srgbClr val="FFFFFF"/>
                </a:solidFill>
                <a:latin typeface="MuseoSans-100"/>
              </a:rPr>
              <a:t>Cardoso </a:t>
            </a:r>
            <a:r>
              <a:rPr lang="en-US" sz="2400" b="0" i="1" u="none" strike="noStrike" baseline="0" dirty="0">
                <a:solidFill>
                  <a:srgbClr val="FFFFFF"/>
                </a:solidFill>
                <a:latin typeface="MuseoSans-100"/>
              </a:rPr>
              <a:t>et al</a:t>
            </a:r>
            <a:r>
              <a:rPr lang="ar-IQ" sz="2400" i="1" dirty="0">
                <a:solidFill>
                  <a:srgbClr val="FFFFFF"/>
                </a:solidFill>
                <a:latin typeface="MuseoSans-100"/>
              </a:rPr>
              <a:t> </a:t>
            </a:r>
            <a:r>
              <a:rPr lang="ar-IQ" sz="2000" dirty="0">
                <a:solidFill>
                  <a:srgbClr val="FFFFFF"/>
                </a:solidFill>
                <a:latin typeface="MuseoSans-100"/>
              </a:rPr>
              <a:t>2023</a:t>
            </a:r>
            <a:r>
              <a:rPr lang="ar-IQ" sz="2400" b="0" i="0" u="none" strike="noStrike" baseline="0" dirty="0">
                <a:solidFill>
                  <a:srgbClr val="FFFFFF"/>
                </a:solidFill>
                <a:latin typeface="MuseoSans-100"/>
              </a:rPr>
              <a:t> </a:t>
            </a:r>
            <a:endParaRPr lang="en-US" sz="2400" dirty="0">
              <a:solidFill>
                <a:srgbClr val="FFFFFF"/>
              </a:solidFill>
            </a:endParaRPr>
          </a:p>
        </p:txBody>
      </p:sp>
    </p:spTree>
    <p:extLst>
      <p:ext uri="{BB962C8B-B14F-4D97-AF65-F5344CB8AC3E}">
        <p14:creationId xmlns:p14="http://schemas.microsoft.com/office/powerpoint/2010/main" val="111047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rot="16200000">
            <a:off x="-3022986" y="3105446"/>
            <a:ext cx="6805088" cy="685636"/>
          </a:xfrm>
        </p:spPr>
        <p:txBody>
          <a:bodyPr>
            <a:noAutofit/>
          </a:bodyPr>
          <a:lstStyle/>
          <a:p>
            <a:pPr marL="0" indent="0" algn="ctr" rtl="0">
              <a:buNone/>
            </a:pPr>
            <a:r>
              <a:rPr lang="en-US" sz="4800" u="sng" dirty="0">
                <a:solidFill>
                  <a:srgbClr val="CC0066"/>
                </a:solidFill>
                <a:latin typeface="Arial Black" panose="020B0A04020102020204" pitchFamily="34" charset="0"/>
              </a:rPr>
              <a:t>BOPT </a:t>
            </a:r>
            <a:r>
              <a:rPr lang="en-US" sz="4800" u="sng" dirty="0">
                <a:solidFill>
                  <a:srgbClr val="CC0066"/>
                </a:solidFill>
                <a:latin typeface="Bradley Hand ITC" panose="03070402050302030203" pitchFamily="66" charset="0"/>
              </a:rPr>
              <a:t>PREPARATION</a:t>
            </a:r>
          </a:p>
        </p:txBody>
      </p:sp>
      <p:sp>
        <p:nvSpPr>
          <p:cNvPr id="7" name="Title 1">
            <a:extLst>
              <a:ext uri="{FF2B5EF4-FFF2-40B4-BE49-F238E27FC236}">
                <a16:creationId xmlns:a16="http://schemas.microsoft.com/office/drawing/2014/main" id="{DBF50809-634C-4B62-BBEB-307C11076EAC}"/>
              </a:ext>
            </a:extLst>
          </p:cNvPr>
          <p:cNvSpPr txBox="1">
            <a:spLocks/>
          </p:cNvSpPr>
          <p:nvPr/>
        </p:nvSpPr>
        <p:spPr>
          <a:xfrm>
            <a:off x="915911" y="95794"/>
            <a:ext cx="8141006" cy="130684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6699"/>
                </a:solidFill>
                <a:effectLst/>
                <a:uLnTx/>
                <a:uFillTx/>
                <a:latin typeface="Calibri Light" panose="020F0302020204030204"/>
                <a:ea typeface="+mj-ea"/>
                <a:cs typeface="+mj-cs"/>
              </a:rPr>
              <a:t>EDGELESS IN THE POSTERIOR REGION</a:t>
            </a:r>
          </a:p>
        </p:txBody>
      </p:sp>
      <p:sp>
        <p:nvSpPr>
          <p:cNvPr id="8" name="TextBox 4">
            <a:extLst>
              <a:ext uri="{FF2B5EF4-FFF2-40B4-BE49-F238E27FC236}">
                <a16:creationId xmlns:a16="http://schemas.microsoft.com/office/drawing/2014/main" id="{EC239610-8644-25AC-8C56-4C2B5E6469F0}"/>
              </a:ext>
            </a:extLst>
          </p:cNvPr>
          <p:cNvSpPr txBox="1"/>
          <p:nvPr/>
        </p:nvSpPr>
        <p:spPr>
          <a:xfrm>
            <a:off x="949235" y="505094"/>
            <a:ext cx="9758951" cy="4093428"/>
          </a:xfrm>
          <a:prstGeom prst="rect">
            <a:avLst/>
          </a:prstGeom>
          <a:noFill/>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endParaRPr>
          </a:p>
          <a:p>
            <a:pPr marL="342900"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prstClr val="white"/>
                </a:solidFill>
                <a:effectLst/>
                <a:uLnTx/>
                <a:uFillTx/>
              </a:rPr>
              <a:t>Same-day impression is advisable to immediately capture deeper areas because the tissue will rebound after healing</a:t>
            </a:r>
          </a:p>
          <a:p>
            <a:pPr marL="342900"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prstClr val="white"/>
                </a:solidFill>
                <a:effectLst/>
                <a:uLnTx/>
                <a:uFillTx/>
              </a:rPr>
              <a:t>Electrocautery and hemostasis agents such as aluminum chloride</a:t>
            </a:r>
          </a:p>
          <a:p>
            <a:pPr marL="342900"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prstClr val="white"/>
                </a:solidFill>
                <a:effectLst/>
                <a:uLnTx/>
                <a:uFillTx/>
              </a:rPr>
              <a:t>No cords or tape to capture deep areas to maximize ‘ferrule’</a:t>
            </a:r>
          </a:p>
          <a:p>
            <a:pPr marL="342900" marR="0" lvl="0" indent="-342900" algn="just" defTabSz="91440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0" cap="none" spc="0" normalizeH="0" baseline="0" noProof="0" dirty="0" err="1">
                <a:ln>
                  <a:noFill/>
                </a:ln>
                <a:solidFill>
                  <a:prstClr val="white"/>
                </a:solidFill>
                <a:effectLst/>
                <a:uLnTx/>
                <a:uFillTx/>
              </a:rPr>
              <a:t>Supracrestal</a:t>
            </a:r>
            <a:r>
              <a:rPr kumimoji="0" lang="en-US" sz="2000" b="0" i="0" u="none" strike="noStrike" kern="0" cap="none" spc="0" normalizeH="0" baseline="0" noProof="0" dirty="0">
                <a:ln>
                  <a:noFill/>
                </a:ln>
                <a:solidFill>
                  <a:prstClr val="white"/>
                </a:solidFill>
                <a:effectLst/>
                <a:uLnTx/>
                <a:uFillTx/>
              </a:rPr>
              <a:t> tissue attachment is intentionally removed to expose areas for ‘ferrule’</a:t>
            </a:r>
          </a:p>
          <a:p>
            <a:pPr marL="342900" marR="0" lvl="0" indent="-342900" algn="just" defTabSz="91440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prstClr val="white"/>
                </a:solidFill>
                <a:effectLst/>
                <a:uLnTx/>
                <a:uFillTx/>
              </a:rPr>
              <a:t>Junctional epithelium and bone may be captured during impression</a:t>
            </a:r>
          </a:p>
          <a:p>
            <a:pPr marL="342900" marR="0" lvl="0" indent="-342900" algn="just" defTabSz="91440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prstClr val="white"/>
                </a:solidFill>
                <a:effectLst/>
                <a:uLnTx/>
                <a:uFillTx/>
              </a:rPr>
              <a:t>Margin into the junctional epithelium area</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endParaRPr>
          </a:p>
        </p:txBody>
      </p:sp>
      <p:sp>
        <p:nvSpPr>
          <p:cNvPr id="3" name="TextBox 2">
            <a:extLst>
              <a:ext uri="{FF2B5EF4-FFF2-40B4-BE49-F238E27FC236}">
                <a16:creationId xmlns:a16="http://schemas.microsoft.com/office/drawing/2014/main" id="{B22AB924-020C-7077-EA8A-6DE66BB2C484}"/>
              </a:ext>
            </a:extLst>
          </p:cNvPr>
          <p:cNvSpPr txBox="1"/>
          <p:nvPr/>
        </p:nvSpPr>
        <p:spPr>
          <a:xfrm>
            <a:off x="8617672" y="6049216"/>
            <a:ext cx="2659935"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MuseoSans-100"/>
              </a:rPr>
              <a:t>Cardoso </a:t>
            </a:r>
            <a:r>
              <a:rPr kumimoji="0" lang="en-US" sz="2400" b="0" i="1" u="none" strike="noStrike" kern="0" cap="none" spc="0" normalizeH="0" baseline="0" noProof="0" dirty="0">
                <a:ln>
                  <a:noFill/>
                </a:ln>
                <a:solidFill>
                  <a:prstClr val="white"/>
                </a:solidFill>
                <a:effectLst/>
                <a:uLnTx/>
                <a:uFillTx/>
                <a:latin typeface="MuseoSans-100"/>
              </a:rPr>
              <a:t>et al</a:t>
            </a:r>
            <a:r>
              <a:rPr kumimoji="0" lang="ar-IQ" sz="2400" b="0" i="1" u="none" strike="noStrike" kern="0" cap="none" spc="0" normalizeH="0" baseline="0" noProof="0" dirty="0">
                <a:ln>
                  <a:noFill/>
                </a:ln>
                <a:solidFill>
                  <a:prstClr val="white"/>
                </a:solidFill>
                <a:effectLst/>
                <a:uLnTx/>
                <a:uFillTx/>
                <a:latin typeface="MuseoSans-100"/>
              </a:rPr>
              <a:t> </a:t>
            </a:r>
            <a:r>
              <a:rPr kumimoji="0" lang="ar-IQ" sz="2000" b="0" i="0" u="none" strike="noStrike" kern="0" cap="none" spc="0" normalizeH="0" baseline="0" noProof="0" dirty="0">
                <a:ln>
                  <a:noFill/>
                </a:ln>
                <a:solidFill>
                  <a:prstClr val="white"/>
                </a:solidFill>
                <a:effectLst/>
                <a:uLnTx/>
                <a:uFillTx/>
                <a:latin typeface="MuseoSans-100"/>
              </a:rPr>
              <a:t>2023</a:t>
            </a:r>
            <a:r>
              <a:rPr kumimoji="0" lang="ar-IQ" sz="2400" b="0" i="0" u="none" strike="noStrike" kern="0" cap="none" spc="0" normalizeH="0" baseline="0" noProof="0" dirty="0">
                <a:ln>
                  <a:noFill/>
                </a:ln>
                <a:solidFill>
                  <a:prstClr val="white"/>
                </a:solidFill>
                <a:effectLst/>
                <a:uLnTx/>
                <a:uFillTx/>
                <a:latin typeface="MuseoSans-100"/>
              </a:rPr>
              <a:t> </a:t>
            </a:r>
            <a:endParaRPr kumimoji="0" lang="en-US" sz="24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2828400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DD336A83-F0EB-C14F-C601-4443FB3808FA}"/>
              </a:ext>
            </a:extLst>
          </p:cNvPr>
          <p:cNvPicPr>
            <a:picLocks noChangeAspect="1"/>
          </p:cNvPicPr>
          <p:nvPr/>
        </p:nvPicPr>
        <p:blipFill>
          <a:blip r:embed="rId2"/>
          <a:stretch>
            <a:fillRect/>
          </a:stretch>
        </p:blipFill>
        <p:spPr>
          <a:xfrm>
            <a:off x="1940754" y="1153380"/>
            <a:ext cx="8549590" cy="4676457"/>
          </a:xfrm>
          <a:prstGeom prst="rect">
            <a:avLst/>
          </a:prstGeom>
        </p:spPr>
      </p:pic>
      <p:pic>
        <p:nvPicPr>
          <p:cNvPr id="5" name="Picture 10">
            <a:extLst>
              <a:ext uri="{FF2B5EF4-FFF2-40B4-BE49-F238E27FC236}">
                <a16:creationId xmlns:a16="http://schemas.microsoft.com/office/drawing/2014/main" id="{E3A169FE-A6D2-4D48-0BB2-48C04F3EE99A}"/>
              </a:ext>
            </a:extLst>
          </p:cNvPr>
          <p:cNvPicPr>
            <a:picLocks noChangeAspect="1"/>
          </p:cNvPicPr>
          <p:nvPr/>
        </p:nvPicPr>
        <p:blipFill>
          <a:blip r:embed="rId3"/>
          <a:stretch>
            <a:fillRect/>
          </a:stretch>
        </p:blipFill>
        <p:spPr>
          <a:xfrm>
            <a:off x="1940754" y="1177839"/>
            <a:ext cx="8560620" cy="4691849"/>
          </a:xfrm>
          <a:prstGeom prst="rect">
            <a:avLst/>
          </a:prstGeom>
        </p:spPr>
      </p:pic>
      <p:pic>
        <p:nvPicPr>
          <p:cNvPr id="6" name="Picture 6">
            <a:extLst>
              <a:ext uri="{FF2B5EF4-FFF2-40B4-BE49-F238E27FC236}">
                <a16:creationId xmlns:a16="http://schemas.microsoft.com/office/drawing/2014/main" id="{54D070A8-DD19-5E47-3D2B-C280E3BC2809}"/>
              </a:ext>
            </a:extLst>
          </p:cNvPr>
          <p:cNvPicPr>
            <a:picLocks noChangeAspect="1"/>
          </p:cNvPicPr>
          <p:nvPr/>
        </p:nvPicPr>
        <p:blipFill>
          <a:blip r:embed="rId4"/>
          <a:stretch>
            <a:fillRect/>
          </a:stretch>
        </p:blipFill>
        <p:spPr>
          <a:xfrm>
            <a:off x="1933684" y="1153380"/>
            <a:ext cx="8556659" cy="4702753"/>
          </a:xfrm>
          <a:prstGeom prst="rect">
            <a:avLst/>
          </a:prstGeom>
        </p:spPr>
      </p:pic>
      <p:pic>
        <p:nvPicPr>
          <p:cNvPr id="7" name="Picture 8">
            <a:extLst>
              <a:ext uri="{FF2B5EF4-FFF2-40B4-BE49-F238E27FC236}">
                <a16:creationId xmlns:a16="http://schemas.microsoft.com/office/drawing/2014/main" id="{FA17C6B5-AFD6-CF46-37B2-AA8B27918C1D}"/>
              </a:ext>
            </a:extLst>
          </p:cNvPr>
          <p:cNvPicPr>
            <a:picLocks noChangeAspect="1"/>
          </p:cNvPicPr>
          <p:nvPr/>
        </p:nvPicPr>
        <p:blipFill>
          <a:blip r:embed="rId5"/>
          <a:stretch>
            <a:fillRect/>
          </a:stretch>
        </p:blipFill>
        <p:spPr>
          <a:xfrm>
            <a:off x="1940754" y="1127084"/>
            <a:ext cx="8549589" cy="4742604"/>
          </a:xfrm>
          <a:prstGeom prst="rect">
            <a:avLst/>
          </a:prstGeom>
        </p:spPr>
      </p:pic>
      <p:pic>
        <p:nvPicPr>
          <p:cNvPr id="8" name="Picture 12">
            <a:extLst>
              <a:ext uri="{FF2B5EF4-FFF2-40B4-BE49-F238E27FC236}">
                <a16:creationId xmlns:a16="http://schemas.microsoft.com/office/drawing/2014/main" id="{171A54F3-7904-A1DB-3D47-47AAEED62928}"/>
              </a:ext>
            </a:extLst>
          </p:cNvPr>
          <p:cNvPicPr>
            <a:picLocks noChangeAspect="1"/>
          </p:cNvPicPr>
          <p:nvPr/>
        </p:nvPicPr>
        <p:blipFill>
          <a:blip r:embed="rId6"/>
          <a:stretch>
            <a:fillRect/>
          </a:stretch>
        </p:blipFill>
        <p:spPr>
          <a:xfrm>
            <a:off x="1940753" y="1153380"/>
            <a:ext cx="8637677" cy="4806496"/>
          </a:xfrm>
          <a:prstGeom prst="rect">
            <a:avLst/>
          </a:prstGeom>
        </p:spPr>
      </p:pic>
      <p:pic>
        <p:nvPicPr>
          <p:cNvPr id="9" name="Picture 14">
            <a:extLst>
              <a:ext uri="{FF2B5EF4-FFF2-40B4-BE49-F238E27FC236}">
                <a16:creationId xmlns:a16="http://schemas.microsoft.com/office/drawing/2014/main" id="{5FAF3754-B459-1DC5-A633-7FE8696FD77D}"/>
              </a:ext>
            </a:extLst>
          </p:cNvPr>
          <p:cNvPicPr>
            <a:picLocks noChangeAspect="1"/>
          </p:cNvPicPr>
          <p:nvPr/>
        </p:nvPicPr>
        <p:blipFill>
          <a:blip r:embed="rId7"/>
          <a:stretch>
            <a:fillRect/>
          </a:stretch>
        </p:blipFill>
        <p:spPr>
          <a:xfrm>
            <a:off x="1821270" y="1036320"/>
            <a:ext cx="8757160" cy="4977672"/>
          </a:xfrm>
          <a:prstGeom prst="rect">
            <a:avLst/>
          </a:prstGeom>
        </p:spPr>
      </p:pic>
      <p:pic>
        <p:nvPicPr>
          <p:cNvPr id="10" name="Picture 16">
            <a:extLst>
              <a:ext uri="{FF2B5EF4-FFF2-40B4-BE49-F238E27FC236}">
                <a16:creationId xmlns:a16="http://schemas.microsoft.com/office/drawing/2014/main" id="{B5B15030-F45F-1323-8056-DD1C050CE484}"/>
              </a:ext>
            </a:extLst>
          </p:cNvPr>
          <p:cNvPicPr>
            <a:picLocks noChangeAspect="1"/>
          </p:cNvPicPr>
          <p:nvPr/>
        </p:nvPicPr>
        <p:blipFill>
          <a:blip r:embed="rId8"/>
          <a:stretch>
            <a:fillRect/>
          </a:stretch>
        </p:blipFill>
        <p:spPr>
          <a:xfrm>
            <a:off x="1925055" y="995521"/>
            <a:ext cx="8549590" cy="4682971"/>
          </a:xfrm>
          <a:prstGeom prst="rect">
            <a:avLst/>
          </a:prstGeom>
        </p:spPr>
      </p:pic>
    </p:spTree>
    <p:extLst>
      <p:ext uri="{BB962C8B-B14F-4D97-AF65-F5344CB8AC3E}">
        <p14:creationId xmlns:p14="http://schemas.microsoft.com/office/powerpoint/2010/main" val="386097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p:cNvPicPr>
            <a:picLocks noChangeAspect="1"/>
          </p:cNvPicPr>
          <p:nvPr/>
        </p:nvPicPr>
        <p:blipFill>
          <a:blip r:embed="rId2"/>
          <a:stretch>
            <a:fillRect/>
          </a:stretch>
        </p:blipFill>
        <p:spPr>
          <a:xfrm>
            <a:off x="3011304" y="40193"/>
            <a:ext cx="5757249" cy="3205425"/>
          </a:xfrm>
          <a:prstGeom prst="rect">
            <a:avLst/>
          </a:prstGeom>
        </p:spPr>
      </p:pic>
      <p:sp>
        <p:nvSpPr>
          <p:cNvPr id="7" name="مستطيل 6"/>
          <p:cNvSpPr/>
          <p:nvPr/>
        </p:nvSpPr>
        <p:spPr>
          <a:xfrm>
            <a:off x="592857" y="3456635"/>
            <a:ext cx="11043134" cy="1015663"/>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rPr>
              <a:t>Regarding prosthesis survival rates, Serra-Pastor et al. reported a survival rate of 96.5% at a 4 year follow-up, while Agustin-</a:t>
            </a:r>
            <a:r>
              <a:rPr kumimoji="0" lang="en-US" sz="2000" b="0" i="0" u="none" strike="noStrike" kern="0" cap="none" spc="0" normalizeH="0" baseline="0" noProof="0" dirty="0" err="1">
                <a:ln>
                  <a:noFill/>
                </a:ln>
                <a:solidFill>
                  <a:srgbClr val="FFFFFF"/>
                </a:solidFill>
                <a:effectLst/>
                <a:uLnTx/>
                <a:uFillTx/>
              </a:rPr>
              <a:t>Panadero</a:t>
            </a:r>
            <a:r>
              <a:rPr kumimoji="0" lang="en-US" sz="2000" b="0" i="0" u="none" strike="noStrike" kern="0" cap="none" spc="0" normalizeH="0" baseline="0" noProof="0" dirty="0">
                <a:ln>
                  <a:noFill/>
                </a:ln>
                <a:solidFill>
                  <a:srgbClr val="FFFFFF"/>
                </a:solidFill>
                <a:effectLst/>
                <a:uLnTx/>
                <a:uFillTx/>
              </a:rPr>
              <a:t> et al. reported a survival rate of 100% at 5 years. Based on these 2 studies, BOPT appears to have a high survival rate when used as a restorative therapy. </a:t>
            </a:r>
            <a:endParaRPr kumimoji="0" lang="en-US" sz="2000" b="0" i="0" u="none" strike="noStrike" kern="0" cap="none" spc="0" normalizeH="0" baseline="0" noProof="0" dirty="0">
              <a:ln>
                <a:noFill/>
              </a:ln>
              <a:solidFill>
                <a:srgbClr val="FFFFFF"/>
              </a:solidFill>
              <a:effectLst/>
              <a:uLnTx/>
              <a:uFillTx/>
              <a:latin typeface="Bradley Hand ITC" panose="03070402050302030203" pitchFamily="66" charset="0"/>
            </a:endParaRPr>
          </a:p>
        </p:txBody>
      </p:sp>
      <p:sp>
        <p:nvSpPr>
          <p:cNvPr id="8" name="مستطيل 7"/>
          <p:cNvSpPr/>
          <p:nvPr/>
        </p:nvSpPr>
        <p:spPr>
          <a:xfrm>
            <a:off x="584485" y="4504685"/>
            <a:ext cx="11051506" cy="1015663"/>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rPr>
              <a:t>Agustin-</a:t>
            </a:r>
            <a:r>
              <a:rPr kumimoji="0" lang="en-US" sz="2000" b="0" i="0" u="none" strike="noStrike" kern="0" cap="none" spc="0" normalizeH="0" baseline="0" noProof="0" dirty="0" err="1">
                <a:ln>
                  <a:noFill/>
                </a:ln>
                <a:solidFill>
                  <a:srgbClr val="FFFFFF"/>
                </a:solidFill>
                <a:effectLst/>
                <a:uLnTx/>
                <a:uFillTx/>
              </a:rPr>
              <a:t>Panadero</a:t>
            </a:r>
            <a:r>
              <a:rPr kumimoji="0" lang="en-US" sz="2000" b="0" i="0" u="none" strike="noStrike" kern="0" cap="none" spc="0" normalizeH="0" baseline="0" noProof="0" dirty="0">
                <a:ln>
                  <a:noFill/>
                </a:ln>
                <a:solidFill>
                  <a:srgbClr val="FFFFFF"/>
                </a:solidFill>
                <a:effectLst/>
                <a:uLnTx/>
                <a:uFillTx/>
              </a:rPr>
              <a:t> et al. suggested that, with BOPT, the healed gingival tissues are modeled according to the shape of emergence of the prosthesis and are structurally equivalent to normal periodontal tissue, which promotes a healthy environment free of inflammation.</a:t>
            </a:r>
            <a:endParaRPr kumimoji="0" lang="en-US" sz="2000" b="0" i="0" u="none" strike="noStrike" kern="0" cap="none" spc="0" normalizeH="0" baseline="0" noProof="0" dirty="0">
              <a:ln>
                <a:noFill/>
              </a:ln>
              <a:solidFill>
                <a:srgbClr val="FFFFFF"/>
              </a:solidFill>
              <a:effectLst/>
              <a:uLnTx/>
              <a:uFillTx/>
              <a:latin typeface="Bradley Hand ITC" panose="03070402050302030203" pitchFamily="66" charset="0"/>
            </a:endParaRPr>
          </a:p>
        </p:txBody>
      </p:sp>
    </p:spTree>
    <p:extLst>
      <p:ext uri="{BB962C8B-B14F-4D97-AF65-F5344CB8AC3E}">
        <p14:creationId xmlns:p14="http://schemas.microsoft.com/office/powerpoint/2010/main" val="406930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p:cNvPicPr>
            <a:picLocks noChangeAspect="1"/>
          </p:cNvPicPr>
          <p:nvPr/>
        </p:nvPicPr>
        <p:blipFill>
          <a:blip r:embed="rId2"/>
          <a:stretch>
            <a:fillRect/>
          </a:stretch>
        </p:blipFill>
        <p:spPr>
          <a:xfrm>
            <a:off x="1899142" y="183425"/>
            <a:ext cx="8365949" cy="5147990"/>
          </a:xfrm>
          <a:prstGeom prst="rect">
            <a:avLst/>
          </a:prstGeom>
        </p:spPr>
      </p:pic>
      <p:sp>
        <p:nvSpPr>
          <p:cNvPr id="2" name="TextBox 1">
            <a:extLst>
              <a:ext uri="{FF2B5EF4-FFF2-40B4-BE49-F238E27FC236}">
                <a16:creationId xmlns:a16="http://schemas.microsoft.com/office/drawing/2014/main" id="{9A248015-6D8A-BDBA-3518-C634145688FE}"/>
              </a:ext>
            </a:extLst>
          </p:cNvPr>
          <p:cNvSpPr txBox="1"/>
          <p:nvPr/>
        </p:nvSpPr>
        <p:spPr>
          <a:xfrm>
            <a:off x="263472" y="5470902"/>
            <a:ext cx="10593214" cy="461665"/>
          </a:xfrm>
          <a:prstGeom prst="rect">
            <a:avLst/>
          </a:prstGeom>
          <a:noFill/>
        </p:spPr>
        <p:txBody>
          <a:bodyPr wrap="square" rtlCol="0">
            <a:spAutoFit/>
          </a:bodyPr>
          <a:lstStyle/>
          <a:p>
            <a:r>
              <a:rPr lang="en-US" sz="2400" dirty="0"/>
              <a:t>Crown  by BOPT lead to gingival   thickening , marginal stability, and esthetic.</a:t>
            </a:r>
          </a:p>
        </p:txBody>
      </p:sp>
    </p:spTree>
    <p:extLst>
      <p:ext uri="{BB962C8B-B14F-4D97-AF65-F5344CB8AC3E}">
        <p14:creationId xmlns:p14="http://schemas.microsoft.com/office/powerpoint/2010/main" val="13149095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مستطيل 1"/>
          <p:cNvSpPr/>
          <p:nvPr/>
        </p:nvSpPr>
        <p:spPr>
          <a:xfrm>
            <a:off x="1306288" y="432084"/>
            <a:ext cx="9385156" cy="83099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rPr>
              <a:t>On the basis of prevailing thought, the academic world has unanimously considered the </a:t>
            </a:r>
            <a:r>
              <a:rPr kumimoji="0" lang="en-US" sz="2400" b="0" i="0" u="none" strike="noStrike" kern="1200" cap="none" spc="0" normalizeH="0" baseline="0" noProof="0" dirty="0">
                <a:ln>
                  <a:noFill/>
                </a:ln>
                <a:solidFill>
                  <a:srgbClr val="FFFFFF"/>
                </a:solidFill>
                <a:effectLst/>
                <a:uLnTx/>
                <a:uFillTx/>
                <a:latin typeface="Bradley Hand ITC" panose="03070402050302030203" pitchFamily="66" charset="0"/>
              </a:rPr>
              <a:t>vertical preparation </a:t>
            </a:r>
            <a:r>
              <a:rPr kumimoji="0" lang="en-US" sz="2400" b="0" i="0" u="none" strike="noStrike" kern="1200" cap="none" spc="0" normalizeH="0" baseline="0" noProof="0" dirty="0">
                <a:ln>
                  <a:noFill/>
                </a:ln>
                <a:solidFill>
                  <a:srgbClr val="FFFFFF"/>
                </a:solidFill>
                <a:effectLst/>
                <a:uLnTx/>
                <a:uFillTx/>
                <a:latin typeface="Calibri" panose="020F0502020204030204"/>
              </a:rPr>
              <a:t>an </a:t>
            </a:r>
            <a:r>
              <a:rPr kumimoji="0" lang="en-US" sz="2400" b="0" i="0" u="none" strike="noStrike" kern="1200" cap="none" spc="0" normalizeH="0" baseline="0" noProof="0" dirty="0">
                <a:ln>
                  <a:noFill/>
                </a:ln>
                <a:solidFill>
                  <a:srgbClr val="FFFFFF"/>
                </a:solidFill>
                <a:effectLst/>
                <a:uLnTx/>
                <a:uFillTx/>
                <a:latin typeface="Bradley Hand ITC" panose="03070402050302030203" pitchFamily="66" charset="0"/>
              </a:rPr>
              <a:t>incorrect approach. </a:t>
            </a:r>
          </a:p>
        </p:txBody>
      </p:sp>
      <p:sp>
        <p:nvSpPr>
          <p:cNvPr id="11" name="مستطيل 10"/>
          <p:cNvSpPr/>
          <p:nvPr/>
        </p:nvSpPr>
        <p:spPr>
          <a:xfrm>
            <a:off x="1349822" y="1276143"/>
            <a:ext cx="9813891" cy="461665"/>
          </a:xfrm>
          <a:prstGeom prst="rect">
            <a:avLst/>
          </a:prstGeom>
        </p:spPr>
        <p:txBody>
          <a:bodyPr wrap="square">
            <a:spAutoFit/>
          </a:bodyPr>
          <a:lstStyle/>
          <a:p>
            <a:r>
              <a:rPr lang="en-US" sz="2400" dirty="0">
                <a:solidFill>
                  <a:prstClr val="white"/>
                </a:solidFill>
                <a:latin typeface="Calibri" panose="020F0502020204030204"/>
              </a:rPr>
              <a:t>1- Unavoidable overhangs</a:t>
            </a:r>
          </a:p>
        </p:txBody>
      </p:sp>
      <p:sp>
        <p:nvSpPr>
          <p:cNvPr id="5" name="مستطيل 4"/>
          <p:cNvSpPr/>
          <p:nvPr/>
        </p:nvSpPr>
        <p:spPr>
          <a:xfrm rot="16200000">
            <a:off x="-3027625" y="2947237"/>
            <a:ext cx="6978580" cy="9233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5400" b="1" u="sng" dirty="0">
                <a:solidFill>
                  <a:srgbClr val="CC0066"/>
                </a:solidFill>
                <a:latin typeface="Arial Black" panose="020B0A04020102020204" pitchFamily="34" charset="0"/>
              </a:rPr>
              <a:t>BOPT </a:t>
            </a:r>
            <a:r>
              <a:rPr lang="en-US" sz="5400" b="1" u="sng" dirty="0">
                <a:solidFill>
                  <a:srgbClr val="CC0066"/>
                </a:solidFill>
                <a:latin typeface="Bradley Hand ITC" panose="03070402050302030203" pitchFamily="66" charset="0"/>
              </a:rPr>
              <a:t>DRAWBACKS</a:t>
            </a:r>
            <a:endParaRPr kumimoji="0" lang="en-US" sz="5400" b="1" i="0" u="sng" strike="noStrike" kern="1200" cap="none" spc="0" normalizeH="0" baseline="0" noProof="0" dirty="0">
              <a:ln>
                <a:noFill/>
              </a:ln>
              <a:solidFill>
                <a:srgbClr val="CC0066"/>
              </a:solidFill>
              <a:effectLst/>
              <a:uLnTx/>
              <a:uFillTx/>
              <a:latin typeface="Bradley Hand ITC" panose="03070402050302030203" pitchFamily="66" charset="0"/>
            </a:endParaRPr>
          </a:p>
        </p:txBody>
      </p:sp>
      <p:sp>
        <p:nvSpPr>
          <p:cNvPr id="7" name="مستطيل 6"/>
          <p:cNvSpPr/>
          <p:nvPr/>
        </p:nvSpPr>
        <p:spPr>
          <a:xfrm>
            <a:off x="1351498" y="1669712"/>
            <a:ext cx="9813891" cy="461665"/>
          </a:xfrm>
          <a:prstGeom prst="rect">
            <a:avLst/>
          </a:prstGeom>
        </p:spPr>
        <p:txBody>
          <a:bodyPr wrap="square">
            <a:spAutoFit/>
          </a:bodyPr>
          <a:lstStyle/>
          <a:p>
            <a:r>
              <a:rPr lang="en-US" sz="2400" dirty="0">
                <a:solidFill>
                  <a:prstClr val="white"/>
                </a:solidFill>
                <a:latin typeface="Calibri" panose="020F0502020204030204"/>
              </a:rPr>
              <a:t>2- Unavoidable over-contouring</a:t>
            </a:r>
          </a:p>
        </p:txBody>
      </p:sp>
      <p:sp>
        <p:nvSpPr>
          <p:cNvPr id="8" name="مستطيل 7"/>
          <p:cNvSpPr/>
          <p:nvPr/>
        </p:nvSpPr>
        <p:spPr>
          <a:xfrm>
            <a:off x="1353174" y="2080010"/>
            <a:ext cx="9740208" cy="461665"/>
          </a:xfrm>
          <a:prstGeom prst="rect">
            <a:avLst/>
          </a:prstGeom>
        </p:spPr>
        <p:txBody>
          <a:bodyPr wrap="square">
            <a:spAutoFit/>
          </a:bodyPr>
          <a:lstStyle/>
          <a:p>
            <a:r>
              <a:rPr lang="en-US" sz="2400" dirty="0">
                <a:solidFill>
                  <a:prstClr val="white"/>
                </a:solidFill>
                <a:latin typeface="Calibri" panose="020F0502020204030204"/>
              </a:rPr>
              <a:t>3- Uncontrolled invasion of the gingival sulcus and biologic width</a:t>
            </a:r>
          </a:p>
        </p:txBody>
      </p:sp>
      <p:sp>
        <p:nvSpPr>
          <p:cNvPr id="9" name="مستطيل 8"/>
          <p:cNvSpPr/>
          <p:nvPr/>
        </p:nvSpPr>
        <p:spPr>
          <a:xfrm>
            <a:off x="1354849" y="2486982"/>
            <a:ext cx="9813891" cy="461665"/>
          </a:xfrm>
          <a:prstGeom prst="rect">
            <a:avLst/>
          </a:prstGeom>
        </p:spPr>
        <p:txBody>
          <a:bodyPr wrap="square">
            <a:spAutoFit/>
          </a:bodyPr>
          <a:lstStyle/>
          <a:p>
            <a:pPr lvl="0"/>
            <a:r>
              <a:rPr lang="en-US" sz="2400" dirty="0">
                <a:solidFill>
                  <a:prstClr val="white"/>
                </a:solidFill>
                <a:latin typeface="Calibri" panose="020F0502020204030204"/>
              </a:rPr>
              <a:t>4- </a:t>
            </a:r>
            <a:r>
              <a:rPr lang="en-US" sz="2400" dirty="0">
                <a:solidFill>
                  <a:srgbClr val="FFFFFF"/>
                </a:solidFill>
              </a:rPr>
              <a:t>Profuse bleeding</a:t>
            </a:r>
            <a:endParaRPr lang="en-US" sz="2400" dirty="0">
              <a:solidFill>
                <a:prstClr val="white"/>
              </a:solidFill>
              <a:latin typeface="Calibri" panose="020F0502020204030204"/>
            </a:endParaRPr>
          </a:p>
        </p:txBody>
      </p:sp>
      <p:sp>
        <p:nvSpPr>
          <p:cNvPr id="10" name="مستطيل 9"/>
          <p:cNvSpPr/>
          <p:nvPr/>
        </p:nvSpPr>
        <p:spPr>
          <a:xfrm>
            <a:off x="1356524" y="2870495"/>
            <a:ext cx="9813891" cy="461665"/>
          </a:xfrm>
          <a:prstGeom prst="rect">
            <a:avLst/>
          </a:prstGeom>
        </p:spPr>
        <p:txBody>
          <a:bodyPr wrap="square">
            <a:spAutoFit/>
          </a:bodyPr>
          <a:lstStyle/>
          <a:p>
            <a:r>
              <a:rPr lang="en-US" sz="2400" dirty="0">
                <a:solidFill>
                  <a:srgbClr val="FFFFFF"/>
                </a:solidFill>
              </a:rPr>
              <a:t>5- Four to six weeks waiting/healing period prior to impression</a:t>
            </a:r>
            <a:endParaRPr lang="en-US" sz="2400" dirty="0">
              <a:solidFill>
                <a:prstClr val="white"/>
              </a:solidFill>
              <a:latin typeface="Calibri" panose="020F0502020204030204"/>
            </a:endParaRPr>
          </a:p>
        </p:txBody>
      </p:sp>
      <p:sp>
        <p:nvSpPr>
          <p:cNvPr id="12" name="مستطيل 11"/>
          <p:cNvSpPr/>
          <p:nvPr/>
        </p:nvSpPr>
        <p:spPr>
          <a:xfrm>
            <a:off x="1358199" y="3274098"/>
            <a:ext cx="9813891" cy="461665"/>
          </a:xfrm>
          <a:prstGeom prst="rect">
            <a:avLst/>
          </a:prstGeom>
        </p:spPr>
        <p:txBody>
          <a:bodyPr wrap="square">
            <a:spAutoFit/>
          </a:bodyPr>
          <a:lstStyle/>
          <a:p>
            <a:r>
              <a:rPr lang="en-US" sz="2400" dirty="0">
                <a:solidFill>
                  <a:srgbClr val="FFFFFF"/>
                </a:solidFill>
              </a:rPr>
              <a:t>6- Unpredictable soft tissue regeneration</a:t>
            </a:r>
            <a:endParaRPr lang="en-US" sz="2400" dirty="0">
              <a:solidFill>
                <a:prstClr val="white"/>
              </a:solidFill>
              <a:latin typeface="Calibri" panose="020F0502020204030204"/>
            </a:endParaRPr>
          </a:p>
        </p:txBody>
      </p:sp>
      <p:sp>
        <p:nvSpPr>
          <p:cNvPr id="13" name="مستطيل 12"/>
          <p:cNvSpPr/>
          <p:nvPr/>
        </p:nvSpPr>
        <p:spPr>
          <a:xfrm>
            <a:off x="1359874" y="3661259"/>
            <a:ext cx="9813891" cy="461665"/>
          </a:xfrm>
          <a:prstGeom prst="rect">
            <a:avLst/>
          </a:prstGeom>
        </p:spPr>
        <p:txBody>
          <a:bodyPr wrap="square">
            <a:spAutoFit/>
          </a:bodyPr>
          <a:lstStyle/>
          <a:p>
            <a:pPr lvl="0"/>
            <a:r>
              <a:rPr lang="en-US" sz="2400" dirty="0">
                <a:solidFill>
                  <a:srgbClr val="FFFFFF"/>
                </a:solidFill>
              </a:rPr>
              <a:t>7- Time consuming trial and error on temporaries during the healing period</a:t>
            </a:r>
            <a:endParaRPr lang="en-US" sz="2400" dirty="0">
              <a:solidFill>
                <a:prstClr val="white"/>
              </a:solidFill>
              <a:latin typeface="Calibri" panose="020F0502020204030204"/>
            </a:endParaRPr>
          </a:p>
        </p:txBody>
      </p:sp>
      <p:sp>
        <p:nvSpPr>
          <p:cNvPr id="14" name="مستطيل 13"/>
          <p:cNvSpPr/>
          <p:nvPr/>
        </p:nvSpPr>
        <p:spPr>
          <a:xfrm>
            <a:off x="1361547" y="4039441"/>
            <a:ext cx="9832317" cy="461665"/>
          </a:xfrm>
          <a:prstGeom prst="rect">
            <a:avLst/>
          </a:prstGeom>
        </p:spPr>
        <p:txBody>
          <a:bodyPr wrap="square">
            <a:spAutoFit/>
          </a:bodyPr>
          <a:lstStyle/>
          <a:p>
            <a:pPr lvl="0"/>
            <a:r>
              <a:rPr lang="en-US" sz="2400" dirty="0">
                <a:solidFill>
                  <a:srgbClr val="FFFFFF"/>
                </a:solidFill>
              </a:rPr>
              <a:t>8- </a:t>
            </a:r>
            <a:r>
              <a:rPr lang="en-US" sz="2400" dirty="0">
                <a:solidFill>
                  <a:prstClr val="white"/>
                </a:solidFill>
                <a:latin typeface="Calibri" panose="020F0502020204030204"/>
              </a:rPr>
              <a:t>Difficulty of capturing and determining a finishing line on the die</a:t>
            </a:r>
          </a:p>
        </p:txBody>
      </p:sp>
      <p:sp>
        <p:nvSpPr>
          <p:cNvPr id="15" name="مستطيل 14"/>
          <p:cNvSpPr/>
          <p:nvPr/>
        </p:nvSpPr>
        <p:spPr>
          <a:xfrm>
            <a:off x="1383322" y="4443050"/>
            <a:ext cx="9832317" cy="461665"/>
          </a:xfrm>
          <a:prstGeom prst="rect">
            <a:avLst/>
          </a:prstGeom>
        </p:spPr>
        <p:txBody>
          <a:bodyPr wrap="square">
            <a:spAutoFit/>
          </a:bodyPr>
          <a:lstStyle/>
          <a:p>
            <a:r>
              <a:rPr lang="en-US" sz="2400" dirty="0">
                <a:solidFill>
                  <a:prstClr val="white"/>
                </a:solidFill>
                <a:latin typeface="Calibri" panose="020F0502020204030204"/>
              </a:rPr>
              <a:t>9- More difficult lab-clinician workflow</a:t>
            </a:r>
          </a:p>
        </p:txBody>
      </p:sp>
      <p:pic>
        <p:nvPicPr>
          <p:cNvPr id="3" name="صورة 2"/>
          <p:cNvPicPr>
            <a:picLocks noChangeAspect="1"/>
          </p:cNvPicPr>
          <p:nvPr/>
        </p:nvPicPr>
        <p:blipFill>
          <a:blip r:embed="rId2"/>
          <a:stretch>
            <a:fillRect/>
          </a:stretch>
        </p:blipFill>
        <p:spPr>
          <a:xfrm>
            <a:off x="8351548" y="4745007"/>
            <a:ext cx="3573623" cy="1866753"/>
          </a:xfrm>
          <a:prstGeom prst="rect">
            <a:avLst/>
          </a:prstGeom>
        </p:spPr>
      </p:pic>
      <p:pic>
        <p:nvPicPr>
          <p:cNvPr id="16" name="Picture 10"/>
          <p:cNvPicPr>
            <a:picLocks noChangeAspect="1"/>
          </p:cNvPicPr>
          <p:nvPr/>
        </p:nvPicPr>
        <p:blipFill>
          <a:blip r:embed="rId3"/>
          <a:stretch>
            <a:fillRect/>
          </a:stretch>
        </p:blipFill>
        <p:spPr>
          <a:xfrm>
            <a:off x="6764539" y="4860796"/>
            <a:ext cx="5246740" cy="1671478"/>
          </a:xfrm>
          <a:prstGeom prst="rect">
            <a:avLst/>
          </a:prstGeom>
        </p:spPr>
      </p:pic>
      <p:sp>
        <p:nvSpPr>
          <p:cNvPr id="4" name="TextBox 3">
            <a:extLst>
              <a:ext uri="{FF2B5EF4-FFF2-40B4-BE49-F238E27FC236}">
                <a16:creationId xmlns:a16="http://schemas.microsoft.com/office/drawing/2014/main" id="{F222CA9B-2D80-CC5D-93F6-F255A893BA1F}"/>
              </a:ext>
            </a:extLst>
          </p:cNvPr>
          <p:cNvSpPr txBox="1"/>
          <p:nvPr/>
        </p:nvSpPr>
        <p:spPr>
          <a:xfrm>
            <a:off x="1418581" y="6049216"/>
            <a:ext cx="2659935"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MuseoSans-100"/>
              </a:rPr>
              <a:t>Ramos </a:t>
            </a:r>
            <a:r>
              <a:rPr kumimoji="0" lang="en-US" sz="2400" b="0" i="1" u="none" strike="noStrike" kern="0" cap="none" spc="0" normalizeH="0" baseline="0" noProof="0" dirty="0">
                <a:ln>
                  <a:noFill/>
                </a:ln>
                <a:solidFill>
                  <a:prstClr val="white"/>
                </a:solidFill>
                <a:effectLst/>
                <a:uLnTx/>
                <a:uFillTx/>
                <a:latin typeface="MuseoSans-100"/>
              </a:rPr>
              <a:t>et al </a:t>
            </a:r>
            <a:r>
              <a:rPr kumimoji="0" lang="en-US" sz="2400" b="0" i="0" u="none" strike="noStrike" kern="0" cap="none" spc="0" normalizeH="0" baseline="0" noProof="0" dirty="0">
                <a:ln>
                  <a:noFill/>
                </a:ln>
                <a:solidFill>
                  <a:prstClr val="white"/>
                </a:solidFill>
                <a:effectLst/>
                <a:uLnTx/>
                <a:uFillTx/>
                <a:latin typeface="MuseoSans-100"/>
              </a:rPr>
              <a:t>2017</a:t>
            </a:r>
            <a:endParaRPr kumimoji="0" lang="en-US" sz="24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104169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1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ppt_x"/>
                                          </p:val>
                                        </p:tav>
                                        <p:tav tm="100000">
                                          <p:val>
                                            <p:strVal val="#ppt_x"/>
                                          </p:val>
                                        </p:tav>
                                      </p:tavLst>
                                    </p:anim>
                                    <p:anim calcmode="lin" valueType="num">
                                      <p:cBhvr additive="base">
                                        <p:cTn id="5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additive="base">
                                        <p:cTn id="58" dur="500" fill="hold"/>
                                        <p:tgtEl>
                                          <p:spTgt spid="12"/>
                                        </p:tgtEl>
                                        <p:attrNameLst>
                                          <p:attrName>ppt_x</p:attrName>
                                        </p:attrNameLst>
                                      </p:cBhvr>
                                      <p:tavLst>
                                        <p:tav tm="0">
                                          <p:val>
                                            <p:strVal val="#ppt_x"/>
                                          </p:val>
                                        </p:tav>
                                        <p:tav tm="100000">
                                          <p:val>
                                            <p:strVal val="#ppt_x"/>
                                          </p:val>
                                        </p:tav>
                                      </p:tavLst>
                                    </p:anim>
                                    <p:anim calcmode="lin" valueType="num">
                                      <p:cBhvr additive="base">
                                        <p:cTn id="5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additive="base">
                                        <p:cTn id="64" dur="500" fill="hold"/>
                                        <p:tgtEl>
                                          <p:spTgt spid="13"/>
                                        </p:tgtEl>
                                        <p:attrNameLst>
                                          <p:attrName>ppt_x</p:attrName>
                                        </p:attrNameLst>
                                      </p:cBhvr>
                                      <p:tavLst>
                                        <p:tav tm="0">
                                          <p:val>
                                            <p:strVal val="#ppt_x"/>
                                          </p:val>
                                        </p:tav>
                                        <p:tav tm="100000">
                                          <p:val>
                                            <p:strVal val="#ppt_x"/>
                                          </p:val>
                                        </p:tav>
                                      </p:tavLst>
                                    </p:anim>
                                    <p:anim calcmode="lin" valueType="num">
                                      <p:cBhvr additive="base">
                                        <p:cTn id="6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additive="base">
                                        <p:cTn id="70" dur="500" fill="hold"/>
                                        <p:tgtEl>
                                          <p:spTgt spid="14"/>
                                        </p:tgtEl>
                                        <p:attrNameLst>
                                          <p:attrName>ppt_x</p:attrName>
                                        </p:attrNameLst>
                                      </p:cBhvr>
                                      <p:tavLst>
                                        <p:tav tm="0">
                                          <p:val>
                                            <p:strVal val="#ppt_x"/>
                                          </p:val>
                                        </p:tav>
                                        <p:tav tm="100000">
                                          <p:val>
                                            <p:strVal val="#ppt_x"/>
                                          </p:val>
                                        </p:tav>
                                      </p:tavLst>
                                    </p:anim>
                                    <p:anim calcmode="lin" valueType="num">
                                      <p:cBhvr additive="base">
                                        <p:cTn id="7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additive="base">
                                        <p:cTn id="76" dur="500" fill="hold"/>
                                        <p:tgtEl>
                                          <p:spTgt spid="15"/>
                                        </p:tgtEl>
                                        <p:attrNameLst>
                                          <p:attrName>ppt_x</p:attrName>
                                        </p:attrNameLst>
                                      </p:cBhvr>
                                      <p:tavLst>
                                        <p:tav tm="0">
                                          <p:val>
                                            <p:strVal val="#ppt_x"/>
                                          </p:val>
                                        </p:tav>
                                        <p:tav tm="100000">
                                          <p:val>
                                            <p:strVal val="#ppt_x"/>
                                          </p:val>
                                        </p:tav>
                                      </p:tavLst>
                                    </p:anim>
                                    <p:anim calcmode="lin" valueType="num">
                                      <p:cBhvr additive="base">
                                        <p:cTn id="7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p:bldP spid="7" grpId="0"/>
      <p:bldP spid="8" grpId="0"/>
      <p:bldP spid="9" grpId="0"/>
      <p:bldP spid="10" grpId="0"/>
      <p:bldP spid="12" grpId="0"/>
      <p:bldP spid="13" grpId="0"/>
      <p:bldP spid="14"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صورة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4060" y="1531425"/>
            <a:ext cx="7187861" cy="3979693"/>
          </a:xfrm>
          <a:prstGeom prst="rect">
            <a:avLst/>
          </a:prstGeom>
        </p:spPr>
      </p:pic>
      <p:sp>
        <p:nvSpPr>
          <p:cNvPr id="7" name="مستطيل 6"/>
          <p:cNvSpPr/>
          <p:nvPr/>
        </p:nvSpPr>
        <p:spPr>
          <a:xfrm>
            <a:off x="407969" y="447753"/>
            <a:ext cx="4152594" cy="79260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SHOULDERLESS</a:t>
            </a:r>
          </a:p>
        </p:txBody>
      </p:sp>
      <p:pic>
        <p:nvPicPr>
          <p:cNvPr id="4" name="صورة 3"/>
          <p:cNvPicPr>
            <a:picLocks noChangeAspect="1"/>
          </p:cNvPicPr>
          <p:nvPr/>
        </p:nvPicPr>
        <p:blipFill>
          <a:blip r:embed="rId3"/>
          <a:stretch>
            <a:fillRect/>
          </a:stretch>
        </p:blipFill>
        <p:spPr>
          <a:xfrm>
            <a:off x="387980" y="1255418"/>
            <a:ext cx="6364857" cy="4642963"/>
          </a:xfrm>
          <a:prstGeom prst="rect">
            <a:avLst/>
          </a:prstGeom>
        </p:spPr>
      </p:pic>
    </p:spTree>
    <p:extLst>
      <p:ext uri="{BB962C8B-B14F-4D97-AF65-F5344CB8AC3E}">
        <p14:creationId xmlns:p14="http://schemas.microsoft.com/office/powerpoint/2010/main" val="394157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 name="صورة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4183" y="1484775"/>
            <a:ext cx="6270171" cy="3499631"/>
          </a:xfrm>
          <a:prstGeom prst="rect">
            <a:avLst/>
          </a:prstGeom>
        </p:spPr>
      </p:pic>
      <p:sp>
        <p:nvSpPr>
          <p:cNvPr id="3" name="مستطيل 2"/>
          <p:cNvSpPr/>
          <p:nvPr/>
        </p:nvSpPr>
        <p:spPr>
          <a:xfrm>
            <a:off x="284215" y="709125"/>
            <a:ext cx="5370136" cy="923330"/>
          </a:xfrm>
          <a:prstGeom prst="rect">
            <a:avLst/>
          </a:prstGeom>
        </p:spPr>
        <p:txBody>
          <a:bodyPr wrap="square">
            <a:spAutoFit/>
          </a:bodyPr>
          <a:lstStyle/>
          <a:p>
            <a:pPr algn="ctr">
              <a:defRPr/>
            </a:pPr>
            <a:r>
              <a:rPr lang="en-US" sz="5400" b="1" dirty="0" err="1">
                <a:solidFill>
                  <a:prstClr val="black"/>
                </a:solidFill>
                <a:latin typeface="Bradley Hand ITC" panose="03070402050302030203" pitchFamily="66" charset="0"/>
              </a:rPr>
              <a:t>Shoulderless</a:t>
            </a:r>
            <a:endParaRPr lang="en-US" sz="8800" b="1" dirty="0">
              <a:solidFill>
                <a:srgbClr val="C00000"/>
              </a:solidFill>
              <a:latin typeface="Bradley Hand ITC" panose="03070402050302030203" pitchFamily="66" charset="0"/>
            </a:endParaRPr>
          </a:p>
        </p:txBody>
      </p:sp>
      <p:sp>
        <p:nvSpPr>
          <p:cNvPr id="4" name="مستطيل 3"/>
          <p:cNvSpPr/>
          <p:nvPr/>
        </p:nvSpPr>
        <p:spPr>
          <a:xfrm>
            <a:off x="9365062" y="4220542"/>
            <a:ext cx="2450599" cy="923330"/>
          </a:xfrm>
          <a:prstGeom prst="rect">
            <a:avLst/>
          </a:prstGeom>
        </p:spPr>
        <p:txBody>
          <a:bodyPr wrap="square">
            <a:spAutoFit/>
          </a:bodyPr>
          <a:lstStyle/>
          <a:p>
            <a:pPr algn="ctr">
              <a:defRPr/>
            </a:pPr>
            <a:r>
              <a:rPr lang="en-US" sz="5400" b="1" dirty="0">
                <a:solidFill>
                  <a:prstClr val="black"/>
                </a:solidFill>
                <a:latin typeface="Bradley Hand ITC" panose="03070402050302030203" pitchFamily="66" charset="0"/>
              </a:rPr>
              <a:t>BOPT</a:t>
            </a:r>
            <a:endParaRPr lang="en-US" sz="8800" b="1" dirty="0">
              <a:solidFill>
                <a:srgbClr val="C00000"/>
              </a:solidFill>
              <a:latin typeface="Bradley Hand ITC" panose="03070402050302030203" pitchFamily="66" charset="0"/>
            </a:endParaRPr>
          </a:p>
        </p:txBody>
      </p:sp>
    </p:spTree>
    <p:extLst>
      <p:ext uri="{BB962C8B-B14F-4D97-AF65-F5344CB8AC3E}">
        <p14:creationId xmlns:p14="http://schemas.microsoft.com/office/powerpoint/2010/main" val="30519559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مستطيل 14"/>
          <p:cNvSpPr/>
          <p:nvPr/>
        </p:nvSpPr>
        <p:spPr>
          <a:xfrm>
            <a:off x="939117" y="1000897"/>
            <a:ext cx="6339020" cy="132343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strike="noStrike" kern="1200" cap="none" spc="0" normalizeH="0" baseline="0" noProof="0" dirty="0">
                <a:ln>
                  <a:noFill/>
                </a:ln>
                <a:solidFill>
                  <a:srgbClr val="CC0066"/>
                </a:solidFill>
                <a:effectLst/>
                <a:uLnTx/>
                <a:uFillTx/>
                <a:latin typeface="+mj-lt"/>
              </a:rPr>
              <a:t>BATT BUR</a:t>
            </a:r>
          </a:p>
        </p:txBody>
      </p:sp>
      <p:pic>
        <p:nvPicPr>
          <p:cNvPr id="17" name="Picture 7"/>
          <p:cNvPicPr>
            <a:picLocks noChangeAspect="1"/>
          </p:cNvPicPr>
          <p:nvPr/>
        </p:nvPicPr>
        <p:blipFill rotWithShape="1">
          <a:blip r:embed="rId2"/>
          <a:srcRect l="12545" t="2782" r="12466" b="25565"/>
          <a:stretch/>
        </p:blipFill>
        <p:spPr>
          <a:xfrm rot="16200000">
            <a:off x="6769919" y="1439125"/>
            <a:ext cx="6846713" cy="3968458"/>
          </a:xfrm>
          <a:prstGeom prst="rect">
            <a:avLst/>
          </a:prstGeom>
        </p:spPr>
      </p:pic>
      <p:sp>
        <p:nvSpPr>
          <p:cNvPr id="7" name="مستطيل 6"/>
          <p:cNvSpPr/>
          <p:nvPr/>
        </p:nvSpPr>
        <p:spPr>
          <a:xfrm>
            <a:off x="0" y="2426044"/>
            <a:ext cx="8328454" cy="110799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strike="noStrike" kern="1200" cap="none" spc="0" normalizeH="0" baseline="0" noProof="0" dirty="0">
                <a:ln>
                  <a:noFill/>
                </a:ln>
                <a:solidFill>
                  <a:srgbClr val="CC0066"/>
                </a:solidFill>
                <a:effectLst/>
                <a:uLnTx/>
                <a:uFillTx/>
                <a:latin typeface="Bradley Hand ITC" panose="03070402050302030203" pitchFamily="66" charset="0"/>
              </a:rPr>
              <a:t>The Game Changer</a:t>
            </a:r>
          </a:p>
        </p:txBody>
      </p:sp>
    </p:spTree>
    <p:extLst>
      <p:ext uri="{BB962C8B-B14F-4D97-AF65-F5344CB8AC3E}">
        <p14:creationId xmlns:p14="http://schemas.microsoft.com/office/powerpoint/2010/main" val="4031380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صورة 8"/>
          <p:cNvPicPr>
            <a:picLocks noChangeAspect="1"/>
          </p:cNvPicPr>
          <p:nvPr/>
        </p:nvPicPr>
        <p:blipFill>
          <a:blip r:embed="rId2"/>
          <a:stretch>
            <a:fillRect/>
          </a:stretch>
        </p:blipFill>
        <p:spPr>
          <a:xfrm>
            <a:off x="774044" y="1085027"/>
            <a:ext cx="4722401" cy="4722401"/>
          </a:xfrm>
          <a:prstGeom prst="rect">
            <a:avLst/>
          </a:prstGeom>
        </p:spPr>
      </p:pic>
      <p:pic>
        <p:nvPicPr>
          <p:cNvPr id="10" name="صورة 9"/>
          <p:cNvPicPr>
            <a:picLocks noChangeAspect="1"/>
          </p:cNvPicPr>
          <p:nvPr/>
        </p:nvPicPr>
        <p:blipFill>
          <a:blip r:embed="rId3"/>
          <a:stretch>
            <a:fillRect/>
          </a:stretch>
        </p:blipFill>
        <p:spPr>
          <a:xfrm>
            <a:off x="6481186" y="1114849"/>
            <a:ext cx="4692580" cy="4692580"/>
          </a:xfrm>
          <a:prstGeom prst="rect">
            <a:avLst/>
          </a:prstGeom>
        </p:spPr>
      </p:pic>
    </p:spTree>
    <p:extLst>
      <p:ext uri="{BB962C8B-B14F-4D97-AF65-F5344CB8AC3E}">
        <p14:creationId xmlns:p14="http://schemas.microsoft.com/office/powerpoint/2010/main" val="3940996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Picture 7"/>
          <p:cNvPicPr>
            <a:picLocks noChangeAspect="1"/>
          </p:cNvPicPr>
          <p:nvPr/>
        </p:nvPicPr>
        <p:blipFill rotWithShape="1">
          <a:blip r:embed="rId2"/>
          <a:srcRect l="12545" t="2782" r="12466" b="25565"/>
          <a:stretch/>
        </p:blipFill>
        <p:spPr>
          <a:xfrm rot="16200000">
            <a:off x="6769919" y="1439125"/>
            <a:ext cx="6846713" cy="3968458"/>
          </a:xfrm>
          <a:prstGeom prst="rect">
            <a:avLst/>
          </a:prstGeom>
        </p:spPr>
      </p:pic>
      <p:sp>
        <p:nvSpPr>
          <p:cNvPr id="5" name="TextBox 6"/>
          <p:cNvSpPr txBox="1"/>
          <p:nvPr/>
        </p:nvSpPr>
        <p:spPr>
          <a:xfrm>
            <a:off x="923544" y="314697"/>
            <a:ext cx="7135234" cy="1938992"/>
          </a:xfrm>
          <a:prstGeom prst="rect">
            <a:avLst/>
          </a:prstGeom>
          <a:noFill/>
        </p:spPr>
        <p:txBody>
          <a:bodyPr wrap="square" rtlCol="1">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CC0066"/>
                </a:solidFill>
                <a:effectLst/>
                <a:uLnTx/>
                <a:uFillTx/>
                <a:latin typeface="Bradley Hand ITC" panose="03070402050302030203" pitchFamily="66" charset="0"/>
              </a:rPr>
              <a:t>Non-cutting end of 1 mm.</a:t>
            </a:r>
          </a:p>
          <a:p>
            <a:pPr marL="457200" indent="-457200" algn="just" defTabSz="914400">
              <a:buFont typeface="Arial" panose="020B0604020202020204" pitchFamily="34" charset="0"/>
              <a:buChar char="•"/>
              <a:defRPr/>
            </a:pPr>
            <a:r>
              <a:rPr lang="en-US" sz="2400" b="1" dirty="0">
                <a:solidFill>
                  <a:srgbClr val="CC0066"/>
                </a:solidFill>
                <a:latin typeface="Bradley Hand ITC" panose="03070402050302030203" pitchFamily="66" charset="0"/>
              </a:rPr>
              <a:t>2 degrees taper, so no undercut formation.</a:t>
            </a:r>
          </a:p>
          <a:p>
            <a:pPr marL="457200" lvl="0" indent="-457200" algn="just" defTabSz="914400">
              <a:buFont typeface="Arial" panose="020B0604020202020204" pitchFamily="34" charset="0"/>
              <a:buChar char="•"/>
              <a:defRPr/>
            </a:pPr>
            <a:r>
              <a:rPr lang="en-US" sz="2400" b="1" dirty="0">
                <a:solidFill>
                  <a:srgbClr val="CC0066"/>
                </a:solidFill>
                <a:latin typeface="Bradley Hand ITC" panose="03070402050302030203" pitchFamily="66" charset="0"/>
              </a:rPr>
              <a:t>Coronal diameter of 1.2 mm and apical diameter of only 0.7 mm, which facilitates a very conservative approach.</a:t>
            </a:r>
            <a:endParaRPr kumimoji="0" lang="en-US" sz="2400" b="1" i="0" u="none" strike="noStrike" kern="1200" cap="none" spc="0" normalizeH="0" baseline="0" noProof="0" dirty="0">
              <a:ln>
                <a:noFill/>
              </a:ln>
              <a:solidFill>
                <a:srgbClr val="CC0066"/>
              </a:solidFill>
              <a:effectLst/>
              <a:uLnTx/>
              <a:uFillTx/>
              <a:latin typeface="Bradley Hand ITC" panose="03070402050302030203" pitchFamily="66" charset="0"/>
            </a:endParaRPr>
          </a:p>
        </p:txBody>
      </p:sp>
      <p:sp>
        <p:nvSpPr>
          <p:cNvPr id="6" name="TextBox 6"/>
          <p:cNvSpPr txBox="1"/>
          <p:nvPr/>
        </p:nvSpPr>
        <p:spPr>
          <a:xfrm>
            <a:off x="1315270" y="2479418"/>
            <a:ext cx="5609648" cy="461665"/>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j-lt"/>
                <a:ea typeface="+mn-ea"/>
                <a:cs typeface="+mn-cs"/>
              </a:rPr>
              <a:t>A. No damage to CTA.</a:t>
            </a:r>
          </a:p>
        </p:txBody>
      </p:sp>
      <p:sp>
        <p:nvSpPr>
          <p:cNvPr id="8" name="TextBox 6"/>
          <p:cNvSpPr txBox="1"/>
          <p:nvPr/>
        </p:nvSpPr>
        <p:spPr>
          <a:xfrm>
            <a:off x="1303677" y="2847439"/>
            <a:ext cx="5609648" cy="461665"/>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j-lt"/>
                <a:ea typeface="+mn-ea"/>
                <a:cs typeface="+mn-cs"/>
              </a:rPr>
              <a:t>B. Guiding.</a:t>
            </a:r>
          </a:p>
        </p:txBody>
      </p:sp>
      <p:sp>
        <p:nvSpPr>
          <p:cNvPr id="9" name="TextBox 6"/>
          <p:cNvSpPr txBox="1"/>
          <p:nvPr/>
        </p:nvSpPr>
        <p:spPr>
          <a:xfrm>
            <a:off x="1268150" y="3214825"/>
            <a:ext cx="5609648" cy="461665"/>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j-lt"/>
                <a:ea typeface="+mn-ea"/>
                <a:cs typeface="+mn-cs"/>
              </a:rPr>
              <a:t>C. Facilitates preparation.</a:t>
            </a:r>
          </a:p>
        </p:txBody>
      </p:sp>
      <p:sp>
        <p:nvSpPr>
          <p:cNvPr id="10" name="TextBox 5"/>
          <p:cNvSpPr txBox="1"/>
          <p:nvPr/>
        </p:nvSpPr>
        <p:spPr>
          <a:xfrm>
            <a:off x="1265621" y="3600523"/>
            <a:ext cx="7629634" cy="461665"/>
          </a:xfrm>
          <a:prstGeom prst="rect">
            <a:avLst/>
          </a:prstGeom>
          <a:noFill/>
        </p:spPr>
        <p:txBody>
          <a:bodyPr wrap="square" rtlCol="1">
            <a:spAutoFit/>
          </a:bodyPr>
          <a:lstStyle/>
          <a:p>
            <a:pPr algn="just" defTabSz="914400">
              <a:defRPr/>
            </a:pPr>
            <a:r>
              <a:rPr lang="en-US" sz="2400" b="1" dirty="0">
                <a:solidFill>
                  <a:prstClr val="white"/>
                </a:solidFill>
                <a:latin typeface="Calibri Light" panose="020F0302020204030204"/>
              </a:rPr>
              <a:t>D. Bloodless </a:t>
            </a:r>
            <a:r>
              <a:rPr lang="en-US" sz="2400" b="1" dirty="0" err="1">
                <a:solidFill>
                  <a:prstClr val="white"/>
                </a:solidFill>
                <a:latin typeface="Calibri Light" panose="020F0302020204030204"/>
              </a:rPr>
              <a:t>gingitage</a:t>
            </a:r>
            <a:r>
              <a:rPr lang="en-US" sz="2400" b="1" dirty="0">
                <a:solidFill>
                  <a:prstClr val="white"/>
                </a:solidFill>
                <a:latin typeface="Calibri Light" panose="020F0302020204030204"/>
              </a:rPr>
              <a:t>.</a:t>
            </a:r>
          </a:p>
        </p:txBody>
      </p:sp>
      <p:sp>
        <p:nvSpPr>
          <p:cNvPr id="11" name="TextBox 5"/>
          <p:cNvSpPr txBox="1"/>
          <p:nvPr/>
        </p:nvSpPr>
        <p:spPr>
          <a:xfrm>
            <a:off x="1270557" y="4701158"/>
            <a:ext cx="7439173" cy="461665"/>
          </a:xfrm>
          <a:prstGeom prst="rect">
            <a:avLst/>
          </a:prstGeom>
          <a:noFill/>
        </p:spPr>
        <p:txBody>
          <a:bodyPr wrap="square" rtlCol="1">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noProof="0" dirty="0">
                <a:solidFill>
                  <a:srgbClr val="FFFFFF"/>
                </a:solidFill>
                <a:latin typeface="+mj-lt"/>
              </a:rPr>
              <a:t>G</a:t>
            </a:r>
            <a:r>
              <a:rPr kumimoji="0" lang="en-US" sz="2400" b="1" i="0" u="none" strike="noStrike" kern="1200" cap="none" spc="0" normalizeH="0" baseline="0" noProof="0" dirty="0">
                <a:ln>
                  <a:noFill/>
                </a:ln>
                <a:solidFill>
                  <a:srgbClr val="FFFFFF"/>
                </a:solidFill>
                <a:effectLst/>
                <a:uLnTx/>
                <a:uFillTx/>
                <a:latin typeface="+mj-lt"/>
              </a:rPr>
              <a:t>. Preparing in the presence of cord or </a:t>
            </a:r>
            <a:r>
              <a:rPr kumimoji="0" lang="en-US" sz="2400" b="1" i="0" u="none" strike="noStrike" kern="1200" cap="none" spc="0" normalizeH="0" baseline="0" noProof="0" dirty="0" err="1">
                <a:ln>
                  <a:noFill/>
                </a:ln>
                <a:solidFill>
                  <a:srgbClr val="FFFFFF"/>
                </a:solidFill>
                <a:effectLst/>
                <a:uLnTx/>
                <a:uFillTx/>
                <a:latin typeface="+mj-lt"/>
              </a:rPr>
              <a:t>teflon</a:t>
            </a:r>
            <a:r>
              <a:rPr kumimoji="0" lang="en-US" sz="2400" b="1" i="0" u="none" strike="noStrike" kern="1200" cap="none" spc="0" normalizeH="0" baseline="0" noProof="0" dirty="0">
                <a:ln>
                  <a:noFill/>
                </a:ln>
                <a:solidFill>
                  <a:srgbClr val="FFFFFF"/>
                </a:solidFill>
                <a:effectLst/>
                <a:uLnTx/>
                <a:uFillTx/>
                <a:latin typeface="+mj-lt"/>
              </a:rPr>
              <a:t>.</a:t>
            </a:r>
          </a:p>
        </p:txBody>
      </p:sp>
      <p:sp>
        <p:nvSpPr>
          <p:cNvPr id="15" name="TextBox 5"/>
          <p:cNvSpPr txBox="1"/>
          <p:nvPr/>
        </p:nvSpPr>
        <p:spPr>
          <a:xfrm>
            <a:off x="1265621" y="4330497"/>
            <a:ext cx="6707947" cy="461665"/>
          </a:xfrm>
          <a:prstGeom prst="rect">
            <a:avLst/>
          </a:prstGeom>
          <a:noFill/>
        </p:spPr>
        <p:txBody>
          <a:bodyPr wrap="square" rtlCol="1">
            <a:spAutoFit/>
          </a:bodyPr>
          <a:lstStyle/>
          <a:p>
            <a:pPr algn="just" defTabSz="914400">
              <a:defRPr/>
            </a:pPr>
            <a:r>
              <a:rPr lang="en-US" sz="2400" b="1" dirty="0">
                <a:solidFill>
                  <a:prstClr val="white"/>
                </a:solidFill>
                <a:latin typeface="Calibri Light" panose="020F0302020204030204"/>
              </a:rPr>
              <a:t>F. Immediate impression if healthy tissue available.</a:t>
            </a:r>
          </a:p>
        </p:txBody>
      </p:sp>
      <p:sp>
        <p:nvSpPr>
          <p:cNvPr id="18" name="مستطيل 17"/>
          <p:cNvSpPr/>
          <p:nvPr/>
        </p:nvSpPr>
        <p:spPr>
          <a:xfrm rot="16200000">
            <a:off x="-3288881" y="3065005"/>
            <a:ext cx="7340321"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u="sng" dirty="0">
                <a:solidFill>
                  <a:srgbClr val="CC0066"/>
                </a:solidFill>
                <a:latin typeface="Arial Black" panose="020B0A04020102020204" pitchFamily="34" charset="0"/>
              </a:rPr>
              <a:t>BATT BUR </a:t>
            </a:r>
            <a:r>
              <a:rPr lang="en-US" sz="4000" b="1" u="sng" dirty="0">
                <a:solidFill>
                  <a:srgbClr val="CC0066"/>
                </a:solidFill>
                <a:latin typeface="Bradley Hand ITC" panose="03070402050302030203" pitchFamily="66" charset="0"/>
              </a:rPr>
              <a:t>ADVANTAGE</a:t>
            </a:r>
            <a:r>
              <a:rPr kumimoji="0" lang="en-US" sz="4000" b="1" i="0" u="sng" strike="noStrike" kern="1200" cap="none" spc="0" normalizeH="0" baseline="0" noProof="0" dirty="0">
                <a:ln>
                  <a:noFill/>
                </a:ln>
                <a:solidFill>
                  <a:srgbClr val="CC0066"/>
                </a:solidFill>
                <a:effectLst/>
                <a:uLnTx/>
                <a:uFillTx/>
                <a:latin typeface="Bradley Hand ITC" panose="03070402050302030203" pitchFamily="66" charset="0"/>
                <a:ea typeface="+mn-ea"/>
                <a:cs typeface="+mn-cs"/>
              </a:rPr>
              <a:t>S</a:t>
            </a:r>
          </a:p>
        </p:txBody>
      </p:sp>
      <p:sp>
        <p:nvSpPr>
          <p:cNvPr id="19" name="TextBox 5"/>
          <p:cNvSpPr txBox="1"/>
          <p:nvPr/>
        </p:nvSpPr>
        <p:spPr>
          <a:xfrm>
            <a:off x="1262573" y="3972379"/>
            <a:ext cx="7629634" cy="461665"/>
          </a:xfrm>
          <a:prstGeom prst="rect">
            <a:avLst/>
          </a:prstGeom>
          <a:noFill/>
        </p:spPr>
        <p:txBody>
          <a:bodyPr wrap="square" rtlCol="1">
            <a:spAutoFit/>
          </a:bodyPr>
          <a:lstStyle/>
          <a:p>
            <a:pPr algn="just" defTabSz="914400">
              <a:defRPr/>
            </a:pPr>
            <a:r>
              <a:rPr lang="en-US" sz="2400" b="1" dirty="0">
                <a:solidFill>
                  <a:prstClr val="white"/>
                </a:solidFill>
                <a:latin typeface="Calibri Light" panose="020F0302020204030204"/>
              </a:rPr>
              <a:t>E. Acts as a periodontal probe.</a:t>
            </a:r>
          </a:p>
        </p:txBody>
      </p:sp>
      <p:sp>
        <p:nvSpPr>
          <p:cNvPr id="2" name="TextBox 1">
            <a:extLst>
              <a:ext uri="{FF2B5EF4-FFF2-40B4-BE49-F238E27FC236}">
                <a16:creationId xmlns:a16="http://schemas.microsoft.com/office/drawing/2014/main" id="{2ECA3E93-67C3-DEAF-6BFE-4553977C5A47}"/>
              </a:ext>
            </a:extLst>
          </p:cNvPr>
          <p:cNvSpPr txBox="1"/>
          <p:nvPr/>
        </p:nvSpPr>
        <p:spPr>
          <a:xfrm>
            <a:off x="750925" y="6324988"/>
            <a:ext cx="2659935"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MuseoSans-100"/>
              </a:rPr>
              <a:t>Ramos </a:t>
            </a:r>
            <a:r>
              <a:rPr kumimoji="0" lang="en-US" sz="2400" b="0" i="1" u="none" strike="noStrike" kern="0" cap="none" spc="0" normalizeH="0" baseline="0" noProof="0" dirty="0">
                <a:ln>
                  <a:noFill/>
                </a:ln>
                <a:solidFill>
                  <a:prstClr val="white"/>
                </a:solidFill>
                <a:effectLst/>
                <a:uLnTx/>
                <a:uFillTx/>
                <a:latin typeface="MuseoSans-100"/>
              </a:rPr>
              <a:t>et al </a:t>
            </a:r>
            <a:r>
              <a:rPr kumimoji="0" lang="en-US" sz="2400" b="0" i="0" u="none" strike="noStrike" kern="0" cap="none" spc="0" normalizeH="0" baseline="0" noProof="0" dirty="0">
                <a:ln>
                  <a:noFill/>
                </a:ln>
                <a:solidFill>
                  <a:prstClr val="white"/>
                </a:solidFill>
                <a:effectLst/>
                <a:uLnTx/>
                <a:uFillTx/>
                <a:latin typeface="MuseoSans-100"/>
              </a:rPr>
              <a:t>2017</a:t>
            </a:r>
            <a:endParaRPr kumimoji="0" lang="en-US" sz="24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138668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5" grpId="0"/>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707557" y="288281"/>
            <a:ext cx="7250194" cy="830997"/>
          </a:xfrm>
          <a:prstGeom prst="rect">
            <a:avLst/>
          </a:prstGeom>
          <a:noFill/>
        </p:spPr>
        <p:txBody>
          <a:bodyPr wrap="square" rtlCol="1">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Light" panose="020F0302020204030204"/>
                <a:ea typeface="+mn-ea"/>
                <a:cs typeface="+mn-cs"/>
              </a:rPr>
              <a:t>-Non-active tip, so not touching the first millimeter of root cementum.</a:t>
            </a:r>
            <a:endParaRPr kumimoji="0" lang="ar-IQ" sz="24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endParaRPr>
          </a:p>
        </p:txBody>
      </p:sp>
      <p:sp>
        <p:nvSpPr>
          <p:cNvPr id="10" name="TextBox 9"/>
          <p:cNvSpPr txBox="1"/>
          <p:nvPr/>
        </p:nvSpPr>
        <p:spPr>
          <a:xfrm>
            <a:off x="721231" y="1150605"/>
            <a:ext cx="7236520" cy="830997"/>
          </a:xfrm>
          <a:prstGeom prst="rect">
            <a:avLst/>
          </a:prstGeom>
          <a:noFill/>
        </p:spPr>
        <p:txBody>
          <a:bodyPr wrap="square" rtlCol="1">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Light" panose="020F0302020204030204"/>
                <a:ea typeface="+mn-ea"/>
                <a:cs typeface="+mn-cs"/>
              </a:rPr>
              <a:t>-No or little bleeding (curettage just within the epithelial tissue).</a:t>
            </a:r>
            <a:endParaRPr kumimoji="0" lang="ar-IQ" sz="24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endParaRPr>
          </a:p>
        </p:txBody>
      </p:sp>
      <p:sp>
        <p:nvSpPr>
          <p:cNvPr id="11" name="TextBox 10"/>
          <p:cNvSpPr txBox="1"/>
          <p:nvPr/>
        </p:nvSpPr>
        <p:spPr>
          <a:xfrm>
            <a:off x="738702" y="2037646"/>
            <a:ext cx="7219049" cy="830997"/>
          </a:xfrm>
          <a:prstGeom prst="rect">
            <a:avLst/>
          </a:prstGeom>
          <a:noFill/>
        </p:spPr>
        <p:txBody>
          <a:bodyPr wrap="square" rtlCol="1">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Light" panose="020F0302020204030204"/>
                <a:ea typeface="+mn-ea"/>
                <a:cs typeface="+mn-cs"/>
              </a:rPr>
              <a:t>-Saving the whole dentin thickness and part of enamel  for good bonding, stress distribution and less sensitivity.   </a:t>
            </a:r>
            <a:endParaRPr kumimoji="0" lang="ar-IQ" sz="24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endParaRPr>
          </a:p>
        </p:txBody>
      </p:sp>
      <p:pic>
        <p:nvPicPr>
          <p:cNvPr id="17" name="Picture 7"/>
          <p:cNvPicPr>
            <a:picLocks noChangeAspect="1"/>
          </p:cNvPicPr>
          <p:nvPr/>
        </p:nvPicPr>
        <p:blipFill rotWithShape="1">
          <a:blip r:embed="rId2"/>
          <a:srcRect l="12545" t="2782" r="12466" b="25565"/>
          <a:stretch/>
        </p:blipFill>
        <p:spPr>
          <a:xfrm rot="16200000">
            <a:off x="6769919" y="1439125"/>
            <a:ext cx="6846713" cy="3968458"/>
          </a:xfrm>
          <a:prstGeom prst="rect">
            <a:avLst/>
          </a:prstGeom>
        </p:spPr>
      </p:pic>
      <p:sp>
        <p:nvSpPr>
          <p:cNvPr id="19" name="Rectangle 5"/>
          <p:cNvSpPr/>
          <p:nvPr/>
        </p:nvSpPr>
        <p:spPr>
          <a:xfrm>
            <a:off x="674520" y="2934460"/>
            <a:ext cx="7142597"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Light" panose="020F0302020204030204"/>
                <a:ea typeface="+mn-ea"/>
                <a:cs typeface="+mn-cs"/>
              </a:rPr>
              <a:t>-No</a:t>
            </a:r>
            <a:r>
              <a:rPr kumimoji="0" lang="en-US" sz="2400" b="1" i="0" u="none" strike="noStrike" kern="1200" cap="none" spc="0" normalizeH="0" noProof="0" dirty="0">
                <a:ln>
                  <a:noFill/>
                </a:ln>
                <a:solidFill>
                  <a:prstClr val="white"/>
                </a:solidFill>
                <a:effectLst/>
                <a:uLnTx/>
                <a:uFillTx/>
                <a:latin typeface="Calibri Light" panose="020F0302020204030204"/>
                <a:ea typeface="+mn-ea"/>
                <a:cs typeface="+mn-cs"/>
              </a:rPr>
              <a:t> need for IDS.</a:t>
            </a:r>
            <a:endParaRPr kumimoji="0" lang="en-US" sz="24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1" name="مستطيل 20"/>
          <p:cNvSpPr/>
          <p:nvPr/>
        </p:nvSpPr>
        <p:spPr>
          <a:xfrm rot="16200000">
            <a:off x="-3288881" y="3065006"/>
            <a:ext cx="7340321"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CC0066"/>
                </a:solidFill>
                <a:effectLst/>
                <a:uLnTx/>
                <a:uFillTx/>
                <a:latin typeface="Arial Black" panose="020B0A04020102020204" pitchFamily="34" charset="0"/>
                <a:ea typeface="+mn-ea"/>
                <a:cs typeface="+mn-cs"/>
              </a:rPr>
              <a:t>BATT BUR </a:t>
            </a:r>
            <a:r>
              <a:rPr kumimoji="0" lang="en-US" sz="4000" b="1" i="0" u="sng" strike="noStrike" kern="1200" cap="none" spc="0" normalizeH="0" baseline="0" noProof="0" dirty="0">
                <a:ln>
                  <a:noFill/>
                </a:ln>
                <a:solidFill>
                  <a:srgbClr val="CC0066"/>
                </a:solidFill>
                <a:effectLst/>
                <a:uLnTx/>
                <a:uFillTx/>
                <a:latin typeface="Bradley Hand ITC" panose="03070402050302030203" pitchFamily="66" charset="0"/>
                <a:ea typeface="+mn-ea"/>
                <a:cs typeface="+mn-cs"/>
              </a:rPr>
              <a:t>ADVANTAGES</a:t>
            </a:r>
          </a:p>
        </p:txBody>
      </p:sp>
      <p:sp>
        <p:nvSpPr>
          <p:cNvPr id="14" name="Rectangle 5"/>
          <p:cNvSpPr/>
          <p:nvPr/>
        </p:nvSpPr>
        <p:spPr>
          <a:xfrm>
            <a:off x="674520" y="3434340"/>
            <a:ext cx="7283231"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Calibri Light" panose="020F0302020204030204"/>
              </a:rPr>
              <a:t>-Maintenance of the non-prepared area of the tooth and saving root convergence with neighboring tooth.  </a:t>
            </a:r>
          </a:p>
        </p:txBody>
      </p:sp>
      <p:pic>
        <p:nvPicPr>
          <p:cNvPr id="15" name="Picture 3"/>
          <p:cNvPicPr>
            <a:picLocks noChangeAspect="1"/>
          </p:cNvPicPr>
          <p:nvPr/>
        </p:nvPicPr>
        <p:blipFill>
          <a:blip r:embed="rId3"/>
          <a:stretch>
            <a:fillRect/>
          </a:stretch>
        </p:blipFill>
        <p:spPr>
          <a:xfrm>
            <a:off x="2792546" y="4342155"/>
            <a:ext cx="3714745" cy="2164239"/>
          </a:xfrm>
          <a:prstGeom prst="rect">
            <a:avLst/>
          </a:prstGeom>
        </p:spPr>
      </p:pic>
      <p:sp>
        <p:nvSpPr>
          <p:cNvPr id="2" name="TextBox 1">
            <a:extLst>
              <a:ext uri="{FF2B5EF4-FFF2-40B4-BE49-F238E27FC236}">
                <a16:creationId xmlns:a16="http://schemas.microsoft.com/office/drawing/2014/main" id="{8043F339-DC55-F745-339C-7E04014D2226}"/>
              </a:ext>
            </a:extLst>
          </p:cNvPr>
          <p:cNvSpPr txBox="1"/>
          <p:nvPr/>
        </p:nvSpPr>
        <p:spPr>
          <a:xfrm>
            <a:off x="678356" y="6383045"/>
            <a:ext cx="2659935" cy="40011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MuseoSans-100"/>
              </a:rPr>
              <a:t>Ramos </a:t>
            </a:r>
            <a:r>
              <a:rPr kumimoji="0" lang="en-US" sz="2000" b="0" i="1" u="none" strike="noStrike" kern="0" cap="none" spc="0" normalizeH="0" baseline="0" noProof="0" dirty="0">
                <a:ln>
                  <a:noFill/>
                </a:ln>
                <a:solidFill>
                  <a:prstClr val="white"/>
                </a:solidFill>
                <a:effectLst/>
                <a:uLnTx/>
                <a:uFillTx/>
                <a:latin typeface="MuseoSans-100"/>
              </a:rPr>
              <a:t>et al </a:t>
            </a:r>
            <a:r>
              <a:rPr kumimoji="0" lang="en-US" sz="2000" b="0" i="0" u="none" strike="noStrike" kern="0" cap="none" spc="0" normalizeH="0" baseline="0" noProof="0" dirty="0">
                <a:ln>
                  <a:noFill/>
                </a:ln>
                <a:solidFill>
                  <a:prstClr val="white"/>
                </a:solidFill>
                <a:effectLst/>
                <a:uLnTx/>
                <a:uFillTx/>
                <a:latin typeface="MuseoSans-100"/>
              </a:rPr>
              <a:t>2017</a:t>
            </a:r>
            <a:endParaRPr kumimoji="0" lang="en-US" sz="20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2069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9"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rot="16200000">
            <a:off x="-3123416" y="2911119"/>
            <a:ext cx="7340321" cy="1015663"/>
          </a:xfrm>
          <a:prstGeom prst="rect">
            <a:avLst/>
          </a:prstGeom>
        </p:spPr>
        <p:txBody>
          <a:bodyPr wrap="square">
            <a:spAutoFit/>
          </a:bodyPr>
          <a:lstStyle/>
          <a:p>
            <a:pPr algn="ctr">
              <a:defRPr/>
            </a:pPr>
            <a:r>
              <a:rPr lang="en-US" sz="6000" b="1" u="sng" dirty="0">
                <a:solidFill>
                  <a:srgbClr val="CC0066"/>
                </a:solidFill>
                <a:latin typeface="Arial Black" panose="020B0A04020102020204" pitchFamily="34" charset="0"/>
              </a:rPr>
              <a:t>SHOULDER</a:t>
            </a:r>
            <a:r>
              <a:rPr lang="en-US" sz="6000" b="1" u="sng" dirty="0">
                <a:solidFill>
                  <a:srgbClr val="CC0066"/>
                </a:solidFill>
                <a:latin typeface="Bradley Hand ITC" panose="03070402050302030203" pitchFamily="66" charset="0"/>
              </a:rPr>
              <a:t>LESS</a:t>
            </a:r>
            <a:endParaRPr lang="en-US" sz="4000" b="1" u="sng" dirty="0">
              <a:solidFill>
                <a:srgbClr val="CC0066"/>
              </a:solidFill>
              <a:latin typeface="Bradley Hand ITC" panose="03070402050302030203" pitchFamily="66" charset="0"/>
            </a:endParaRPr>
          </a:p>
        </p:txBody>
      </p:sp>
      <p:sp>
        <p:nvSpPr>
          <p:cNvPr id="5" name="TextBox 4">
            <a:extLst>
              <a:ext uri="{FF2B5EF4-FFF2-40B4-BE49-F238E27FC236}">
                <a16:creationId xmlns:a16="http://schemas.microsoft.com/office/drawing/2014/main" id="{4A9F0CC9-0966-42DF-96FE-39E62FFE44DB}"/>
              </a:ext>
            </a:extLst>
          </p:cNvPr>
          <p:cNvSpPr txBox="1"/>
          <p:nvPr/>
        </p:nvSpPr>
        <p:spPr>
          <a:xfrm>
            <a:off x="1054576" y="358392"/>
            <a:ext cx="10893583" cy="461665"/>
          </a:xfrm>
          <a:prstGeom prst="rect">
            <a:avLst/>
          </a:prstGeom>
          <a:noFill/>
        </p:spPr>
        <p:txBody>
          <a:bodyPr wrap="square">
            <a:spAutoFit/>
          </a:bodyPr>
          <a:lstStyle/>
          <a:p>
            <a:pPr marL="342900" marR="0" lvl="0" indent="-342900" algn="just" defTabSz="914400" rtl="0" eaLnBrk="1" fontAlgn="auto" latinLnBrk="0" hangingPunct="1">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effectLst/>
                <a:uLnTx/>
                <a:uFillTx/>
                <a:ea typeface="+mn-ea"/>
                <a:cs typeface="+mn-cs"/>
              </a:rPr>
              <a:t>As a first-option alternative to a shoulder or chamfer in posterior crowns</a:t>
            </a:r>
          </a:p>
        </p:txBody>
      </p:sp>
      <p:sp>
        <p:nvSpPr>
          <p:cNvPr id="6" name="TextBox 4">
            <a:extLst>
              <a:ext uri="{FF2B5EF4-FFF2-40B4-BE49-F238E27FC236}">
                <a16:creationId xmlns:a16="http://schemas.microsoft.com/office/drawing/2014/main" id="{4A9F0CC9-0966-42DF-96FE-39E62FFE44DB}"/>
              </a:ext>
            </a:extLst>
          </p:cNvPr>
          <p:cNvSpPr txBox="1"/>
          <p:nvPr/>
        </p:nvSpPr>
        <p:spPr>
          <a:xfrm>
            <a:off x="1058929" y="754633"/>
            <a:ext cx="10893583" cy="830997"/>
          </a:xfrm>
          <a:prstGeom prst="rect">
            <a:avLst/>
          </a:prstGeom>
          <a:noFill/>
        </p:spPr>
        <p:txBody>
          <a:bodyPr wrap="square">
            <a:spAutoFit/>
          </a:bodyPr>
          <a:lstStyle/>
          <a:p>
            <a:pPr marL="342900" marR="0" lvl="0" indent="-342900" algn="just" defTabSz="914400" rtl="0" eaLnBrk="1" fontAlgn="auto" latinLnBrk="0" hangingPunct="1">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effectLst/>
                <a:uLnTx/>
                <a:uFillTx/>
                <a:ea typeface="+mn-ea"/>
                <a:cs typeface="+mn-cs"/>
              </a:rPr>
              <a:t>Burs with an inactive tip to reduce the risk of undercuts, avoid </a:t>
            </a:r>
            <a:r>
              <a:rPr kumimoji="0" lang="en-US" sz="2400" b="0" i="0" u="none" strike="noStrike" kern="1200" cap="none" spc="0" normalizeH="0" baseline="0" noProof="0" dirty="0" err="1">
                <a:ln>
                  <a:noFill/>
                </a:ln>
                <a:effectLst/>
                <a:uLnTx/>
                <a:uFillTx/>
                <a:ea typeface="+mn-ea"/>
                <a:cs typeface="+mn-cs"/>
              </a:rPr>
              <a:t>supracrestal</a:t>
            </a:r>
            <a:r>
              <a:rPr kumimoji="0" lang="en-US" sz="2400" b="0" i="0" u="none" strike="noStrike" kern="1200" cap="none" spc="0" normalizeH="0" baseline="0" noProof="0" dirty="0">
                <a:ln>
                  <a:noFill/>
                </a:ln>
                <a:effectLst/>
                <a:uLnTx/>
                <a:uFillTx/>
                <a:ea typeface="+mn-ea"/>
                <a:cs typeface="+mn-cs"/>
              </a:rPr>
              <a:t> connective tissue attachment violation </a:t>
            </a:r>
          </a:p>
        </p:txBody>
      </p:sp>
      <p:sp>
        <p:nvSpPr>
          <p:cNvPr id="7" name="TextBox 4">
            <a:extLst>
              <a:ext uri="{FF2B5EF4-FFF2-40B4-BE49-F238E27FC236}">
                <a16:creationId xmlns:a16="http://schemas.microsoft.com/office/drawing/2014/main" id="{4A9F0CC9-0966-42DF-96FE-39E62FFE44DB}"/>
              </a:ext>
            </a:extLst>
          </p:cNvPr>
          <p:cNvSpPr txBox="1"/>
          <p:nvPr/>
        </p:nvSpPr>
        <p:spPr>
          <a:xfrm>
            <a:off x="976198" y="1612426"/>
            <a:ext cx="10893583" cy="1938992"/>
          </a:xfrm>
          <a:prstGeom prst="rect">
            <a:avLst/>
          </a:prstGeom>
          <a:noFill/>
        </p:spPr>
        <p:txBody>
          <a:bodyPr wrap="square">
            <a:spAutoFit/>
          </a:bodyPr>
          <a:lstStyle/>
          <a:p>
            <a:pPr marL="342900" marR="0" lvl="0" indent="-342900" algn="just" defTabSz="914400" rtl="0" eaLnBrk="1" fontAlgn="auto" latinLnBrk="0" hangingPunct="1">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effectLst/>
                <a:uLnTx/>
                <a:uFillTx/>
                <a:ea typeface="+mn-ea"/>
                <a:cs typeface="+mn-cs"/>
              </a:rPr>
              <a:t>The use of soft tissue retraction with Teflon tape during preparation has also been suggested for further protection of bur action and to facilitate the impression</a:t>
            </a:r>
          </a:p>
          <a:p>
            <a:pPr marL="342900" marR="0" lvl="0" indent="-342900" algn="just" defTabSz="914400" rtl="0" eaLnBrk="1" fontAlgn="auto" latinLnBrk="0" hangingPunct="1">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effectLst/>
                <a:uLnTx/>
                <a:uFillTx/>
                <a:ea typeface="+mn-ea"/>
                <a:cs typeface="+mn-cs"/>
              </a:rPr>
              <a:t>Impressions can take place on the same day, and the resulting margin remains no deeper than the sulcus or junctional epithelium, avoiding connective tissue attachment </a:t>
            </a:r>
          </a:p>
        </p:txBody>
      </p:sp>
      <p:pic>
        <p:nvPicPr>
          <p:cNvPr id="8" name="صورة 7"/>
          <p:cNvPicPr>
            <a:picLocks noChangeAspect="1"/>
          </p:cNvPicPr>
          <p:nvPr/>
        </p:nvPicPr>
        <p:blipFill>
          <a:blip r:embed="rId2"/>
          <a:stretch>
            <a:fillRect/>
          </a:stretch>
        </p:blipFill>
        <p:spPr>
          <a:xfrm>
            <a:off x="8114927" y="1499930"/>
            <a:ext cx="3834716" cy="2743438"/>
          </a:xfrm>
          <a:prstGeom prst="rect">
            <a:avLst/>
          </a:prstGeom>
        </p:spPr>
      </p:pic>
      <p:sp>
        <p:nvSpPr>
          <p:cNvPr id="9" name="TextBox 4">
            <a:extLst>
              <a:ext uri="{FF2B5EF4-FFF2-40B4-BE49-F238E27FC236}">
                <a16:creationId xmlns:a16="http://schemas.microsoft.com/office/drawing/2014/main" id="{4A9F0CC9-0966-42DF-96FE-39E62FFE44DB}"/>
              </a:ext>
            </a:extLst>
          </p:cNvPr>
          <p:cNvSpPr txBox="1"/>
          <p:nvPr/>
        </p:nvSpPr>
        <p:spPr>
          <a:xfrm>
            <a:off x="971841" y="3497835"/>
            <a:ext cx="10893583" cy="461665"/>
          </a:xfrm>
          <a:prstGeom prst="rect">
            <a:avLst/>
          </a:prstGeom>
          <a:noFill/>
        </p:spPr>
        <p:txBody>
          <a:bodyPr wrap="square">
            <a:spAutoFit/>
          </a:bodyPr>
          <a:lstStyle/>
          <a:p>
            <a:pPr marL="342900" marR="0" lvl="0" indent="-342900" algn="just" defTabSz="914400" rtl="0" eaLnBrk="1" fontAlgn="auto" latinLnBrk="0" hangingPunct="1">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effectLst/>
                <a:uLnTx/>
                <a:uFillTx/>
                <a:ea typeface="+mn-ea"/>
                <a:cs typeface="+mn-cs"/>
              </a:rPr>
              <a:t>The marginal edge, 0.2 mm has been considered the maximum thickness </a:t>
            </a:r>
          </a:p>
        </p:txBody>
      </p:sp>
      <p:pic>
        <p:nvPicPr>
          <p:cNvPr id="10" name="صورة 9"/>
          <p:cNvPicPr>
            <a:picLocks noChangeAspect="1"/>
          </p:cNvPicPr>
          <p:nvPr/>
        </p:nvPicPr>
        <p:blipFill>
          <a:blip r:embed="rId3"/>
          <a:stretch>
            <a:fillRect/>
          </a:stretch>
        </p:blipFill>
        <p:spPr>
          <a:xfrm>
            <a:off x="1776831" y="4010875"/>
            <a:ext cx="2411993" cy="2593867"/>
          </a:xfrm>
          <a:prstGeom prst="rect">
            <a:avLst/>
          </a:prstGeom>
        </p:spPr>
      </p:pic>
      <p:pic>
        <p:nvPicPr>
          <p:cNvPr id="11" name="صورة 10"/>
          <p:cNvPicPr>
            <a:picLocks noChangeAspect="1"/>
          </p:cNvPicPr>
          <p:nvPr/>
        </p:nvPicPr>
        <p:blipFill>
          <a:blip r:embed="rId4"/>
          <a:stretch>
            <a:fillRect/>
          </a:stretch>
        </p:blipFill>
        <p:spPr>
          <a:xfrm>
            <a:off x="4704903" y="4010875"/>
            <a:ext cx="2995399" cy="2566866"/>
          </a:xfrm>
          <a:prstGeom prst="rect">
            <a:avLst/>
          </a:prstGeom>
        </p:spPr>
      </p:pic>
      <p:pic>
        <p:nvPicPr>
          <p:cNvPr id="12" name="صورة 11"/>
          <p:cNvPicPr>
            <a:picLocks noChangeAspect="1"/>
          </p:cNvPicPr>
          <p:nvPr/>
        </p:nvPicPr>
        <p:blipFill>
          <a:blip r:embed="rId5"/>
          <a:stretch>
            <a:fillRect/>
          </a:stretch>
        </p:blipFill>
        <p:spPr>
          <a:xfrm>
            <a:off x="8136698" y="4007340"/>
            <a:ext cx="2740310" cy="2547330"/>
          </a:xfrm>
          <a:prstGeom prst="rect">
            <a:avLst/>
          </a:prstGeom>
        </p:spPr>
      </p:pic>
    </p:spTree>
    <p:extLst>
      <p:ext uri="{BB962C8B-B14F-4D97-AF65-F5344CB8AC3E}">
        <p14:creationId xmlns:p14="http://schemas.microsoft.com/office/powerpoint/2010/main" val="412484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500"/>
                                        <p:tgtEl>
                                          <p:spTgt spid="8"/>
                                        </p:tgtEl>
                                        <p:attrNameLst>
                                          <p:attrName>ppt_x</p:attrName>
                                        </p:attrNameLst>
                                      </p:cBhvr>
                                      <p:tavLst>
                                        <p:tav tm="0">
                                          <p:val>
                                            <p:strVal val="ppt_x"/>
                                          </p:val>
                                        </p:tav>
                                        <p:tav tm="100000">
                                          <p:val>
                                            <p:strVal val="ppt_x"/>
                                          </p:val>
                                        </p:tav>
                                      </p:tavLst>
                                    </p:anim>
                                    <p:anim calcmode="lin" valueType="num">
                                      <p:cBhvr additive="base">
                                        <p:cTn id="15" dur="500"/>
                                        <p:tgtEl>
                                          <p:spTgt spid="8"/>
                                        </p:tgtEl>
                                        <p:attrNameLst>
                                          <p:attrName>ppt_y</p:attrName>
                                        </p:attrNameLst>
                                      </p:cBhvr>
                                      <p:tavLst>
                                        <p:tav tm="0">
                                          <p:val>
                                            <p:strVal val="ppt_y"/>
                                          </p:val>
                                        </p:tav>
                                        <p:tav tm="100000">
                                          <p:val>
                                            <p:strVal val="1+ppt_h/2"/>
                                          </p:val>
                                        </p:tav>
                                      </p:tavLst>
                                    </p:anim>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268FC-BFF6-4567-9735-EDC67D65B5CE}"/>
              </a:ext>
            </a:extLst>
          </p:cNvPr>
          <p:cNvPicPr>
            <a:picLocks noChangeAspect="1"/>
          </p:cNvPicPr>
          <p:nvPr/>
        </p:nvPicPr>
        <p:blipFill>
          <a:blip r:embed="rId2"/>
          <a:stretch>
            <a:fillRect/>
          </a:stretch>
        </p:blipFill>
        <p:spPr>
          <a:xfrm>
            <a:off x="104199" y="200968"/>
            <a:ext cx="3888000" cy="3153348"/>
          </a:xfrm>
          <a:prstGeom prst="rect">
            <a:avLst/>
          </a:prstGeom>
        </p:spPr>
      </p:pic>
      <p:pic>
        <p:nvPicPr>
          <p:cNvPr id="7" name="Picture 6">
            <a:extLst>
              <a:ext uri="{FF2B5EF4-FFF2-40B4-BE49-F238E27FC236}">
                <a16:creationId xmlns:a16="http://schemas.microsoft.com/office/drawing/2014/main" id="{3807FB50-5D0D-4AD8-8E33-804E715674EE}"/>
              </a:ext>
            </a:extLst>
          </p:cNvPr>
          <p:cNvPicPr>
            <a:picLocks noChangeAspect="1"/>
          </p:cNvPicPr>
          <p:nvPr/>
        </p:nvPicPr>
        <p:blipFill>
          <a:blip r:embed="rId3"/>
          <a:stretch>
            <a:fillRect/>
          </a:stretch>
        </p:blipFill>
        <p:spPr>
          <a:xfrm>
            <a:off x="4083548" y="200968"/>
            <a:ext cx="3888000" cy="3153348"/>
          </a:xfrm>
          <a:prstGeom prst="rect">
            <a:avLst/>
          </a:prstGeom>
        </p:spPr>
      </p:pic>
      <p:pic>
        <p:nvPicPr>
          <p:cNvPr id="9" name="Picture 8">
            <a:extLst>
              <a:ext uri="{FF2B5EF4-FFF2-40B4-BE49-F238E27FC236}">
                <a16:creationId xmlns:a16="http://schemas.microsoft.com/office/drawing/2014/main" id="{1C1AEA88-E88A-4EC6-9DBD-72F38A87DC98}"/>
              </a:ext>
            </a:extLst>
          </p:cNvPr>
          <p:cNvPicPr>
            <a:picLocks noChangeAspect="1"/>
          </p:cNvPicPr>
          <p:nvPr/>
        </p:nvPicPr>
        <p:blipFill>
          <a:blip r:embed="rId4"/>
          <a:stretch>
            <a:fillRect/>
          </a:stretch>
        </p:blipFill>
        <p:spPr>
          <a:xfrm>
            <a:off x="8062897" y="200968"/>
            <a:ext cx="3888000" cy="3153347"/>
          </a:xfrm>
          <a:prstGeom prst="rect">
            <a:avLst/>
          </a:prstGeom>
        </p:spPr>
      </p:pic>
      <p:pic>
        <p:nvPicPr>
          <p:cNvPr id="11" name="Picture 10">
            <a:extLst>
              <a:ext uri="{FF2B5EF4-FFF2-40B4-BE49-F238E27FC236}">
                <a16:creationId xmlns:a16="http://schemas.microsoft.com/office/drawing/2014/main" id="{096652E0-E97D-489F-8A5B-E5A8B54DB5EB}"/>
              </a:ext>
            </a:extLst>
          </p:cNvPr>
          <p:cNvPicPr>
            <a:picLocks noChangeAspect="1"/>
          </p:cNvPicPr>
          <p:nvPr/>
        </p:nvPicPr>
        <p:blipFill>
          <a:blip r:embed="rId5"/>
          <a:stretch>
            <a:fillRect/>
          </a:stretch>
        </p:blipFill>
        <p:spPr>
          <a:xfrm>
            <a:off x="126385" y="3493638"/>
            <a:ext cx="5877227" cy="3266080"/>
          </a:xfrm>
          <a:prstGeom prst="rect">
            <a:avLst/>
          </a:prstGeom>
        </p:spPr>
      </p:pic>
      <p:pic>
        <p:nvPicPr>
          <p:cNvPr id="13" name="Picture 12">
            <a:extLst>
              <a:ext uri="{FF2B5EF4-FFF2-40B4-BE49-F238E27FC236}">
                <a16:creationId xmlns:a16="http://schemas.microsoft.com/office/drawing/2014/main" id="{7F1AAD68-7276-455D-BA3E-BC1217F7E10D}"/>
              </a:ext>
            </a:extLst>
          </p:cNvPr>
          <p:cNvPicPr>
            <a:picLocks noChangeAspect="1"/>
          </p:cNvPicPr>
          <p:nvPr/>
        </p:nvPicPr>
        <p:blipFill>
          <a:blip r:embed="rId6"/>
          <a:stretch>
            <a:fillRect/>
          </a:stretch>
        </p:blipFill>
        <p:spPr>
          <a:xfrm>
            <a:off x="6113239" y="3493638"/>
            <a:ext cx="5851896" cy="3266080"/>
          </a:xfrm>
          <a:prstGeom prst="rect">
            <a:avLst/>
          </a:prstGeom>
        </p:spPr>
      </p:pic>
      <p:sp>
        <p:nvSpPr>
          <p:cNvPr id="2" name="TextBox 1">
            <a:extLst>
              <a:ext uri="{FF2B5EF4-FFF2-40B4-BE49-F238E27FC236}">
                <a16:creationId xmlns:a16="http://schemas.microsoft.com/office/drawing/2014/main" id="{606E4238-5E33-D301-CDBB-947CC39E77D4}"/>
              </a:ext>
            </a:extLst>
          </p:cNvPr>
          <p:cNvSpPr txBox="1"/>
          <p:nvPr/>
        </p:nvSpPr>
        <p:spPr>
          <a:xfrm>
            <a:off x="112294" y="6368530"/>
            <a:ext cx="2659935" cy="461665"/>
          </a:xfrm>
          <a:prstGeom prst="rect">
            <a:avLst/>
          </a:prstGeom>
          <a:noFill/>
        </p:spPr>
        <p:txBody>
          <a:bodyPr wrap="square">
            <a:spAutoFit/>
          </a:bodyPr>
          <a:lstStyle/>
          <a:p>
            <a:r>
              <a:rPr lang="en-US" sz="2400" b="0" i="0" u="none" strike="noStrike" baseline="0" dirty="0">
                <a:latin typeface="MuseoSans-100"/>
              </a:rPr>
              <a:t>Cardoso </a:t>
            </a:r>
            <a:r>
              <a:rPr lang="en-US" sz="2400" b="0" i="1" u="none" strike="noStrike" baseline="0" dirty="0">
                <a:latin typeface="MuseoSans-100"/>
              </a:rPr>
              <a:t>et al</a:t>
            </a:r>
            <a:r>
              <a:rPr lang="ar-IQ" sz="2400" i="1" dirty="0">
                <a:latin typeface="MuseoSans-100"/>
              </a:rPr>
              <a:t> </a:t>
            </a:r>
            <a:r>
              <a:rPr lang="ar-IQ" sz="2000" dirty="0">
                <a:latin typeface="MuseoSans-100"/>
              </a:rPr>
              <a:t>2023</a:t>
            </a:r>
            <a:r>
              <a:rPr lang="ar-IQ" sz="2400" b="0" i="0" u="none" strike="noStrike" baseline="0" dirty="0">
                <a:latin typeface="MuseoSans-100"/>
              </a:rPr>
              <a:t> </a:t>
            </a:r>
            <a:endParaRPr lang="en-US" sz="2400" dirty="0"/>
          </a:p>
        </p:txBody>
      </p:sp>
    </p:spTree>
    <p:extLst>
      <p:ext uri="{BB962C8B-B14F-4D97-AF65-F5344CB8AC3E}">
        <p14:creationId xmlns:p14="http://schemas.microsoft.com/office/powerpoint/2010/main" val="12692485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6E2266E-6B0C-43E2-986B-9AE3C2D3D2B7}"/>
              </a:ext>
            </a:extLst>
          </p:cNvPr>
          <p:cNvPicPr>
            <a:picLocks noChangeAspect="1"/>
          </p:cNvPicPr>
          <p:nvPr/>
        </p:nvPicPr>
        <p:blipFill>
          <a:blip r:embed="rId2"/>
          <a:stretch>
            <a:fillRect/>
          </a:stretch>
        </p:blipFill>
        <p:spPr>
          <a:xfrm>
            <a:off x="6005784" y="213417"/>
            <a:ext cx="5824124" cy="3105086"/>
          </a:xfrm>
          <a:prstGeom prst="rect">
            <a:avLst/>
          </a:prstGeom>
        </p:spPr>
      </p:pic>
      <p:pic>
        <p:nvPicPr>
          <p:cNvPr id="13" name="Picture 12">
            <a:extLst>
              <a:ext uri="{FF2B5EF4-FFF2-40B4-BE49-F238E27FC236}">
                <a16:creationId xmlns:a16="http://schemas.microsoft.com/office/drawing/2014/main" id="{1258BED1-60B0-40C3-AF69-EDDAF88D2352}"/>
              </a:ext>
            </a:extLst>
          </p:cNvPr>
          <p:cNvPicPr>
            <a:picLocks noChangeAspect="1"/>
          </p:cNvPicPr>
          <p:nvPr/>
        </p:nvPicPr>
        <p:blipFill>
          <a:blip r:embed="rId3"/>
          <a:stretch>
            <a:fillRect/>
          </a:stretch>
        </p:blipFill>
        <p:spPr>
          <a:xfrm>
            <a:off x="247069" y="223467"/>
            <a:ext cx="5586247" cy="3108964"/>
          </a:xfrm>
          <a:prstGeom prst="rect">
            <a:avLst/>
          </a:prstGeom>
        </p:spPr>
      </p:pic>
      <p:pic>
        <p:nvPicPr>
          <p:cNvPr id="19" name="Picture 18">
            <a:extLst>
              <a:ext uri="{FF2B5EF4-FFF2-40B4-BE49-F238E27FC236}">
                <a16:creationId xmlns:a16="http://schemas.microsoft.com/office/drawing/2014/main" id="{B468B10C-E1E7-4BA6-A85D-543B8A2302E0}"/>
              </a:ext>
            </a:extLst>
          </p:cNvPr>
          <p:cNvPicPr>
            <a:picLocks noChangeAspect="1"/>
          </p:cNvPicPr>
          <p:nvPr/>
        </p:nvPicPr>
        <p:blipFill>
          <a:blip r:embed="rId4"/>
          <a:stretch>
            <a:fillRect/>
          </a:stretch>
        </p:blipFill>
        <p:spPr>
          <a:xfrm>
            <a:off x="5995735" y="3482231"/>
            <a:ext cx="5824124" cy="3241351"/>
          </a:xfrm>
          <a:prstGeom prst="rect">
            <a:avLst/>
          </a:prstGeom>
        </p:spPr>
      </p:pic>
      <p:pic>
        <p:nvPicPr>
          <p:cNvPr id="2" name="صورة 1"/>
          <p:cNvPicPr>
            <a:picLocks noChangeAspect="1"/>
          </p:cNvPicPr>
          <p:nvPr/>
        </p:nvPicPr>
        <p:blipFill>
          <a:blip r:embed="rId5"/>
          <a:stretch>
            <a:fillRect/>
          </a:stretch>
        </p:blipFill>
        <p:spPr>
          <a:xfrm>
            <a:off x="268526" y="3485526"/>
            <a:ext cx="5574838" cy="3238055"/>
          </a:xfrm>
          <a:prstGeom prst="rect">
            <a:avLst/>
          </a:prstGeom>
        </p:spPr>
      </p:pic>
      <p:pic>
        <p:nvPicPr>
          <p:cNvPr id="3" name="Picture 2">
            <a:extLst>
              <a:ext uri="{FF2B5EF4-FFF2-40B4-BE49-F238E27FC236}">
                <a16:creationId xmlns:a16="http://schemas.microsoft.com/office/drawing/2014/main" id="{B5F49C96-C18C-5E69-0951-232997E94612}"/>
              </a:ext>
            </a:extLst>
          </p:cNvPr>
          <p:cNvPicPr>
            <a:picLocks noChangeAspect="1"/>
          </p:cNvPicPr>
          <p:nvPr/>
        </p:nvPicPr>
        <p:blipFill>
          <a:blip r:embed="rId6"/>
          <a:stretch>
            <a:fillRect/>
          </a:stretch>
        </p:blipFill>
        <p:spPr>
          <a:xfrm>
            <a:off x="117154" y="6237922"/>
            <a:ext cx="2755631" cy="652329"/>
          </a:xfrm>
          <a:prstGeom prst="rect">
            <a:avLst/>
          </a:prstGeom>
        </p:spPr>
      </p:pic>
    </p:spTree>
    <p:extLst>
      <p:ext uri="{BB962C8B-B14F-4D97-AF65-F5344CB8AC3E}">
        <p14:creationId xmlns:p14="http://schemas.microsoft.com/office/powerpoint/2010/main" val="3979507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645F33-C73C-1870-6A72-7366FD86EE23}"/>
              </a:ext>
            </a:extLst>
          </p:cNvPr>
          <p:cNvPicPr>
            <a:picLocks noChangeAspect="1"/>
          </p:cNvPicPr>
          <p:nvPr/>
        </p:nvPicPr>
        <p:blipFill>
          <a:blip r:embed="rId2"/>
          <a:stretch>
            <a:fillRect/>
          </a:stretch>
        </p:blipFill>
        <p:spPr>
          <a:xfrm>
            <a:off x="639990" y="661761"/>
            <a:ext cx="5267325" cy="5505450"/>
          </a:xfrm>
          <a:prstGeom prst="rect">
            <a:avLst/>
          </a:prstGeom>
        </p:spPr>
      </p:pic>
      <p:pic>
        <p:nvPicPr>
          <p:cNvPr id="7" name="Picture 6">
            <a:extLst>
              <a:ext uri="{FF2B5EF4-FFF2-40B4-BE49-F238E27FC236}">
                <a16:creationId xmlns:a16="http://schemas.microsoft.com/office/drawing/2014/main" id="{2E3196E0-72E8-6962-F9F7-3DF776C5B85F}"/>
              </a:ext>
            </a:extLst>
          </p:cNvPr>
          <p:cNvPicPr>
            <a:picLocks noChangeAspect="1"/>
          </p:cNvPicPr>
          <p:nvPr/>
        </p:nvPicPr>
        <p:blipFill>
          <a:blip r:embed="rId3"/>
          <a:stretch>
            <a:fillRect/>
          </a:stretch>
        </p:blipFill>
        <p:spPr>
          <a:xfrm>
            <a:off x="6284686" y="642937"/>
            <a:ext cx="5229225" cy="5572125"/>
          </a:xfrm>
          <a:prstGeom prst="rect">
            <a:avLst/>
          </a:prstGeom>
        </p:spPr>
      </p:pic>
    </p:spTree>
    <p:extLst>
      <p:ext uri="{BB962C8B-B14F-4D97-AF65-F5344CB8AC3E}">
        <p14:creationId xmlns:p14="http://schemas.microsoft.com/office/powerpoint/2010/main" val="102712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587B52-5862-EA67-2B21-B27A4D8FD1DE}"/>
              </a:ext>
            </a:extLst>
          </p:cNvPr>
          <p:cNvPicPr>
            <a:picLocks noChangeAspect="1"/>
          </p:cNvPicPr>
          <p:nvPr/>
        </p:nvPicPr>
        <p:blipFill>
          <a:blip r:embed="rId2"/>
          <a:stretch>
            <a:fillRect/>
          </a:stretch>
        </p:blipFill>
        <p:spPr>
          <a:xfrm>
            <a:off x="711654" y="652462"/>
            <a:ext cx="4933950" cy="5553075"/>
          </a:xfrm>
          <a:prstGeom prst="rect">
            <a:avLst/>
          </a:prstGeom>
        </p:spPr>
      </p:pic>
      <p:pic>
        <p:nvPicPr>
          <p:cNvPr id="7" name="Picture 6">
            <a:extLst>
              <a:ext uri="{FF2B5EF4-FFF2-40B4-BE49-F238E27FC236}">
                <a16:creationId xmlns:a16="http://schemas.microsoft.com/office/drawing/2014/main" id="{4BE10F28-9B42-E2BE-D5CC-11A05A9C0826}"/>
              </a:ext>
            </a:extLst>
          </p:cNvPr>
          <p:cNvPicPr>
            <a:picLocks noChangeAspect="1"/>
          </p:cNvPicPr>
          <p:nvPr/>
        </p:nvPicPr>
        <p:blipFill>
          <a:blip r:embed="rId3"/>
          <a:stretch>
            <a:fillRect/>
          </a:stretch>
        </p:blipFill>
        <p:spPr>
          <a:xfrm>
            <a:off x="6203497" y="623887"/>
            <a:ext cx="5010150" cy="5581650"/>
          </a:xfrm>
          <a:prstGeom prst="rect">
            <a:avLst/>
          </a:prstGeom>
        </p:spPr>
      </p:pic>
    </p:spTree>
    <p:extLst>
      <p:ext uri="{BB962C8B-B14F-4D97-AF65-F5344CB8AC3E}">
        <p14:creationId xmlns:p14="http://schemas.microsoft.com/office/powerpoint/2010/main" val="349678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صورة 7"/>
          <p:cNvPicPr>
            <a:picLocks noChangeAspect="1"/>
          </p:cNvPicPr>
          <p:nvPr/>
        </p:nvPicPr>
        <p:blipFill>
          <a:blip r:embed="rId2"/>
          <a:stretch>
            <a:fillRect/>
          </a:stretch>
        </p:blipFill>
        <p:spPr>
          <a:xfrm>
            <a:off x="2944167" y="3884936"/>
            <a:ext cx="5919519" cy="2512541"/>
          </a:xfrm>
          <a:prstGeom prst="rect">
            <a:avLst/>
          </a:prstGeom>
        </p:spPr>
      </p:pic>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4167" y="92858"/>
            <a:ext cx="5919519" cy="3670245"/>
          </a:xfrm>
          <a:prstGeom prst="rect">
            <a:avLst/>
          </a:prstGeom>
        </p:spPr>
      </p:pic>
    </p:spTree>
    <p:extLst>
      <p:ext uri="{BB962C8B-B14F-4D97-AF65-F5344CB8AC3E}">
        <p14:creationId xmlns:p14="http://schemas.microsoft.com/office/powerpoint/2010/main" val="410058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581191" y="1930274"/>
            <a:ext cx="10546883" cy="46166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9D1CD">
                    <a:lumMod val="50000"/>
                  </a:srgbClr>
                </a:solidFill>
                <a:effectLst/>
                <a:uLnTx/>
                <a:uFillTx/>
                <a:latin typeface="Times New Roman" panose="02020603050405020304" pitchFamily="18" charset="0"/>
                <a:ea typeface="Calibri" panose="020F0502020204030204" pitchFamily="34" charset="0"/>
                <a:cs typeface="Arial" panose="020B0604020202020204" pitchFamily="34" charset="0"/>
              </a:rPr>
              <a:t>        </a:t>
            </a:r>
            <a:endParaRPr kumimoji="0" lang="en-US" sz="2400" b="0" i="0" u="none" strike="noStrike" kern="1200" cap="none" spc="0" normalizeH="0" baseline="0" noProof="0" dirty="0">
              <a:ln>
                <a:noFill/>
              </a:ln>
              <a:solidFill>
                <a:srgbClr val="49D1CD">
                  <a:lumMod val="75000"/>
                </a:srgbClr>
              </a:solidFill>
              <a:effectLst/>
              <a:uLnTx/>
              <a:uFillTx/>
              <a:latin typeface="Century Gothic" panose="020F0302020204030204"/>
              <a:ea typeface="+mn-ea"/>
              <a:cs typeface="+mn-cs"/>
            </a:endParaRPr>
          </a:p>
        </p:txBody>
      </p:sp>
      <p:sp>
        <p:nvSpPr>
          <p:cNvPr id="3" name="Rounded Rectangle 2"/>
          <p:cNvSpPr/>
          <p:nvPr/>
        </p:nvSpPr>
        <p:spPr>
          <a:xfrm>
            <a:off x="645867" y="3152159"/>
            <a:ext cx="4922421" cy="1264483"/>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entury Gothic" panose="020F0302020204030204"/>
                <a:ea typeface="+mn-ea"/>
                <a:cs typeface="+mn-cs"/>
              </a:rPr>
              <a:t>Aesthetics</a:t>
            </a:r>
          </a:p>
        </p:txBody>
      </p:sp>
      <p:sp>
        <p:nvSpPr>
          <p:cNvPr id="10" name="Rounded Rectangle 9"/>
          <p:cNvSpPr/>
          <p:nvPr/>
        </p:nvSpPr>
        <p:spPr>
          <a:xfrm>
            <a:off x="657309" y="4754880"/>
            <a:ext cx="4906601" cy="1376979"/>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entury Gothic" panose="020F0302020204030204"/>
                <a:ea typeface="+mn-ea"/>
                <a:cs typeface="+mn-cs"/>
              </a:rPr>
              <a:t>Biomechanics</a:t>
            </a:r>
            <a:endParaRPr kumimoji="0" lang="en-US" sz="36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3" name="Rectangle 3">
            <a:extLst>
              <a:ext uri="{FF2B5EF4-FFF2-40B4-BE49-F238E27FC236}">
                <a16:creationId xmlns:a16="http://schemas.microsoft.com/office/drawing/2014/main" id="{24468FCC-7920-449B-8E38-006250979075}"/>
              </a:ext>
            </a:extLst>
          </p:cNvPr>
          <p:cNvSpPr>
            <a:spLocks noChangeArrowheads="1"/>
          </p:cNvSpPr>
          <p:nvPr/>
        </p:nvSpPr>
        <p:spPr bwMode="auto">
          <a:xfrm>
            <a:off x="460374" y="1567017"/>
            <a:ext cx="1090431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3E6E8"/>
                </a:solidFill>
                <a:effectLst/>
                <a:uLnTx/>
                <a:uFillTx/>
                <a:latin typeface="Calibri" panose="020F0502020204030204" pitchFamily="34" charset="0"/>
                <a:ea typeface="Calibri" panose="020F0502020204030204" pitchFamily="34" charset="0"/>
                <a:cs typeface="Calibri" panose="020F0502020204030204" pitchFamily="34" charset="0"/>
              </a:rPr>
              <a:t>The vertical preparation is modified with a reverse shoulder at the buccal surface of the abutment tooth.</a:t>
            </a:r>
          </a:p>
        </p:txBody>
      </p:sp>
      <p:pic>
        <p:nvPicPr>
          <p:cNvPr id="2050" name="Picture 2" descr="Tomorrow Too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4079" y="186019"/>
            <a:ext cx="3544685" cy="1124878"/>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6" descr="blob:https://web.telegram.org/4fbd5e0d-cb00-4535-822c-6ac45fba624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8" name="AutoShape 8" descr="blob:https://web.telegram.org/4fbd5e0d-cb00-4535-822c-6ac45fba6245"/>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0448" y="2630055"/>
            <a:ext cx="4626853" cy="3774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ounded Rectangle 2"/>
          <p:cNvSpPr/>
          <p:nvPr/>
        </p:nvSpPr>
        <p:spPr>
          <a:xfrm>
            <a:off x="612775" y="3152159"/>
            <a:ext cx="4922421" cy="1264483"/>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entury Gothic" panose="020F0302020204030204"/>
                <a:ea typeface="+mn-ea"/>
                <a:cs typeface="+mn-cs"/>
              </a:rPr>
              <a:t>Aesthetics</a:t>
            </a:r>
          </a:p>
        </p:txBody>
      </p:sp>
    </p:spTree>
    <p:extLst>
      <p:ext uri="{BB962C8B-B14F-4D97-AF65-F5344CB8AC3E}">
        <p14:creationId xmlns:p14="http://schemas.microsoft.com/office/powerpoint/2010/main" val="418966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750" fill="hold"/>
                                        <p:tgtEl>
                                          <p:spTgt spid="13"/>
                                        </p:tgtEl>
                                        <p:attrNameLst>
                                          <p:attrName>ppt_w</p:attrName>
                                        </p:attrNameLst>
                                      </p:cBhvr>
                                      <p:tavLst>
                                        <p:tav tm="0">
                                          <p:val>
                                            <p:strVal val="#ppt_w+.3"/>
                                          </p:val>
                                        </p:tav>
                                        <p:tav tm="100000">
                                          <p:val>
                                            <p:strVal val="#ppt_w"/>
                                          </p:val>
                                        </p:tav>
                                      </p:tavLst>
                                    </p:anim>
                                    <p:anim calcmode="lin" valueType="num">
                                      <p:cBhvr>
                                        <p:cTn id="8" dur="750" fill="hold"/>
                                        <p:tgtEl>
                                          <p:spTgt spid="13"/>
                                        </p:tgtEl>
                                        <p:attrNameLst>
                                          <p:attrName>ppt_h</p:attrName>
                                        </p:attrNameLst>
                                      </p:cBhvr>
                                      <p:tavLst>
                                        <p:tav tm="0">
                                          <p:val>
                                            <p:strVal val="#ppt_h"/>
                                          </p:val>
                                        </p:tav>
                                        <p:tav tm="100000">
                                          <p:val>
                                            <p:strVal val="#ppt_h"/>
                                          </p:val>
                                        </p:tav>
                                      </p:tavLst>
                                    </p:anim>
                                    <p:animEffect transition="in" filter="fade">
                                      <p:cBhvr>
                                        <p:cTn id="9" dur="750"/>
                                        <p:tgtEl>
                                          <p:spTgt spid="13"/>
                                        </p:tgtEl>
                                      </p:cBhvr>
                                    </p:animEffect>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1000"/>
                                        <p:tgtEl>
                                          <p:spTgt spid="2050"/>
                                        </p:tgtEl>
                                      </p:cBhvr>
                                    </p:animEffect>
                                    <p:anim calcmode="lin" valueType="num">
                                      <p:cBhvr>
                                        <p:cTn id="20" dur="1000" fill="hold"/>
                                        <p:tgtEl>
                                          <p:spTgt spid="2050"/>
                                        </p:tgtEl>
                                        <p:attrNameLst>
                                          <p:attrName>ppt_x</p:attrName>
                                        </p:attrNameLst>
                                      </p:cBhvr>
                                      <p:tavLst>
                                        <p:tav tm="0">
                                          <p:val>
                                            <p:strVal val="#ppt_x"/>
                                          </p:val>
                                        </p:tav>
                                        <p:tav tm="100000">
                                          <p:val>
                                            <p:strVal val="#ppt_x"/>
                                          </p:val>
                                        </p:tav>
                                      </p:tavLst>
                                    </p:anim>
                                    <p:anim calcmode="lin" valueType="num">
                                      <p:cBhvr>
                                        <p:cTn id="21"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712" y="614"/>
            <a:ext cx="5429622" cy="6886923"/>
          </a:xfrm>
          <a:prstGeom prst="rect">
            <a:avLst/>
          </a:prstGeom>
        </p:spPr>
      </p:pic>
      <p:sp>
        <p:nvSpPr>
          <p:cNvPr id="5" name="Rectangle: Rounded Corners 17">
            <a:extLst>
              <a:ext uri="{FF2B5EF4-FFF2-40B4-BE49-F238E27FC236}">
                <a16:creationId xmlns:a16="http://schemas.microsoft.com/office/drawing/2014/main" id="{DA1A2A5E-A778-4CB2-AC83-FDD68A056DB3}"/>
              </a:ext>
            </a:extLst>
          </p:cNvPr>
          <p:cNvSpPr/>
          <p:nvPr/>
        </p:nvSpPr>
        <p:spPr>
          <a:xfrm>
            <a:off x="5573486" y="1004872"/>
            <a:ext cx="6435638" cy="1876614"/>
          </a:xfrm>
          <a:prstGeom prst="roundRect">
            <a:avLst>
              <a:gd name="adj" fmla="val 9604"/>
            </a:avLst>
          </a:prstGeom>
          <a:gradFill flip="none" rotWithShape="1">
            <a:gsLst>
              <a:gs pos="0">
                <a:srgbClr val="E5E5E5"/>
              </a:gs>
              <a:gs pos="100000">
                <a:srgbClr val="FFFFFF"/>
              </a:gs>
            </a:gsLst>
            <a:lin ang="0" scaled="1"/>
            <a:tileRect/>
          </a:gradFill>
          <a:ln w="34925">
            <a:noFill/>
          </a:ln>
          <a:effectLst>
            <a:outerShdw blurRad="495300" dist="38100" dir="5400000" algn="t"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txBody>
          <a:bodyPr vert="horz" lIns="91440" tIns="45720" rIns="91440" bIns="45720" rtlCol="0" anchor="ctr">
            <a:noAutofit/>
          </a:bodyPr>
          <a:lstStyle/>
          <a:p>
            <a:pPr marL="0" marR="0" lvl="0" indent="0" algn="just" defTabSz="457200" rtl="0" eaLnBrk="1" fontAlgn="auto" latinLnBrk="0" hangingPunct="1">
              <a:lnSpc>
                <a:spcPct val="150000"/>
              </a:lnSpc>
              <a:spcBef>
                <a:spcPct val="0"/>
              </a:spcBef>
              <a:spcAft>
                <a:spcPts val="0"/>
              </a:spcAft>
              <a:buClrTx/>
              <a:buSzTx/>
              <a:buFontTx/>
              <a:buNone/>
              <a:tabLst/>
              <a:defRPr/>
            </a:pPr>
            <a:r>
              <a:rPr kumimoji="0" lang="en-US" sz="1600" b="1" i="0" u="none" strike="noStrike" kern="1200" cap="none" spc="0" normalizeH="0" baseline="0" noProof="0" dirty="0">
                <a:ln w="3175" cmpd="sng">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Modification of the vertical preparation with a reverse shoulder increased the fracture strength of monolithic zirconia crowns with vertical preparation up to the point that it becomes non-significant with chamfer preparation.</a:t>
            </a:r>
          </a:p>
        </p:txBody>
      </p:sp>
      <p:sp>
        <p:nvSpPr>
          <p:cNvPr id="6" name="Rectangle: Rounded Corners 11">
            <a:extLst>
              <a:ext uri="{FF2B5EF4-FFF2-40B4-BE49-F238E27FC236}">
                <a16:creationId xmlns:a16="http://schemas.microsoft.com/office/drawing/2014/main" id="{A58C07F0-ECE2-43B6-8CA8-B8309658F756}"/>
              </a:ext>
            </a:extLst>
          </p:cNvPr>
          <p:cNvSpPr/>
          <p:nvPr/>
        </p:nvSpPr>
        <p:spPr>
          <a:xfrm>
            <a:off x="5556068" y="1004872"/>
            <a:ext cx="6435638" cy="928434"/>
          </a:xfrm>
          <a:prstGeom prst="roundRect">
            <a:avLst>
              <a:gd name="adj" fmla="val 9604"/>
            </a:avLst>
          </a:prstGeom>
          <a:gradFill flip="none" rotWithShape="1">
            <a:gsLst>
              <a:gs pos="0">
                <a:srgbClr val="E5E5E5"/>
              </a:gs>
              <a:gs pos="100000">
                <a:srgbClr val="FFFFFF"/>
              </a:gs>
            </a:gsLst>
            <a:lin ang="0" scaled="1"/>
            <a:tileRect/>
          </a:gradFill>
          <a:ln w="34925">
            <a:noFill/>
          </a:ln>
          <a:effectLst>
            <a:outerShdw blurRad="495300" dist="38100" dir="5400000" algn="t"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txBody>
          <a:bodyPr vert="horz" lIns="91440" tIns="45720" rIns="91440" bIns="45720" rtlCol="0" anchor="ctr">
            <a:normAutofit/>
          </a:bodyPr>
          <a:lstStyle/>
          <a:p>
            <a:pPr marL="0" marR="0" lvl="0" indent="0" algn="l" defTabSz="457200" rtl="0" eaLnBrk="1" fontAlgn="auto" latinLnBrk="0" hangingPunct="1">
              <a:lnSpc>
                <a:spcPct val="150000"/>
              </a:lnSpc>
              <a:spcBef>
                <a:spcPct val="0"/>
              </a:spcBef>
              <a:spcAft>
                <a:spcPts val="0"/>
              </a:spcAft>
              <a:buClrTx/>
              <a:buSzTx/>
              <a:buFontTx/>
              <a:buNone/>
              <a:tabLst/>
              <a:defRPr/>
            </a:pPr>
            <a:r>
              <a:rPr kumimoji="0" lang="en-US" sz="1600" b="1" i="0" u="none" strike="noStrike" kern="1200" cap="none" spc="0" normalizeH="0" baseline="0" noProof="0" dirty="0">
                <a:ln w="3175" cmpd="sng">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Monolithic zirconia crowns with chamfer margins showed the least marginal accuracy.</a:t>
            </a:r>
          </a:p>
        </p:txBody>
      </p:sp>
      <p:sp>
        <p:nvSpPr>
          <p:cNvPr id="7" name="Rectangle: Rounded Corners 9">
            <a:extLst>
              <a:ext uri="{FF2B5EF4-FFF2-40B4-BE49-F238E27FC236}">
                <a16:creationId xmlns:a16="http://schemas.microsoft.com/office/drawing/2014/main" id="{68573194-A366-4F98-9EC4-01D009051E23}"/>
              </a:ext>
            </a:extLst>
          </p:cNvPr>
          <p:cNvSpPr/>
          <p:nvPr/>
        </p:nvSpPr>
        <p:spPr>
          <a:xfrm>
            <a:off x="5556068" y="1004872"/>
            <a:ext cx="6470475" cy="1819195"/>
          </a:xfrm>
          <a:prstGeom prst="roundRect">
            <a:avLst>
              <a:gd name="adj" fmla="val 9604"/>
            </a:avLst>
          </a:prstGeom>
          <a:gradFill flip="none" rotWithShape="1">
            <a:gsLst>
              <a:gs pos="0">
                <a:srgbClr val="E5E5E5"/>
              </a:gs>
              <a:gs pos="100000">
                <a:srgbClr val="FFFFFF"/>
              </a:gs>
            </a:gsLst>
            <a:lin ang="0" scaled="1"/>
            <a:tileRect/>
          </a:gradFill>
          <a:ln w="34925">
            <a:noFill/>
          </a:ln>
          <a:effectLst>
            <a:outerShdw blurRad="495300" dist="38100" dir="5400000" algn="t"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txBody>
          <a:bodyPr vert="horz" lIns="91440" tIns="45720" rIns="91440" bIns="45720" rtlCol="0" anchor="ctr">
            <a:normAutofit/>
          </a:bodyPr>
          <a:lstStyle/>
          <a:p>
            <a:pPr marL="0" marR="0" lvl="0" indent="0" algn="just" defTabSz="457200" rtl="0" eaLnBrk="1" fontAlgn="auto" latinLnBrk="0" hangingPunct="1">
              <a:lnSpc>
                <a:spcPct val="150000"/>
              </a:lnSpc>
              <a:spcBef>
                <a:spcPct val="0"/>
              </a:spcBef>
              <a:spcAft>
                <a:spcPts val="0"/>
              </a:spcAft>
              <a:buClrTx/>
              <a:buSzTx/>
              <a:buFontTx/>
              <a:buNone/>
              <a:tabLst/>
              <a:defRPr/>
            </a:pPr>
            <a:r>
              <a:rPr kumimoji="0" lang="en-US" sz="1600" b="1" i="0" u="none" strike="noStrike" kern="1200" cap="none" spc="0" normalizeH="0" baseline="0" noProof="0" dirty="0">
                <a:ln w="3175" cmpd="sng">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The modification of the vertical preparation with a reverse shoulder provided a significantly better marginal adaptation of the zirconia crown than that of crowns prepared with vertical preparation only and horizontal preparation.</a:t>
            </a:r>
          </a:p>
        </p:txBody>
      </p:sp>
    </p:spTree>
    <p:extLst>
      <p:ext uri="{BB962C8B-B14F-4D97-AF65-F5344CB8AC3E}">
        <p14:creationId xmlns:p14="http://schemas.microsoft.com/office/powerpoint/2010/main" val="278604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500"/>
                                        <p:tgtEl>
                                          <p:spTgt spid="6"/>
                                        </p:tgtEl>
                                      </p:cBhvr>
                                    </p:animEffect>
                                    <p:anim calcmode="lin" valueType="num">
                                      <p:cBhvr>
                                        <p:cTn id="14" dur="500"/>
                                        <p:tgtEl>
                                          <p:spTgt spid="6"/>
                                        </p:tgtEl>
                                        <p:attrNameLst>
                                          <p:attrName>ppt_x</p:attrName>
                                        </p:attrNameLst>
                                      </p:cBhvr>
                                      <p:tavLst>
                                        <p:tav tm="0">
                                          <p:val>
                                            <p:strVal val="ppt_x"/>
                                          </p:val>
                                        </p:tav>
                                        <p:tav tm="100000">
                                          <p:val>
                                            <p:strVal val="ppt_x"/>
                                          </p:val>
                                        </p:tav>
                                      </p:tavLst>
                                    </p:anim>
                                    <p:anim calcmode="lin" valueType="num">
                                      <p:cBhvr>
                                        <p:cTn id="15" dur="500"/>
                                        <p:tgtEl>
                                          <p:spTgt spid="6"/>
                                        </p:tgtEl>
                                        <p:attrNameLst>
                                          <p:attrName>ppt_y</p:attrName>
                                        </p:attrNameLst>
                                      </p:cBhvr>
                                      <p:tavLst>
                                        <p:tav tm="0">
                                          <p:val>
                                            <p:strVal val="ppt_y"/>
                                          </p:val>
                                        </p:tav>
                                        <p:tav tm="100000">
                                          <p:val>
                                            <p:strVal val="ppt_y-.1"/>
                                          </p:val>
                                        </p:tav>
                                      </p:tavLst>
                                    </p:anim>
                                    <p:set>
                                      <p:cBhvr>
                                        <p:cTn id="16" dur="1" fill="hold">
                                          <p:stCondLst>
                                            <p:cond delay="49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xit" presetSubtype="0" fill="hold" grpId="1" nodeType="clickEffect">
                                  <p:stCondLst>
                                    <p:cond delay="0"/>
                                  </p:stCondLst>
                                  <p:childTnLst>
                                    <p:animEffect transition="out" filter="fade">
                                      <p:cBhvr>
                                        <p:cTn id="27" dur="500"/>
                                        <p:tgtEl>
                                          <p:spTgt spid="7"/>
                                        </p:tgtEl>
                                      </p:cBhvr>
                                    </p:animEffect>
                                    <p:anim calcmode="lin" valueType="num">
                                      <p:cBhvr>
                                        <p:cTn id="28" dur="500"/>
                                        <p:tgtEl>
                                          <p:spTgt spid="7"/>
                                        </p:tgtEl>
                                        <p:attrNameLst>
                                          <p:attrName>ppt_x</p:attrName>
                                        </p:attrNameLst>
                                      </p:cBhvr>
                                      <p:tavLst>
                                        <p:tav tm="0">
                                          <p:val>
                                            <p:strVal val="ppt_x"/>
                                          </p:val>
                                        </p:tav>
                                        <p:tav tm="100000">
                                          <p:val>
                                            <p:strVal val="ppt_x"/>
                                          </p:val>
                                        </p:tav>
                                      </p:tavLst>
                                    </p:anim>
                                    <p:anim calcmode="lin" valueType="num">
                                      <p:cBhvr>
                                        <p:cTn id="29" dur="500"/>
                                        <p:tgtEl>
                                          <p:spTgt spid="7"/>
                                        </p:tgtEl>
                                        <p:attrNameLst>
                                          <p:attrName>ppt_y</p:attrName>
                                        </p:attrNameLst>
                                      </p:cBhvr>
                                      <p:tavLst>
                                        <p:tav tm="0">
                                          <p:val>
                                            <p:strVal val="ppt_y"/>
                                          </p:val>
                                        </p:tav>
                                        <p:tav tm="100000">
                                          <p:val>
                                            <p:strVal val="ppt_y-.1"/>
                                          </p:val>
                                        </p:tav>
                                      </p:tavLst>
                                    </p:anim>
                                    <p:set>
                                      <p:cBhvr>
                                        <p:cTn id="30" dur="1" fill="hold">
                                          <p:stCondLst>
                                            <p:cond delay="499"/>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7" grpId="0" animBg="1"/>
      <p:bldP spid="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11"/>
          <p:cNvSpPr/>
          <p:nvPr/>
        </p:nvSpPr>
        <p:spPr>
          <a:xfrm>
            <a:off x="1485900" y="383709"/>
            <a:ext cx="10420350" cy="267765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Bradley Hand ITC" panose="03070402050302030203" pitchFamily="66" charset="0"/>
                <a:ea typeface="+mn-ea"/>
                <a:cs typeface="+mn-cs"/>
              </a:rPr>
              <a:t>“</a:t>
            </a:r>
            <a:r>
              <a:rPr kumimoji="0" lang="en-US" sz="2400" b="0" i="0" u="none" strike="noStrike" kern="1200" cap="none" spc="0" normalizeH="0" baseline="0" noProof="0" dirty="0" err="1">
                <a:ln>
                  <a:noFill/>
                </a:ln>
                <a:solidFill>
                  <a:prstClr val="white"/>
                </a:solidFill>
                <a:effectLst/>
                <a:uLnTx/>
                <a:uFillTx/>
                <a:latin typeface="Bradley Hand ITC" panose="03070402050302030203" pitchFamily="66" charset="0"/>
                <a:ea typeface="+mn-ea"/>
                <a:cs typeface="+mn-cs"/>
              </a:rPr>
              <a:t>Horizontalists</a:t>
            </a:r>
            <a:r>
              <a:rPr kumimoji="0" lang="en-US" sz="2400" b="0" i="0" u="none" strike="noStrike" kern="1200" cap="none" spc="0" normalizeH="0" baseline="0" noProof="0" dirty="0">
                <a:ln>
                  <a:noFill/>
                </a:ln>
                <a:solidFill>
                  <a:prstClr val="white"/>
                </a:solidFill>
                <a:effectLst/>
                <a:uLnTx/>
                <a:uFillTx/>
                <a:latin typeface="Bradley Hand ITC" panose="03070402050302030203" pitchFamily="66" charset="0"/>
                <a:ea typeface="+mn-ea"/>
                <a:cs typeface="+mn-cs"/>
              </a:rPr>
              <a:t>” authors claim for the following alleged advantages: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1 - Avoiding overhangs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2 - Avoiding horizontal and vertical over-contouring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3 - Respecting of the biologic width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4 - Finish line capturing and determination on the die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5 - Better lab-clinician workflow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ar-IQ" sz="2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7" name="مستطيل 6"/>
          <p:cNvSpPr/>
          <p:nvPr/>
        </p:nvSpPr>
        <p:spPr>
          <a:xfrm rot="16200000">
            <a:off x="-2854862" y="2859929"/>
            <a:ext cx="6888147" cy="110799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sng" strike="noStrike" kern="1200" cap="none" spc="0" normalizeH="0" baseline="0" noProof="0" dirty="0">
                <a:ln>
                  <a:noFill/>
                </a:ln>
                <a:solidFill>
                  <a:srgbClr val="CC0066"/>
                </a:solidFill>
                <a:effectLst/>
                <a:uLnTx/>
                <a:uFillTx/>
                <a:latin typeface="Arial Black" panose="020B0A04020102020204" pitchFamily="34" charset="0"/>
              </a:rPr>
              <a:t>ADVANTAGES </a:t>
            </a:r>
            <a:endParaRPr kumimoji="0" lang="en-US" sz="6600" b="1" i="0" u="sng" strike="noStrike" kern="1200" cap="none" spc="0" normalizeH="0" baseline="0" noProof="0" dirty="0">
              <a:ln>
                <a:noFill/>
              </a:ln>
              <a:solidFill>
                <a:srgbClr val="CC0066"/>
              </a:solidFill>
              <a:effectLst/>
              <a:uLnTx/>
              <a:uFillTx/>
              <a:latin typeface="Bradley Hand ITC" panose="03070402050302030203" pitchFamily="66" charset="0"/>
            </a:endParaRPr>
          </a:p>
        </p:txBody>
      </p:sp>
      <p:sp>
        <p:nvSpPr>
          <p:cNvPr id="4" name="Rectangle 3"/>
          <p:cNvSpPr/>
          <p:nvPr/>
        </p:nvSpPr>
        <p:spPr>
          <a:xfrm>
            <a:off x="8813074" y="5430594"/>
            <a:ext cx="2905446" cy="461665"/>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 Ramos </a:t>
            </a:r>
            <a:r>
              <a:rPr kumimoji="0" lang="en-US" sz="2400" b="1" i="1" u="none" strike="noStrike" kern="1200" cap="none" spc="0" normalizeH="0" baseline="0" noProof="0" dirty="0">
                <a:ln>
                  <a:noFill/>
                </a:ln>
                <a:solidFill>
                  <a:srgbClr val="FFFFFF"/>
                </a:solidFill>
                <a:effectLst/>
                <a:uLnTx/>
                <a:uFillTx/>
                <a:latin typeface="Calibri" panose="020F0502020204030204"/>
                <a:ea typeface="+mn-ea"/>
                <a:cs typeface="+mn-cs"/>
              </a:rPr>
              <a:t>et al. </a:t>
            </a: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(2017)</a:t>
            </a:r>
          </a:p>
        </p:txBody>
      </p:sp>
    </p:spTree>
    <p:extLst>
      <p:ext uri="{BB962C8B-B14F-4D97-AF65-F5344CB8AC3E}">
        <p14:creationId xmlns:p14="http://schemas.microsoft.com/office/powerpoint/2010/main" val="148047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descr="Brainstorm Grouping 1">
            <a:extLst>
              <a:ext uri="{FF2B5EF4-FFF2-40B4-BE49-F238E27FC236}">
                <a16:creationId xmlns:a16="http://schemas.microsoft.com/office/drawing/2014/main" id="{75767446-11AA-4C25-B44F-42C94FDE4AD1}"/>
              </a:ext>
            </a:extLst>
          </p:cNvPr>
          <p:cNvSpPr>
            <a:spLocks noGrp="1"/>
          </p:cNvSpPr>
          <p:nvPr>
            <p:ph type="body" idx="1"/>
          </p:nvPr>
        </p:nvSpPr>
        <p:spPr>
          <a:xfrm>
            <a:off x="988222" y="1776550"/>
            <a:ext cx="3252851" cy="536594"/>
          </a:xfrm>
        </p:spPr>
        <p:txBody>
          <a:bodyPr/>
          <a:lstStyle/>
          <a:p>
            <a:r>
              <a:rPr lang="en-US" sz="2000" b="1" dirty="0">
                <a:solidFill>
                  <a:srgbClr val="FFFFFF"/>
                </a:solidFill>
              </a:rPr>
              <a:t>Horizontal Preparation</a:t>
            </a:r>
          </a:p>
        </p:txBody>
      </p:sp>
      <p:sp>
        <p:nvSpPr>
          <p:cNvPr id="7" name="Text Placeholder 6" descr="Brainstorm Grouping 3">
            <a:extLst>
              <a:ext uri="{FF2B5EF4-FFF2-40B4-BE49-F238E27FC236}">
                <a16:creationId xmlns:a16="http://schemas.microsoft.com/office/drawing/2014/main" id="{FA377D8F-60B0-418E-A7EC-DBDFDF5E28AF}"/>
              </a:ext>
            </a:extLst>
          </p:cNvPr>
          <p:cNvSpPr>
            <a:spLocks noGrp="1"/>
          </p:cNvSpPr>
          <p:nvPr>
            <p:ph type="body" idx="16"/>
          </p:nvPr>
        </p:nvSpPr>
        <p:spPr>
          <a:xfrm>
            <a:off x="8006719" y="1785991"/>
            <a:ext cx="3950148" cy="524282"/>
          </a:xfrm>
        </p:spPr>
        <p:txBody>
          <a:bodyPr/>
          <a:lstStyle/>
          <a:p>
            <a:r>
              <a:rPr lang="en-US" sz="2000" b="1" dirty="0">
                <a:solidFill>
                  <a:srgbClr val="FFFFFF"/>
                </a:solidFill>
              </a:rPr>
              <a:t>Modified Vertical Preparation</a:t>
            </a:r>
          </a:p>
        </p:txBody>
      </p:sp>
      <p:sp>
        <p:nvSpPr>
          <p:cNvPr id="8" name="Text Placeholder 7" descr="Brainstorm Grouping 2">
            <a:extLst>
              <a:ext uri="{FF2B5EF4-FFF2-40B4-BE49-F238E27FC236}">
                <a16:creationId xmlns:a16="http://schemas.microsoft.com/office/drawing/2014/main" id="{24E329E0-8BAF-4C0F-8C29-DF88C1BCBBB8}"/>
              </a:ext>
            </a:extLst>
          </p:cNvPr>
          <p:cNvSpPr>
            <a:spLocks noGrp="1"/>
          </p:cNvSpPr>
          <p:nvPr>
            <p:ph type="body" idx="13"/>
          </p:nvPr>
        </p:nvSpPr>
        <p:spPr>
          <a:xfrm>
            <a:off x="4496836" y="1773113"/>
            <a:ext cx="3198328" cy="537161"/>
          </a:xfrm>
        </p:spPr>
        <p:txBody>
          <a:bodyPr/>
          <a:lstStyle/>
          <a:p>
            <a:r>
              <a:rPr lang="en-US" sz="2000" b="1" dirty="0">
                <a:solidFill>
                  <a:srgbClr val="FFFFFF"/>
                </a:solidFill>
              </a:rPr>
              <a:t>Vertical Preparation</a:t>
            </a: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1167484" y="2370499"/>
            <a:ext cx="2634495" cy="3044952"/>
          </a:xfrm>
          <a:prstGeom prst="rect">
            <a:avLst/>
          </a:prstGeom>
        </p:spPr>
      </p:pic>
      <p:pic>
        <p:nvPicPr>
          <p:cNvPr id="9" name="Picture 8"/>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763786" y="2373683"/>
            <a:ext cx="2728595" cy="3028950"/>
          </a:xfrm>
          <a:prstGeom prst="rect">
            <a:avLst/>
          </a:prstGeom>
        </p:spPr>
      </p:pic>
      <p:pic>
        <p:nvPicPr>
          <p:cNvPr id="11" name="Picture 10"/>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388689" y="2331077"/>
            <a:ext cx="2660904" cy="3044952"/>
          </a:xfrm>
          <a:prstGeom prst="rect">
            <a:avLst/>
          </a:prstGeom>
        </p:spPr>
      </p:pic>
      <p:grpSp>
        <p:nvGrpSpPr>
          <p:cNvPr id="20" name="Group 19">
            <a:extLst>
              <a:ext uri="{FF2B5EF4-FFF2-40B4-BE49-F238E27FC236}">
                <a16:creationId xmlns:a16="http://schemas.microsoft.com/office/drawing/2014/main" id="{C4616DEA-380A-4597-82BA-AFEDD8FA64CA}"/>
              </a:ext>
            </a:extLst>
          </p:cNvPr>
          <p:cNvGrpSpPr/>
          <p:nvPr/>
        </p:nvGrpSpPr>
        <p:grpSpPr>
          <a:xfrm>
            <a:off x="9942491" y="2691688"/>
            <a:ext cx="2249510" cy="953039"/>
            <a:chOff x="9942491" y="2691688"/>
            <a:chExt cx="2249510" cy="953039"/>
          </a:xfrm>
        </p:grpSpPr>
        <p:cxnSp>
          <p:nvCxnSpPr>
            <p:cNvPr id="5" name="Straight Arrow Connector 4"/>
            <p:cNvCxnSpPr/>
            <p:nvPr/>
          </p:nvCxnSpPr>
          <p:spPr>
            <a:xfrm flipH="1" flipV="1">
              <a:off x="9942491" y="3168208"/>
              <a:ext cx="1098548" cy="1172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5" name="Text Placeholder 7" descr="Brainstorm Grouping 2">
              <a:extLst>
                <a:ext uri="{FF2B5EF4-FFF2-40B4-BE49-F238E27FC236}">
                  <a16:creationId xmlns:a16="http://schemas.microsoft.com/office/drawing/2014/main" id="{24E329E0-8BAF-4C0F-8C29-DF88C1BCBBB8}"/>
                </a:ext>
              </a:extLst>
            </p:cNvPr>
            <p:cNvSpPr txBox="1">
              <a:spLocks/>
            </p:cNvSpPr>
            <p:nvPr/>
          </p:nvSpPr>
          <p:spPr>
            <a:xfrm>
              <a:off x="11024315" y="2691688"/>
              <a:ext cx="1167686" cy="953039"/>
            </a:xfrm>
            <a:prstGeom prst="rect">
              <a:avLst/>
            </a:prstGeom>
          </p:spPr>
          <p:txBody>
            <a:bodyPr vert="horz" lIns="91440" tIns="45720" rIns="91440" bIns="45720" rtlCol="0" anchor="ctr" anchorCtr="0">
              <a:noAutofit/>
            </a:bodyPr>
            <a:lstStyle>
              <a:lvl1pPr marL="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2400" b="0" kern="1200">
                  <a:solidFill>
                    <a:schemeClr val="accent1"/>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000" b="1"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1"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600"/>
                </a:spcAft>
                <a:buClr>
                  <a:srgbClr val="49D1CD"/>
                </a:buClr>
                <a:buSzPct val="92000"/>
                <a:buFont typeface="Wingdings 2" panose="05020102010507070707" pitchFamily="18" charset="2"/>
                <a:buNone/>
                <a:tabLst/>
                <a:defRPr/>
              </a:pPr>
              <a:r>
                <a:rPr kumimoji="0" lang="en-US" sz="1800" b="1" i="0" u="none" strike="noStrike" kern="1200" cap="none" spc="0" normalizeH="0" baseline="0" noProof="0" dirty="0">
                  <a:ln>
                    <a:noFill/>
                  </a:ln>
                  <a:solidFill>
                    <a:srgbClr val="FFFFFF"/>
                  </a:solidFill>
                  <a:effectLst/>
                  <a:uLnTx/>
                  <a:uFillTx/>
                  <a:latin typeface="Century Gothic" panose="020F0302020204030204"/>
                  <a:ea typeface="+mn-ea"/>
                  <a:cs typeface="+mn-cs"/>
                </a:rPr>
                <a:t>Reverse shoulder</a:t>
              </a:r>
            </a:p>
            <a:p>
              <a:pPr marL="0" marR="0" lvl="0" indent="0" algn="ctr" defTabSz="457200" rtl="0" eaLnBrk="1" fontAlgn="auto" latinLnBrk="0" hangingPunct="1">
                <a:lnSpc>
                  <a:spcPct val="100000"/>
                </a:lnSpc>
                <a:spcBef>
                  <a:spcPct val="20000"/>
                </a:spcBef>
                <a:spcAft>
                  <a:spcPts val="600"/>
                </a:spcAft>
                <a:buClr>
                  <a:srgbClr val="49D1CD"/>
                </a:buClr>
                <a:buSzPct val="92000"/>
                <a:buFont typeface="Wingdings 2" panose="05020102010507070707" pitchFamily="18" charset="2"/>
                <a:buNone/>
                <a:tabLst/>
                <a:defRPr/>
              </a:pPr>
              <a:r>
                <a:rPr kumimoji="0" lang="en-US" sz="1800" b="1" i="0" u="none" strike="noStrike" kern="1200" cap="none" spc="0" normalizeH="0" baseline="0" noProof="0" dirty="0">
                  <a:ln>
                    <a:noFill/>
                  </a:ln>
                  <a:solidFill>
                    <a:srgbClr val="FFFFFF"/>
                  </a:solidFill>
                  <a:effectLst/>
                  <a:uLnTx/>
                  <a:uFillTx/>
                  <a:latin typeface="Century Gothic" panose="020F0302020204030204"/>
                  <a:ea typeface="+mn-ea"/>
                  <a:cs typeface="+mn-cs"/>
                </a:rPr>
                <a:t>1.0 mm</a:t>
              </a:r>
            </a:p>
          </p:txBody>
        </p:sp>
      </p:grpSp>
      <p:grpSp>
        <p:nvGrpSpPr>
          <p:cNvPr id="13" name="Group 12">
            <a:extLst>
              <a:ext uri="{FF2B5EF4-FFF2-40B4-BE49-F238E27FC236}">
                <a16:creationId xmlns:a16="http://schemas.microsoft.com/office/drawing/2014/main" id="{C8DCC08F-F4A8-444C-B2A2-EB69B8CCF271}"/>
              </a:ext>
            </a:extLst>
          </p:cNvPr>
          <p:cNvGrpSpPr/>
          <p:nvPr/>
        </p:nvGrpSpPr>
        <p:grpSpPr>
          <a:xfrm>
            <a:off x="-15043" y="3425780"/>
            <a:ext cx="1959755" cy="938014"/>
            <a:chOff x="-15043" y="3425780"/>
            <a:chExt cx="1959755" cy="938014"/>
          </a:xfrm>
        </p:grpSpPr>
        <p:cxnSp>
          <p:nvCxnSpPr>
            <p:cNvPr id="12" name="Straight Arrow Connector 11"/>
            <p:cNvCxnSpPr>
              <a:cxnSpLocks/>
            </p:cNvCxnSpPr>
            <p:nvPr/>
          </p:nvCxnSpPr>
          <p:spPr>
            <a:xfrm>
              <a:off x="840321" y="3887275"/>
              <a:ext cx="1104391" cy="214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4" name="Text Placeholder 7" descr="Brainstorm Grouping 2">
              <a:extLst>
                <a:ext uri="{FF2B5EF4-FFF2-40B4-BE49-F238E27FC236}">
                  <a16:creationId xmlns:a16="http://schemas.microsoft.com/office/drawing/2014/main" id="{24E329E0-8BAF-4C0F-8C29-DF88C1BCBBB8}"/>
                </a:ext>
              </a:extLst>
            </p:cNvPr>
            <p:cNvSpPr txBox="1">
              <a:spLocks/>
            </p:cNvSpPr>
            <p:nvPr/>
          </p:nvSpPr>
          <p:spPr>
            <a:xfrm>
              <a:off x="-15043" y="3425780"/>
              <a:ext cx="1167686" cy="938014"/>
            </a:xfrm>
            <a:prstGeom prst="rect">
              <a:avLst/>
            </a:prstGeom>
          </p:spPr>
          <p:txBody>
            <a:bodyPr vert="horz" lIns="91440" tIns="45720" rIns="91440" bIns="45720" rtlCol="0" anchor="ctr" anchorCtr="0">
              <a:noAutofit/>
            </a:bodyPr>
            <a:lstStyle>
              <a:lvl1pPr marL="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2400" b="0" kern="1200">
                  <a:solidFill>
                    <a:schemeClr val="accent1"/>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000" b="1"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1"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600"/>
                </a:spcAft>
                <a:buClr>
                  <a:srgbClr val="49D1CD"/>
                </a:buClr>
                <a:buSzPct val="92000"/>
                <a:buFont typeface="Wingdings 2" panose="05020102010507070707" pitchFamily="18" charset="2"/>
                <a:buNone/>
                <a:tabLst/>
                <a:defRPr/>
              </a:pPr>
              <a:r>
                <a:rPr kumimoji="0" lang="en-US" sz="1800" b="1" i="0" u="none" strike="noStrike" kern="1200" cap="none" spc="0" normalizeH="0" baseline="0" noProof="0" dirty="0">
                  <a:ln>
                    <a:noFill/>
                  </a:ln>
                  <a:solidFill>
                    <a:srgbClr val="FFFFFF"/>
                  </a:solidFill>
                  <a:effectLst/>
                  <a:uLnTx/>
                  <a:uFillTx/>
                  <a:latin typeface="Century Gothic" panose="020F0302020204030204"/>
                  <a:ea typeface="+mn-ea"/>
                  <a:cs typeface="+mn-cs"/>
                </a:rPr>
                <a:t>Chamfer</a:t>
              </a:r>
            </a:p>
            <a:p>
              <a:pPr marL="0" marR="0" lvl="0" indent="0" algn="ctr" defTabSz="457200" rtl="0" eaLnBrk="1" fontAlgn="auto" latinLnBrk="0" hangingPunct="1">
                <a:lnSpc>
                  <a:spcPct val="100000"/>
                </a:lnSpc>
                <a:spcBef>
                  <a:spcPct val="20000"/>
                </a:spcBef>
                <a:spcAft>
                  <a:spcPts val="600"/>
                </a:spcAft>
                <a:buClr>
                  <a:srgbClr val="49D1CD"/>
                </a:buClr>
                <a:buSzPct val="92000"/>
                <a:buFont typeface="Wingdings 2" panose="05020102010507070707" pitchFamily="18" charset="2"/>
                <a:buNone/>
                <a:tabLst/>
                <a:defRPr/>
              </a:pPr>
              <a:r>
                <a:rPr kumimoji="0" lang="en-US" sz="1800" b="1" i="0" u="none" strike="noStrike" kern="1200" cap="none" spc="0" normalizeH="0" baseline="0" noProof="0" dirty="0">
                  <a:ln>
                    <a:noFill/>
                  </a:ln>
                  <a:solidFill>
                    <a:srgbClr val="FFFFFF"/>
                  </a:solidFill>
                  <a:effectLst/>
                  <a:uLnTx/>
                  <a:uFillTx/>
                  <a:latin typeface="Century Gothic" panose="020F0302020204030204"/>
                  <a:ea typeface="+mn-ea"/>
                  <a:cs typeface="+mn-cs"/>
                </a:rPr>
                <a:t>0.8 mm</a:t>
              </a:r>
            </a:p>
          </p:txBody>
        </p:sp>
      </p:grpSp>
      <p:pic>
        <p:nvPicPr>
          <p:cNvPr id="16" name="Picture 15"/>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1165328" y="2364799"/>
            <a:ext cx="2660904" cy="3044952"/>
          </a:xfrm>
          <a:prstGeom prst="rect">
            <a:avLst/>
          </a:prstGeom>
          <a:ln w="38100">
            <a:noFill/>
          </a:ln>
        </p:spPr>
      </p:pic>
      <p:pic>
        <p:nvPicPr>
          <p:cNvPr id="17" name="Picture 16"/>
          <p:cNvPicPr/>
          <p:nvPr/>
        </p:nvPicPr>
        <p:blipFill>
          <a:blip r:embed="rId9" cstate="print">
            <a:extLst>
              <a:ext uri="{BEBA8EAE-BF5A-486C-A8C5-ECC9F3942E4B}">
                <a14:imgProps xmlns:a14="http://schemas.microsoft.com/office/drawing/2010/main">
                  <a14:imgLayer r:embed="rId10">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4726636" y="2346265"/>
            <a:ext cx="2740598" cy="3044952"/>
          </a:xfrm>
          <a:prstGeom prst="rect">
            <a:avLst/>
          </a:prstGeom>
          <a:ln w="38100">
            <a:noFill/>
          </a:ln>
        </p:spPr>
      </p:pic>
      <p:pic>
        <p:nvPicPr>
          <p:cNvPr id="18" name="Picture 17"/>
          <p:cNvPicPr/>
          <p:nvPr/>
        </p:nvPicPr>
        <p:blipFill>
          <a:blip r:embed="rId11" cstate="print">
            <a:extLst>
              <a:ext uri="{BEBA8EAE-BF5A-486C-A8C5-ECC9F3942E4B}">
                <a14:imgProps xmlns:a14="http://schemas.microsoft.com/office/drawing/2010/main">
                  <a14:imgLayer r:embed="rId12">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8381090" y="2347199"/>
            <a:ext cx="2660904" cy="3044952"/>
          </a:xfrm>
          <a:prstGeom prst="rect">
            <a:avLst/>
          </a:prstGeom>
          <a:ln w="38100">
            <a:noFill/>
          </a:ln>
        </p:spPr>
      </p:pic>
      <p:sp>
        <p:nvSpPr>
          <p:cNvPr id="4" name="Rectangle 3"/>
          <p:cNvSpPr/>
          <p:nvPr/>
        </p:nvSpPr>
        <p:spPr>
          <a:xfrm>
            <a:off x="3427643" y="813915"/>
            <a:ext cx="5364665"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
                <a:prstClr val="white"/>
              </a:buClr>
              <a:buSzTx/>
              <a:buFontTx/>
              <a:buNone/>
              <a:tabLst/>
              <a:defRPr/>
            </a:pPr>
            <a:r>
              <a:rPr kumimoji="0" lang="en-US" sz="4000" b="1" i="0" u="none" strike="noStrike" kern="1200" cap="none" spc="0" normalizeH="0" baseline="0" noProof="0" dirty="0">
                <a:ln>
                  <a:noFill/>
                </a:ln>
                <a:solidFill>
                  <a:srgbClr val="E45C8A">
                    <a:lumMod val="75000"/>
                  </a:srgbClr>
                </a:solidFill>
                <a:effectLst/>
                <a:uLnTx/>
                <a:uFillTx/>
                <a:latin typeface="Century Gothic" panose="020F0302020204030204"/>
                <a:ea typeface="+mn-ea"/>
                <a:cs typeface="+mn-cs"/>
              </a:rPr>
              <a:t>TOOTH PREPARATION</a:t>
            </a:r>
          </a:p>
        </p:txBody>
      </p:sp>
      <p:sp>
        <p:nvSpPr>
          <p:cNvPr id="10" name="Rectangle 9"/>
          <p:cNvSpPr/>
          <p:nvPr/>
        </p:nvSpPr>
        <p:spPr>
          <a:xfrm flipH="1">
            <a:off x="3826232" y="2255845"/>
            <a:ext cx="104083" cy="329472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22" name="Rectangle 21"/>
          <p:cNvSpPr/>
          <p:nvPr/>
        </p:nvSpPr>
        <p:spPr>
          <a:xfrm flipH="1">
            <a:off x="7395601" y="2279909"/>
            <a:ext cx="104083" cy="329472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23" name="Rectangle 22"/>
          <p:cNvSpPr/>
          <p:nvPr/>
        </p:nvSpPr>
        <p:spPr>
          <a:xfrm flipH="1">
            <a:off x="4700526" y="2311993"/>
            <a:ext cx="104083" cy="329472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24" name="Rectangle 23"/>
          <p:cNvSpPr/>
          <p:nvPr/>
        </p:nvSpPr>
        <p:spPr>
          <a:xfrm flipH="1">
            <a:off x="11021112" y="2408245"/>
            <a:ext cx="104083" cy="329472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9" name="Rectangle 18"/>
          <p:cNvSpPr/>
          <p:nvPr/>
        </p:nvSpPr>
        <p:spPr>
          <a:xfrm flipV="1">
            <a:off x="8325853" y="2327463"/>
            <a:ext cx="3082243" cy="7885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0797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decel="10000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anim calcmode="lin" valueType="num">
                                      <p:cBhvr>
                                        <p:cTn id="32" dur="500" fill="hold"/>
                                        <p:tgtEl>
                                          <p:spTgt spid="9"/>
                                        </p:tgtEl>
                                        <p:attrNameLst>
                                          <p:attrName>ppt_x</p:attrName>
                                        </p:attrNameLst>
                                      </p:cBhvr>
                                      <p:tavLst>
                                        <p:tav tm="0">
                                          <p:val>
                                            <p:strVal val="#ppt_x"/>
                                          </p:val>
                                        </p:tav>
                                        <p:tav tm="100000">
                                          <p:val>
                                            <p:strVal val="#ppt_x"/>
                                          </p:val>
                                        </p:tav>
                                      </p:tavLst>
                                    </p:anim>
                                    <p:anim calcmode="lin" valueType="num">
                                      <p:cBhvr>
                                        <p:cTn id="33"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anim calcmode="lin" valueType="num">
                                      <p:cBhvr>
                                        <p:cTn id="39" dur="500" fill="hold"/>
                                        <p:tgtEl>
                                          <p:spTgt spid="11"/>
                                        </p:tgtEl>
                                        <p:attrNameLst>
                                          <p:attrName>ppt_x</p:attrName>
                                        </p:attrNameLst>
                                      </p:cBhvr>
                                      <p:tavLst>
                                        <p:tav tm="0">
                                          <p:val>
                                            <p:strVal val="#ppt_x"/>
                                          </p:val>
                                        </p:tav>
                                        <p:tav tm="100000">
                                          <p:val>
                                            <p:strVal val="#ppt_x"/>
                                          </p:val>
                                        </p:tav>
                                      </p:tavLst>
                                    </p:anim>
                                    <p:anim calcmode="lin" valueType="num">
                                      <p:cBhvr>
                                        <p:cTn id="40" dur="500" fill="hold"/>
                                        <p:tgtEl>
                                          <p:spTgt spid="11"/>
                                        </p:tgtEl>
                                        <p:attrNameLst>
                                          <p:attrName>ppt_y</p:attrName>
                                        </p:attrNameLst>
                                      </p:cBhvr>
                                      <p:tavLst>
                                        <p:tav tm="0">
                                          <p:val>
                                            <p:strVal val="#ppt_y+.1"/>
                                          </p:val>
                                        </p:tav>
                                        <p:tav tm="100000">
                                          <p:val>
                                            <p:strVal val="#ppt_y"/>
                                          </p:val>
                                        </p:tav>
                                      </p:tavLst>
                                    </p:anim>
                                  </p:childTnLst>
                                </p:cTn>
                              </p:par>
                              <p:par>
                                <p:cTn id="41" presetID="2" presetClass="entr" presetSubtype="2" decel="10000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1+#ppt_w/2"/>
                                          </p:val>
                                        </p:tav>
                                        <p:tav tm="100000">
                                          <p:val>
                                            <p:strVal val="#ppt_x"/>
                                          </p:val>
                                        </p:tav>
                                      </p:tavLst>
                                    </p:anim>
                                    <p:anim calcmode="lin" valueType="num">
                                      <p:cBhvr additive="base">
                                        <p:cTn id="4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anim calcmode="lin" valueType="num">
                                      <p:cBhvr>
                                        <p:cTn id="55" dur="1000" fill="hold"/>
                                        <p:tgtEl>
                                          <p:spTgt spid="17"/>
                                        </p:tgtEl>
                                        <p:attrNameLst>
                                          <p:attrName>ppt_x</p:attrName>
                                        </p:attrNameLst>
                                      </p:cBhvr>
                                      <p:tavLst>
                                        <p:tav tm="0">
                                          <p:val>
                                            <p:strVal val="#ppt_x"/>
                                          </p:val>
                                        </p:tav>
                                        <p:tav tm="100000">
                                          <p:val>
                                            <p:strVal val="#ppt_x"/>
                                          </p:val>
                                        </p:tav>
                                      </p:tavLst>
                                    </p:anim>
                                    <p:anim calcmode="lin" valueType="num">
                                      <p:cBhvr>
                                        <p:cTn id="56" dur="1000" fill="hold"/>
                                        <p:tgtEl>
                                          <p:spTgt spid="17"/>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P spid="8" grpId="0" build="p"/>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lowchart: Connector 2"/>
          <p:cNvSpPr/>
          <p:nvPr/>
        </p:nvSpPr>
        <p:spPr>
          <a:xfrm>
            <a:off x="3438659" y="5732134"/>
            <a:ext cx="515155" cy="476519"/>
          </a:xfrm>
          <a:prstGeom prst="flowChartConnector">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graphicFrame>
        <p:nvGraphicFramePr>
          <p:cNvPr id="20" name="Chart 19"/>
          <p:cNvGraphicFramePr/>
          <p:nvPr>
            <p:extLst>
              <p:ext uri="{D42A27DB-BD31-4B8C-83A1-F6EECF244321}">
                <p14:modId xmlns:p14="http://schemas.microsoft.com/office/powerpoint/2010/main" val="2933020548"/>
              </p:ext>
            </p:extLst>
          </p:nvPr>
        </p:nvGraphicFramePr>
        <p:xfrm>
          <a:off x="3396343" y="2006417"/>
          <a:ext cx="4554582" cy="3725717"/>
        </p:xfrm>
        <a:graphic>
          <a:graphicData uri="http://schemas.openxmlformats.org/drawingml/2006/chart">
            <c:chart xmlns:c="http://schemas.openxmlformats.org/drawingml/2006/chart" xmlns:r="http://schemas.openxmlformats.org/officeDocument/2006/relationships" r:id="rId2"/>
          </a:graphicData>
        </a:graphic>
      </p:graphicFrame>
      <p:sp>
        <p:nvSpPr>
          <p:cNvPr id="16" name="Content Placeholder 2">
            <a:extLst>
              <a:ext uri="{FF2B5EF4-FFF2-40B4-BE49-F238E27FC236}">
                <a16:creationId xmlns:a16="http://schemas.microsoft.com/office/drawing/2014/main" id="{EEB9A165-600A-41B3-8784-C8130D78C906}"/>
              </a:ext>
            </a:extLst>
          </p:cNvPr>
          <p:cNvSpPr txBox="1">
            <a:spLocks/>
          </p:cNvSpPr>
          <p:nvPr/>
        </p:nvSpPr>
        <p:spPr>
          <a:xfrm>
            <a:off x="274298" y="615387"/>
            <a:ext cx="5394982" cy="1214183"/>
          </a:xfrm>
          <a:prstGeom prst="roundRect">
            <a:avLst>
              <a:gd name="adj" fmla="val 12931"/>
            </a:avLst>
          </a:prstGeom>
          <a:noFill/>
          <a:ln w="19050">
            <a:no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marR="0" lvl="0" indent="0" algn="ctr" defTabSz="457200" rtl="0" eaLnBrk="1" fontAlgn="auto" latinLnBrk="0" hangingPunct="1">
              <a:lnSpc>
                <a:spcPct val="100000"/>
              </a:lnSpc>
              <a:spcBef>
                <a:spcPts val="0"/>
              </a:spcBef>
              <a:spcAft>
                <a:spcPts val="1000"/>
              </a:spcAft>
              <a:buClr>
                <a:prstClr val="white"/>
              </a:buClr>
              <a:buSzPct val="100000"/>
              <a:buFont typeface="Arial"/>
              <a:buNone/>
              <a:tabLst/>
              <a:defRPr/>
            </a:pPr>
            <a:r>
              <a:rPr kumimoji="0" lang="en-US" sz="3200" b="1" i="0" u="none" strike="noStrike" kern="1200" cap="none" spc="0" normalizeH="0" baseline="0" noProof="0" dirty="0">
                <a:ln>
                  <a:noFill/>
                </a:ln>
                <a:solidFill>
                  <a:srgbClr val="E45C8A">
                    <a:lumMod val="75000"/>
                  </a:srgbClr>
                </a:solidFill>
                <a:effectLst/>
                <a:uLnTx/>
                <a:uFillTx/>
                <a:latin typeface="Century Gothic" panose="020F0302020204030204"/>
                <a:ea typeface="+mn-ea"/>
                <a:cs typeface="+mn-cs"/>
              </a:rPr>
              <a:t>Marginal Adaptation</a:t>
            </a:r>
          </a:p>
        </p:txBody>
      </p:sp>
      <p:pic>
        <p:nvPicPr>
          <p:cNvPr id="5" name="صورة 3"/>
          <p:cNvPicPr>
            <a:picLocks noChangeAspect="1"/>
          </p:cNvPicPr>
          <p:nvPr/>
        </p:nvPicPr>
        <p:blipFill>
          <a:blip r:embed="rId3"/>
          <a:stretch>
            <a:fillRect/>
          </a:stretch>
        </p:blipFill>
        <p:spPr>
          <a:xfrm>
            <a:off x="1309053" y="1667592"/>
            <a:ext cx="4358216" cy="3608629"/>
          </a:xfrm>
          <a:prstGeom prst="rect">
            <a:avLst/>
          </a:prstGeom>
        </p:spPr>
      </p:pic>
      <p:pic>
        <p:nvPicPr>
          <p:cNvPr id="7" name="صورة 6"/>
          <p:cNvPicPr>
            <a:picLocks noChangeAspect="1"/>
          </p:cNvPicPr>
          <p:nvPr/>
        </p:nvPicPr>
        <p:blipFill>
          <a:blip r:embed="rId4"/>
          <a:stretch>
            <a:fillRect/>
          </a:stretch>
        </p:blipFill>
        <p:spPr>
          <a:xfrm>
            <a:off x="6190904" y="1687425"/>
            <a:ext cx="4805254" cy="3620337"/>
          </a:xfrm>
          <a:prstGeom prst="rect">
            <a:avLst/>
          </a:prstGeom>
        </p:spPr>
      </p:pic>
      <p:sp>
        <p:nvSpPr>
          <p:cNvPr id="6" name="Rectangle 5"/>
          <p:cNvSpPr>
            <a:spLocks noChangeArrowheads="1"/>
          </p:cNvSpPr>
          <p:nvPr/>
        </p:nvSpPr>
        <p:spPr bwMode="auto">
          <a:xfrm>
            <a:off x="705061" y="5321587"/>
            <a:ext cx="11046217"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entury Gothic" panose="020F0302020204030204"/>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entury Gothic" panose="020F0302020204030204"/>
                <a:ea typeface="Calibri" panose="020F0502020204030204" pitchFamily="34" charset="0"/>
                <a:cs typeface="Times New Roman" panose="02020603050405020304" pitchFamily="18" charset="0"/>
              </a:rPr>
              <a:t>The more the restoration margin ends with an acute angle, the shorter the distance between the restoration margin and the tooth (</a:t>
            </a:r>
            <a:r>
              <a:rPr kumimoji="0" lang="en-US" sz="2000" b="0" i="0" u="none" strike="noStrike" kern="1200" cap="none" spc="0" normalizeH="0" baseline="0" noProof="0" dirty="0" err="1">
                <a:ln>
                  <a:noFill/>
                </a:ln>
                <a:solidFill>
                  <a:srgbClr val="FFFFFF"/>
                </a:solidFill>
                <a:effectLst/>
                <a:uLnTx/>
                <a:uFillTx/>
                <a:latin typeface="Century Gothic" panose="020F0302020204030204"/>
                <a:ea typeface="Calibri" panose="020F0502020204030204" pitchFamily="34" charset="0"/>
                <a:cs typeface="Times New Roman" panose="02020603050405020304" pitchFamily="18" charset="0"/>
              </a:rPr>
              <a:t>Shillingburg</a:t>
            </a:r>
            <a:r>
              <a:rPr kumimoji="0" lang="en-US" sz="2000" b="0" i="1" u="none" strike="noStrike" kern="1200" cap="none" spc="0" normalizeH="0" baseline="0" noProof="0" dirty="0">
                <a:ln>
                  <a:noFill/>
                </a:ln>
                <a:solidFill>
                  <a:srgbClr val="FFFFFF"/>
                </a:solidFill>
                <a:effectLst/>
                <a:uLnTx/>
                <a:uFillTx/>
                <a:latin typeface="Century Gothic" panose="020F0302020204030204"/>
                <a:ea typeface="Calibri" panose="020F0502020204030204" pitchFamily="34" charset="0"/>
                <a:cs typeface="Times New Roman" panose="02020603050405020304" pitchFamily="18" charset="0"/>
              </a:rPr>
              <a:t> et al.</a:t>
            </a:r>
            <a:r>
              <a:rPr kumimoji="0" lang="en-US" sz="2000" b="0" i="0" u="none" strike="noStrike" kern="1200" cap="none" spc="0" normalizeH="0" baseline="0" noProof="0" dirty="0">
                <a:ln>
                  <a:noFill/>
                </a:ln>
                <a:solidFill>
                  <a:srgbClr val="FFFFFF"/>
                </a:solidFill>
                <a:effectLst/>
                <a:uLnTx/>
                <a:uFillTx/>
                <a:latin typeface="Century Gothic" panose="020F0302020204030204"/>
                <a:ea typeface="Calibri" panose="020F0502020204030204" pitchFamily="34" charset="0"/>
                <a:cs typeface="Times New Roman" panose="02020603050405020304" pitchFamily="18" charset="0"/>
              </a:rPr>
              <a:t>, 1997).</a:t>
            </a:r>
            <a:endParaRPr kumimoji="0" lang="en-US" sz="2000" b="0" i="0" u="none" strike="noStrike" kern="1200" cap="none" spc="0" normalizeH="0" baseline="0" noProof="0" dirty="0">
              <a:ln>
                <a:noFill/>
              </a:ln>
              <a:solidFill>
                <a:srgbClr val="FFFFFF"/>
              </a:solidFill>
              <a:effectLst/>
              <a:uLnTx/>
              <a:uFillTx/>
              <a:latin typeface="Century Gothic" panose="020F0302020204030204"/>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222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750"/>
                                        <p:tgtEl>
                                          <p:spTgt spid="20"/>
                                        </p:tgtEl>
                                      </p:cBhvr>
                                    </p:animEffect>
                                    <p:anim calcmode="lin" valueType="num">
                                      <p:cBhvr>
                                        <p:cTn id="14" dur="750" fill="hold"/>
                                        <p:tgtEl>
                                          <p:spTgt spid="20"/>
                                        </p:tgtEl>
                                        <p:attrNameLst>
                                          <p:attrName>ppt_x</p:attrName>
                                        </p:attrNameLst>
                                      </p:cBhvr>
                                      <p:tavLst>
                                        <p:tav tm="0">
                                          <p:val>
                                            <p:strVal val="#ppt_x"/>
                                          </p:val>
                                        </p:tav>
                                        <p:tav tm="100000">
                                          <p:val>
                                            <p:strVal val="#ppt_x"/>
                                          </p:val>
                                        </p:tav>
                                      </p:tavLst>
                                    </p:anim>
                                    <p:anim calcmode="lin" valueType="num">
                                      <p:cBhvr>
                                        <p:cTn id="15" dur="75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xit" presetSubtype="32" fill="hold" grpId="1" nodeType="clickEffect">
                                  <p:stCondLst>
                                    <p:cond delay="0"/>
                                  </p:stCondLst>
                                  <p:childTnLst>
                                    <p:anim calcmode="lin" valueType="num">
                                      <p:cBhvr>
                                        <p:cTn id="19" dur="500"/>
                                        <p:tgtEl>
                                          <p:spTgt spid="20"/>
                                        </p:tgtEl>
                                        <p:attrNameLst>
                                          <p:attrName>ppt_w</p:attrName>
                                        </p:attrNameLst>
                                      </p:cBhvr>
                                      <p:tavLst>
                                        <p:tav tm="0">
                                          <p:val>
                                            <p:strVal val="ppt_w"/>
                                          </p:val>
                                        </p:tav>
                                        <p:tav tm="100000">
                                          <p:val>
                                            <p:fltVal val="0"/>
                                          </p:val>
                                        </p:tav>
                                      </p:tavLst>
                                    </p:anim>
                                    <p:anim calcmode="lin" valueType="num">
                                      <p:cBhvr>
                                        <p:cTn id="20" dur="500"/>
                                        <p:tgtEl>
                                          <p:spTgt spid="20"/>
                                        </p:tgtEl>
                                        <p:attrNameLst>
                                          <p:attrName>ppt_h</p:attrName>
                                        </p:attrNameLst>
                                      </p:cBhvr>
                                      <p:tavLst>
                                        <p:tav tm="0">
                                          <p:val>
                                            <p:strVal val="ppt_h"/>
                                          </p:val>
                                        </p:tav>
                                        <p:tav tm="100000">
                                          <p:val>
                                            <p:fltVal val="0"/>
                                          </p:val>
                                        </p:tav>
                                      </p:tavLst>
                                    </p:anim>
                                    <p:animEffect transition="out" filter="fade">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 calcmode="lin" valueType="num">
                                      <p:cBhvr additive="base">
                                        <p:cTn id="3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Graphic spid="20" grpId="1">
        <p:bldAsOne/>
      </p:bldGraphic>
      <p:bldP spid="16"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BF2FFFA-9791-4680-A8AA-2DA0E6E58774}"/>
              </a:ext>
            </a:extLst>
          </p:cNvPr>
          <p:cNvSpPr txBox="1">
            <a:spLocks/>
          </p:cNvSpPr>
          <p:nvPr/>
        </p:nvSpPr>
        <p:spPr>
          <a:xfrm>
            <a:off x="401934" y="1663910"/>
            <a:ext cx="8320035" cy="2601345"/>
          </a:xfrm>
          <a:prstGeom prst="roundRect">
            <a:avLst>
              <a:gd name="adj" fmla="val 12931"/>
            </a:avLst>
          </a:prstGeom>
          <a:noFill/>
          <a:ln>
            <a:noFill/>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marR="0" lvl="0" indent="0" algn="just" defTabSz="457200" rtl="0" eaLnBrk="1" fontAlgn="auto" latinLnBrk="0" hangingPunct="1">
              <a:lnSpc>
                <a:spcPct val="100000"/>
              </a:lnSpc>
              <a:spcBef>
                <a:spcPts val="0"/>
              </a:spcBef>
              <a:spcAft>
                <a:spcPts val="1000"/>
              </a:spcAft>
              <a:buClr>
                <a:srgbClr val="E45C8A"/>
              </a:buClr>
              <a:buSzPct val="100000"/>
              <a:buFont typeface="Arial"/>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The reverse shoulder increased the surface area of the preparation which results in a more spacer and consequently less friction between the tooth and crown which could improve seating and enhance the fitness of restoration.</a:t>
            </a:r>
          </a:p>
        </p:txBody>
      </p:sp>
      <p:pic>
        <p:nvPicPr>
          <p:cNvPr id="8" name="Picture 7"/>
          <p:cNvPicPr/>
          <p:nvPr/>
        </p:nvPicPr>
        <p:blipFill>
          <a:blip r:embed="rId2" cstate="print">
            <a:extLst>
              <a:ext uri="{BEBA8EAE-BF5A-486C-A8C5-ECC9F3942E4B}">
                <a14:imgProps xmlns:a14="http://schemas.microsoft.com/office/drawing/2010/main">
                  <a14:imgLayer r:embed="rId3">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8874178" y="1988730"/>
            <a:ext cx="2987266" cy="3145953"/>
          </a:xfrm>
          <a:prstGeom prst="rect">
            <a:avLst/>
          </a:prstGeom>
        </p:spPr>
      </p:pic>
      <p:sp>
        <p:nvSpPr>
          <p:cNvPr id="9" name="Rounded Rectangle 8"/>
          <p:cNvSpPr/>
          <p:nvPr/>
        </p:nvSpPr>
        <p:spPr>
          <a:xfrm rot="21378657">
            <a:off x="11416808" y="2170093"/>
            <a:ext cx="399245" cy="69545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0" name="Freeform: Shape 26">
            <a:extLst>
              <a:ext uri="{FF2B5EF4-FFF2-40B4-BE49-F238E27FC236}">
                <a16:creationId xmlns:a16="http://schemas.microsoft.com/office/drawing/2014/main" id="{7B2F483B-A0D0-428F-B7EE-0C50847D7966}"/>
              </a:ext>
            </a:extLst>
          </p:cNvPr>
          <p:cNvSpPr/>
          <p:nvPr/>
        </p:nvSpPr>
        <p:spPr>
          <a:xfrm>
            <a:off x="8994098" y="1798820"/>
            <a:ext cx="2953063" cy="1948721"/>
          </a:xfrm>
          <a:custGeom>
            <a:avLst/>
            <a:gdLst>
              <a:gd name="connsiteX0" fmla="*/ 184711 w 2708598"/>
              <a:gd name="connsiteY0" fmla="*/ 1667155 h 1667155"/>
              <a:gd name="connsiteX1" fmla="*/ 50599 w 2708598"/>
              <a:gd name="connsiteY1" fmla="*/ 1264819 h 1667155"/>
              <a:gd name="connsiteX2" fmla="*/ 1831 w 2708598"/>
              <a:gd name="connsiteY2" fmla="*/ 838099 h 1667155"/>
              <a:gd name="connsiteX3" fmla="*/ 38407 w 2708598"/>
              <a:gd name="connsiteY3" fmla="*/ 472339 h 1667155"/>
              <a:gd name="connsiteX4" fmla="*/ 282247 w 2708598"/>
              <a:gd name="connsiteY4" fmla="*/ 130963 h 1667155"/>
              <a:gd name="connsiteX5" fmla="*/ 611431 w 2708598"/>
              <a:gd name="connsiteY5" fmla="*/ 21235 h 1667155"/>
              <a:gd name="connsiteX6" fmla="*/ 964999 w 2708598"/>
              <a:gd name="connsiteY6" fmla="*/ 70003 h 1667155"/>
              <a:gd name="connsiteX7" fmla="*/ 1233223 w 2708598"/>
              <a:gd name="connsiteY7" fmla="*/ 143155 h 1667155"/>
              <a:gd name="connsiteX8" fmla="*/ 1550215 w 2708598"/>
              <a:gd name="connsiteY8" fmla="*/ 143155 h 1667155"/>
              <a:gd name="connsiteX9" fmla="*/ 1891591 w 2708598"/>
              <a:gd name="connsiteY9" fmla="*/ 9043 h 1667155"/>
              <a:gd name="connsiteX10" fmla="*/ 2306119 w 2708598"/>
              <a:gd name="connsiteY10" fmla="*/ 45619 h 1667155"/>
              <a:gd name="connsiteX11" fmla="*/ 2562151 w 2708598"/>
              <a:gd name="connsiteY11" fmla="*/ 313843 h 1667155"/>
              <a:gd name="connsiteX12" fmla="*/ 2708455 w 2708598"/>
              <a:gd name="connsiteY12" fmla="*/ 789331 h 1667155"/>
              <a:gd name="connsiteX13" fmla="*/ 2537767 w 2708598"/>
              <a:gd name="connsiteY13" fmla="*/ 1557427 h 1667155"/>
              <a:gd name="connsiteX14" fmla="*/ 2476807 w 2708598"/>
              <a:gd name="connsiteY14" fmla="*/ 1642771 h 1667155"/>
              <a:gd name="connsiteX15" fmla="*/ 2476807 w 2708598"/>
              <a:gd name="connsiteY15" fmla="*/ 1642771 h 166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8598" h="1667155">
                <a:moveTo>
                  <a:pt x="184711" y="1667155"/>
                </a:moveTo>
                <a:cubicBezTo>
                  <a:pt x="132895" y="1535075"/>
                  <a:pt x="81079" y="1402995"/>
                  <a:pt x="50599" y="1264819"/>
                </a:cubicBezTo>
                <a:cubicBezTo>
                  <a:pt x="20119" y="1126643"/>
                  <a:pt x="3863" y="970179"/>
                  <a:pt x="1831" y="838099"/>
                </a:cubicBezTo>
                <a:cubicBezTo>
                  <a:pt x="-201" y="706019"/>
                  <a:pt x="-8329" y="590195"/>
                  <a:pt x="38407" y="472339"/>
                </a:cubicBezTo>
                <a:cubicBezTo>
                  <a:pt x="85143" y="354483"/>
                  <a:pt x="186743" y="206147"/>
                  <a:pt x="282247" y="130963"/>
                </a:cubicBezTo>
                <a:cubicBezTo>
                  <a:pt x="377751" y="55779"/>
                  <a:pt x="497639" y="31395"/>
                  <a:pt x="611431" y="21235"/>
                </a:cubicBezTo>
                <a:cubicBezTo>
                  <a:pt x="725223" y="11075"/>
                  <a:pt x="861367" y="49683"/>
                  <a:pt x="964999" y="70003"/>
                </a:cubicBezTo>
                <a:cubicBezTo>
                  <a:pt x="1068631" y="90323"/>
                  <a:pt x="1135687" y="130963"/>
                  <a:pt x="1233223" y="143155"/>
                </a:cubicBezTo>
                <a:cubicBezTo>
                  <a:pt x="1330759" y="155347"/>
                  <a:pt x="1440487" y="165507"/>
                  <a:pt x="1550215" y="143155"/>
                </a:cubicBezTo>
                <a:cubicBezTo>
                  <a:pt x="1659943" y="120803"/>
                  <a:pt x="1765607" y="25299"/>
                  <a:pt x="1891591" y="9043"/>
                </a:cubicBezTo>
                <a:cubicBezTo>
                  <a:pt x="2017575" y="-7213"/>
                  <a:pt x="2194359" y="-5181"/>
                  <a:pt x="2306119" y="45619"/>
                </a:cubicBezTo>
                <a:cubicBezTo>
                  <a:pt x="2417879" y="96419"/>
                  <a:pt x="2495095" y="189891"/>
                  <a:pt x="2562151" y="313843"/>
                </a:cubicBezTo>
                <a:cubicBezTo>
                  <a:pt x="2629207" y="437795"/>
                  <a:pt x="2712519" y="582067"/>
                  <a:pt x="2708455" y="789331"/>
                </a:cubicBezTo>
                <a:cubicBezTo>
                  <a:pt x="2704391" y="996595"/>
                  <a:pt x="2576375" y="1415187"/>
                  <a:pt x="2537767" y="1557427"/>
                </a:cubicBezTo>
                <a:cubicBezTo>
                  <a:pt x="2499159" y="1699667"/>
                  <a:pt x="2476807" y="1642771"/>
                  <a:pt x="2476807" y="1642771"/>
                </a:cubicBezTo>
                <a:lnTo>
                  <a:pt x="2476807" y="1642771"/>
                </a:ln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cxnSp>
        <p:nvCxnSpPr>
          <p:cNvPr id="3" name="Straight Arrow Connector 2"/>
          <p:cNvCxnSpPr/>
          <p:nvPr/>
        </p:nvCxnSpPr>
        <p:spPr>
          <a:xfrm flipH="1">
            <a:off x="11587397" y="2578308"/>
            <a:ext cx="479685"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54352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463825" y="587184"/>
            <a:ext cx="11357114" cy="1143070"/>
          </a:xfrm>
          <a:prstGeom prst="rect">
            <a:avLst/>
          </a:prstGeom>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The increased thickness of the restoration carries the occlusal forces and results in less stress concentration on axial walls of the substrate (Miura</a:t>
            </a:r>
            <a:r>
              <a:rPr kumimoji="0" lang="en-US" sz="2400" b="0"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et al.</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2018).</a:t>
            </a: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48770" y1="80415" x2="24891" y2="86350"/>
                        <a14:foregroundMark x1="53546" y1="93175" x2="9986" y2="94214"/>
                        <a14:foregroundMark x1="15051" y1="84866" x2="1881" y2="92730"/>
                        <a14:foregroundMark x1="8249" y1="84421" x2="1881" y2="83976"/>
                        <a14:foregroundMark x1="68017" y1="95846" x2="99276" y2="98220"/>
                        <a14:foregroundMark x1="9986" y1="78042" x2="145" y2="77745"/>
                      </a14:backgroundRemoval>
                    </a14:imgEffect>
                    <a14:imgEffect>
                      <a14:sharpenSoften amount="50000"/>
                    </a14:imgEffect>
                  </a14:imgLayer>
                </a14:imgProps>
              </a:ext>
              <a:ext uri="{28A0092B-C50C-407E-A947-70E740481C1C}">
                <a14:useLocalDpi xmlns:a14="http://schemas.microsoft.com/office/drawing/2010/main" val="0"/>
              </a:ext>
            </a:extLst>
          </a:blip>
          <a:srcRect b="5310"/>
          <a:stretch/>
        </p:blipFill>
        <p:spPr>
          <a:xfrm>
            <a:off x="6927914" y="2168435"/>
            <a:ext cx="2594909" cy="2551176"/>
          </a:xfrm>
          <a:prstGeom prst="rect">
            <a:avLst/>
          </a:prstGeom>
        </p:spPr>
      </p:pic>
      <p:pic>
        <p:nvPicPr>
          <p:cNvPr id="13" name="Picture 12"/>
          <p:cNvPicPr/>
          <p:nvPr/>
        </p:nvPicPr>
        <p:blipFill>
          <a:blip r:embed="rId4" cstate="print">
            <a:extLst>
              <a:ext uri="{BEBA8EAE-BF5A-486C-A8C5-ECC9F3942E4B}">
                <a14:imgProps xmlns:a14="http://schemas.microsoft.com/office/drawing/2010/main">
                  <a14:imgLayer r:embed="rId5">
                    <a14:imgEffect>
                      <a14:backgroundRemoval t="0" b="100000" l="0" r="100000">
                        <a14:foregroundMark x1="44063" y1="88776" x2="21173" y2="89541"/>
                        <a14:foregroundMark x1="22461" y1="87628" x2="12160" y2="88393"/>
                        <a14:foregroundMark x1="33047" y1="79847" x2="21602" y2="85332"/>
                        <a14:foregroundMark x1="24177" y1="13648" x2="33476" y2="15306"/>
                        <a14:foregroundMark x1="52647" y1="86480" x2="90844" y2="94260"/>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920241" y="2270868"/>
            <a:ext cx="2647499" cy="2448743"/>
          </a:xfrm>
          <a:prstGeom prst="rect">
            <a:avLst/>
          </a:prstGeom>
        </p:spPr>
      </p:pic>
      <p:sp>
        <p:nvSpPr>
          <p:cNvPr id="14" name="Freeform: Shape 26">
            <a:extLst>
              <a:ext uri="{FF2B5EF4-FFF2-40B4-BE49-F238E27FC236}">
                <a16:creationId xmlns:a16="http://schemas.microsoft.com/office/drawing/2014/main" id="{7B2F483B-A0D0-428F-B7EE-0C50847D7966}"/>
              </a:ext>
            </a:extLst>
          </p:cNvPr>
          <p:cNvSpPr/>
          <p:nvPr/>
        </p:nvSpPr>
        <p:spPr>
          <a:xfrm>
            <a:off x="2024743" y="1827875"/>
            <a:ext cx="2651760" cy="1790535"/>
          </a:xfrm>
          <a:custGeom>
            <a:avLst/>
            <a:gdLst>
              <a:gd name="connsiteX0" fmla="*/ 184711 w 2708598"/>
              <a:gd name="connsiteY0" fmla="*/ 1667155 h 1667155"/>
              <a:gd name="connsiteX1" fmla="*/ 50599 w 2708598"/>
              <a:gd name="connsiteY1" fmla="*/ 1264819 h 1667155"/>
              <a:gd name="connsiteX2" fmla="*/ 1831 w 2708598"/>
              <a:gd name="connsiteY2" fmla="*/ 838099 h 1667155"/>
              <a:gd name="connsiteX3" fmla="*/ 38407 w 2708598"/>
              <a:gd name="connsiteY3" fmla="*/ 472339 h 1667155"/>
              <a:gd name="connsiteX4" fmla="*/ 282247 w 2708598"/>
              <a:gd name="connsiteY4" fmla="*/ 130963 h 1667155"/>
              <a:gd name="connsiteX5" fmla="*/ 611431 w 2708598"/>
              <a:gd name="connsiteY5" fmla="*/ 21235 h 1667155"/>
              <a:gd name="connsiteX6" fmla="*/ 964999 w 2708598"/>
              <a:gd name="connsiteY6" fmla="*/ 70003 h 1667155"/>
              <a:gd name="connsiteX7" fmla="*/ 1233223 w 2708598"/>
              <a:gd name="connsiteY7" fmla="*/ 143155 h 1667155"/>
              <a:gd name="connsiteX8" fmla="*/ 1550215 w 2708598"/>
              <a:gd name="connsiteY8" fmla="*/ 143155 h 1667155"/>
              <a:gd name="connsiteX9" fmla="*/ 1891591 w 2708598"/>
              <a:gd name="connsiteY9" fmla="*/ 9043 h 1667155"/>
              <a:gd name="connsiteX10" fmla="*/ 2306119 w 2708598"/>
              <a:gd name="connsiteY10" fmla="*/ 45619 h 1667155"/>
              <a:gd name="connsiteX11" fmla="*/ 2562151 w 2708598"/>
              <a:gd name="connsiteY11" fmla="*/ 313843 h 1667155"/>
              <a:gd name="connsiteX12" fmla="*/ 2708455 w 2708598"/>
              <a:gd name="connsiteY12" fmla="*/ 789331 h 1667155"/>
              <a:gd name="connsiteX13" fmla="*/ 2537767 w 2708598"/>
              <a:gd name="connsiteY13" fmla="*/ 1557427 h 1667155"/>
              <a:gd name="connsiteX14" fmla="*/ 2476807 w 2708598"/>
              <a:gd name="connsiteY14" fmla="*/ 1642771 h 1667155"/>
              <a:gd name="connsiteX15" fmla="*/ 2476807 w 2708598"/>
              <a:gd name="connsiteY15" fmla="*/ 1642771 h 166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8598" h="1667155">
                <a:moveTo>
                  <a:pt x="184711" y="1667155"/>
                </a:moveTo>
                <a:cubicBezTo>
                  <a:pt x="132895" y="1535075"/>
                  <a:pt x="81079" y="1402995"/>
                  <a:pt x="50599" y="1264819"/>
                </a:cubicBezTo>
                <a:cubicBezTo>
                  <a:pt x="20119" y="1126643"/>
                  <a:pt x="3863" y="970179"/>
                  <a:pt x="1831" y="838099"/>
                </a:cubicBezTo>
                <a:cubicBezTo>
                  <a:pt x="-201" y="706019"/>
                  <a:pt x="-8329" y="590195"/>
                  <a:pt x="38407" y="472339"/>
                </a:cubicBezTo>
                <a:cubicBezTo>
                  <a:pt x="85143" y="354483"/>
                  <a:pt x="186743" y="206147"/>
                  <a:pt x="282247" y="130963"/>
                </a:cubicBezTo>
                <a:cubicBezTo>
                  <a:pt x="377751" y="55779"/>
                  <a:pt x="497639" y="31395"/>
                  <a:pt x="611431" y="21235"/>
                </a:cubicBezTo>
                <a:cubicBezTo>
                  <a:pt x="725223" y="11075"/>
                  <a:pt x="861367" y="49683"/>
                  <a:pt x="964999" y="70003"/>
                </a:cubicBezTo>
                <a:cubicBezTo>
                  <a:pt x="1068631" y="90323"/>
                  <a:pt x="1135687" y="130963"/>
                  <a:pt x="1233223" y="143155"/>
                </a:cubicBezTo>
                <a:cubicBezTo>
                  <a:pt x="1330759" y="155347"/>
                  <a:pt x="1440487" y="165507"/>
                  <a:pt x="1550215" y="143155"/>
                </a:cubicBezTo>
                <a:cubicBezTo>
                  <a:pt x="1659943" y="120803"/>
                  <a:pt x="1765607" y="25299"/>
                  <a:pt x="1891591" y="9043"/>
                </a:cubicBezTo>
                <a:cubicBezTo>
                  <a:pt x="2017575" y="-7213"/>
                  <a:pt x="2194359" y="-5181"/>
                  <a:pt x="2306119" y="45619"/>
                </a:cubicBezTo>
                <a:cubicBezTo>
                  <a:pt x="2417879" y="96419"/>
                  <a:pt x="2495095" y="189891"/>
                  <a:pt x="2562151" y="313843"/>
                </a:cubicBezTo>
                <a:cubicBezTo>
                  <a:pt x="2629207" y="437795"/>
                  <a:pt x="2712519" y="582067"/>
                  <a:pt x="2708455" y="789331"/>
                </a:cubicBezTo>
                <a:cubicBezTo>
                  <a:pt x="2704391" y="996595"/>
                  <a:pt x="2576375" y="1415187"/>
                  <a:pt x="2537767" y="1557427"/>
                </a:cubicBezTo>
                <a:cubicBezTo>
                  <a:pt x="2499159" y="1699667"/>
                  <a:pt x="2476807" y="1642771"/>
                  <a:pt x="2476807" y="1642771"/>
                </a:cubicBezTo>
                <a:lnTo>
                  <a:pt x="2476807" y="1642771"/>
                </a:ln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5" name="Freeform: Shape 26">
            <a:extLst>
              <a:ext uri="{FF2B5EF4-FFF2-40B4-BE49-F238E27FC236}">
                <a16:creationId xmlns:a16="http://schemas.microsoft.com/office/drawing/2014/main" id="{7B2F483B-A0D0-428F-B7EE-0C50847D7966}"/>
              </a:ext>
            </a:extLst>
          </p:cNvPr>
          <p:cNvSpPr/>
          <p:nvPr/>
        </p:nvSpPr>
        <p:spPr>
          <a:xfrm>
            <a:off x="6882688" y="1827876"/>
            <a:ext cx="2744637" cy="1725772"/>
          </a:xfrm>
          <a:custGeom>
            <a:avLst/>
            <a:gdLst>
              <a:gd name="connsiteX0" fmla="*/ 184711 w 2708598"/>
              <a:gd name="connsiteY0" fmla="*/ 1667155 h 1667155"/>
              <a:gd name="connsiteX1" fmla="*/ 50599 w 2708598"/>
              <a:gd name="connsiteY1" fmla="*/ 1264819 h 1667155"/>
              <a:gd name="connsiteX2" fmla="*/ 1831 w 2708598"/>
              <a:gd name="connsiteY2" fmla="*/ 838099 h 1667155"/>
              <a:gd name="connsiteX3" fmla="*/ 38407 w 2708598"/>
              <a:gd name="connsiteY3" fmla="*/ 472339 h 1667155"/>
              <a:gd name="connsiteX4" fmla="*/ 282247 w 2708598"/>
              <a:gd name="connsiteY4" fmla="*/ 130963 h 1667155"/>
              <a:gd name="connsiteX5" fmla="*/ 611431 w 2708598"/>
              <a:gd name="connsiteY5" fmla="*/ 21235 h 1667155"/>
              <a:gd name="connsiteX6" fmla="*/ 964999 w 2708598"/>
              <a:gd name="connsiteY6" fmla="*/ 70003 h 1667155"/>
              <a:gd name="connsiteX7" fmla="*/ 1233223 w 2708598"/>
              <a:gd name="connsiteY7" fmla="*/ 143155 h 1667155"/>
              <a:gd name="connsiteX8" fmla="*/ 1550215 w 2708598"/>
              <a:gd name="connsiteY8" fmla="*/ 143155 h 1667155"/>
              <a:gd name="connsiteX9" fmla="*/ 1891591 w 2708598"/>
              <a:gd name="connsiteY9" fmla="*/ 9043 h 1667155"/>
              <a:gd name="connsiteX10" fmla="*/ 2306119 w 2708598"/>
              <a:gd name="connsiteY10" fmla="*/ 45619 h 1667155"/>
              <a:gd name="connsiteX11" fmla="*/ 2562151 w 2708598"/>
              <a:gd name="connsiteY11" fmla="*/ 313843 h 1667155"/>
              <a:gd name="connsiteX12" fmla="*/ 2708455 w 2708598"/>
              <a:gd name="connsiteY12" fmla="*/ 789331 h 1667155"/>
              <a:gd name="connsiteX13" fmla="*/ 2537767 w 2708598"/>
              <a:gd name="connsiteY13" fmla="*/ 1557427 h 1667155"/>
              <a:gd name="connsiteX14" fmla="*/ 2476807 w 2708598"/>
              <a:gd name="connsiteY14" fmla="*/ 1642771 h 1667155"/>
              <a:gd name="connsiteX15" fmla="*/ 2476807 w 2708598"/>
              <a:gd name="connsiteY15" fmla="*/ 1642771 h 166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8598" h="1667155">
                <a:moveTo>
                  <a:pt x="184711" y="1667155"/>
                </a:moveTo>
                <a:cubicBezTo>
                  <a:pt x="132895" y="1535075"/>
                  <a:pt x="81079" y="1402995"/>
                  <a:pt x="50599" y="1264819"/>
                </a:cubicBezTo>
                <a:cubicBezTo>
                  <a:pt x="20119" y="1126643"/>
                  <a:pt x="3863" y="970179"/>
                  <a:pt x="1831" y="838099"/>
                </a:cubicBezTo>
                <a:cubicBezTo>
                  <a:pt x="-201" y="706019"/>
                  <a:pt x="-8329" y="590195"/>
                  <a:pt x="38407" y="472339"/>
                </a:cubicBezTo>
                <a:cubicBezTo>
                  <a:pt x="85143" y="354483"/>
                  <a:pt x="186743" y="206147"/>
                  <a:pt x="282247" y="130963"/>
                </a:cubicBezTo>
                <a:cubicBezTo>
                  <a:pt x="377751" y="55779"/>
                  <a:pt x="497639" y="31395"/>
                  <a:pt x="611431" y="21235"/>
                </a:cubicBezTo>
                <a:cubicBezTo>
                  <a:pt x="725223" y="11075"/>
                  <a:pt x="861367" y="49683"/>
                  <a:pt x="964999" y="70003"/>
                </a:cubicBezTo>
                <a:cubicBezTo>
                  <a:pt x="1068631" y="90323"/>
                  <a:pt x="1135687" y="130963"/>
                  <a:pt x="1233223" y="143155"/>
                </a:cubicBezTo>
                <a:cubicBezTo>
                  <a:pt x="1330759" y="155347"/>
                  <a:pt x="1440487" y="165507"/>
                  <a:pt x="1550215" y="143155"/>
                </a:cubicBezTo>
                <a:cubicBezTo>
                  <a:pt x="1659943" y="120803"/>
                  <a:pt x="1765607" y="25299"/>
                  <a:pt x="1891591" y="9043"/>
                </a:cubicBezTo>
                <a:cubicBezTo>
                  <a:pt x="2017575" y="-7213"/>
                  <a:pt x="2194359" y="-5181"/>
                  <a:pt x="2306119" y="45619"/>
                </a:cubicBezTo>
                <a:cubicBezTo>
                  <a:pt x="2417879" y="96419"/>
                  <a:pt x="2495095" y="189891"/>
                  <a:pt x="2562151" y="313843"/>
                </a:cubicBezTo>
                <a:cubicBezTo>
                  <a:pt x="2629207" y="437795"/>
                  <a:pt x="2712519" y="582067"/>
                  <a:pt x="2708455" y="789331"/>
                </a:cubicBezTo>
                <a:cubicBezTo>
                  <a:pt x="2704391" y="996595"/>
                  <a:pt x="2576375" y="1415187"/>
                  <a:pt x="2537767" y="1557427"/>
                </a:cubicBezTo>
                <a:cubicBezTo>
                  <a:pt x="2499159" y="1699667"/>
                  <a:pt x="2476807" y="1642771"/>
                  <a:pt x="2476807" y="1642771"/>
                </a:cubicBezTo>
                <a:lnTo>
                  <a:pt x="2476807" y="1642771"/>
                </a:ln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2" name="Content Placeholder 8"/>
          <p:cNvPicPr>
            <a:picLocks/>
          </p:cNvPicPr>
          <p:nvPr/>
        </p:nvPicPr>
        <p:blipFill>
          <a:blip r:embed="rId6">
            <a:extLst>
              <a:ext uri="{28A0092B-C50C-407E-A947-70E740481C1C}">
                <a14:useLocalDpi xmlns:a14="http://schemas.microsoft.com/office/drawing/2010/main" val="0"/>
              </a:ext>
            </a:extLst>
          </a:blip>
          <a:stretch>
            <a:fillRect/>
          </a:stretch>
        </p:blipFill>
        <p:spPr bwMode="auto">
          <a:xfrm>
            <a:off x="3829107" y="2168435"/>
            <a:ext cx="4533785" cy="3649662"/>
          </a:xfrm>
          <a:prstGeom prst="rect">
            <a:avLst/>
          </a:prstGeom>
          <a:noFill/>
          <a:ln>
            <a:noFill/>
          </a:ln>
        </p:spPr>
      </p:pic>
      <p:sp>
        <p:nvSpPr>
          <p:cNvPr id="4" name="Content Placeholder 2">
            <a:extLst>
              <a:ext uri="{FF2B5EF4-FFF2-40B4-BE49-F238E27FC236}">
                <a16:creationId xmlns:a16="http://schemas.microsoft.com/office/drawing/2014/main" id="{EEB9A165-600A-41B3-8784-C8130D78C906}"/>
              </a:ext>
            </a:extLst>
          </p:cNvPr>
          <p:cNvSpPr txBox="1">
            <a:spLocks/>
          </p:cNvSpPr>
          <p:nvPr/>
        </p:nvSpPr>
        <p:spPr>
          <a:xfrm>
            <a:off x="3442793" y="-220615"/>
            <a:ext cx="4676504" cy="1250450"/>
          </a:xfrm>
          <a:prstGeom prst="roundRect">
            <a:avLst>
              <a:gd name="adj" fmla="val 12931"/>
            </a:avLst>
          </a:prstGeom>
          <a:noFill/>
          <a:ln w="19050">
            <a:no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marR="0" lvl="0" indent="0" algn="ctr" defTabSz="457200" rtl="0" eaLnBrk="1" fontAlgn="auto" latinLnBrk="0" hangingPunct="1">
              <a:lnSpc>
                <a:spcPct val="100000"/>
              </a:lnSpc>
              <a:spcBef>
                <a:spcPts val="0"/>
              </a:spcBef>
              <a:spcAft>
                <a:spcPts val="1000"/>
              </a:spcAft>
              <a:buClr>
                <a:prstClr val="white"/>
              </a:buClr>
              <a:buSzPct val="100000"/>
              <a:buFont typeface="Arial"/>
              <a:buNone/>
              <a:tabLst/>
              <a:defRPr/>
            </a:pPr>
            <a:r>
              <a:rPr kumimoji="0" lang="en-US" sz="3200" b="1" i="0" u="none" strike="noStrike" kern="1200" cap="none" spc="0" normalizeH="0" baseline="0" noProof="0" dirty="0">
                <a:ln>
                  <a:noFill/>
                </a:ln>
                <a:solidFill>
                  <a:srgbClr val="E45C8A">
                    <a:lumMod val="75000"/>
                  </a:srgbClr>
                </a:solidFill>
                <a:effectLst/>
                <a:uLnTx/>
                <a:uFillTx/>
                <a:latin typeface="Century Gothic" panose="020F0302020204030204"/>
                <a:ea typeface="+mn-ea"/>
                <a:cs typeface="+mn-cs"/>
              </a:rPr>
              <a:t>Fracture Strength</a:t>
            </a:r>
          </a:p>
        </p:txBody>
      </p:sp>
    </p:spTree>
    <p:extLst>
      <p:ext uri="{BB962C8B-B14F-4D97-AF65-F5344CB8AC3E}">
        <p14:creationId xmlns:p14="http://schemas.microsoft.com/office/powerpoint/2010/main" val="105971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xit" presetSubtype="32" fill="hold" nodeType="clickEffect">
                                  <p:stCondLst>
                                    <p:cond delay="0"/>
                                  </p:stCondLst>
                                  <p:childTnLst>
                                    <p:anim calcmode="lin" valueType="num">
                                      <p:cBhvr>
                                        <p:cTn id="12" dur="500"/>
                                        <p:tgtEl>
                                          <p:spTgt spid="2"/>
                                        </p:tgtEl>
                                        <p:attrNameLst>
                                          <p:attrName>ppt_w</p:attrName>
                                        </p:attrNameLst>
                                      </p:cBhvr>
                                      <p:tavLst>
                                        <p:tav tm="0">
                                          <p:val>
                                            <p:strVal val="ppt_w"/>
                                          </p:val>
                                        </p:tav>
                                        <p:tav tm="100000">
                                          <p:val>
                                            <p:fltVal val="0"/>
                                          </p:val>
                                        </p:tav>
                                      </p:tavLst>
                                    </p:anim>
                                    <p:anim calcmode="lin" valueType="num">
                                      <p:cBhvr>
                                        <p:cTn id="13" dur="500"/>
                                        <p:tgtEl>
                                          <p:spTgt spid="2"/>
                                        </p:tgtEl>
                                        <p:attrNameLst>
                                          <p:attrName>ppt_h</p:attrName>
                                        </p:attrNameLst>
                                      </p:cBhvr>
                                      <p:tavLst>
                                        <p:tav tm="0">
                                          <p:val>
                                            <p:strVal val="ppt_h"/>
                                          </p:val>
                                        </p:tav>
                                        <p:tav tm="100000">
                                          <p:val>
                                            <p:fltVal val="0"/>
                                          </p:val>
                                        </p:tav>
                                      </p:tavLst>
                                    </p:anim>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par>
                                <p:cTn id="32" presetID="2" presetClass="entr" presetSubtype="1" decel="10000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15" grpId="0" animBg="1"/>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8442107" y="7960390"/>
            <a:ext cx="0" cy="3966694"/>
          </a:xfrm>
          <a:prstGeom prst="line">
            <a:avLst/>
          </a:prstGeom>
        </p:spPr>
        <p:style>
          <a:lnRef idx="3">
            <a:schemeClr val="accent3"/>
          </a:lnRef>
          <a:fillRef idx="0">
            <a:schemeClr val="accent3"/>
          </a:fillRef>
          <a:effectRef idx="2">
            <a:schemeClr val="accent3"/>
          </a:effectRef>
          <a:fontRef idx="minor">
            <a:schemeClr val="tx1"/>
          </a:fontRef>
        </p:style>
      </p:cxnSp>
      <p:sp>
        <p:nvSpPr>
          <p:cNvPr id="2" name="Rectangle 1"/>
          <p:cNvSpPr/>
          <p:nvPr/>
        </p:nvSpPr>
        <p:spPr>
          <a:xfrm>
            <a:off x="788893" y="896470"/>
            <a:ext cx="10572682" cy="1418786"/>
          </a:xfrm>
          <a:prstGeom prst="rect">
            <a:avLst/>
          </a:prstGeom>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entury Gothic" panose="020F0302020204030204"/>
                <a:ea typeface="+mn-ea"/>
                <a:cs typeface="+mn-cs"/>
              </a:rPr>
              <a:t>The fracture loads obtained with the modified vertical preparation were higher than with the vertical group, the reverse shoulder  allowing more thickness of material which results in more favorable stress distribution.</a:t>
            </a:r>
          </a:p>
        </p:txBody>
      </p:sp>
      <p:sp>
        <p:nvSpPr>
          <p:cNvPr id="12" name="Freeform: Shape 26">
            <a:extLst>
              <a:ext uri="{FF2B5EF4-FFF2-40B4-BE49-F238E27FC236}">
                <a16:creationId xmlns:a16="http://schemas.microsoft.com/office/drawing/2014/main" id="{7B2F483B-A0D0-428F-B7EE-0C50847D7966}"/>
              </a:ext>
            </a:extLst>
          </p:cNvPr>
          <p:cNvSpPr/>
          <p:nvPr/>
        </p:nvSpPr>
        <p:spPr>
          <a:xfrm>
            <a:off x="7043932" y="3516297"/>
            <a:ext cx="2539973" cy="1685171"/>
          </a:xfrm>
          <a:custGeom>
            <a:avLst/>
            <a:gdLst>
              <a:gd name="connsiteX0" fmla="*/ 184711 w 2708598"/>
              <a:gd name="connsiteY0" fmla="*/ 1667155 h 1667155"/>
              <a:gd name="connsiteX1" fmla="*/ 50599 w 2708598"/>
              <a:gd name="connsiteY1" fmla="*/ 1264819 h 1667155"/>
              <a:gd name="connsiteX2" fmla="*/ 1831 w 2708598"/>
              <a:gd name="connsiteY2" fmla="*/ 838099 h 1667155"/>
              <a:gd name="connsiteX3" fmla="*/ 38407 w 2708598"/>
              <a:gd name="connsiteY3" fmla="*/ 472339 h 1667155"/>
              <a:gd name="connsiteX4" fmla="*/ 282247 w 2708598"/>
              <a:gd name="connsiteY4" fmla="*/ 130963 h 1667155"/>
              <a:gd name="connsiteX5" fmla="*/ 611431 w 2708598"/>
              <a:gd name="connsiteY5" fmla="*/ 21235 h 1667155"/>
              <a:gd name="connsiteX6" fmla="*/ 964999 w 2708598"/>
              <a:gd name="connsiteY6" fmla="*/ 70003 h 1667155"/>
              <a:gd name="connsiteX7" fmla="*/ 1233223 w 2708598"/>
              <a:gd name="connsiteY7" fmla="*/ 143155 h 1667155"/>
              <a:gd name="connsiteX8" fmla="*/ 1550215 w 2708598"/>
              <a:gd name="connsiteY8" fmla="*/ 143155 h 1667155"/>
              <a:gd name="connsiteX9" fmla="*/ 1891591 w 2708598"/>
              <a:gd name="connsiteY9" fmla="*/ 9043 h 1667155"/>
              <a:gd name="connsiteX10" fmla="*/ 2306119 w 2708598"/>
              <a:gd name="connsiteY10" fmla="*/ 45619 h 1667155"/>
              <a:gd name="connsiteX11" fmla="*/ 2562151 w 2708598"/>
              <a:gd name="connsiteY11" fmla="*/ 313843 h 1667155"/>
              <a:gd name="connsiteX12" fmla="*/ 2708455 w 2708598"/>
              <a:gd name="connsiteY12" fmla="*/ 789331 h 1667155"/>
              <a:gd name="connsiteX13" fmla="*/ 2537767 w 2708598"/>
              <a:gd name="connsiteY13" fmla="*/ 1557427 h 1667155"/>
              <a:gd name="connsiteX14" fmla="*/ 2476807 w 2708598"/>
              <a:gd name="connsiteY14" fmla="*/ 1642771 h 1667155"/>
              <a:gd name="connsiteX15" fmla="*/ 2476807 w 2708598"/>
              <a:gd name="connsiteY15" fmla="*/ 1642771 h 166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8598" h="1667155">
                <a:moveTo>
                  <a:pt x="184711" y="1667155"/>
                </a:moveTo>
                <a:cubicBezTo>
                  <a:pt x="132895" y="1535075"/>
                  <a:pt x="81079" y="1402995"/>
                  <a:pt x="50599" y="1264819"/>
                </a:cubicBezTo>
                <a:cubicBezTo>
                  <a:pt x="20119" y="1126643"/>
                  <a:pt x="3863" y="970179"/>
                  <a:pt x="1831" y="838099"/>
                </a:cubicBezTo>
                <a:cubicBezTo>
                  <a:pt x="-201" y="706019"/>
                  <a:pt x="-8329" y="590195"/>
                  <a:pt x="38407" y="472339"/>
                </a:cubicBezTo>
                <a:cubicBezTo>
                  <a:pt x="85143" y="354483"/>
                  <a:pt x="186743" y="206147"/>
                  <a:pt x="282247" y="130963"/>
                </a:cubicBezTo>
                <a:cubicBezTo>
                  <a:pt x="377751" y="55779"/>
                  <a:pt x="497639" y="31395"/>
                  <a:pt x="611431" y="21235"/>
                </a:cubicBezTo>
                <a:cubicBezTo>
                  <a:pt x="725223" y="11075"/>
                  <a:pt x="861367" y="49683"/>
                  <a:pt x="964999" y="70003"/>
                </a:cubicBezTo>
                <a:cubicBezTo>
                  <a:pt x="1068631" y="90323"/>
                  <a:pt x="1135687" y="130963"/>
                  <a:pt x="1233223" y="143155"/>
                </a:cubicBezTo>
                <a:cubicBezTo>
                  <a:pt x="1330759" y="155347"/>
                  <a:pt x="1440487" y="165507"/>
                  <a:pt x="1550215" y="143155"/>
                </a:cubicBezTo>
                <a:cubicBezTo>
                  <a:pt x="1659943" y="120803"/>
                  <a:pt x="1765607" y="25299"/>
                  <a:pt x="1891591" y="9043"/>
                </a:cubicBezTo>
                <a:cubicBezTo>
                  <a:pt x="2017575" y="-7213"/>
                  <a:pt x="2194359" y="-5181"/>
                  <a:pt x="2306119" y="45619"/>
                </a:cubicBezTo>
                <a:cubicBezTo>
                  <a:pt x="2417879" y="96419"/>
                  <a:pt x="2495095" y="189891"/>
                  <a:pt x="2562151" y="313843"/>
                </a:cubicBezTo>
                <a:cubicBezTo>
                  <a:pt x="2629207" y="437795"/>
                  <a:pt x="2712519" y="582067"/>
                  <a:pt x="2708455" y="789331"/>
                </a:cubicBezTo>
                <a:cubicBezTo>
                  <a:pt x="2704391" y="996595"/>
                  <a:pt x="2576375" y="1415187"/>
                  <a:pt x="2537767" y="1557427"/>
                </a:cubicBezTo>
                <a:cubicBezTo>
                  <a:pt x="2499159" y="1699667"/>
                  <a:pt x="2476807" y="1642771"/>
                  <a:pt x="2476807" y="1642771"/>
                </a:cubicBezTo>
                <a:lnTo>
                  <a:pt x="2476807" y="1642771"/>
                </a:lnTo>
              </a:path>
            </a:pathLst>
          </a:custGeom>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4" name="Right Arrow 3"/>
          <p:cNvSpPr/>
          <p:nvPr/>
        </p:nvSpPr>
        <p:spPr>
          <a:xfrm flipH="1">
            <a:off x="9259908" y="4048509"/>
            <a:ext cx="579548" cy="200055"/>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3" name="AutoShape 2" descr="Toxic Food for pets"/>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7" name="Freeform: Shape 26">
            <a:extLst>
              <a:ext uri="{FF2B5EF4-FFF2-40B4-BE49-F238E27FC236}">
                <a16:creationId xmlns:a16="http://schemas.microsoft.com/office/drawing/2014/main" id="{7B2F483B-A0D0-428F-B7EE-0C50847D7966}"/>
              </a:ext>
            </a:extLst>
          </p:cNvPr>
          <p:cNvSpPr/>
          <p:nvPr/>
        </p:nvSpPr>
        <p:spPr>
          <a:xfrm>
            <a:off x="1972491" y="3516297"/>
            <a:ext cx="2552343" cy="1686584"/>
          </a:xfrm>
          <a:custGeom>
            <a:avLst/>
            <a:gdLst>
              <a:gd name="connsiteX0" fmla="*/ 184711 w 2708598"/>
              <a:gd name="connsiteY0" fmla="*/ 1667155 h 1667155"/>
              <a:gd name="connsiteX1" fmla="*/ 50599 w 2708598"/>
              <a:gd name="connsiteY1" fmla="*/ 1264819 h 1667155"/>
              <a:gd name="connsiteX2" fmla="*/ 1831 w 2708598"/>
              <a:gd name="connsiteY2" fmla="*/ 838099 h 1667155"/>
              <a:gd name="connsiteX3" fmla="*/ 38407 w 2708598"/>
              <a:gd name="connsiteY3" fmla="*/ 472339 h 1667155"/>
              <a:gd name="connsiteX4" fmla="*/ 282247 w 2708598"/>
              <a:gd name="connsiteY4" fmla="*/ 130963 h 1667155"/>
              <a:gd name="connsiteX5" fmla="*/ 611431 w 2708598"/>
              <a:gd name="connsiteY5" fmla="*/ 21235 h 1667155"/>
              <a:gd name="connsiteX6" fmla="*/ 964999 w 2708598"/>
              <a:gd name="connsiteY6" fmla="*/ 70003 h 1667155"/>
              <a:gd name="connsiteX7" fmla="*/ 1233223 w 2708598"/>
              <a:gd name="connsiteY7" fmla="*/ 143155 h 1667155"/>
              <a:gd name="connsiteX8" fmla="*/ 1550215 w 2708598"/>
              <a:gd name="connsiteY8" fmla="*/ 143155 h 1667155"/>
              <a:gd name="connsiteX9" fmla="*/ 1891591 w 2708598"/>
              <a:gd name="connsiteY9" fmla="*/ 9043 h 1667155"/>
              <a:gd name="connsiteX10" fmla="*/ 2306119 w 2708598"/>
              <a:gd name="connsiteY10" fmla="*/ 45619 h 1667155"/>
              <a:gd name="connsiteX11" fmla="*/ 2562151 w 2708598"/>
              <a:gd name="connsiteY11" fmla="*/ 313843 h 1667155"/>
              <a:gd name="connsiteX12" fmla="*/ 2708455 w 2708598"/>
              <a:gd name="connsiteY12" fmla="*/ 789331 h 1667155"/>
              <a:gd name="connsiteX13" fmla="*/ 2537767 w 2708598"/>
              <a:gd name="connsiteY13" fmla="*/ 1557427 h 1667155"/>
              <a:gd name="connsiteX14" fmla="*/ 2476807 w 2708598"/>
              <a:gd name="connsiteY14" fmla="*/ 1642771 h 1667155"/>
              <a:gd name="connsiteX15" fmla="*/ 2476807 w 2708598"/>
              <a:gd name="connsiteY15" fmla="*/ 1642771 h 166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8598" h="1667155">
                <a:moveTo>
                  <a:pt x="184711" y="1667155"/>
                </a:moveTo>
                <a:cubicBezTo>
                  <a:pt x="132895" y="1535075"/>
                  <a:pt x="81079" y="1402995"/>
                  <a:pt x="50599" y="1264819"/>
                </a:cubicBezTo>
                <a:cubicBezTo>
                  <a:pt x="20119" y="1126643"/>
                  <a:pt x="3863" y="970179"/>
                  <a:pt x="1831" y="838099"/>
                </a:cubicBezTo>
                <a:cubicBezTo>
                  <a:pt x="-201" y="706019"/>
                  <a:pt x="-8329" y="590195"/>
                  <a:pt x="38407" y="472339"/>
                </a:cubicBezTo>
                <a:cubicBezTo>
                  <a:pt x="85143" y="354483"/>
                  <a:pt x="186743" y="206147"/>
                  <a:pt x="282247" y="130963"/>
                </a:cubicBezTo>
                <a:cubicBezTo>
                  <a:pt x="377751" y="55779"/>
                  <a:pt x="497639" y="31395"/>
                  <a:pt x="611431" y="21235"/>
                </a:cubicBezTo>
                <a:cubicBezTo>
                  <a:pt x="725223" y="11075"/>
                  <a:pt x="861367" y="49683"/>
                  <a:pt x="964999" y="70003"/>
                </a:cubicBezTo>
                <a:cubicBezTo>
                  <a:pt x="1068631" y="90323"/>
                  <a:pt x="1135687" y="130963"/>
                  <a:pt x="1233223" y="143155"/>
                </a:cubicBezTo>
                <a:cubicBezTo>
                  <a:pt x="1330759" y="155347"/>
                  <a:pt x="1440487" y="165507"/>
                  <a:pt x="1550215" y="143155"/>
                </a:cubicBezTo>
                <a:cubicBezTo>
                  <a:pt x="1659943" y="120803"/>
                  <a:pt x="1765607" y="25299"/>
                  <a:pt x="1891591" y="9043"/>
                </a:cubicBezTo>
                <a:cubicBezTo>
                  <a:pt x="2017575" y="-7213"/>
                  <a:pt x="2194359" y="-5181"/>
                  <a:pt x="2306119" y="45619"/>
                </a:cubicBezTo>
                <a:cubicBezTo>
                  <a:pt x="2417879" y="96419"/>
                  <a:pt x="2495095" y="189891"/>
                  <a:pt x="2562151" y="313843"/>
                </a:cubicBezTo>
                <a:cubicBezTo>
                  <a:pt x="2629207" y="437795"/>
                  <a:pt x="2712519" y="582067"/>
                  <a:pt x="2708455" y="789331"/>
                </a:cubicBezTo>
                <a:cubicBezTo>
                  <a:pt x="2704391" y="996595"/>
                  <a:pt x="2576375" y="1415187"/>
                  <a:pt x="2537767" y="1557427"/>
                </a:cubicBezTo>
                <a:cubicBezTo>
                  <a:pt x="2499159" y="1699667"/>
                  <a:pt x="2476807" y="1642771"/>
                  <a:pt x="2476807" y="1642771"/>
                </a:cubicBezTo>
                <a:lnTo>
                  <a:pt x="2476807" y="1642771"/>
                </a:lnTo>
              </a:path>
            </a:pathLst>
          </a:custGeom>
          <a:ln>
            <a:solidFill>
              <a:srgbClr val="FFFFFF"/>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pic>
        <p:nvPicPr>
          <p:cNvPr id="18" name="Picture 17"/>
          <p:cNvPicPr/>
          <p:nvPr/>
        </p:nvPicPr>
        <p:blipFill>
          <a:blip r:embed="rId2" cstate="print">
            <a:extLst>
              <a:ext uri="{BEBA8EAE-BF5A-486C-A8C5-ECC9F3942E4B}">
                <a14:imgProps xmlns:a14="http://schemas.microsoft.com/office/drawing/2010/main">
                  <a14:imgLayer r:embed="rId3">
                    <a14:imgEffect>
                      <a14:backgroundRemoval t="0" b="100000" l="0" r="100000">
                        <a14:foregroundMark x1="44063" y1="88776" x2="21173" y2="89541"/>
                        <a14:foregroundMark x1="22461" y1="87628" x2="12160" y2="88393"/>
                        <a14:foregroundMark x1="33047" y1="79847" x2="21602" y2="85332"/>
                        <a14:foregroundMark x1="24177" y1="13648" x2="33476" y2="15306"/>
                        <a14:foregroundMark x1="52647" y1="86480" x2="90844" y2="94260"/>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859186" y="3776117"/>
            <a:ext cx="2627011" cy="2551540"/>
          </a:xfrm>
          <a:prstGeom prst="rect">
            <a:avLst/>
          </a:prstGeom>
        </p:spPr>
      </p:pic>
      <p:pic>
        <p:nvPicPr>
          <p:cNvPr id="19" name="Picture 18"/>
          <p:cNvPicPr/>
          <p:nvPr/>
        </p:nvPicPr>
        <p:blipFill rotWithShape="1">
          <a:blip r:embed="rId4" cstate="print">
            <a:extLst>
              <a:ext uri="{BEBA8EAE-BF5A-486C-A8C5-ECC9F3942E4B}">
                <a14:imgProps xmlns:a14="http://schemas.microsoft.com/office/drawing/2010/main">
                  <a14:imgLayer r:embed="rId5">
                    <a14:imgEffect>
                      <a14:backgroundRemoval t="0" b="100000" l="0" r="100000">
                        <a14:foregroundMark x1="38770" y1="73280" x2="7439" y2="98545"/>
                        <a14:foregroundMark x1="73963" y1="79497" x2="68670" y2="98942"/>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b="2141"/>
          <a:stretch/>
        </p:blipFill>
        <p:spPr>
          <a:xfrm>
            <a:off x="7018359" y="3756501"/>
            <a:ext cx="2473371" cy="2640170"/>
          </a:xfrm>
          <a:prstGeom prst="rect">
            <a:avLst/>
          </a:prstGeom>
        </p:spPr>
      </p:pic>
      <p:sp>
        <p:nvSpPr>
          <p:cNvPr id="20" name="Freeform: Shape 26">
            <a:extLst>
              <a:ext uri="{FF2B5EF4-FFF2-40B4-BE49-F238E27FC236}">
                <a16:creationId xmlns:a16="http://schemas.microsoft.com/office/drawing/2014/main" id="{7B2F483B-A0D0-428F-B7EE-0C50847D7966}"/>
              </a:ext>
            </a:extLst>
          </p:cNvPr>
          <p:cNvSpPr/>
          <p:nvPr/>
        </p:nvSpPr>
        <p:spPr>
          <a:xfrm>
            <a:off x="7032007" y="3507334"/>
            <a:ext cx="2579194" cy="1694134"/>
          </a:xfrm>
          <a:custGeom>
            <a:avLst/>
            <a:gdLst>
              <a:gd name="connsiteX0" fmla="*/ 184711 w 2708598"/>
              <a:gd name="connsiteY0" fmla="*/ 1667155 h 1667155"/>
              <a:gd name="connsiteX1" fmla="*/ 50599 w 2708598"/>
              <a:gd name="connsiteY1" fmla="*/ 1264819 h 1667155"/>
              <a:gd name="connsiteX2" fmla="*/ 1831 w 2708598"/>
              <a:gd name="connsiteY2" fmla="*/ 838099 h 1667155"/>
              <a:gd name="connsiteX3" fmla="*/ 38407 w 2708598"/>
              <a:gd name="connsiteY3" fmla="*/ 472339 h 1667155"/>
              <a:gd name="connsiteX4" fmla="*/ 282247 w 2708598"/>
              <a:gd name="connsiteY4" fmla="*/ 130963 h 1667155"/>
              <a:gd name="connsiteX5" fmla="*/ 611431 w 2708598"/>
              <a:gd name="connsiteY5" fmla="*/ 21235 h 1667155"/>
              <a:gd name="connsiteX6" fmla="*/ 964999 w 2708598"/>
              <a:gd name="connsiteY6" fmla="*/ 70003 h 1667155"/>
              <a:gd name="connsiteX7" fmla="*/ 1233223 w 2708598"/>
              <a:gd name="connsiteY7" fmla="*/ 143155 h 1667155"/>
              <a:gd name="connsiteX8" fmla="*/ 1550215 w 2708598"/>
              <a:gd name="connsiteY8" fmla="*/ 143155 h 1667155"/>
              <a:gd name="connsiteX9" fmla="*/ 1891591 w 2708598"/>
              <a:gd name="connsiteY9" fmla="*/ 9043 h 1667155"/>
              <a:gd name="connsiteX10" fmla="*/ 2306119 w 2708598"/>
              <a:gd name="connsiteY10" fmla="*/ 45619 h 1667155"/>
              <a:gd name="connsiteX11" fmla="*/ 2562151 w 2708598"/>
              <a:gd name="connsiteY11" fmla="*/ 313843 h 1667155"/>
              <a:gd name="connsiteX12" fmla="*/ 2708455 w 2708598"/>
              <a:gd name="connsiteY12" fmla="*/ 789331 h 1667155"/>
              <a:gd name="connsiteX13" fmla="*/ 2537767 w 2708598"/>
              <a:gd name="connsiteY13" fmla="*/ 1557427 h 1667155"/>
              <a:gd name="connsiteX14" fmla="*/ 2476807 w 2708598"/>
              <a:gd name="connsiteY14" fmla="*/ 1642771 h 1667155"/>
              <a:gd name="connsiteX15" fmla="*/ 2476807 w 2708598"/>
              <a:gd name="connsiteY15" fmla="*/ 1642771 h 166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8598" h="1667155">
                <a:moveTo>
                  <a:pt x="184711" y="1667155"/>
                </a:moveTo>
                <a:cubicBezTo>
                  <a:pt x="132895" y="1535075"/>
                  <a:pt x="81079" y="1402995"/>
                  <a:pt x="50599" y="1264819"/>
                </a:cubicBezTo>
                <a:cubicBezTo>
                  <a:pt x="20119" y="1126643"/>
                  <a:pt x="3863" y="970179"/>
                  <a:pt x="1831" y="838099"/>
                </a:cubicBezTo>
                <a:cubicBezTo>
                  <a:pt x="-201" y="706019"/>
                  <a:pt x="-8329" y="590195"/>
                  <a:pt x="38407" y="472339"/>
                </a:cubicBezTo>
                <a:cubicBezTo>
                  <a:pt x="85143" y="354483"/>
                  <a:pt x="186743" y="206147"/>
                  <a:pt x="282247" y="130963"/>
                </a:cubicBezTo>
                <a:cubicBezTo>
                  <a:pt x="377751" y="55779"/>
                  <a:pt x="497639" y="31395"/>
                  <a:pt x="611431" y="21235"/>
                </a:cubicBezTo>
                <a:cubicBezTo>
                  <a:pt x="725223" y="11075"/>
                  <a:pt x="861367" y="49683"/>
                  <a:pt x="964999" y="70003"/>
                </a:cubicBezTo>
                <a:cubicBezTo>
                  <a:pt x="1068631" y="90323"/>
                  <a:pt x="1135687" y="130963"/>
                  <a:pt x="1233223" y="143155"/>
                </a:cubicBezTo>
                <a:cubicBezTo>
                  <a:pt x="1330759" y="155347"/>
                  <a:pt x="1440487" y="165507"/>
                  <a:pt x="1550215" y="143155"/>
                </a:cubicBezTo>
                <a:cubicBezTo>
                  <a:pt x="1659943" y="120803"/>
                  <a:pt x="1765607" y="25299"/>
                  <a:pt x="1891591" y="9043"/>
                </a:cubicBezTo>
                <a:cubicBezTo>
                  <a:pt x="2017575" y="-7213"/>
                  <a:pt x="2194359" y="-5181"/>
                  <a:pt x="2306119" y="45619"/>
                </a:cubicBezTo>
                <a:cubicBezTo>
                  <a:pt x="2417879" y="96419"/>
                  <a:pt x="2495095" y="189891"/>
                  <a:pt x="2562151" y="313843"/>
                </a:cubicBezTo>
                <a:cubicBezTo>
                  <a:pt x="2629207" y="437795"/>
                  <a:pt x="2712519" y="582067"/>
                  <a:pt x="2708455" y="789331"/>
                </a:cubicBezTo>
                <a:cubicBezTo>
                  <a:pt x="2704391" y="996595"/>
                  <a:pt x="2576375" y="1415187"/>
                  <a:pt x="2537767" y="1557427"/>
                </a:cubicBezTo>
                <a:cubicBezTo>
                  <a:pt x="2499159" y="1699667"/>
                  <a:pt x="2476807" y="1642771"/>
                  <a:pt x="2476807" y="1642771"/>
                </a:cubicBezTo>
                <a:lnTo>
                  <a:pt x="2476807" y="1642771"/>
                </a:lnTo>
              </a:path>
            </a:pathLst>
          </a:custGeom>
          <a:ln>
            <a:solidFill>
              <a:srgbClr val="FFFFFF"/>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430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7" grpId="0" animBg="1"/>
      <p:bldP spid="20"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https://s3.eu-central-1.amazonaws.com/zeroinon/img/crowmgh.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4584" r="58761"/>
          <a:stretch/>
        </p:blipFill>
        <p:spPr bwMode="auto">
          <a:xfrm>
            <a:off x="3498800" y="1591883"/>
            <a:ext cx="4932612" cy="4055312"/>
          </a:xfrm>
          <a:prstGeom prst="rect">
            <a:avLst/>
          </a:prstGeom>
          <a:solidFill>
            <a:schemeClr val="bg1"/>
          </a:solidFill>
        </p:spPr>
      </p:pic>
      <p:sp>
        <p:nvSpPr>
          <p:cNvPr id="16" name="Content Placeholder 7"/>
          <p:cNvSpPr txBox="1">
            <a:spLocks/>
          </p:cNvSpPr>
          <p:nvPr/>
        </p:nvSpPr>
        <p:spPr>
          <a:xfrm>
            <a:off x="957208" y="2252013"/>
            <a:ext cx="2361207" cy="587848"/>
          </a:xfrm>
          <a:prstGeom prst="rect">
            <a:avLst/>
          </a:prstGeom>
        </p:spPr>
        <p:txBody>
          <a:bodyPr>
            <a:normAutofit fontScale="850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US" sz="2800" b="1" dirty="0">
                <a:solidFill>
                  <a:srgbClr val="FFFFFF"/>
                </a:solidFill>
                <a:latin typeface="Arial" panose="020B0604020202020204" pitchFamily="34" charset="0"/>
                <a:cs typeface="Arial" panose="020B0604020202020204" pitchFamily="34" charset="0"/>
              </a:rPr>
              <a:t>cement spacer</a:t>
            </a:r>
          </a:p>
        </p:txBody>
      </p:sp>
      <p:sp>
        <p:nvSpPr>
          <p:cNvPr id="17" name="Content Placeholder 7"/>
          <p:cNvSpPr txBox="1">
            <a:spLocks/>
          </p:cNvSpPr>
          <p:nvPr/>
        </p:nvSpPr>
        <p:spPr>
          <a:xfrm>
            <a:off x="1504499" y="3796946"/>
            <a:ext cx="2118269" cy="539932"/>
          </a:xfrm>
          <a:prstGeom prst="rect">
            <a:avLst/>
          </a:prstGeom>
        </p:spPr>
        <p:txBody>
          <a:bodyP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US" sz="2400" b="1" dirty="0">
                <a:solidFill>
                  <a:srgbClr val="FFFFFF"/>
                </a:solidFill>
                <a:latin typeface="Arial" panose="020B0604020202020204" pitchFamily="34" charset="0"/>
                <a:cs typeface="Arial" panose="020B0604020202020204" pitchFamily="34" charset="0"/>
              </a:rPr>
              <a:t>no spacer</a:t>
            </a:r>
          </a:p>
        </p:txBody>
      </p:sp>
      <p:cxnSp>
        <p:nvCxnSpPr>
          <p:cNvPr id="18" name="Straight Arrow Connector 17"/>
          <p:cNvCxnSpPr/>
          <p:nvPr/>
        </p:nvCxnSpPr>
        <p:spPr>
          <a:xfrm flipH="1" flipV="1">
            <a:off x="7420903" y="1890283"/>
            <a:ext cx="140608" cy="5184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7663874" y="2769406"/>
            <a:ext cx="115910" cy="4636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7882815" y="3653918"/>
            <a:ext cx="141668" cy="5785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958379" y="1630461"/>
            <a:ext cx="0" cy="4492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5556628" y="1628317"/>
            <a:ext cx="0" cy="4492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6095148" y="1628317"/>
            <a:ext cx="0" cy="4492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6697030" y="1630463"/>
            <a:ext cx="0" cy="4492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ight Arrow 30"/>
          <p:cNvSpPr/>
          <p:nvPr/>
        </p:nvSpPr>
        <p:spPr>
          <a:xfrm>
            <a:off x="8603088" y="3606693"/>
            <a:ext cx="45719" cy="45719"/>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7" name="Straight Arrow Connector 36"/>
          <p:cNvCxnSpPr/>
          <p:nvPr/>
        </p:nvCxnSpPr>
        <p:spPr>
          <a:xfrm flipH="1">
            <a:off x="7882815" y="2976235"/>
            <a:ext cx="879193" cy="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1" name="Content Placeholder 7"/>
          <p:cNvSpPr txBox="1">
            <a:spLocks/>
          </p:cNvSpPr>
          <p:nvPr/>
        </p:nvSpPr>
        <p:spPr>
          <a:xfrm>
            <a:off x="8828836" y="2725785"/>
            <a:ext cx="3032238" cy="837337"/>
          </a:xfrm>
          <a:prstGeom prst="rect">
            <a:avLst/>
          </a:prstGeom>
        </p:spPr>
        <p:txBody>
          <a:bodyP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US" sz="2400" b="1" dirty="0">
                <a:solidFill>
                  <a:srgbClr val="FFFFFF"/>
                </a:solidFill>
                <a:latin typeface="Arial" panose="020B0604020202020204" pitchFamily="34" charset="0"/>
                <a:cs typeface="Arial" panose="020B0604020202020204" pitchFamily="34" charset="0"/>
              </a:rPr>
              <a:t>hydraulic pressure</a:t>
            </a:r>
          </a:p>
        </p:txBody>
      </p:sp>
      <p:sp>
        <p:nvSpPr>
          <p:cNvPr id="2" name="مستطيل 1"/>
          <p:cNvSpPr/>
          <p:nvPr/>
        </p:nvSpPr>
        <p:spPr>
          <a:xfrm>
            <a:off x="8760839" y="4303380"/>
            <a:ext cx="3317949" cy="1938992"/>
          </a:xfrm>
          <a:prstGeom prst="rect">
            <a:avLst/>
          </a:prstGeom>
        </p:spPr>
        <p:txBody>
          <a:bodyPr wrap="square">
            <a:spAutoFit/>
          </a:bodyPr>
          <a:lstStyle/>
          <a:p>
            <a:pPr lvl="0" algn="just" defTabSz="914400">
              <a:lnSpc>
                <a:spcPct val="150000"/>
              </a:lnSpc>
            </a:pPr>
            <a:r>
              <a:rPr lang="en-US" sz="1600" dirty="0">
                <a:solidFill>
                  <a:srgbClr val="E3E6E8"/>
                </a:solidFill>
                <a:latin typeface="MuseoSans-100"/>
              </a:rPr>
              <a:t>-Improves the crown seating </a:t>
            </a:r>
          </a:p>
          <a:p>
            <a:pPr lvl="0" algn="just" defTabSz="914400">
              <a:lnSpc>
                <a:spcPct val="150000"/>
              </a:lnSpc>
            </a:pPr>
            <a:r>
              <a:rPr lang="en-US" sz="1600" dirty="0">
                <a:solidFill>
                  <a:srgbClr val="E3E6E8"/>
                </a:solidFill>
                <a:latin typeface="MuseoSans-100"/>
              </a:rPr>
              <a:t>-Reduces internal friction</a:t>
            </a:r>
          </a:p>
          <a:p>
            <a:pPr lvl="0" algn="just" defTabSz="914400">
              <a:lnSpc>
                <a:spcPct val="150000"/>
              </a:lnSpc>
            </a:pPr>
            <a:r>
              <a:rPr lang="en-US" sz="1600" dirty="0">
                <a:solidFill>
                  <a:srgbClr val="E3E6E8"/>
                </a:solidFill>
                <a:latin typeface="MuseoSans-100"/>
              </a:rPr>
              <a:t>-Improves cement escape</a:t>
            </a:r>
          </a:p>
          <a:p>
            <a:pPr lvl="0" algn="just" defTabSz="914400">
              <a:lnSpc>
                <a:spcPct val="150000"/>
              </a:lnSpc>
            </a:pPr>
            <a:r>
              <a:rPr lang="en-US" sz="1600" dirty="0">
                <a:solidFill>
                  <a:srgbClr val="E3E6E8"/>
                </a:solidFill>
                <a:latin typeface="MuseoSans-100"/>
              </a:rPr>
              <a:t>-Reduces cement film thickness</a:t>
            </a:r>
          </a:p>
          <a:p>
            <a:pPr lvl="0" algn="just" defTabSz="914400">
              <a:lnSpc>
                <a:spcPct val="150000"/>
              </a:lnSpc>
            </a:pPr>
            <a:r>
              <a:rPr lang="en-US" sz="1600" dirty="0">
                <a:solidFill>
                  <a:srgbClr val="E3E6E8"/>
                </a:solidFill>
                <a:latin typeface="MuseoSans-100"/>
              </a:rPr>
              <a:t>-Increases crown retention</a:t>
            </a:r>
          </a:p>
        </p:txBody>
      </p:sp>
      <p:cxnSp>
        <p:nvCxnSpPr>
          <p:cNvPr id="19" name="Straight Arrow Connector 36"/>
          <p:cNvCxnSpPr/>
          <p:nvPr/>
        </p:nvCxnSpPr>
        <p:spPr>
          <a:xfrm>
            <a:off x="3261732" y="2511683"/>
            <a:ext cx="1014176" cy="581649"/>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36"/>
          <p:cNvCxnSpPr/>
          <p:nvPr/>
        </p:nvCxnSpPr>
        <p:spPr>
          <a:xfrm>
            <a:off x="3101376" y="4098244"/>
            <a:ext cx="817481" cy="506813"/>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9" name="Title 1">
            <a:extLst>
              <a:ext uri="{FF2B5EF4-FFF2-40B4-BE49-F238E27FC236}">
                <a16:creationId xmlns:a16="http://schemas.microsoft.com/office/drawing/2014/main" id="{DBF50809-634C-4B62-BBEB-307C11076EAC}"/>
              </a:ext>
            </a:extLst>
          </p:cNvPr>
          <p:cNvSpPr txBox="1">
            <a:spLocks/>
          </p:cNvSpPr>
          <p:nvPr/>
        </p:nvSpPr>
        <p:spPr>
          <a:xfrm>
            <a:off x="583434" y="13063"/>
            <a:ext cx="4154028" cy="12634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F6699"/>
                </a:solidFill>
                <a:effectLst/>
                <a:uLnTx/>
                <a:uFillTx/>
                <a:latin typeface="Calibri Light" panose="020F0302020204030204"/>
                <a:ea typeface="+mj-ea"/>
                <a:cs typeface="+mj-cs"/>
              </a:rPr>
              <a:t> CEMENT SPACE</a:t>
            </a:r>
          </a:p>
        </p:txBody>
      </p:sp>
    </p:spTree>
    <p:extLst>
      <p:ext uri="{BB962C8B-B14F-4D97-AF65-F5344CB8AC3E}">
        <p14:creationId xmlns:p14="http://schemas.microsoft.com/office/powerpoint/2010/main" val="385183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10"/>
                                        <p:tgtEl>
                                          <p:spTgt spid="25"/>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1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down)">
                                      <p:cBhvr>
                                        <p:cTn id="26" dur="500"/>
                                        <p:tgtEl>
                                          <p:spTgt spid="3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down)">
                                      <p:cBhvr>
                                        <p:cTn id="29" dur="5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par>
                                <p:cTn id="35" presetID="22" presetClass="entr" presetSubtype="4"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par>
                                <p:cTn id="38" presetID="22" presetClass="entr" presetSubtype="4"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ipe(down)">
                                      <p:cBhvr>
                                        <p:cTn id="45" dur="500"/>
                                        <p:tgtEl>
                                          <p:spTgt spid="32"/>
                                        </p:tgtEl>
                                      </p:cBhvr>
                                    </p:animEffect>
                                  </p:childTnLst>
                                </p:cTn>
                              </p:par>
                              <p:par>
                                <p:cTn id="46" presetID="22" presetClass="entr" presetSubtype="4"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down)">
                                      <p:cBhvr>
                                        <p:cTn id="48" dur="500"/>
                                        <p:tgtEl>
                                          <p:spTgt spid="33"/>
                                        </p:tgtEl>
                                      </p:cBhvr>
                                    </p:animEffect>
                                  </p:childTnLst>
                                </p:cTn>
                              </p:par>
                              <p:par>
                                <p:cTn id="49" presetID="22" presetClass="entr" presetSubtype="4"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down)">
                                      <p:cBhvr>
                                        <p:cTn id="51" dur="500"/>
                                        <p:tgtEl>
                                          <p:spTgt spid="34"/>
                                        </p:tgtEl>
                                      </p:cBhvr>
                                    </p:animEffect>
                                  </p:childTnLst>
                                </p:cTn>
                              </p:par>
                              <p:par>
                                <p:cTn id="52" presetID="22" presetClass="entr" presetSubtype="4" fill="hold"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down)">
                                      <p:cBhvr>
                                        <p:cTn id="5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41" grpId="0"/>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50809-634C-4B62-BBEB-307C11076EAC}"/>
              </a:ext>
            </a:extLst>
          </p:cNvPr>
          <p:cNvSpPr>
            <a:spLocks noGrp="1"/>
          </p:cNvSpPr>
          <p:nvPr>
            <p:ph type="title"/>
          </p:nvPr>
        </p:nvSpPr>
        <p:spPr>
          <a:xfrm>
            <a:off x="574729" y="-117561"/>
            <a:ext cx="6557591" cy="1328050"/>
          </a:xfrm>
        </p:spPr>
        <p:txBody>
          <a:bodyPr>
            <a:normAutofit/>
          </a:bodyPr>
          <a:lstStyle/>
          <a:p>
            <a:r>
              <a:rPr lang="en-US" sz="4800" b="1" dirty="0">
                <a:solidFill>
                  <a:srgbClr val="FF6699"/>
                </a:solidFill>
              </a:rPr>
              <a:t>INVERTED CEMENT SPACE</a:t>
            </a:r>
          </a:p>
        </p:txBody>
      </p:sp>
      <p:sp>
        <p:nvSpPr>
          <p:cNvPr id="4" name="TextBox 3">
            <a:extLst>
              <a:ext uri="{FF2B5EF4-FFF2-40B4-BE49-F238E27FC236}">
                <a16:creationId xmlns:a16="http://schemas.microsoft.com/office/drawing/2014/main" id="{C49B2528-94EA-4CF6-97F5-BB0624324D69}"/>
              </a:ext>
            </a:extLst>
          </p:cNvPr>
          <p:cNvSpPr txBox="1"/>
          <p:nvPr/>
        </p:nvSpPr>
        <p:spPr>
          <a:xfrm>
            <a:off x="61995" y="790414"/>
            <a:ext cx="11999474" cy="5632311"/>
          </a:xfrm>
          <a:prstGeom prst="rect">
            <a:avLst/>
          </a:prstGeom>
          <a:noFill/>
        </p:spPr>
        <p:txBody>
          <a:bodyPr wrap="square">
            <a:spAutoFit/>
          </a:bodyPr>
          <a:lstStyle/>
          <a:p>
            <a:pPr marL="342900" marR="0" lvl="0" indent="-342900" algn="just"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E3E6E8"/>
                </a:solidFill>
                <a:effectLst/>
                <a:uLnTx/>
                <a:uFillTx/>
                <a:latin typeface="+mj-lt"/>
                <a:ea typeface="+mn-ea"/>
                <a:cs typeface="+mn-cs"/>
              </a:rPr>
              <a:t> The cement gaps of zero at the margin should not be implemented since this will prevent the complete seating of the crown. This happens because the cement escape toward the margin will be blocked when the crown first touches the preparation in the cervical area where there is no space, causing a marginal gap</a:t>
            </a:r>
          </a:p>
          <a:p>
            <a:pPr marL="342900" marR="0" lvl="0" indent="-342900" algn="just"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E3E6E8"/>
                </a:solidFill>
                <a:effectLst/>
                <a:uLnTx/>
                <a:uFillTx/>
                <a:latin typeface="+mj-lt"/>
                <a:ea typeface="+mn-ea"/>
                <a:cs typeface="+mn-cs"/>
              </a:rPr>
              <a:t>When the marginal area is relieved with a spacer and  the occlusal area is not relieved to assure a stable stop, this will promote a better cement escape, and better seating will be achieved both internally and at the margins</a:t>
            </a:r>
          </a:p>
          <a:p>
            <a:pPr marL="342900" marR="0" lvl="0" indent="-342900" algn="just"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E3E6E8"/>
                </a:solidFill>
                <a:effectLst/>
                <a:uLnTx/>
                <a:uFillTx/>
                <a:latin typeface="+mj-lt"/>
                <a:ea typeface="+mn-ea"/>
                <a:cs typeface="+mn-cs"/>
              </a:rPr>
              <a:t>The marginal and axial die spacer 25 to 40 </a:t>
            </a:r>
            <a:r>
              <a:rPr kumimoji="0" lang="en-US" sz="2000" b="0" i="0" u="none" strike="noStrike" kern="1200" cap="none" spc="0" normalizeH="0" baseline="0" noProof="0" dirty="0" err="1">
                <a:ln>
                  <a:noFill/>
                </a:ln>
                <a:solidFill>
                  <a:srgbClr val="E3E6E8"/>
                </a:solidFill>
                <a:effectLst/>
                <a:uLnTx/>
                <a:uFillTx/>
                <a:latin typeface="+mj-lt"/>
                <a:ea typeface="+mn-ea"/>
                <a:cs typeface="+mn-cs"/>
              </a:rPr>
              <a:t>μm</a:t>
            </a:r>
            <a:r>
              <a:rPr kumimoji="0" lang="en-US" sz="2000" b="0" i="0" u="none" strike="noStrike" kern="1200" cap="none" spc="0" normalizeH="0" baseline="0" noProof="0" dirty="0">
                <a:ln>
                  <a:noFill/>
                </a:ln>
                <a:solidFill>
                  <a:srgbClr val="E3E6E8"/>
                </a:solidFill>
                <a:effectLst/>
                <a:uLnTx/>
                <a:uFillTx/>
                <a:latin typeface="+mj-lt"/>
                <a:ea typeface="+mn-ea"/>
                <a:cs typeface="+mn-cs"/>
              </a:rPr>
              <a:t> and no spacer in the occlusal area</a:t>
            </a:r>
          </a:p>
          <a:p>
            <a:pPr marL="0" marR="0" lvl="0" indent="0" algn="just" defTabSz="914400" rtl="0" eaLnBrk="1" fontAlgn="auto" latinLnBrk="0" hangingPunct="1">
              <a:lnSpc>
                <a:spcPct val="2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mj-lt"/>
              <a:ea typeface="+mn-ea"/>
              <a:cs typeface="+mn-cs"/>
            </a:endParaRPr>
          </a:p>
          <a:p>
            <a:pPr marL="0" marR="0" lvl="0" indent="0" algn="just" defTabSz="914400" rtl="0" eaLnBrk="1" fontAlgn="auto" latinLnBrk="0" hangingPunct="1">
              <a:lnSpc>
                <a:spcPct val="2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mj-lt"/>
              <a:ea typeface="+mn-ea"/>
              <a:cs typeface="+mn-cs"/>
            </a:endParaRPr>
          </a:p>
          <a:p>
            <a:pPr marL="0" marR="0" lvl="0" indent="0" algn="just" defTabSz="914400" rtl="0" eaLnBrk="1" fontAlgn="auto" latinLnBrk="0" hangingPunct="1">
              <a:lnSpc>
                <a:spcPct val="2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mj-lt"/>
              <a:ea typeface="+mn-ea"/>
              <a:cs typeface="+mn-cs"/>
            </a:endParaRPr>
          </a:p>
        </p:txBody>
      </p:sp>
      <p:pic>
        <p:nvPicPr>
          <p:cNvPr id="3" name="Picture 2">
            <a:extLst>
              <a:ext uri="{FF2B5EF4-FFF2-40B4-BE49-F238E27FC236}">
                <a16:creationId xmlns:a16="http://schemas.microsoft.com/office/drawing/2014/main" id="{7723D21A-E900-AB3C-D3A3-3206C39387F8}"/>
              </a:ext>
            </a:extLst>
          </p:cNvPr>
          <p:cNvPicPr>
            <a:picLocks noChangeAspect="1"/>
          </p:cNvPicPr>
          <p:nvPr/>
        </p:nvPicPr>
        <p:blipFill>
          <a:blip r:embed="rId2"/>
          <a:stretch>
            <a:fillRect/>
          </a:stretch>
        </p:blipFill>
        <p:spPr>
          <a:xfrm>
            <a:off x="-1" y="830076"/>
            <a:ext cx="12185455" cy="6177761"/>
          </a:xfrm>
          <a:prstGeom prst="rect">
            <a:avLst/>
          </a:prstGeom>
        </p:spPr>
      </p:pic>
      <p:pic>
        <p:nvPicPr>
          <p:cNvPr id="5" name="Picture 4">
            <a:extLst>
              <a:ext uri="{FF2B5EF4-FFF2-40B4-BE49-F238E27FC236}">
                <a16:creationId xmlns:a16="http://schemas.microsoft.com/office/drawing/2014/main" id="{24B53063-D5D4-52CE-4FE5-69B32F042FF4}"/>
              </a:ext>
            </a:extLst>
          </p:cNvPr>
          <p:cNvPicPr>
            <a:picLocks noChangeAspect="1"/>
          </p:cNvPicPr>
          <p:nvPr/>
        </p:nvPicPr>
        <p:blipFill>
          <a:blip r:embed="rId3"/>
          <a:stretch>
            <a:fillRect/>
          </a:stretch>
        </p:blipFill>
        <p:spPr>
          <a:xfrm>
            <a:off x="9319218" y="6513694"/>
            <a:ext cx="2755631" cy="652329"/>
          </a:xfrm>
          <a:prstGeom prst="rect">
            <a:avLst/>
          </a:prstGeom>
        </p:spPr>
      </p:pic>
    </p:spTree>
    <p:extLst>
      <p:ext uri="{BB962C8B-B14F-4D97-AF65-F5344CB8AC3E}">
        <p14:creationId xmlns:p14="http://schemas.microsoft.com/office/powerpoint/2010/main" val="12791086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0CA03CF-E1CC-B62B-B952-98DBC0DE332C}"/>
              </a:ext>
            </a:extLst>
          </p:cNvPr>
          <p:cNvPicPr>
            <a:picLocks noChangeAspect="1"/>
          </p:cNvPicPr>
          <p:nvPr/>
        </p:nvPicPr>
        <p:blipFill>
          <a:blip r:embed="rId2"/>
          <a:stretch>
            <a:fillRect/>
          </a:stretch>
        </p:blipFill>
        <p:spPr>
          <a:xfrm>
            <a:off x="331781" y="1300402"/>
            <a:ext cx="11401301" cy="5429244"/>
          </a:xfrm>
          <a:prstGeom prst="rect">
            <a:avLst/>
          </a:prstGeom>
        </p:spPr>
      </p:pic>
      <p:sp>
        <p:nvSpPr>
          <p:cNvPr id="5" name="Title 1">
            <a:extLst>
              <a:ext uri="{FF2B5EF4-FFF2-40B4-BE49-F238E27FC236}">
                <a16:creationId xmlns:a16="http://schemas.microsoft.com/office/drawing/2014/main" id="{DBF50809-634C-4B62-BBEB-307C11076EAC}"/>
              </a:ext>
            </a:extLst>
          </p:cNvPr>
          <p:cNvSpPr>
            <a:spLocks noGrp="1"/>
          </p:cNvSpPr>
          <p:nvPr>
            <p:ph type="title"/>
          </p:nvPr>
        </p:nvSpPr>
        <p:spPr>
          <a:xfrm>
            <a:off x="574729" y="-117561"/>
            <a:ext cx="6557591" cy="1328050"/>
          </a:xfrm>
        </p:spPr>
        <p:txBody>
          <a:bodyPr>
            <a:normAutofit/>
          </a:bodyPr>
          <a:lstStyle/>
          <a:p>
            <a:r>
              <a:rPr lang="en-US" sz="4800" b="1" dirty="0">
                <a:solidFill>
                  <a:srgbClr val="FF6699"/>
                </a:solidFill>
              </a:rPr>
              <a:t>INVERTED CEMENT SPACE</a:t>
            </a:r>
          </a:p>
        </p:txBody>
      </p:sp>
    </p:spTree>
    <p:extLst>
      <p:ext uri="{BB962C8B-B14F-4D97-AF65-F5344CB8AC3E}">
        <p14:creationId xmlns:p14="http://schemas.microsoft.com/office/powerpoint/2010/main" val="16204072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86FFAA-92C9-41C5-A3D2-E6F9FF6672D5}"/>
              </a:ext>
            </a:extLst>
          </p:cNvPr>
          <p:cNvPicPr>
            <a:picLocks noChangeAspect="1"/>
          </p:cNvPicPr>
          <p:nvPr/>
        </p:nvPicPr>
        <p:blipFill rotWithShape="1">
          <a:blip r:embed="rId2"/>
          <a:srcRect l="8703" t="918" r="7202" b="1"/>
          <a:stretch/>
        </p:blipFill>
        <p:spPr>
          <a:xfrm>
            <a:off x="137099" y="1638688"/>
            <a:ext cx="5974943" cy="4773220"/>
          </a:xfrm>
          <a:prstGeom prst="rect">
            <a:avLst/>
          </a:prstGeom>
        </p:spPr>
      </p:pic>
      <p:pic>
        <p:nvPicPr>
          <p:cNvPr id="7" name="Picture 6">
            <a:extLst>
              <a:ext uri="{FF2B5EF4-FFF2-40B4-BE49-F238E27FC236}">
                <a16:creationId xmlns:a16="http://schemas.microsoft.com/office/drawing/2014/main" id="{BE2225E2-3791-AD88-CFD5-155362AA5066}"/>
              </a:ext>
            </a:extLst>
          </p:cNvPr>
          <p:cNvPicPr>
            <a:picLocks noChangeAspect="1"/>
          </p:cNvPicPr>
          <p:nvPr/>
        </p:nvPicPr>
        <p:blipFill>
          <a:blip r:embed="rId3"/>
          <a:stretch>
            <a:fillRect/>
          </a:stretch>
        </p:blipFill>
        <p:spPr>
          <a:xfrm>
            <a:off x="6257639" y="1638688"/>
            <a:ext cx="5847273" cy="4764966"/>
          </a:xfrm>
          <a:prstGeom prst="rect">
            <a:avLst/>
          </a:prstGeom>
        </p:spPr>
      </p:pic>
      <p:sp>
        <p:nvSpPr>
          <p:cNvPr id="10" name="Title 1">
            <a:extLst>
              <a:ext uri="{FF2B5EF4-FFF2-40B4-BE49-F238E27FC236}">
                <a16:creationId xmlns:a16="http://schemas.microsoft.com/office/drawing/2014/main" id="{D0605D43-4851-5E52-E328-5429D5A0FC07}"/>
              </a:ext>
            </a:extLst>
          </p:cNvPr>
          <p:cNvSpPr>
            <a:spLocks noGrp="1"/>
          </p:cNvSpPr>
          <p:nvPr>
            <p:ph type="title"/>
          </p:nvPr>
        </p:nvSpPr>
        <p:spPr>
          <a:xfrm>
            <a:off x="141513" y="129992"/>
            <a:ext cx="10515600" cy="1325563"/>
          </a:xfrm>
        </p:spPr>
        <p:txBody>
          <a:bodyPr/>
          <a:lstStyle/>
          <a:p>
            <a:r>
              <a:rPr lang="en-US" sz="4400" b="1" dirty="0">
                <a:solidFill>
                  <a:srgbClr val="FF6699"/>
                </a:solidFill>
              </a:rPr>
              <a:t>INVERTED CEMENT SPACE</a:t>
            </a:r>
            <a:endParaRPr lang="en-US" dirty="0"/>
          </a:p>
        </p:txBody>
      </p:sp>
    </p:spTree>
    <p:extLst>
      <p:ext uri="{BB962C8B-B14F-4D97-AF65-F5344CB8AC3E}">
        <p14:creationId xmlns:p14="http://schemas.microsoft.com/office/powerpoint/2010/main" val="15998313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3774" t="16275" r="8929" b="8898"/>
          <a:stretch/>
        </p:blipFill>
        <p:spPr bwMode="auto">
          <a:xfrm>
            <a:off x="1" y="7937"/>
            <a:ext cx="12182062" cy="7056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6" descr="Transformation toughening mechanism in zirconia [29]. Transformation... |  Download Scientific Diagr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2" name="AutoShape 10" descr="Transformation toughening mechanism in zirconia [29]. Transformation... |  Download Scientific Diagr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1" name="Rectangle 1"/>
          <p:cNvSpPr/>
          <p:nvPr/>
        </p:nvSpPr>
        <p:spPr>
          <a:xfrm>
            <a:off x="30399" y="4943804"/>
            <a:ext cx="12097961" cy="1323439"/>
          </a:xfrm>
          <a:prstGeom prst="rect">
            <a:avLst/>
          </a:prstGeom>
        </p:spPr>
        <p:txBody>
          <a:bodyPr wrap="square">
            <a:spAutoFit/>
          </a:bodyPr>
          <a:lstStyle/>
          <a:p>
            <a:pPr lvl="0" algn="ctr">
              <a:buClr>
                <a:prstClr val="white"/>
              </a:buClr>
            </a:pPr>
            <a:r>
              <a:rPr lang="en-US" sz="8000" b="1" dirty="0">
                <a:solidFill>
                  <a:schemeClr val="accent1">
                    <a:lumMod val="40000"/>
                    <a:lumOff val="60000"/>
                  </a:schemeClr>
                </a:solidFill>
              </a:rPr>
              <a:t>M</a:t>
            </a:r>
            <a:r>
              <a:rPr lang="en-US" sz="4000" b="1" dirty="0">
                <a:solidFill>
                  <a:srgbClr val="FFFFFF"/>
                </a:solidFill>
              </a:rPr>
              <a:t>ATERIAL </a:t>
            </a:r>
            <a:r>
              <a:rPr lang="en-US" sz="8000" b="1" dirty="0">
                <a:solidFill>
                  <a:schemeClr val="accent1">
                    <a:lumMod val="40000"/>
                    <a:lumOff val="60000"/>
                  </a:schemeClr>
                </a:solidFill>
              </a:rPr>
              <a:t>S</a:t>
            </a:r>
            <a:r>
              <a:rPr lang="en-US" sz="4000" b="1" dirty="0">
                <a:solidFill>
                  <a:srgbClr val="FFFFFF"/>
                </a:solidFill>
              </a:rPr>
              <a:t>ELECTION</a:t>
            </a:r>
            <a:endParaRPr lang="en-US" b="1" dirty="0">
              <a:solidFill>
                <a:srgbClr val="FFFFFF"/>
              </a:solidFill>
            </a:endParaRPr>
          </a:p>
        </p:txBody>
      </p:sp>
    </p:spTree>
    <p:extLst>
      <p:ext uri="{BB962C8B-B14F-4D97-AF65-F5344CB8AC3E}">
        <p14:creationId xmlns:p14="http://schemas.microsoft.com/office/powerpoint/2010/main" val="3942215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5900" y="3064750"/>
            <a:ext cx="10441492" cy="1324722"/>
          </a:xfrm>
          <a:solidFill>
            <a:schemeClr val="tx1"/>
          </a:solidFill>
        </p:spPr>
        <p:txBody>
          <a:bodyPr>
            <a:normAutofit lnSpcReduction="10000"/>
          </a:bodyPr>
          <a:lstStyle/>
          <a:p>
            <a:pPr marL="0" indent="0" algn="l" rtl="0">
              <a:buNone/>
            </a:pPr>
            <a:r>
              <a:rPr lang="en-US" sz="2400" dirty="0">
                <a:solidFill>
                  <a:schemeClr val="bg1"/>
                </a:solidFill>
                <a:latin typeface="Bradley Hand ITC" panose="03070402050302030203" pitchFamily="66" charset="0"/>
              </a:rPr>
              <a:t>Cheung in 2005 </a:t>
            </a:r>
            <a:r>
              <a:rPr lang="en-US" sz="2400" dirty="0">
                <a:solidFill>
                  <a:schemeClr val="bg1"/>
                </a:solidFill>
              </a:rPr>
              <a:t>found that 15-years survival probability of vital pulp was: </a:t>
            </a:r>
          </a:p>
          <a:p>
            <a:pPr algn="l" rtl="0"/>
            <a:r>
              <a:rPr lang="en-US" sz="2400" dirty="0">
                <a:solidFill>
                  <a:schemeClr val="bg1"/>
                </a:solidFill>
              </a:rPr>
              <a:t>81.2% in metal-ceramic single crowns </a:t>
            </a:r>
          </a:p>
          <a:p>
            <a:pPr algn="l" rtl="0"/>
            <a:r>
              <a:rPr lang="en-US" sz="2400" dirty="0">
                <a:solidFill>
                  <a:schemeClr val="bg1"/>
                </a:solidFill>
              </a:rPr>
              <a:t>66.2% in FDP abutments.</a:t>
            </a:r>
          </a:p>
        </p:txBody>
      </p:sp>
      <p:sp>
        <p:nvSpPr>
          <p:cNvPr id="10" name="Content Placeholder 2"/>
          <p:cNvSpPr txBox="1">
            <a:spLocks/>
          </p:cNvSpPr>
          <p:nvPr/>
        </p:nvSpPr>
        <p:spPr>
          <a:xfrm>
            <a:off x="1485900" y="2006130"/>
            <a:ext cx="10059656" cy="84406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Bradley Hand ITC" panose="03070402050302030203" pitchFamily="66" charset="0"/>
                <a:ea typeface="+mn-ea"/>
                <a:cs typeface="+mn-cs"/>
              </a:rPr>
              <a:t>Foster in 1990</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found that 21 % of endodontic complication related to FPD after 6 years.</a:t>
            </a:r>
          </a:p>
        </p:txBody>
      </p:sp>
      <p:sp>
        <p:nvSpPr>
          <p:cNvPr id="15" name="Rectangle 11"/>
          <p:cNvSpPr/>
          <p:nvPr/>
        </p:nvSpPr>
        <p:spPr>
          <a:xfrm>
            <a:off x="1485900" y="4543735"/>
            <a:ext cx="10190285"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Bradley Hand ITC" panose="03070402050302030203" pitchFamily="66" charset="0"/>
                <a:ea typeface="+mn-ea"/>
                <a:cs typeface="+mn-cs"/>
              </a:rPr>
              <a:t>Van Dijken and Hasselrot </a:t>
            </a:r>
            <a:r>
              <a:rPr kumimoji="0" lang="nl-NL" sz="2400" b="0" i="0" u="none" strike="noStrike" kern="1200" cap="none" spc="0" normalizeH="0" baseline="0" noProof="0" dirty="0">
                <a:ln>
                  <a:noFill/>
                </a:ln>
                <a:solidFill>
                  <a:prstClr val="white"/>
                </a:solidFill>
                <a:effectLst/>
                <a:uLnTx/>
                <a:uFillTx/>
                <a:latin typeface="Calibri" panose="020F0502020204030204"/>
                <a:ea typeface="+mn-ea"/>
                <a:cs typeface="+mn-cs"/>
              </a:rPr>
              <a:t>in 2010 found that all-ceramic partial coverage crowns have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no or a very low endodontic complication between 7 and 12.6 years compared with  metal-ceramic  complete  coverage  crowns. </a:t>
            </a:r>
            <a:endParaRPr kumimoji="0" lang="ar-IQ" sz="2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7" name="مستطيل 6"/>
          <p:cNvSpPr/>
          <p:nvPr/>
        </p:nvSpPr>
        <p:spPr>
          <a:xfrm rot="16200000">
            <a:off x="-2763247" y="2812577"/>
            <a:ext cx="6785294"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sng" strike="noStrike" kern="1200" cap="none" spc="0" normalizeH="0" baseline="0" noProof="0" dirty="0">
                <a:ln>
                  <a:noFill/>
                </a:ln>
                <a:solidFill>
                  <a:srgbClr val="CC0066"/>
                </a:solidFill>
                <a:effectLst/>
                <a:uLnTx/>
                <a:uFillTx/>
                <a:latin typeface="Arial Black" panose="020B0A04020102020204" pitchFamily="34" charset="0"/>
                <a:ea typeface="+mn-ea"/>
                <a:cs typeface="+mn-cs"/>
              </a:rPr>
              <a:t>DRAWBACKS</a:t>
            </a:r>
          </a:p>
        </p:txBody>
      </p:sp>
      <p:sp>
        <p:nvSpPr>
          <p:cNvPr id="8" name="Rectangle 11"/>
          <p:cNvSpPr/>
          <p:nvPr/>
        </p:nvSpPr>
        <p:spPr>
          <a:xfrm>
            <a:off x="1435657" y="356901"/>
            <a:ext cx="10420350" cy="107721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CC0066"/>
                </a:solidFill>
                <a:effectLst/>
                <a:uLnTx/>
                <a:uFillTx/>
                <a:latin typeface="Calibri" panose="020F0502020204030204"/>
              </a:rPr>
              <a:t>1.</a:t>
            </a:r>
            <a:r>
              <a:rPr lang="en-US" sz="4000" i="1" dirty="0">
                <a:solidFill>
                  <a:srgbClr val="CC0066"/>
                </a:solidFill>
                <a:latin typeface="Calibri" panose="020F0502020204030204"/>
              </a:rPr>
              <a:t> </a:t>
            </a:r>
            <a:r>
              <a:rPr lang="en-US" sz="2400" dirty="0">
                <a:solidFill>
                  <a:prstClr val="white"/>
                </a:solidFill>
                <a:latin typeface="Calibri" panose="020F0502020204030204"/>
              </a:rPr>
              <a:t>Hypersensitivity, inflammation, pulp necrosis, endodontic treatment in the future.</a:t>
            </a:r>
            <a:endParaRPr kumimoji="0" lang="ar-IQ" sz="2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24152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fade">
                                      <p:cBhvr>
                                        <p:cTn id="17" dur="500"/>
                                        <p:tgtEl>
                                          <p:spTgt spid="3">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0" grpId="0"/>
      <p:bldP spid="15" grpId="0"/>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9150" y="410383"/>
            <a:ext cx="3649683" cy="5568050"/>
          </a:xfrm>
          <a:prstGeom prst="rect">
            <a:avLst/>
          </a:prstGeom>
        </p:spPr>
      </p:pic>
      <p:sp>
        <p:nvSpPr>
          <p:cNvPr id="8" name="مستطيل 7"/>
          <p:cNvSpPr/>
          <p:nvPr/>
        </p:nvSpPr>
        <p:spPr>
          <a:xfrm>
            <a:off x="2662811" y="2160395"/>
            <a:ext cx="3888713" cy="1456598"/>
          </a:xfrm>
          <a:prstGeom prst="rect">
            <a:avLst/>
          </a:prstGeom>
        </p:spPr>
        <p:txBody>
          <a:bodyPr wrap="square">
            <a:spAutoFit/>
          </a:bodyPr>
          <a:lstStyle/>
          <a:p>
            <a:pPr algn="ctr">
              <a:defRPr/>
            </a:pPr>
            <a:r>
              <a:rPr lang="en-US" sz="4400" b="1" dirty="0">
                <a:solidFill>
                  <a:schemeClr val="accent1">
                    <a:lumMod val="60000"/>
                    <a:lumOff val="40000"/>
                  </a:schemeClr>
                </a:solidFill>
                <a:latin typeface="Bradley Hand ITC" panose="03070402050302030203" pitchFamily="66" charset="0"/>
              </a:rPr>
              <a:t>MONOLITHIC</a:t>
            </a:r>
          </a:p>
          <a:p>
            <a:pPr algn="ctr">
              <a:defRPr/>
            </a:pPr>
            <a:r>
              <a:rPr lang="en-US" sz="4400" b="1" dirty="0">
                <a:solidFill>
                  <a:schemeClr val="accent1">
                    <a:lumMod val="60000"/>
                    <a:lumOff val="40000"/>
                  </a:schemeClr>
                </a:solidFill>
                <a:latin typeface="+mj-lt"/>
              </a:rPr>
              <a:t>ZIRCONIA</a:t>
            </a:r>
          </a:p>
        </p:txBody>
      </p:sp>
      <p:sp>
        <p:nvSpPr>
          <p:cNvPr id="4" name="Title 1">
            <a:extLst>
              <a:ext uri="{FF2B5EF4-FFF2-40B4-BE49-F238E27FC236}">
                <a16:creationId xmlns:a16="http://schemas.microsoft.com/office/drawing/2014/main" id="{DBF50809-634C-4B62-BBEB-307C11076EAC}"/>
              </a:ext>
            </a:extLst>
          </p:cNvPr>
          <p:cNvSpPr txBox="1">
            <a:spLocks/>
          </p:cNvSpPr>
          <p:nvPr/>
        </p:nvSpPr>
        <p:spPr>
          <a:xfrm>
            <a:off x="409265" y="65317"/>
            <a:ext cx="4180151" cy="12634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800" b="1" noProof="0" dirty="0">
                <a:solidFill>
                  <a:srgbClr val="FF6699"/>
                </a:solidFill>
                <a:latin typeface="Calibri Light" panose="020F0302020204030204"/>
              </a:rPr>
              <a:t>MATERIAL</a:t>
            </a:r>
            <a:endParaRPr kumimoji="0" lang="en-US" sz="4800" b="1" i="0" u="none" strike="noStrike" kern="1200" cap="none" spc="0" normalizeH="0" baseline="0" noProof="0" dirty="0">
              <a:ln>
                <a:noFill/>
              </a:ln>
              <a:solidFill>
                <a:srgbClr val="FF6699"/>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80788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 L 0 0.25 E" pathEditMode="relative" ptsTypes="">
                                      <p:cBhvr>
                                        <p:cTn id="6" dur="2000" fill="hold"/>
                                        <p:tgtEl>
                                          <p:spTgt spid="6"/>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descr="Transformation toughening mechanism in zirconia [29]. Transformation... |  Download Scientific Diagr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10" descr="Transformation toughening mechanism in zirconia [29]. Transformation... |  Download Scientific Diagr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8" name="Picture 12" descr="Transformation toughening mechanism in zirconia [29]. Transformation... |  Download Scientific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434" y="498912"/>
            <a:ext cx="10939505" cy="587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89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08"/>
                                        </p:tgtEl>
                                        <p:attrNameLst>
                                          <p:attrName>style.visibility</p:attrName>
                                        </p:attrNameLst>
                                      </p:cBhvr>
                                      <p:to>
                                        <p:strVal val="visible"/>
                                      </p:to>
                                    </p:set>
                                    <p:anim calcmode="lin" valueType="num">
                                      <p:cBhvr additive="base">
                                        <p:cTn id="7" dur="500" fill="hold"/>
                                        <p:tgtEl>
                                          <p:spTgt spid="4108"/>
                                        </p:tgtEl>
                                        <p:attrNameLst>
                                          <p:attrName>ppt_x</p:attrName>
                                        </p:attrNameLst>
                                      </p:cBhvr>
                                      <p:tavLst>
                                        <p:tav tm="0">
                                          <p:val>
                                            <p:strVal val="#ppt_x"/>
                                          </p:val>
                                        </p:tav>
                                        <p:tav tm="100000">
                                          <p:val>
                                            <p:strVal val="#ppt_x"/>
                                          </p:val>
                                        </p:tav>
                                      </p:tavLst>
                                    </p:anim>
                                    <p:anim calcmode="lin" valueType="num">
                                      <p:cBhvr additive="base">
                                        <p:cTn id="8" dur="500" fill="hold"/>
                                        <p:tgtEl>
                                          <p:spTgt spid="41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صورة 3"/>
          <p:cNvPicPr>
            <a:picLocks noChangeAspect="1"/>
          </p:cNvPicPr>
          <p:nvPr/>
        </p:nvPicPr>
        <p:blipFill>
          <a:blip r:embed="rId2"/>
          <a:stretch>
            <a:fillRect/>
          </a:stretch>
        </p:blipFill>
        <p:spPr>
          <a:xfrm>
            <a:off x="221050" y="116735"/>
            <a:ext cx="5948985" cy="6552505"/>
          </a:xfrm>
          <a:prstGeom prst="rect">
            <a:avLst/>
          </a:prstGeom>
        </p:spPr>
      </p:pic>
      <p:pic>
        <p:nvPicPr>
          <p:cNvPr id="7" name="صورة 6"/>
          <p:cNvPicPr>
            <a:picLocks noChangeAspect="1"/>
          </p:cNvPicPr>
          <p:nvPr/>
        </p:nvPicPr>
        <p:blipFill>
          <a:blip r:embed="rId3"/>
          <a:stretch>
            <a:fillRect/>
          </a:stretch>
        </p:blipFill>
        <p:spPr>
          <a:xfrm>
            <a:off x="6222967" y="100477"/>
            <a:ext cx="5775123" cy="6549324"/>
          </a:xfrm>
          <a:prstGeom prst="rect">
            <a:avLst/>
          </a:prstGeom>
        </p:spPr>
      </p:pic>
    </p:spTree>
    <p:extLst>
      <p:ext uri="{BB962C8B-B14F-4D97-AF65-F5344CB8AC3E}">
        <p14:creationId xmlns:p14="http://schemas.microsoft.com/office/powerpoint/2010/main" val="411679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صورة 3"/>
          <p:cNvPicPr>
            <a:picLocks noChangeAspect="1"/>
          </p:cNvPicPr>
          <p:nvPr/>
        </p:nvPicPr>
        <p:blipFill>
          <a:blip r:embed="rId2"/>
          <a:stretch>
            <a:fillRect/>
          </a:stretch>
        </p:blipFill>
        <p:spPr>
          <a:xfrm>
            <a:off x="193909" y="381838"/>
            <a:ext cx="5531083" cy="6179048"/>
          </a:xfrm>
          <a:prstGeom prst="rect">
            <a:avLst/>
          </a:prstGeom>
        </p:spPr>
      </p:pic>
      <p:pic>
        <p:nvPicPr>
          <p:cNvPr id="7" name="صورة 6"/>
          <p:cNvPicPr>
            <a:picLocks noChangeAspect="1"/>
          </p:cNvPicPr>
          <p:nvPr/>
        </p:nvPicPr>
        <p:blipFill>
          <a:blip r:embed="rId3"/>
          <a:stretch>
            <a:fillRect/>
          </a:stretch>
        </p:blipFill>
        <p:spPr>
          <a:xfrm>
            <a:off x="6369029" y="185352"/>
            <a:ext cx="5597649" cy="6375534"/>
          </a:xfrm>
          <a:prstGeom prst="rect">
            <a:avLst/>
          </a:prstGeom>
        </p:spPr>
      </p:pic>
    </p:spTree>
    <p:extLst>
      <p:ext uri="{BB962C8B-B14F-4D97-AF65-F5344CB8AC3E}">
        <p14:creationId xmlns:p14="http://schemas.microsoft.com/office/powerpoint/2010/main" val="373255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صورة 3"/>
          <p:cNvPicPr>
            <a:picLocks noChangeAspect="1"/>
          </p:cNvPicPr>
          <p:nvPr/>
        </p:nvPicPr>
        <p:blipFill>
          <a:blip r:embed="rId2"/>
          <a:stretch>
            <a:fillRect/>
          </a:stretch>
        </p:blipFill>
        <p:spPr>
          <a:xfrm>
            <a:off x="455306" y="594697"/>
            <a:ext cx="4711780" cy="5774329"/>
          </a:xfrm>
          <a:prstGeom prst="rect">
            <a:avLst/>
          </a:prstGeom>
        </p:spPr>
      </p:pic>
      <p:pic>
        <p:nvPicPr>
          <p:cNvPr id="2" name="صورة 3"/>
          <p:cNvPicPr>
            <a:picLocks noChangeAspect="1"/>
          </p:cNvPicPr>
          <p:nvPr/>
        </p:nvPicPr>
        <p:blipFill>
          <a:blip r:embed="rId3"/>
          <a:stretch>
            <a:fillRect/>
          </a:stretch>
        </p:blipFill>
        <p:spPr>
          <a:xfrm>
            <a:off x="6046383" y="2179100"/>
            <a:ext cx="5360602" cy="4059296"/>
          </a:xfrm>
          <a:prstGeom prst="rect">
            <a:avLst/>
          </a:prstGeom>
        </p:spPr>
      </p:pic>
    </p:spTree>
    <p:extLst>
      <p:ext uri="{BB962C8B-B14F-4D97-AF65-F5344CB8AC3E}">
        <p14:creationId xmlns:p14="http://schemas.microsoft.com/office/powerpoint/2010/main" val="24393319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rot="16200000">
            <a:off x="-2866229" y="3105446"/>
            <a:ext cx="6805088" cy="685636"/>
          </a:xfrm>
        </p:spPr>
        <p:txBody>
          <a:bodyPr>
            <a:noAutofit/>
          </a:bodyPr>
          <a:lstStyle/>
          <a:p>
            <a:pPr marL="0" indent="0" algn="ctr" rtl="0">
              <a:buNone/>
            </a:pPr>
            <a:r>
              <a:rPr lang="en-US" sz="3600" u="sng" dirty="0">
                <a:solidFill>
                  <a:srgbClr val="CC0066"/>
                </a:solidFill>
                <a:latin typeface="Arial Black" panose="020B0A04020102020204" pitchFamily="34" charset="0"/>
              </a:rPr>
              <a:t>CEMENTATION </a:t>
            </a:r>
            <a:r>
              <a:rPr lang="en-US" sz="3600" u="sng" dirty="0">
                <a:solidFill>
                  <a:srgbClr val="CC0066"/>
                </a:solidFill>
                <a:latin typeface="Bradley Hand ITC" panose="03070402050302030203" pitchFamily="66" charset="0"/>
              </a:rPr>
              <a:t>PROTOCOL</a:t>
            </a:r>
          </a:p>
        </p:txBody>
      </p:sp>
      <p:sp>
        <p:nvSpPr>
          <p:cNvPr id="5" name="TextBox 4"/>
          <p:cNvSpPr txBox="1"/>
          <p:nvPr/>
        </p:nvSpPr>
        <p:spPr>
          <a:xfrm>
            <a:off x="1115568" y="493900"/>
            <a:ext cx="10625328" cy="1261884"/>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CC0066"/>
                </a:solidFill>
                <a:latin typeface="Bradley Hand ITC" panose="03070402050302030203" pitchFamily="66" charset="0"/>
              </a:rPr>
              <a:t>I</a:t>
            </a:r>
            <a:r>
              <a:rPr kumimoji="0" lang="en-US" sz="2800" b="0" i="0" u="none" strike="noStrike" kern="1200" cap="none" spc="0" normalizeH="0" baseline="0" noProof="0" dirty="0">
                <a:ln>
                  <a:noFill/>
                </a:ln>
                <a:solidFill>
                  <a:srgbClr val="CC0066"/>
                </a:solidFill>
                <a:effectLst/>
                <a:uLnTx/>
                <a:uFillTx/>
                <a:latin typeface="Bradley Hand ITC" panose="03070402050302030203" pitchFamily="66" charset="0"/>
                <a:ea typeface="+mn-ea"/>
                <a:cs typeface="+mn-cs"/>
              </a:rPr>
              <a:t>. </a:t>
            </a:r>
            <a:r>
              <a:rPr lang="en-US" sz="2800" dirty="0">
                <a:solidFill>
                  <a:srgbClr val="CC0066"/>
                </a:solidFill>
                <a:latin typeface="Bradley Hand ITC" panose="03070402050302030203" pitchFamily="66" charset="0"/>
              </a:rPr>
              <a:t>Adhesive resin cements</a:t>
            </a:r>
            <a:endParaRPr kumimoji="0" lang="en-US" sz="2800" b="0" i="0" u="none" strike="noStrike" kern="1200" cap="none" spc="0" normalizeH="0" baseline="0" noProof="0" dirty="0">
              <a:ln>
                <a:noFill/>
              </a:ln>
              <a:solidFill>
                <a:srgbClr val="CC0066"/>
              </a:solidFill>
              <a:effectLst/>
              <a:uLnTx/>
              <a:uFillTx/>
              <a:latin typeface="Bradley Hand ITC" panose="03070402050302030203"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Light" panose="020F0302020204030204"/>
              </a:rPr>
              <a:t>-</a:t>
            </a:r>
            <a:r>
              <a:rPr lang="en-US" sz="2400" noProof="0" dirty="0">
                <a:solidFill>
                  <a:prstClr val="white"/>
                </a:solidFill>
                <a:latin typeface="Calibri Light" panose="020F0302020204030204"/>
              </a:rPr>
              <a:t>APC protocol</a:t>
            </a:r>
            <a:endParaRPr kumimoji="0" lang="en-US" sz="24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Calibri Light" panose="020F0302020204030204"/>
              </a:rPr>
              <a:t>-Work even in non-retentive preps</a:t>
            </a:r>
            <a:endParaRPr kumimoji="0" lang="en-US" sz="2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7" name="TextBox 6"/>
          <p:cNvSpPr txBox="1"/>
          <p:nvPr/>
        </p:nvSpPr>
        <p:spPr>
          <a:xfrm>
            <a:off x="1115568" y="1968134"/>
            <a:ext cx="10423290" cy="2062103"/>
          </a:xfrm>
          <a:prstGeom prst="rect">
            <a:avLst/>
          </a:prstGeom>
          <a:noFill/>
        </p:spPr>
        <p:txBody>
          <a:bodyPr wrap="square" rtlCol="1">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noProof="0" dirty="0">
                <a:solidFill>
                  <a:srgbClr val="CC0066"/>
                </a:solidFill>
                <a:latin typeface="Bradley Hand ITC" panose="03070402050302030203" pitchFamily="66" charset="0"/>
              </a:rPr>
              <a:t>II</a:t>
            </a:r>
            <a:r>
              <a:rPr kumimoji="0" lang="en-US" sz="2800" b="0" i="0" u="none" strike="noStrike" kern="1200" cap="none" spc="0" normalizeH="0" baseline="0" noProof="0" dirty="0">
                <a:ln>
                  <a:noFill/>
                </a:ln>
                <a:solidFill>
                  <a:srgbClr val="CC0066"/>
                </a:solidFill>
                <a:effectLst/>
                <a:uLnTx/>
                <a:uFillTx/>
                <a:latin typeface="Bradley Hand ITC" panose="03070402050302030203" pitchFamily="66" charset="0"/>
                <a:ea typeface="+mn-ea"/>
                <a:cs typeface="+mn-cs"/>
              </a:rPr>
              <a:t>. </a:t>
            </a:r>
            <a:r>
              <a:rPr lang="en-US" sz="2800" dirty="0">
                <a:solidFill>
                  <a:srgbClr val="CC0066"/>
                </a:solidFill>
                <a:latin typeface="Bradley Hand ITC" panose="03070402050302030203" pitchFamily="66" charset="0"/>
              </a:rPr>
              <a:t>Self-adhesive resin cements</a:t>
            </a:r>
          </a:p>
          <a:p>
            <a:pPr marR="0" indent="0" algn="just" defTabSz="914400" fontAlgn="auto">
              <a:lnSpc>
                <a:spcPct val="100000"/>
              </a:lnSpc>
              <a:spcBef>
                <a:spcPts val="0"/>
              </a:spcBef>
              <a:spcAft>
                <a:spcPts val="0"/>
              </a:spcAft>
              <a:buClrTx/>
              <a:buSzTx/>
              <a:buFontTx/>
              <a:buNone/>
              <a:tabLst/>
              <a:defRPr/>
            </a:pPr>
            <a:r>
              <a:rPr lang="en-US" sz="2400" dirty="0">
                <a:solidFill>
                  <a:schemeClr val="bg2"/>
                </a:solidFill>
                <a:latin typeface="Calibri Light" panose="020F0302020204030204"/>
              </a:rPr>
              <a:t>-Used for resistive preparations such as crowns</a:t>
            </a:r>
          </a:p>
          <a:p>
            <a:pPr lvl="0" algn="just" defTabSz="914400">
              <a:defRPr/>
            </a:pPr>
            <a:r>
              <a:rPr lang="en-US" sz="2400" dirty="0">
                <a:solidFill>
                  <a:schemeClr val="bg2"/>
                </a:solidFill>
              </a:rPr>
              <a:t>-Simplified protocol (without the need for dentin preconditioning)</a:t>
            </a:r>
          </a:p>
          <a:p>
            <a:pPr lvl="0" algn="just" defTabSz="914400">
              <a:defRPr/>
            </a:pPr>
            <a:r>
              <a:rPr lang="en-US" sz="2400" dirty="0">
                <a:solidFill>
                  <a:schemeClr val="bg2"/>
                </a:solidFill>
              </a:rPr>
              <a:t>-They can have high tolerance to some degree of moisture and rubber dam isolation is therefore not mandatory </a:t>
            </a:r>
            <a:endParaRPr kumimoji="0" lang="ar-IQ" sz="2400" b="1" i="0" u="none" strike="noStrike" kern="1200" cap="none" spc="0" normalizeH="0" baseline="0" noProof="0" dirty="0">
              <a:ln>
                <a:noFill/>
              </a:ln>
              <a:solidFill>
                <a:schemeClr val="bg2"/>
              </a:solidFill>
              <a:effectLst/>
              <a:uLnTx/>
              <a:uFillTx/>
              <a:latin typeface="Calibri Light" panose="020F0302020204030204"/>
              <a:cs typeface="Arial" panose="020B0604020202020204" pitchFamily="34" charset="0"/>
            </a:endParaRPr>
          </a:p>
        </p:txBody>
      </p:sp>
      <p:sp>
        <p:nvSpPr>
          <p:cNvPr id="9" name="TextBox 6"/>
          <p:cNvSpPr txBox="1"/>
          <p:nvPr/>
        </p:nvSpPr>
        <p:spPr>
          <a:xfrm>
            <a:off x="1119917" y="4114803"/>
            <a:ext cx="10423290" cy="892552"/>
          </a:xfrm>
          <a:prstGeom prst="rect">
            <a:avLst/>
          </a:prstGeom>
          <a:noFill/>
        </p:spPr>
        <p:txBody>
          <a:bodyPr wrap="square" rtlCol="1">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noProof="0" dirty="0">
                <a:solidFill>
                  <a:srgbClr val="CC0066"/>
                </a:solidFill>
                <a:latin typeface="Bradley Hand ITC" panose="03070402050302030203" pitchFamily="66" charset="0"/>
              </a:rPr>
              <a:t>III</a:t>
            </a:r>
            <a:r>
              <a:rPr kumimoji="0" lang="en-US" sz="2800" b="0" i="0" u="none" strike="noStrike" kern="1200" cap="none" spc="0" normalizeH="0" baseline="0" noProof="0" dirty="0">
                <a:ln>
                  <a:noFill/>
                </a:ln>
                <a:solidFill>
                  <a:srgbClr val="CC0066"/>
                </a:solidFill>
                <a:effectLst/>
                <a:uLnTx/>
                <a:uFillTx/>
                <a:latin typeface="Bradley Hand ITC" panose="03070402050302030203" pitchFamily="66" charset="0"/>
                <a:ea typeface="+mn-ea"/>
                <a:cs typeface="+mn-cs"/>
              </a:rPr>
              <a:t>. </a:t>
            </a:r>
            <a:r>
              <a:rPr lang="en-US" sz="2800" noProof="0" dirty="0">
                <a:solidFill>
                  <a:srgbClr val="CC0066"/>
                </a:solidFill>
                <a:latin typeface="Bradley Hand ITC" panose="03070402050302030203" pitchFamily="66" charset="0"/>
              </a:rPr>
              <a:t>Resin-modified GIC</a:t>
            </a:r>
            <a:r>
              <a:rPr lang="en-US" sz="2800" dirty="0">
                <a:solidFill>
                  <a:srgbClr val="CC0066"/>
                </a:solidFill>
                <a:latin typeface="Bradley Hand ITC" panose="03070402050302030203" pitchFamily="66" charset="0"/>
              </a:rPr>
              <a:t> cement</a:t>
            </a:r>
          </a:p>
          <a:p>
            <a:pPr marR="0" indent="0" algn="just" defTabSz="914400" fontAlgn="auto">
              <a:lnSpc>
                <a:spcPct val="100000"/>
              </a:lnSpc>
              <a:spcBef>
                <a:spcPts val="0"/>
              </a:spcBef>
              <a:spcAft>
                <a:spcPts val="0"/>
              </a:spcAft>
              <a:buClrTx/>
              <a:buSzTx/>
              <a:buFontTx/>
              <a:buNone/>
              <a:tabLst/>
              <a:defRPr/>
            </a:pPr>
            <a:r>
              <a:rPr lang="en-US" sz="2400" dirty="0">
                <a:solidFill>
                  <a:schemeClr val="bg2"/>
                </a:solidFill>
                <a:latin typeface="Calibri Light" panose="020F0302020204030204"/>
              </a:rPr>
              <a:t>-It is recommended i</a:t>
            </a:r>
            <a:r>
              <a:rPr lang="en-US" sz="2400" dirty="0">
                <a:solidFill>
                  <a:schemeClr val="bg2"/>
                </a:solidFill>
              </a:rPr>
              <a:t>n cases of deep </a:t>
            </a:r>
            <a:r>
              <a:rPr lang="en-US" sz="2400" dirty="0" err="1">
                <a:solidFill>
                  <a:schemeClr val="bg2"/>
                </a:solidFill>
              </a:rPr>
              <a:t>subgingival</a:t>
            </a:r>
            <a:r>
              <a:rPr lang="en-US" sz="2400" dirty="0">
                <a:solidFill>
                  <a:schemeClr val="bg2"/>
                </a:solidFill>
              </a:rPr>
              <a:t> margins with wet surfaces</a:t>
            </a:r>
            <a:endParaRPr kumimoji="0" lang="ar-IQ" sz="2400" b="1" i="0" u="none" strike="noStrike" kern="1200" cap="none" spc="0" normalizeH="0" baseline="0" noProof="0" dirty="0">
              <a:ln>
                <a:noFill/>
              </a:ln>
              <a:solidFill>
                <a:schemeClr val="bg2"/>
              </a:solidFill>
              <a:effectLst/>
              <a:uLnTx/>
              <a:uFillTx/>
              <a:latin typeface="Calibri Light" panose="020F0302020204030204"/>
              <a:cs typeface="Arial" panose="020B0604020202020204" pitchFamily="34" charset="0"/>
            </a:endParaRPr>
          </a:p>
        </p:txBody>
      </p:sp>
      <p:pic>
        <p:nvPicPr>
          <p:cNvPr id="13" name="Image" descr="Image"/>
          <p:cNvPicPr>
            <a:picLocks noChangeAspect="1"/>
          </p:cNvPicPr>
          <p:nvPr/>
        </p:nvPicPr>
        <p:blipFill>
          <a:blip r:embed="rId2"/>
          <a:srcRect l="1539" t="16435" r="846" b="16410"/>
          <a:stretch>
            <a:fillRect/>
          </a:stretch>
        </p:blipFill>
        <p:spPr>
          <a:xfrm rot="987214">
            <a:off x="7498459" y="1392696"/>
            <a:ext cx="4556960" cy="1567502"/>
          </a:xfrm>
          <a:custGeom>
            <a:avLst/>
            <a:gdLst/>
            <a:ahLst/>
            <a:cxnLst>
              <a:cxn ang="0">
                <a:pos x="wd2" y="hd2"/>
              </a:cxn>
              <a:cxn ang="5400000">
                <a:pos x="wd2" y="hd2"/>
              </a:cxn>
              <a:cxn ang="10800000">
                <a:pos x="wd2" y="hd2"/>
              </a:cxn>
              <a:cxn ang="16200000">
                <a:pos x="wd2" y="hd2"/>
              </a:cxn>
            </a:cxnLst>
            <a:rect l="0" t="0" r="r" b="b"/>
            <a:pathLst>
              <a:path w="21493" h="20537" extrusionOk="0">
                <a:moveTo>
                  <a:pt x="5332" y="12396"/>
                </a:moveTo>
                <a:cubicBezTo>
                  <a:pt x="5101" y="12631"/>
                  <a:pt x="5153" y="12716"/>
                  <a:pt x="5137" y="13011"/>
                </a:cubicBezTo>
                <a:cubicBezTo>
                  <a:pt x="5109" y="13522"/>
                  <a:pt x="5102" y="13535"/>
                  <a:pt x="4497" y="14014"/>
                </a:cubicBezTo>
                <a:lnTo>
                  <a:pt x="3885" y="14498"/>
                </a:lnTo>
                <a:lnTo>
                  <a:pt x="3807" y="15125"/>
                </a:lnTo>
                <a:cubicBezTo>
                  <a:pt x="3731" y="15745"/>
                  <a:pt x="3597" y="16146"/>
                  <a:pt x="3467" y="16146"/>
                </a:cubicBezTo>
                <a:cubicBezTo>
                  <a:pt x="3430" y="16146"/>
                  <a:pt x="3389" y="16270"/>
                  <a:pt x="3375" y="16421"/>
                </a:cubicBezTo>
                <a:cubicBezTo>
                  <a:pt x="3355" y="16626"/>
                  <a:pt x="3079" y="16920"/>
                  <a:pt x="2281" y="17585"/>
                </a:cubicBezTo>
                <a:cubicBezTo>
                  <a:pt x="1130" y="18546"/>
                  <a:pt x="0" y="19888"/>
                  <a:pt x="0" y="20294"/>
                </a:cubicBezTo>
                <a:cubicBezTo>
                  <a:pt x="0" y="20460"/>
                  <a:pt x="54" y="20537"/>
                  <a:pt x="169" y="20537"/>
                </a:cubicBezTo>
                <a:cubicBezTo>
                  <a:pt x="583" y="20537"/>
                  <a:pt x="1569" y="19994"/>
                  <a:pt x="2433" y="19291"/>
                </a:cubicBezTo>
                <a:cubicBezTo>
                  <a:pt x="3525" y="18402"/>
                  <a:pt x="3860" y="18353"/>
                  <a:pt x="4118" y="19040"/>
                </a:cubicBezTo>
                <a:cubicBezTo>
                  <a:pt x="4201" y="19260"/>
                  <a:pt x="4305" y="19438"/>
                  <a:pt x="4350" y="19436"/>
                </a:cubicBezTo>
                <a:cubicBezTo>
                  <a:pt x="4395" y="19435"/>
                  <a:pt x="4686" y="19224"/>
                  <a:pt x="4996" y="18967"/>
                </a:cubicBezTo>
                <a:lnTo>
                  <a:pt x="5561" y="18501"/>
                </a:lnTo>
                <a:lnTo>
                  <a:pt x="5676" y="18893"/>
                </a:lnTo>
                <a:cubicBezTo>
                  <a:pt x="5821" y="19385"/>
                  <a:pt x="5933" y="19381"/>
                  <a:pt x="6415" y="18876"/>
                </a:cubicBezTo>
                <a:cubicBezTo>
                  <a:pt x="6628" y="18652"/>
                  <a:pt x="7197" y="18168"/>
                  <a:pt x="7678" y="17797"/>
                </a:cubicBezTo>
                <a:cubicBezTo>
                  <a:pt x="8627" y="17068"/>
                  <a:pt x="10036" y="15928"/>
                  <a:pt x="12985" y="13508"/>
                </a:cubicBezTo>
                <a:cubicBezTo>
                  <a:pt x="14320" y="12413"/>
                  <a:pt x="14898" y="12003"/>
                  <a:pt x="14949" y="12114"/>
                </a:cubicBezTo>
                <a:cubicBezTo>
                  <a:pt x="14998" y="12221"/>
                  <a:pt x="15121" y="12211"/>
                  <a:pt x="15329" y="12082"/>
                </a:cubicBezTo>
                <a:cubicBezTo>
                  <a:pt x="15578" y="11927"/>
                  <a:pt x="15668" y="11776"/>
                  <a:pt x="15811" y="11275"/>
                </a:cubicBezTo>
                <a:cubicBezTo>
                  <a:pt x="16012" y="10567"/>
                  <a:pt x="15775" y="10799"/>
                  <a:pt x="18767" y="8401"/>
                </a:cubicBezTo>
                <a:lnTo>
                  <a:pt x="20794" y="6776"/>
                </a:lnTo>
                <a:lnTo>
                  <a:pt x="20986" y="7090"/>
                </a:lnTo>
                <a:cubicBezTo>
                  <a:pt x="21424" y="7808"/>
                  <a:pt x="21600" y="6725"/>
                  <a:pt x="21428" y="4367"/>
                </a:cubicBezTo>
                <a:cubicBezTo>
                  <a:pt x="21196" y="1190"/>
                  <a:pt x="20534" y="-1063"/>
                  <a:pt x="20296" y="517"/>
                </a:cubicBezTo>
                <a:lnTo>
                  <a:pt x="20218" y="1044"/>
                </a:lnTo>
                <a:lnTo>
                  <a:pt x="17976" y="2805"/>
                </a:lnTo>
                <a:cubicBezTo>
                  <a:pt x="16744" y="3774"/>
                  <a:pt x="15650" y="4606"/>
                  <a:pt x="15546" y="4653"/>
                </a:cubicBezTo>
                <a:cubicBezTo>
                  <a:pt x="15442" y="4700"/>
                  <a:pt x="15243" y="4650"/>
                  <a:pt x="15105" y="4542"/>
                </a:cubicBezTo>
                <a:cubicBezTo>
                  <a:pt x="14777" y="4287"/>
                  <a:pt x="14497" y="4442"/>
                  <a:pt x="14265" y="5008"/>
                </a:cubicBezTo>
                <a:cubicBezTo>
                  <a:pt x="14127" y="5345"/>
                  <a:pt x="13907" y="5587"/>
                  <a:pt x="13405" y="5956"/>
                </a:cubicBezTo>
                <a:cubicBezTo>
                  <a:pt x="12703" y="6471"/>
                  <a:pt x="12313" y="6782"/>
                  <a:pt x="9964" y="8695"/>
                </a:cubicBezTo>
                <a:cubicBezTo>
                  <a:pt x="9188" y="9328"/>
                  <a:pt x="7956" y="10310"/>
                  <a:pt x="7226" y="10878"/>
                </a:cubicBezTo>
                <a:cubicBezTo>
                  <a:pt x="6076" y="11774"/>
                  <a:pt x="5562" y="12160"/>
                  <a:pt x="5332" y="12396"/>
                </a:cubicBezTo>
                <a:close/>
              </a:path>
            </a:pathLst>
          </a:custGeom>
          <a:ln w="12700">
            <a:miter lim="400000"/>
          </a:ln>
        </p:spPr>
      </p:pic>
      <p:pic>
        <p:nvPicPr>
          <p:cNvPr id="14" name="Image" descr="Image"/>
          <p:cNvPicPr>
            <a:picLocks noChangeAspect="1"/>
          </p:cNvPicPr>
          <p:nvPr/>
        </p:nvPicPr>
        <p:blipFill>
          <a:blip r:embed="rId3"/>
          <a:srcRect l="1865" t="15274" r="1436" b="16610"/>
          <a:stretch>
            <a:fillRect/>
          </a:stretch>
        </p:blipFill>
        <p:spPr>
          <a:xfrm rot="967086">
            <a:off x="7533822" y="-51924"/>
            <a:ext cx="4541167" cy="1551279"/>
          </a:xfrm>
          <a:custGeom>
            <a:avLst/>
            <a:gdLst/>
            <a:ahLst/>
            <a:cxnLst>
              <a:cxn ang="0">
                <a:pos x="wd2" y="hd2"/>
              </a:cxn>
              <a:cxn ang="5400000">
                <a:pos x="wd2" y="hd2"/>
              </a:cxn>
              <a:cxn ang="10800000">
                <a:pos x="wd2" y="hd2"/>
              </a:cxn>
              <a:cxn ang="16200000">
                <a:pos x="wd2" y="hd2"/>
              </a:cxn>
            </a:cxnLst>
            <a:rect l="0" t="0" r="r" b="b"/>
            <a:pathLst>
              <a:path w="21582" h="21580" extrusionOk="0">
                <a:moveTo>
                  <a:pt x="20553" y="3"/>
                </a:moveTo>
                <a:cubicBezTo>
                  <a:pt x="20489" y="-19"/>
                  <a:pt x="20441" y="74"/>
                  <a:pt x="20417" y="294"/>
                </a:cubicBezTo>
                <a:cubicBezTo>
                  <a:pt x="20340" y="993"/>
                  <a:pt x="20274" y="1141"/>
                  <a:pt x="19913" y="1441"/>
                </a:cubicBezTo>
                <a:cubicBezTo>
                  <a:pt x="19707" y="1611"/>
                  <a:pt x="18589" y="2564"/>
                  <a:pt x="17428" y="3556"/>
                </a:cubicBezTo>
                <a:cubicBezTo>
                  <a:pt x="16267" y="4549"/>
                  <a:pt x="15269" y="5318"/>
                  <a:pt x="15210" y="5265"/>
                </a:cubicBezTo>
                <a:cubicBezTo>
                  <a:pt x="15085" y="5152"/>
                  <a:pt x="13478" y="6317"/>
                  <a:pt x="12225" y="7429"/>
                </a:cubicBezTo>
                <a:cubicBezTo>
                  <a:pt x="11740" y="7860"/>
                  <a:pt x="11144" y="8370"/>
                  <a:pt x="10901" y="8561"/>
                </a:cubicBezTo>
                <a:cubicBezTo>
                  <a:pt x="10658" y="8752"/>
                  <a:pt x="9453" y="9755"/>
                  <a:pt x="8222" y="10789"/>
                </a:cubicBezTo>
                <a:cubicBezTo>
                  <a:pt x="6991" y="11823"/>
                  <a:pt x="5785" y="12818"/>
                  <a:pt x="5542" y="13000"/>
                </a:cubicBezTo>
                <a:cubicBezTo>
                  <a:pt x="5137" y="13304"/>
                  <a:pt x="5099" y="13374"/>
                  <a:pt x="5069" y="13865"/>
                </a:cubicBezTo>
                <a:cubicBezTo>
                  <a:pt x="5038" y="14367"/>
                  <a:pt x="5000" y="14428"/>
                  <a:pt x="4422" y="14925"/>
                </a:cubicBezTo>
                <a:cubicBezTo>
                  <a:pt x="4038" y="15256"/>
                  <a:pt x="3808" y="15546"/>
                  <a:pt x="3808" y="15699"/>
                </a:cubicBezTo>
                <a:cubicBezTo>
                  <a:pt x="3808" y="16117"/>
                  <a:pt x="3620" y="16998"/>
                  <a:pt x="3530" y="16998"/>
                </a:cubicBezTo>
                <a:cubicBezTo>
                  <a:pt x="3483" y="16998"/>
                  <a:pt x="3406" y="17146"/>
                  <a:pt x="3359" y="17327"/>
                </a:cubicBezTo>
                <a:cubicBezTo>
                  <a:pt x="3303" y="17539"/>
                  <a:pt x="2901" y="17964"/>
                  <a:pt x="2232" y="18520"/>
                </a:cubicBezTo>
                <a:cubicBezTo>
                  <a:pt x="1250" y="19337"/>
                  <a:pt x="109" y="20619"/>
                  <a:pt x="13" y="21013"/>
                </a:cubicBezTo>
                <a:cubicBezTo>
                  <a:pt x="-11" y="21112"/>
                  <a:pt x="-1" y="21295"/>
                  <a:pt x="36" y="21420"/>
                </a:cubicBezTo>
                <a:cubicBezTo>
                  <a:pt x="64" y="21515"/>
                  <a:pt x="121" y="21574"/>
                  <a:pt x="179" y="21579"/>
                </a:cubicBezTo>
                <a:cubicBezTo>
                  <a:pt x="199" y="21581"/>
                  <a:pt x="219" y="21577"/>
                  <a:pt x="237" y="21566"/>
                </a:cubicBezTo>
                <a:cubicBezTo>
                  <a:pt x="311" y="21521"/>
                  <a:pt x="599" y="21395"/>
                  <a:pt x="876" y="21286"/>
                </a:cubicBezTo>
                <a:cubicBezTo>
                  <a:pt x="1153" y="21177"/>
                  <a:pt x="1821" y="20737"/>
                  <a:pt x="2358" y="20307"/>
                </a:cubicBezTo>
                <a:cubicBezTo>
                  <a:pt x="3476" y="19414"/>
                  <a:pt x="3812" y="19360"/>
                  <a:pt x="4127" y="20020"/>
                </a:cubicBezTo>
                <a:lnTo>
                  <a:pt x="4330" y="20448"/>
                </a:lnTo>
                <a:lnTo>
                  <a:pt x="4885" y="19975"/>
                </a:lnTo>
                <a:cubicBezTo>
                  <a:pt x="5559" y="19403"/>
                  <a:pt x="5597" y="19399"/>
                  <a:pt x="5714" y="19900"/>
                </a:cubicBezTo>
                <a:lnTo>
                  <a:pt x="5807" y="20298"/>
                </a:lnTo>
                <a:lnTo>
                  <a:pt x="6557" y="19635"/>
                </a:lnTo>
                <a:cubicBezTo>
                  <a:pt x="6969" y="19270"/>
                  <a:pt x="8272" y="18160"/>
                  <a:pt x="9451" y="17168"/>
                </a:cubicBezTo>
                <a:cubicBezTo>
                  <a:pt x="10630" y="16177"/>
                  <a:pt x="12304" y="14748"/>
                  <a:pt x="13171" y="13994"/>
                </a:cubicBezTo>
                <a:cubicBezTo>
                  <a:pt x="14362" y="12957"/>
                  <a:pt x="14824" y="12632"/>
                  <a:pt x="15062" y="12658"/>
                </a:cubicBezTo>
                <a:cubicBezTo>
                  <a:pt x="15462" y="12703"/>
                  <a:pt x="15660" y="12469"/>
                  <a:pt x="15819" y="11762"/>
                </a:cubicBezTo>
                <a:cubicBezTo>
                  <a:pt x="15959" y="11136"/>
                  <a:pt x="15741" y="11349"/>
                  <a:pt x="19179" y="8473"/>
                </a:cubicBezTo>
                <a:cubicBezTo>
                  <a:pt x="20897" y="7036"/>
                  <a:pt x="21032" y="6950"/>
                  <a:pt x="21138" y="7220"/>
                </a:cubicBezTo>
                <a:cubicBezTo>
                  <a:pt x="21279" y="7585"/>
                  <a:pt x="21423" y="7592"/>
                  <a:pt x="21526" y="7239"/>
                </a:cubicBezTo>
                <a:cubicBezTo>
                  <a:pt x="21563" y="7113"/>
                  <a:pt x="21581" y="6874"/>
                  <a:pt x="21582" y="6557"/>
                </a:cubicBezTo>
                <a:cubicBezTo>
                  <a:pt x="21589" y="5187"/>
                  <a:pt x="21294" y="2368"/>
                  <a:pt x="20962" y="1017"/>
                </a:cubicBezTo>
                <a:cubicBezTo>
                  <a:pt x="20809" y="394"/>
                  <a:pt x="20659" y="39"/>
                  <a:pt x="20553" y="3"/>
                </a:cubicBezTo>
                <a:close/>
              </a:path>
            </a:pathLst>
          </a:custGeom>
          <a:ln w="12700">
            <a:miter lim="400000"/>
          </a:ln>
        </p:spPr>
      </p:pic>
    </p:spTree>
    <p:extLst>
      <p:ext uri="{BB962C8B-B14F-4D97-AF65-F5344CB8AC3E}">
        <p14:creationId xmlns:p14="http://schemas.microsoft.com/office/powerpoint/2010/main" val="148602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80">
                                          <p:stCondLst>
                                            <p:cond delay="0"/>
                                          </p:stCondLst>
                                        </p:cTn>
                                        <p:tgtEl>
                                          <p:spTgt spid="14"/>
                                        </p:tgtEl>
                                      </p:cBhvr>
                                    </p:animEffect>
                                    <p:anim calcmode="lin" valueType="num">
                                      <p:cBhvr>
                                        <p:cTn id="13"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8" dur="26">
                                          <p:stCondLst>
                                            <p:cond delay="650"/>
                                          </p:stCondLst>
                                        </p:cTn>
                                        <p:tgtEl>
                                          <p:spTgt spid="14"/>
                                        </p:tgtEl>
                                      </p:cBhvr>
                                      <p:to x="100000" y="60000"/>
                                    </p:animScale>
                                    <p:animScale>
                                      <p:cBhvr>
                                        <p:cTn id="19" dur="166" decel="50000">
                                          <p:stCondLst>
                                            <p:cond delay="676"/>
                                          </p:stCondLst>
                                        </p:cTn>
                                        <p:tgtEl>
                                          <p:spTgt spid="14"/>
                                        </p:tgtEl>
                                      </p:cBhvr>
                                      <p:to x="100000" y="100000"/>
                                    </p:animScale>
                                    <p:animScale>
                                      <p:cBhvr>
                                        <p:cTn id="20" dur="26">
                                          <p:stCondLst>
                                            <p:cond delay="1312"/>
                                          </p:stCondLst>
                                        </p:cTn>
                                        <p:tgtEl>
                                          <p:spTgt spid="14"/>
                                        </p:tgtEl>
                                      </p:cBhvr>
                                      <p:to x="100000" y="80000"/>
                                    </p:animScale>
                                    <p:animScale>
                                      <p:cBhvr>
                                        <p:cTn id="21" dur="166" decel="50000">
                                          <p:stCondLst>
                                            <p:cond delay="1338"/>
                                          </p:stCondLst>
                                        </p:cTn>
                                        <p:tgtEl>
                                          <p:spTgt spid="14"/>
                                        </p:tgtEl>
                                      </p:cBhvr>
                                      <p:to x="100000" y="100000"/>
                                    </p:animScale>
                                    <p:animScale>
                                      <p:cBhvr>
                                        <p:cTn id="22" dur="26">
                                          <p:stCondLst>
                                            <p:cond delay="1642"/>
                                          </p:stCondLst>
                                        </p:cTn>
                                        <p:tgtEl>
                                          <p:spTgt spid="14"/>
                                        </p:tgtEl>
                                      </p:cBhvr>
                                      <p:to x="100000" y="90000"/>
                                    </p:animScale>
                                    <p:animScale>
                                      <p:cBhvr>
                                        <p:cTn id="23" dur="166" decel="50000">
                                          <p:stCondLst>
                                            <p:cond delay="1668"/>
                                          </p:stCondLst>
                                        </p:cTn>
                                        <p:tgtEl>
                                          <p:spTgt spid="14"/>
                                        </p:tgtEl>
                                      </p:cBhvr>
                                      <p:to x="100000" y="100000"/>
                                    </p:animScale>
                                    <p:animScale>
                                      <p:cBhvr>
                                        <p:cTn id="24" dur="26">
                                          <p:stCondLst>
                                            <p:cond delay="1808"/>
                                          </p:stCondLst>
                                        </p:cTn>
                                        <p:tgtEl>
                                          <p:spTgt spid="14"/>
                                        </p:tgtEl>
                                      </p:cBhvr>
                                      <p:to x="100000" y="95000"/>
                                    </p:animScale>
                                    <p:animScale>
                                      <p:cBhvr>
                                        <p:cTn id="25" dur="166" decel="50000">
                                          <p:stCondLst>
                                            <p:cond delay="1834"/>
                                          </p:stCondLst>
                                        </p:cTn>
                                        <p:tgtEl>
                                          <p:spTgt spid="1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80">
                                          <p:stCondLst>
                                            <p:cond delay="0"/>
                                          </p:stCondLst>
                                        </p:cTn>
                                        <p:tgtEl>
                                          <p:spTgt spid="13"/>
                                        </p:tgtEl>
                                      </p:cBhvr>
                                    </p:animEffect>
                                    <p:anim calcmode="lin" valueType="num">
                                      <p:cBhvr>
                                        <p:cTn id="3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1" dur="26">
                                          <p:stCondLst>
                                            <p:cond delay="650"/>
                                          </p:stCondLst>
                                        </p:cTn>
                                        <p:tgtEl>
                                          <p:spTgt spid="13"/>
                                        </p:tgtEl>
                                      </p:cBhvr>
                                      <p:to x="100000" y="60000"/>
                                    </p:animScale>
                                    <p:animScale>
                                      <p:cBhvr>
                                        <p:cTn id="42" dur="166" decel="50000">
                                          <p:stCondLst>
                                            <p:cond delay="676"/>
                                          </p:stCondLst>
                                        </p:cTn>
                                        <p:tgtEl>
                                          <p:spTgt spid="13"/>
                                        </p:tgtEl>
                                      </p:cBhvr>
                                      <p:to x="100000" y="100000"/>
                                    </p:animScale>
                                    <p:animScale>
                                      <p:cBhvr>
                                        <p:cTn id="43" dur="26">
                                          <p:stCondLst>
                                            <p:cond delay="1312"/>
                                          </p:stCondLst>
                                        </p:cTn>
                                        <p:tgtEl>
                                          <p:spTgt spid="13"/>
                                        </p:tgtEl>
                                      </p:cBhvr>
                                      <p:to x="100000" y="80000"/>
                                    </p:animScale>
                                    <p:animScale>
                                      <p:cBhvr>
                                        <p:cTn id="44" dur="166" decel="50000">
                                          <p:stCondLst>
                                            <p:cond delay="1338"/>
                                          </p:stCondLst>
                                        </p:cTn>
                                        <p:tgtEl>
                                          <p:spTgt spid="13"/>
                                        </p:tgtEl>
                                      </p:cBhvr>
                                      <p:to x="100000" y="100000"/>
                                    </p:animScale>
                                    <p:animScale>
                                      <p:cBhvr>
                                        <p:cTn id="45" dur="26">
                                          <p:stCondLst>
                                            <p:cond delay="1642"/>
                                          </p:stCondLst>
                                        </p:cTn>
                                        <p:tgtEl>
                                          <p:spTgt spid="13"/>
                                        </p:tgtEl>
                                      </p:cBhvr>
                                      <p:to x="100000" y="90000"/>
                                    </p:animScale>
                                    <p:animScale>
                                      <p:cBhvr>
                                        <p:cTn id="46" dur="166" decel="50000">
                                          <p:stCondLst>
                                            <p:cond delay="1668"/>
                                          </p:stCondLst>
                                        </p:cTn>
                                        <p:tgtEl>
                                          <p:spTgt spid="13"/>
                                        </p:tgtEl>
                                      </p:cBhvr>
                                      <p:to x="100000" y="100000"/>
                                    </p:animScale>
                                    <p:animScale>
                                      <p:cBhvr>
                                        <p:cTn id="47" dur="26">
                                          <p:stCondLst>
                                            <p:cond delay="1808"/>
                                          </p:stCondLst>
                                        </p:cTn>
                                        <p:tgtEl>
                                          <p:spTgt spid="13"/>
                                        </p:tgtEl>
                                      </p:cBhvr>
                                      <p:to x="100000" y="95000"/>
                                    </p:animScale>
                                    <p:animScale>
                                      <p:cBhvr>
                                        <p:cTn id="48" dur="166" decel="50000">
                                          <p:stCondLst>
                                            <p:cond delay="1834"/>
                                          </p:stCondLst>
                                        </p:cTn>
                                        <p:tgtEl>
                                          <p:spTgt spid="13"/>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down)">
                                      <p:cBhvr>
                                        <p:cTn id="58" dur="580">
                                          <p:stCondLst>
                                            <p:cond delay="0"/>
                                          </p:stCondLst>
                                        </p:cTn>
                                        <p:tgtEl>
                                          <p:spTgt spid="14"/>
                                        </p:tgtEl>
                                      </p:cBhvr>
                                    </p:animEffect>
                                    <p:anim calcmode="lin" valueType="num">
                                      <p:cBhvr>
                                        <p:cTn id="5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4" dur="26">
                                          <p:stCondLst>
                                            <p:cond delay="650"/>
                                          </p:stCondLst>
                                        </p:cTn>
                                        <p:tgtEl>
                                          <p:spTgt spid="14"/>
                                        </p:tgtEl>
                                      </p:cBhvr>
                                      <p:to x="100000" y="60000"/>
                                    </p:animScale>
                                    <p:animScale>
                                      <p:cBhvr>
                                        <p:cTn id="65" dur="166" decel="50000">
                                          <p:stCondLst>
                                            <p:cond delay="676"/>
                                          </p:stCondLst>
                                        </p:cTn>
                                        <p:tgtEl>
                                          <p:spTgt spid="14"/>
                                        </p:tgtEl>
                                      </p:cBhvr>
                                      <p:to x="100000" y="100000"/>
                                    </p:animScale>
                                    <p:animScale>
                                      <p:cBhvr>
                                        <p:cTn id="66" dur="26">
                                          <p:stCondLst>
                                            <p:cond delay="1312"/>
                                          </p:stCondLst>
                                        </p:cTn>
                                        <p:tgtEl>
                                          <p:spTgt spid="14"/>
                                        </p:tgtEl>
                                      </p:cBhvr>
                                      <p:to x="100000" y="80000"/>
                                    </p:animScale>
                                    <p:animScale>
                                      <p:cBhvr>
                                        <p:cTn id="67" dur="166" decel="50000">
                                          <p:stCondLst>
                                            <p:cond delay="1338"/>
                                          </p:stCondLst>
                                        </p:cTn>
                                        <p:tgtEl>
                                          <p:spTgt spid="14"/>
                                        </p:tgtEl>
                                      </p:cBhvr>
                                      <p:to x="100000" y="100000"/>
                                    </p:animScale>
                                    <p:animScale>
                                      <p:cBhvr>
                                        <p:cTn id="68" dur="26">
                                          <p:stCondLst>
                                            <p:cond delay="1642"/>
                                          </p:stCondLst>
                                        </p:cTn>
                                        <p:tgtEl>
                                          <p:spTgt spid="14"/>
                                        </p:tgtEl>
                                      </p:cBhvr>
                                      <p:to x="100000" y="90000"/>
                                    </p:animScale>
                                    <p:animScale>
                                      <p:cBhvr>
                                        <p:cTn id="69" dur="166" decel="50000">
                                          <p:stCondLst>
                                            <p:cond delay="1668"/>
                                          </p:stCondLst>
                                        </p:cTn>
                                        <p:tgtEl>
                                          <p:spTgt spid="14"/>
                                        </p:tgtEl>
                                      </p:cBhvr>
                                      <p:to x="100000" y="100000"/>
                                    </p:animScale>
                                    <p:animScale>
                                      <p:cBhvr>
                                        <p:cTn id="70" dur="26">
                                          <p:stCondLst>
                                            <p:cond delay="1808"/>
                                          </p:stCondLst>
                                        </p:cTn>
                                        <p:tgtEl>
                                          <p:spTgt spid="14"/>
                                        </p:tgtEl>
                                      </p:cBhvr>
                                      <p:to x="100000" y="95000"/>
                                    </p:animScale>
                                    <p:animScale>
                                      <p:cBhvr>
                                        <p:cTn id="71"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E2E62-E7F8-116A-CAA0-EBB3876F25B0}"/>
              </a:ext>
            </a:extLst>
          </p:cNvPr>
          <p:cNvSpPr>
            <a:spLocks noGrp="1"/>
          </p:cNvSpPr>
          <p:nvPr>
            <p:ph type="title"/>
          </p:nvPr>
        </p:nvSpPr>
        <p:spPr/>
        <p:txBody>
          <a:bodyPr/>
          <a:lstStyle/>
          <a:p>
            <a:endParaRPr lang="en-US"/>
          </a:p>
        </p:txBody>
      </p:sp>
      <p:pic>
        <p:nvPicPr>
          <p:cNvPr id="3" name="Picture 2" descr="No photo description available.">
            <a:extLst>
              <a:ext uri="{FF2B5EF4-FFF2-40B4-BE49-F238E27FC236}">
                <a16:creationId xmlns:a16="http://schemas.microsoft.com/office/drawing/2014/main" id="{6F487A6B-26CD-6F34-E88F-6C6F7CF713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7061" r="189" b="12232"/>
          <a:stretch/>
        </p:blipFill>
        <p:spPr bwMode="auto">
          <a:xfrm>
            <a:off x="2149691" y="1320800"/>
            <a:ext cx="8113445" cy="49203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No photo description available.">
            <a:extLst>
              <a:ext uri="{FF2B5EF4-FFF2-40B4-BE49-F238E27FC236}">
                <a16:creationId xmlns:a16="http://schemas.microsoft.com/office/drawing/2014/main" id="{C283515D-6CFE-44D8-D926-8FC65401A7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772" b="10265"/>
          <a:stretch/>
        </p:blipFill>
        <p:spPr bwMode="auto">
          <a:xfrm>
            <a:off x="1634413" y="355604"/>
            <a:ext cx="9144000" cy="56896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No photo description available.">
            <a:extLst>
              <a:ext uri="{FF2B5EF4-FFF2-40B4-BE49-F238E27FC236}">
                <a16:creationId xmlns:a16="http://schemas.microsoft.com/office/drawing/2014/main" id="{E826724C-1354-1755-5831-2BBC4F21BF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0853" y="1132804"/>
            <a:ext cx="6811120" cy="51083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y be an image of xray">
            <a:extLst>
              <a:ext uri="{FF2B5EF4-FFF2-40B4-BE49-F238E27FC236}">
                <a16:creationId xmlns:a16="http://schemas.microsoft.com/office/drawing/2014/main" id="{F3FB5697-FAB9-1E39-3B6D-A94747B597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052" t="17823"/>
          <a:stretch/>
        </p:blipFill>
        <p:spPr bwMode="auto">
          <a:xfrm>
            <a:off x="1307863" y="2061029"/>
            <a:ext cx="4587343" cy="36743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3367681-334A-33E5-256B-5A8E998D1C4B}"/>
              </a:ext>
            </a:extLst>
          </p:cNvPr>
          <p:cNvPicPr>
            <a:picLocks noChangeAspect="1"/>
          </p:cNvPicPr>
          <p:nvPr/>
        </p:nvPicPr>
        <p:blipFill>
          <a:blip r:embed="rId6"/>
          <a:stretch>
            <a:fillRect/>
          </a:stretch>
        </p:blipFill>
        <p:spPr>
          <a:xfrm>
            <a:off x="5958990" y="2061029"/>
            <a:ext cx="4774287" cy="3674329"/>
          </a:xfrm>
          <a:prstGeom prst="rect">
            <a:avLst/>
          </a:prstGeom>
        </p:spPr>
      </p:pic>
      <p:sp>
        <p:nvSpPr>
          <p:cNvPr id="8" name="TextBox 7">
            <a:extLst>
              <a:ext uri="{FF2B5EF4-FFF2-40B4-BE49-F238E27FC236}">
                <a16:creationId xmlns:a16="http://schemas.microsoft.com/office/drawing/2014/main" id="{AA7B411F-CBEC-8179-1D59-68237471AD9C}"/>
              </a:ext>
            </a:extLst>
          </p:cNvPr>
          <p:cNvSpPr txBox="1"/>
          <p:nvPr/>
        </p:nvSpPr>
        <p:spPr>
          <a:xfrm>
            <a:off x="4934856" y="6194363"/>
            <a:ext cx="2046509"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Helvetica Neue Medium"/>
              </a:rPr>
              <a:t>2018</a:t>
            </a:r>
            <a:endParaRPr kumimoji="0" lang="en-US" sz="2400" b="0" i="0" u="none" strike="noStrike" kern="1200" cap="none" spc="0" normalizeH="0" baseline="0" noProof="0" dirty="0">
              <a:ln>
                <a:noFill/>
              </a:ln>
              <a:solidFill>
                <a:srgbClr val="FFFFFF"/>
              </a:solidFill>
              <a:effectLst/>
              <a:uLnTx/>
              <a:uFillTx/>
              <a:latin typeface="Helvetica Neue Medium"/>
            </a:endParaRPr>
          </a:p>
        </p:txBody>
      </p:sp>
    </p:spTree>
    <p:extLst>
      <p:ext uri="{BB962C8B-B14F-4D97-AF65-F5344CB8AC3E}">
        <p14:creationId xmlns:p14="http://schemas.microsoft.com/office/powerpoint/2010/main" val="363050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nodeType="clickEffect">
                                  <p:stCondLst>
                                    <p:cond delay="0"/>
                                  </p:stCondLst>
                                  <p:childTnLst>
                                    <p:anim calcmode="lin" valueType="num">
                                      <p:cBhvr>
                                        <p:cTn id="10" dur="500"/>
                                        <p:tgtEl>
                                          <p:spTgt spid="3"/>
                                        </p:tgtEl>
                                        <p:attrNameLst>
                                          <p:attrName>ppt_w</p:attrName>
                                        </p:attrNameLst>
                                      </p:cBhvr>
                                      <p:tavLst>
                                        <p:tav tm="0">
                                          <p:val>
                                            <p:strVal val="ppt_w"/>
                                          </p:val>
                                        </p:tav>
                                        <p:tav tm="100000">
                                          <p:val>
                                            <p:fltVal val="0"/>
                                          </p:val>
                                        </p:tav>
                                      </p:tavLst>
                                    </p:anim>
                                    <p:anim calcmode="lin" valueType="num">
                                      <p:cBhvr>
                                        <p:cTn id="11" dur="500"/>
                                        <p:tgtEl>
                                          <p:spTgt spid="3"/>
                                        </p:tgtEl>
                                        <p:attrNameLst>
                                          <p:attrName>ppt_h</p:attrName>
                                        </p:attrNameLst>
                                      </p:cBhvr>
                                      <p:tavLst>
                                        <p:tav tm="0">
                                          <p:val>
                                            <p:strVal val="ppt_h"/>
                                          </p:val>
                                        </p:tav>
                                        <p:tav tm="100000">
                                          <p:val>
                                            <p:fltVal val="0"/>
                                          </p:val>
                                        </p:tav>
                                      </p:tavLst>
                                    </p:anim>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749"/>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nodeType="clickEffect">
                                  <p:stCondLst>
                                    <p:cond delay="0"/>
                                  </p:stCondLst>
                                  <p:childTnLst>
                                    <p:anim calcmode="lin" valueType="num">
                                      <p:cBhvr>
                                        <p:cTn id="35" dur="500"/>
                                        <p:tgtEl>
                                          <p:spTgt spid="1028"/>
                                        </p:tgtEl>
                                        <p:attrNameLst>
                                          <p:attrName>ppt_w</p:attrName>
                                        </p:attrNameLst>
                                      </p:cBhvr>
                                      <p:tavLst>
                                        <p:tav tm="0">
                                          <p:val>
                                            <p:strVal val="ppt_w"/>
                                          </p:val>
                                        </p:tav>
                                        <p:tav tm="100000">
                                          <p:val>
                                            <p:fltVal val="0"/>
                                          </p:val>
                                        </p:tav>
                                      </p:tavLst>
                                    </p:anim>
                                    <p:anim calcmode="lin" valueType="num">
                                      <p:cBhvr>
                                        <p:cTn id="36" dur="500"/>
                                        <p:tgtEl>
                                          <p:spTgt spid="1028"/>
                                        </p:tgtEl>
                                        <p:attrNameLst>
                                          <p:attrName>ppt_h</p:attrName>
                                        </p:attrNameLst>
                                      </p:cBhvr>
                                      <p:tavLst>
                                        <p:tav tm="0">
                                          <p:val>
                                            <p:strVal val="ppt_h"/>
                                          </p:val>
                                        </p:tav>
                                        <p:tav tm="100000">
                                          <p:val>
                                            <p:fltVal val="0"/>
                                          </p:val>
                                        </p:tav>
                                      </p:tavLst>
                                    </p:anim>
                                    <p:animEffect transition="out" filter="fade">
                                      <p:cBhvr>
                                        <p:cTn id="37" dur="500"/>
                                        <p:tgtEl>
                                          <p:spTgt spid="1028"/>
                                        </p:tgtEl>
                                      </p:cBhvr>
                                    </p:animEffect>
                                    <p:set>
                                      <p:cBhvr>
                                        <p:cTn id="38" dur="1" fill="hold">
                                          <p:stCondLst>
                                            <p:cond delay="499"/>
                                          </p:stCondLst>
                                        </p:cTn>
                                        <p:tgtEl>
                                          <p:spTgt spid="1028"/>
                                        </p:tgtEl>
                                        <p:attrNameLst>
                                          <p:attrName>style.visibility</p:attrName>
                                        </p:attrNameLst>
                                      </p:cBhvr>
                                      <p:to>
                                        <p:strVal val="hidden"/>
                                      </p:to>
                                    </p:set>
                                  </p:childTnLst>
                                </p:cTn>
                              </p:par>
                              <p:par>
                                <p:cTn id="39" presetID="53" presetClass="exit" presetSubtype="32" fill="hold" nodeType="withEffect">
                                  <p:stCondLst>
                                    <p:cond delay="0"/>
                                  </p:stCondLst>
                                  <p:childTnLst>
                                    <p:anim calcmode="lin" valueType="num">
                                      <p:cBhvr>
                                        <p:cTn id="40" dur="500"/>
                                        <p:tgtEl>
                                          <p:spTgt spid="6"/>
                                        </p:tgtEl>
                                        <p:attrNameLst>
                                          <p:attrName>ppt_w</p:attrName>
                                        </p:attrNameLst>
                                      </p:cBhvr>
                                      <p:tavLst>
                                        <p:tav tm="0">
                                          <p:val>
                                            <p:strVal val="ppt_w"/>
                                          </p:val>
                                        </p:tav>
                                        <p:tav tm="100000">
                                          <p:val>
                                            <p:fltVal val="0"/>
                                          </p:val>
                                        </p:tav>
                                      </p:tavLst>
                                    </p:anim>
                                    <p:anim calcmode="lin" valueType="num">
                                      <p:cBhvr>
                                        <p:cTn id="41" dur="500"/>
                                        <p:tgtEl>
                                          <p:spTgt spid="6"/>
                                        </p:tgtEl>
                                        <p:attrNameLst>
                                          <p:attrName>ppt_h</p:attrName>
                                        </p:attrNameLst>
                                      </p:cBhvr>
                                      <p:tavLst>
                                        <p:tav tm="0">
                                          <p:val>
                                            <p:strVal val="ppt_h"/>
                                          </p:val>
                                        </p:tav>
                                        <p:tav tm="100000">
                                          <p:val>
                                            <p:fltVal val="0"/>
                                          </p:val>
                                        </p:tav>
                                      </p:tavLst>
                                    </p:anim>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o photo description available.">
            <a:extLst>
              <a:ext uri="{FF2B5EF4-FFF2-40B4-BE49-F238E27FC236}">
                <a16:creationId xmlns:a16="http://schemas.microsoft.com/office/drawing/2014/main" id="{8E87AD69-F947-CBFB-5939-F2ECD78020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7729" y="283765"/>
            <a:ext cx="6470964" cy="48532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o photo description available.">
            <a:extLst>
              <a:ext uri="{FF2B5EF4-FFF2-40B4-BE49-F238E27FC236}">
                <a16:creationId xmlns:a16="http://schemas.microsoft.com/office/drawing/2014/main" id="{9C3BC0FA-B6B3-B473-6141-3348712CAC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94" t="4972" r="13617"/>
          <a:stretch/>
        </p:blipFill>
        <p:spPr bwMode="auto">
          <a:xfrm>
            <a:off x="328758" y="283765"/>
            <a:ext cx="4997494" cy="48532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C2123E0-6182-9E11-4CC3-84BEB62E1DDC}"/>
              </a:ext>
            </a:extLst>
          </p:cNvPr>
          <p:cNvSpPr txBox="1"/>
          <p:nvPr/>
        </p:nvSpPr>
        <p:spPr>
          <a:xfrm>
            <a:off x="790414" y="5408908"/>
            <a:ext cx="473731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Helvetica Neue Medium"/>
              </a:rPr>
              <a:t>4 years follow up</a:t>
            </a:r>
          </a:p>
        </p:txBody>
      </p:sp>
      <p:sp>
        <p:nvSpPr>
          <p:cNvPr id="4" name="TextBox 3">
            <a:extLst>
              <a:ext uri="{FF2B5EF4-FFF2-40B4-BE49-F238E27FC236}">
                <a16:creationId xmlns:a16="http://schemas.microsoft.com/office/drawing/2014/main" id="{4CE3B7D0-981B-71C6-D9E9-A140B1D0B738}"/>
              </a:ext>
            </a:extLst>
          </p:cNvPr>
          <p:cNvSpPr txBox="1"/>
          <p:nvPr/>
        </p:nvSpPr>
        <p:spPr>
          <a:xfrm>
            <a:off x="7111142" y="5437324"/>
            <a:ext cx="473731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Helvetica Neue Medium"/>
              </a:rPr>
              <a:t>6 years follow up</a:t>
            </a:r>
          </a:p>
        </p:txBody>
      </p:sp>
    </p:spTree>
    <p:extLst>
      <p:ext uri="{BB962C8B-B14F-4D97-AF65-F5344CB8AC3E}">
        <p14:creationId xmlns:p14="http://schemas.microsoft.com/office/powerpoint/2010/main" val="378099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B8839-E1C0-D645-069D-2FF6589BA94C}"/>
              </a:ext>
            </a:extLst>
          </p:cNvPr>
          <p:cNvSpPr>
            <a:spLocks noGrp="1"/>
          </p:cNvSpPr>
          <p:nvPr>
            <p:ph type="title"/>
          </p:nvPr>
        </p:nvSpPr>
        <p:spPr/>
        <p:txBody>
          <a:bodyPr/>
          <a:lstStyle/>
          <a:p>
            <a:endParaRPr lang="en-US"/>
          </a:p>
        </p:txBody>
      </p:sp>
      <p:pic>
        <p:nvPicPr>
          <p:cNvPr id="3" name="Vertical videon">
            <a:hlinkClick r:id="" action="ppaction://media"/>
            <a:extLst>
              <a:ext uri="{FF2B5EF4-FFF2-40B4-BE49-F238E27FC236}">
                <a16:creationId xmlns:a16="http://schemas.microsoft.com/office/drawing/2014/main" id="{17875F24-91BB-4925-22F9-CC35D6A37DC5}"/>
              </a:ext>
            </a:extLst>
          </p:cNvPr>
          <p:cNvPicPr>
            <a:picLocks noChangeAspect="1"/>
          </p:cNvPicPr>
          <p:nvPr>
            <a:videoFile r:link="rId1"/>
            <p:extLst>
              <p:ext uri="{DAA4B4D4-6D71-4841-9C94-3DE7FCFB9230}">
                <p14:media xmlns:p14="http://schemas.microsoft.com/office/powerpoint/2010/main" r:embed="rId2">
                  <p14:trim st="4294" end="2029.9859"/>
                </p14:media>
              </p:ext>
            </p:extLst>
          </p:nvPr>
        </p:nvPicPr>
        <p:blipFill>
          <a:blip r:embed="rId4"/>
          <a:stretch>
            <a:fillRect/>
          </a:stretch>
        </p:blipFill>
        <p:spPr>
          <a:xfrm>
            <a:off x="3976914" y="609599"/>
            <a:ext cx="4354286" cy="5995837"/>
          </a:xfrm>
          <a:prstGeom prst="rect">
            <a:avLst/>
          </a:prstGeom>
        </p:spPr>
      </p:pic>
    </p:spTree>
    <p:extLst>
      <p:ext uri="{BB962C8B-B14F-4D97-AF65-F5344CB8AC3E}">
        <p14:creationId xmlns:p14="http://schemas.microsoft.com/office/powerpoint/2010/main" val="210805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5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p:cNvSpPr txBox="1"/>
          <p:nvPr/>
        </p:nvSpPr>
        <p:spPr>
          <a:xfrm>
            <a:off x="1514819" y="2848779"/>
            <a:ext cx="7620000" cy="200054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400" b="0" i="0" u="none" strike="noStrike" kern="1200" cap="none" spc="0" normalizeH="0" baseline="0" noProof="0" dirty="0">
                <a:ln>
                  <a:noFill/>
                </a:ln>
                <a:solidFill>
                  <a:prstClr val="white"/>
                </a:solidFill>
                <a:effectLst/>
                <a:uLnTx/>
                <a:uFillTx/>
                <a:latin typeface="Edwardian Script ITC" pitchFamily="66" charset="0"/>
                <a:ea typeface="+mn-ea"/>
                <a:cs typeface="+mn-cs"/>
              </a:rPr>
              <a:t>Thank You</a:t>
            </a:r>
          </a:p>
        </p:txBody>
      </p:sp>
    </p:spTree>
    <p:extLst>
      <p:ext uri="{BB962C8B-B14F-4D97-AF65-F5344CB8AC3E}">
        <p14:creationId xmlns:p14="http://schemas.microsoft.com/office/powerpoint/2010/main" val="3667616384"/>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9967" y="686885"/>
            <a:ext cx="3671992" cy="2056316"/>
          </a:xfrm>
          <a:prstGeom prst="rect">
            <a:avLst/>
          </a:prstGeom>
        </p:spPr>
      </p:pic>
      <p:pic>
        <p:nvPicPr>
          <p:cNvPr id="9" name="Picture 10"/>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48770" y1="80415" x2="24891" y2="86350"/>
                        <a14:foregroundMark x1="53546" y1="93175" x2="9986" y2="94214"/>
                        <a14:foregroundMark x1="15051" y1="84866" x2="1881" y2="92730"/>
                        <a14:foregroundMark x1="8249" y1="84421" x2="1881" y2="83976"/>
                        <a14:foregroundMark x1="68017" y1="95846" x2="99276" y2="98220"/>
                        <a14:foregroundMark x1="9986" y1="78042" x2="145" y2="77745"/>
                      </a14:backgroundRemoval>
                    </a14:imgEffect>
                    <a14:imgEffect>
                      <a14:sharpenSoften amount="50000"/>
                    </a14:imgEffect>
                  </a14:imgLayer>
                </a14:imgProps>
              </a:ext>
              <a:ext uri="{28A0092B-C50C-407E-A947-70E740481C1C}">
                <a14:useLocalDpi xmlns:a14="http://schemas.microsoft.com/office/drawing/2010/main" val="0"/>
              </a:ext>
            </a:extLst>
          </a:blip>
          <a:srcRect b="5310"/>
          <a:stretch/>
        </p:blipFill>
        <p:spPr>
          <a:xfrm>
            <a:off x="8760107" y="3827630"/>
            <a:ext cx="2308487" cy="2617263"/>
          </a:xfrm>
          <a:prstGeom prst="rect">
            <a:avLst/>
          </a:prstGeom>
        </p:spPr>
      </p:pic>
      <p:sp>
        <p:nvSpPr>
          <p:cNvPr id="11" name="Freeform: Shape 26">
            <a:extLst>
              <a:ext uri="{FF2B5EF4-FFF2-40B4-BE49-F238E27FC236}">
                <a16:creationId xmlns:a16="http://schemas.microsoft.com/office/drawing/2014/main" id="{7B2F483B-A0D0-428F-B7EE-0C50847D7966}"/>
              </a:ext>
            </a:extLst>
          </p:cNvPr>
          <p:cNvSpPr/>
          <p:nvPr/>
        </p:nvSpPr>
        <p:spPr>
          <a:xfrm>
            <a:off x="8701203" y="3657036"/>
            <a:ext cx="2506730" cy="1602945"/>
          </a:xfrm>
          <a:custGeom>
            <a:avLst/>
            <a:gdLst>
              <a:gd name="connsiteX0" fmla="*/ 184711 w 2708598"/>
              <a:gd name="connsiteY0" fmla="*/ 1667155 h 1667155"/>
              <a:gd name="connsiteX1" fmla="*/ 50599 w 2708598"/>
              <a:gd name="connsiteY1" fmla="*/ 1264819 h 1667155"/>
              <a:gd name="connsiteX2" fmla="*/ 1831 w 2708598"/>
              <a:gd name="connsiteY2" fmla="*/ 838099 h 1667155"/>
              <a:gd name="connsiteX3" fmla="*/ 38407 w 2708598"/>
              <a:gd name="connsiteY3" fmla="*/ 472339 h 1667155"/>
              <a:gd name="connsiteX4" fmla="*/ 282247 w 2708598"/>
              <a:gd name="connsiteY4" fmla="*/ 130963 h 1667155"/>
              <a:gd name="connsiteX5" fmla="*/ 611431 w 2708598"/>
              <a:gd name="connsiteY5" fmla="*/ 21235 h 1667155"/>
              <a:gd name="connsiteX6" fmla="*/ 964999 w 2708598"/>
              <a:gd name="connsiteY6" fmla="*/ 70003 h 1667155"/>
              <a:gd name="connsiteX7" fmla="*/ 1233223 w 2708598"/>
              <a:gd name="connsiteY7" fmla="*/ 143155 h 1667155"/>
              <a:gd name="connsiteX8" fmla="*/ 1550215 w 2708598"/>
              <a:gd name="connsiteY8" fmla="*/ 143155 h 1667155"/>
              <a:gd name="connsiteX9" fmla="*/ 1891591 w 2708598"/>
              <a:gd name="connsiteY9" fmla="*/ 9043 h 1667155"/>
              <a:gd name="connsiteX10" fmla="*/ 2306119 w 2708598"/>
              <a:gd name="connsiteY10" fmla="*/ 45619 h 1667155"/>
              <a:gd name="connsiteX11" fmla="*/ 2562151 w 2708598"/>
              <a:gd name="connsiteY11" fmla="*/ 313843 h 1667155"/>
              <a:gd name="connsiteX12" fmla="*/ 2708455 w 2708598"/>
              <a:gd name="connsiteY12" fmla="*/ 789331 h 1667155"/>
              <a:gd name="connsiteX13" fmla="*/ 2537767 w 2708598"/>
              <a:gd name="connsiteY13" fmla="*/ 1557427 h 1667155"/>
              <a:gd name="connsiteX14" fmla="*/ 2476807 w 2708598"/>
              <a:gd name="connsiteY14" fmla="*/ 1642771 h 1667155"/>
              <a:gd name="connsiteX15" fmla="*/ 2476807 w 2708598"/>
              <a:gd name="connsiteY15" fmla="*/ 1642771 h 166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8598" h="1667155">
                <a:moveTo>
                  <a:pt x="184711" y="1667155"/>
                </a:moveTo>
                <a:cubicBezTo>
                  <a:pt x="132895" y="1535075"/>
                  <a:pt x="81079" y="1402995"/>
                  <a:pt x="50599" y="1264819"/>
                </a:cubicBezTo>
                <a:cubicBezTo>
                  <a:pt x="20119" y="1126643"/>
                  <a:pt x="3863" y="970179"/>
                  <a:pt x="1831" y="838099"/>
                </a:cubicBezTo>
                <a:cubicBezTo>
                  <a:pt x="-201" y="706019"/>
                  <a:pt x="-8329" y="590195"/>
                  <a:pt x="38407" y="472339"/>
                </a:cubicBezTo>
                <a:cubicBezTo>
                  <a:pt x="85143" y="354483"/>
                  <a:pt x="186743" y="206147"/>
                  <a:pt x="282247" y="130963"/>
                </a:cubicBezTo>
                <a:cubicBezTo>
                  <a:pt x="377751" y="55779"/>
                  <a:pt x="497639" y="31395"/>
                  <a:pt x="611431" y="21235"/>
                </a:cubicBezTo>
                <a:cubicBezTo>
                  <a:pt x="725223" y="11075"/>
                  <a:pt x="861367" y="49683"/>
                  <a:pt x="964999" y="70003"/>
                </a:cubicBezTo>
                <a:cubicBezTo>
                  <a:pt x="1068631" y="90323"/>
                  <a:pt x="1135687" y="130963"/>
                  <a:pt x="1233223" y="143155"/>
                </a:cubicBezTo>
                <a:cubicBezTo>
                  <a:pt x="1330759" y="155347"/>
                  <a:pt x="1440487" y="165507"/>
                  <a:pt x="1550215" y="143155"/>
                </a:cubicBezTo>
                <a:cubicBezTo>
                  <a:pt x="1659943" y="120803"/>
                  <a:pt x="1765607" y="25299"/>
                  <a:pt x="1891591" y="9043"/>
                </a:cubicBezTo>
                <a:cubicBezTo>
                  <a:pt x="2017575" y="-7213"/>
                  <a:pt x="2194359" y="-5181"/>
                  <a:pt x="2306119" y="45619"/>
                </a:cubicBezTo>
                <a:cubicBezTo>
                  <a:pt x="2417879" y="96419"/>
                  <a:pt x="2495095" y="189891"/>
                  <a:pt x="2562151" y="313843"/>
                </a:cubicBezTo>
                <a:cubicBezTo>
                  <a:pt x="2629207" y="437795"/>
                  <a:pt x="2712519" y="582067"/>
                  <a:pt x="2708455" y="789331"/>
                </a:cubicBezTo>
                <a:cubicBezTo>
                  <a:pt x="2704391" y="996595"/>
                  <a:pt x="2576375" y="1415187"/>
                  <a:pt x="2537767" y="1557427"/>
                </a:cubicBezTo>
                <a:cubicBezTo>
                  <a:pt x="2499159" y="1699667"/>
                  <a:pt x="2476807" y="1642771"/>
                  <a:pt x="2476807" y="1642771"/>
                </a:cubicBezTo>
                <a:lnTo>
                  <a:pt x="2476807" y="1642771"/>
                </a:lnTo>
              </a:path>
            </a:pathLst>
          </a:custGeom>
          <a:noFill/>
          <a:ln w="19050" cap="rnd"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6" name="Rectangle 11"/>
          <p:cNvSpPr/>
          <p:nvPr/>
        </p:nvSpPr>
        <p:spPr>
          <a:xfrm>
            <a:off x="1426949" y="1304134"/>
            <a:ext cx="6256022" cy="1015663"/>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alibri" panose="020F0502020204030204"/>
              </a:rPr>
              <a:t>Reduction of 1 mm in the radius of a cylinder from 4.5 mm to 3.5 mm will result in a surface area reduction of 40%.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ar-IQ" sz="2000" b="0" i="0" u="none" strike="noStrike" kern="1200" cap="none" spc="0" normalizeH="0" baseline="0" noProof="0" dirty="0">
              <a:ln>
                <a:noFill/>
              </a:ln>
              <a:solidFill>
                <a:prstClr val="white"/>
              </a:solidFill>
              <a:effectLst/>
              <a:uLnTx/>
              <a:uFillTx/>
              <a:latin typeface="Calibri" panose="020F0502020204030204"/>
              <a:cs typeface="Arial" panose="020B0604020202020204" pitchFamily="34" charset="0"/>
            </a:endParaRPr>
          </a:p>
        </p:txBody>
      </p:sp>
      <p:sp>
        <p:nvSpPr>
          <p:cNvPr id="8" name="Rectangle 11"/>
          <p:cNvSpPr/>
          <p:nvPr/>
        </p:nvSpPr>
        <p:spPr>
          <a:xfrm>
            <a:off x="1412546" y="2250830"/>
            <a:ext cx="6314636" cy="1323439"/>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lang="en-US" sz="2000" dirty="0">
              <a:solidFill>
                <a:prstClr val="white"/>
              </a:solidFill>
              <a:latin typeface="Calibri" panose="020F0502020204030204"/>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alibri" panose="020F0502020204030204"/>
              </a:rPr>
              <a:t>Shoulder preparation requires a minimum of 1 mm in tooth reduction at the cervical level.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ar-IQ" sz="2000" b="0" i="0" u="none" strike="noStrike" kern="1200" cap="none" spc="0" normalizeH="0" baseline="0" noProof="0" dirty="0">
              <a:ln>
                <a:noFill/>
              </a:ln>
              <a:solidFill>
                <a:prstClr val="white"/>
              </a:solidFill>
              <a:effectLst/>
              <a:uLnTx/>
              <a:uFillTx/>
              <a:latin typeface="Calibri" panose="020F0502020204030204"/>
              <a:cs typeface="Arial" panose="020B0604020202020204" pitchFamily="34" charset="0"/>
            </a:endParaRPr>
          </a:p>
        </p:txBody>
      </p:sp>
      <p:sp>
        <p:nvSpPr>
          <p:cNvPr id="10" name="Rectangle 11"/>
          <p:cNvSpPr/>
          <p:nvPr/>
        </p:nvSpPr>
        <p:spPr>
          <a:xfrm>
            <a:off x="1408185" y="3512094"/>
            <a:ext cx="6430194" cy="2862322"/>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lang="en-US" sz="2000" dirty="0">
              <a:solidFill>
                <a:prstClr val="white"/>
              </a:solidFill>
              <a:latin typeface="Calibri" panose="020F0502020204030204"/>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alibri" panose="020F0502020204030204"/>
              </a:rPr>
              <a:t>Assume for a moment a shoulder preparation for a porcelain jacket crown on a 10-mm diameter root of a maxillary central incisor with a 1-mm diameter pulp. A shoulder preparation 1 mm in depth will result in 40% decrease in surface area (bulk) of the tooth at the finish line, compared to 20% reduction in bulk that can result from 0.5 mm finish line depth (Ramos </a:t>
            </a:r>
            <a:r>
              <a:rPr lang="en-US" sz="2000" i="1" dirty="0">
                <a:solidFill>
                  <a:prstClr val="white"/>
                </a:solidFill>
                <a:latin typeface="Calibri" panose="020F0502020204030204"/>
              </a:rPr>
              <a:t>et al</a:t>
            </a:r>
            <a:r>
              <a:rPr lang="en-US" sz="2000" dirty="0">
                <a:solidFill>
                  <a:prstClr val="white"/>
                </a:solidFill>
                <a:latin typeface="Calibri" panose="020F0502020204030204"/>
              </a:rPr>
              <a:t>., 2017).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ar-IQ" sz="2000" b="0" i="0" u="none" strike="noStrike" kern="1200" cap="none" spc="0" normalizeH="0" baseline="0" noProof="0" dirty="0">
              <a:ln>
                <a:noFill/>
              </a:ln>
              <a:solidFill>
                <a:prstClr val="white"/>
              </a:solidFill>
              <a:effectLst/>
              <a:uLnTx/>
              <a:uFillTx/>
              <a:latin typeface="Calibri" panose="020F0502020204030204"/>
              <a:cs typeface="Arial" panose="020B0604020202020204" pitchFamily="34" charset="0"/>
            </a:endParaRPr>
          </a:p>
        </p:txBody>
      </p:sp>
      <p:sp>
        <p:nvSpPr>
          <p:cNvPr id="12" name="مستطيل 11"/>
          <p:cNvSpPr/>
          <p:nvPr/>
        </p:nvSpPr>
        <p:spPr>
          <a:xfrm rot="16200000">
            <a:off x="-2763247" y="2812577"/>
            <a:ext cx="6785294"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sng" strike="noStrike" kern="1200" cap="none" spc="0" normalizeH="0" baseline="0" noProof="0" dirty="0">
                <a:ln>
                  <a:noFill/>
                </a:ln>
                <a:solidFill>
                  <a:srgbClr val="CC0066"/>
                </a:solidFill>
                <a:effectLst/>
                <a:uLnTx/>
                <a:uFillTx/>
                <a:latin typeface="Arial Black" panose="020B0A04020102020204" pitchFamily="34" charset="0"/>
                <a:ea typeface="+mn-ea"/>
                <a:cs typeface="+mn-cs"/>
              </a:rPr>
              <a:t>DRAWBACKS</a:t>
            </a:r>
          </a:p>
        </p:txBody>
      </p:sp>
      <p:sp>
        <p:nvSpPr>
          <p:cNvPr id="13" name="Rectangle 11"/>
          <p:cNvSpPr/>
          <p:nvPr/>
        </p:nvSpPr>
        <p:spPr>
          <a:xfrm>
            <a:off x="1435657" y="283215"/>
            <a:ext cx="3749291" cy="707886"/>
          </a:xfrm>
          <a:prstGeom prst="rect">
            <a:avLst/>
          </a:prstGeom>
        </p:spPr>
        <p:txBody>
          <a:bodyPr wrap="square">
            <a:spAutoFit/>
          </a:bodyPr>
          <a:lstStyle/>
          <a:p>
            <a:pPr lvl="0" algn="just" defTabSz="914400"/>
            <a:r>
              <a:rPr kumimoji="0" lang="en-US" sz="4000" b="0" i="1" u="none" strike="noStrike" kern="1200" cap="none" spc="0" normalizeH="0" baseline="0" noProof="0" dirty="0">
                <a:ln>
                  <a:noFill/>
                </a:ln>
                <a:solidFill>
                  <a:srgbClr val="CC0066"/>
                </a:solidFill>
                <a:effectLst/>
                <a:uLnTx/>
                <a:uFillTx/>
                <a:latin typeface="Calibri" panose="020F0502020204030204"/>
                <a:ea typeface="+mn-ea"/>
                <a:cs typeface="+mn-cs"/>
              </a:rPr>
              <a:t>2.</a:t>
            </a:r>
            <a:r>
              <a:rPr lang="en-US" sz="2400" noProof="0" dirty="0">
                <a:solidFill>
                  <a:prstClr val="white"/>
                </a:solidFill>
                <a:latin typeface="Calibri" panose="020F0502020204030204"/>
              </a:rPr>
              <a:t> </a:t>
            </a:r>
            <a:r>
              <a:rPr lang="en-US" sz="2400" dirty="0">
                <a:solidFill>
                  <a:prstClr val="white"/>
                </a:solidFill>
                <a:latin typeface="Calibri" panose="020F0502020204030204"/>
              </a:rPr>
              <a:t>Loss of hard tooth tissue </a:t>
            </a:r>
          </a:p>
        </p:txBody>
      </p:sp>
    </p:spTree>
    <p:extLst>
      <p:ext uri="{BB962C8B-B14F-4D97-AF65-F5344CB8AC3E}">
        <p14:creationId xmlns:p14="http://schemas.microsoft.com/office/powerpoint/2010/main" val="367252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P spid="8" grpId="0"/>
      <p:bldP spid="10"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11"/>
          <p:cNvSpPr/>
          <p:nvPr/>
        </p:nvSpPr>
        <p:spPr>
          <a:xfrm>
            <a:off x="1319765" y="1369119"/>
            <a:ext cx="5829300" cy="2862322"/>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Increasing the finish line depth from 0.5 mm to 1 mm will result in 50% reduction in shear strength of the prepared tooth. Based on this example, shoulder preparations should be abandoned in favor of a shallow finish line preparation to preserve tooth bulk and maximize tooth resistance to cervical fractures. Failure in bending (snap-off) is most likely to occur as the shoulder acts as a stress concentration point. </a:t>
            </a:r>
            <a:endParaRPr kumimoji="0" lang="ar-IQ"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pic>
        <p:nvPicPr>
          <p:cNvPr id="8" name="صورة 7"/>
          <p:cNvPicPr>
            <a:picLocks noChangeAspect="1"/>
          </p:cNvPicPr>
          <p:nvPr/>
        </p:nvPicPr>
        <p:blipFill>
          <a:blip r:embed="rId2"/>
          <a:stretch>
            <a:fillRect/>
          </a:stretch>
        </p:blipFill>
        <p:spPr>
          <a:xfrm>
            <a:off x="7123611" y="1495869"/>
            <a:ext cx="5068389" cy="2841004"/>
          </a:xfrm>
          <a:prstGeom prst="rect">
            <a:avLst/>
          </a:prstGeom>
        </p:spPr>
      </p:pic>
      <p:sp>
        <p:nvSpPr>
          <p:cNvPr id="5" name="مستطيل 4"/>
          <p:cNvSpPr/>
          <p:nvPr/>
        </p:nvSpPr>
        <p:spPr>
          <a:xfrm rot="16200000">
            <a:off x="-2763247" y="2812577"/>
            <a:ext cx="6785294"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sng" strike="noStrike" kern="1200" cap="none" spc="0" normalizeH="0" baseline="0" noProof="0" dirty="0">
                <a:ln>
                  <a:noFill/>
                </a:ln>
                <a:solidFill>
                  <a:srgbClr val="CC0066"/>
                </a:solidFill>
                <a:effectLst/>
                <a:uLnTx/>
                <a:uFillTx/>
                <a:latin typeface="Arial Black" panose="020B0A04020102020204" pitchFamily="34" charset="0"/>
                <a:ea typeface="+mn-ea"/>
                <a:cs typeface="+mn-cs"/>
              </a:rPr>
              <a:t>DRAWBACKS</a:t>
            </a:r>
          </a:p>
        </p:txBody>
      </p:sp>
      <p:sp>
        <p:nvSpPr>
          <p:cNvPr id="9" name="Rectangle 11"/>
          <p:cNvSpPr/>
          <p:nvPr/>
        </p:nvSpPr>
        <p:spPr>
          <a:xfrm>
            <a:off x="1435657" y="283215"/>
            <a:ext cx="10310866" cy="1077218"/>
          </a:xfrm>
          <a:prstGeom prst="rect">
            <a:avLst/>
          </a:prstGeom>
        </p:spPr>
        <p:txBody>
          <a:bodyPr wrap="square">
            <a:spAutoFit/>
          </a:bodyPr>
          <a:lstStyle/>
          <a:p>
            <a:pPr algn="just" defTabSz="914400"/>
            <a:r>
              <a:rPr lang="en-US" sz="4000" i="1" dirty="0">
                <a:solidFill>
                  <a:srgbClr val="CC0066"/>
                </a:solidFill>
                <a:latin typeface="Calibri" panose="020F0502020204030204"/>
              </a:rPr>
              <a:t>3</a:t>
            </a:r>
            <a:r>
              <a:rPr kumimoji="0" lang="en-US" sz="4000" b="0" i="1" u="none" strike="noStrike" kern="1200" cap="none" spc="0" normalizeH="0" baseline="0" noProof="0" dirty="0">
                <a:ln>
                  <a:noFill/>
                </a:ln>
                <a:solidFill>
                  <a:srgbClr val="CC0066"/>
                </a:solidFill>
                <a:effectLst/>
                <a:uLnTx/>
                <a:uFillTx/>
                <a:latin typeface="Calibri" panose="020F0502020204030204"/>
                <a:ea typeface="+mn-ea"/>
                <a:cs typeface="+mn-cs"/>
              </a:rPr>
              <a:t>.</a:t>
            </a:r>
            <a:r>
              <a:rPr lang="en-US" sz="2400" dirty="0">
                <a:solidFill>
                  <a:prstClr val="white"/>
                </a:solidFill>
                <a:latin typeface="Calibri" panose="020F0502020204030204"/>
              </a:rPr>
              <a:t> Lack of ferrule (tooth structure removal and stress concentration) </a:t>
            </a:r>
          </a:p>
          <a:p>
            <a:pPr lvl="0" algn="just" defTabSz="914400"/>
            <a:r>
              <a:rPr lang="en-US" sz="2400" dirty="0">
                <a:solidFill>
                  <a:prstClr val="white"/>
                </a:solidFill>
                <a:latin typeface="Calibri" panose="020F0502020204030204"/>
              </a:rPr>
              <a:t> </a:t>
            </a:r>
          </a:p>
        </p:txBody>
      </p:sp>
    </p:spTree>
    <p:extLst>
      <p:ext uri="{BB962C8B-B14F-4D97-AF65-F5344CB8AC3E}">
        <p14:creationId xmlns:p14="http://schemas.microsoft.com/office/powerpoint/2010/main" val="203210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صورة 3"/>
          <p:cNvPicPr>
            <a:picLocks noChangeAspect="1"/>
          </p:cNvPicPr>
          <p:nvPr/>
        </p:nvPicPr>
        <p:blipFill>
          <a:blip r:embed="rId2"/>
          <a:stretch>
            <a:fillRect/>
          </a:stretch>
        </p:blipFill>
        <p:spPr>
          <a:xfrm>
            <a:off x="5189883" y="6886"/>
            <a:ext cx="7002118" cy="7026959"/>
          </a:xfrm>
          <a:prstGeom prst="rect">
            <a:avLst/>
          </a:prstGeom>
        </p:spPr>
      </p:pic>
      <p:pic>
        <p:nvPicPr>
          <p:cNvPr id="5" name="صورة 4"/>
          <p:cNvPicPr>
            <a:picLocks noChangeAspect="1"/>
          </p:cNvPicPr>
          <p:nvPr/>
        </p:nvPicPr>
        <p:blipFill>
          <a:blip r:embed="rId3"/>
          <a:stretch>
            <a:fillRect/>
          </a:stretch>
        </p:blipFill>
        <p:spPr>
          <a:xfrm>
            <a:off x="5044250" y="-227790"/>
            <a:ext cx="6859518" cy="7085789"/>
          </a:xfrm>
          <a:prstGeom prst="rect">
            <a:avLst/>
          </a:prstGeom>
        </p:spPr>
      </p:pic>
      <p:pic>
        <p:nvPicPr>
          <p:cNvPr id="6" name="صورة 5"/>
          <p:cNvPicPr>
            <a:picLocks noChangeAspect="1"/>
          </p:cNvPicPr>
          <p:nvPr/>
        </p:nvPicPr>
        <p:blipFill>
          <a:blip r:embed="rId4"/>
          <a:stretch>
            <a:fillRect/>
          </a:stretch>
        </p:blipFill>
        <p:spPr>
          <a:xfrm>
            <a:off x="5189882" y="-107686"/>
            <a:ext cx="6978681" cy="7097014"/>
          </a:xfrm>
          <a:prstGeom prst="rect">
            <a:avLst/>
          </a:prstGeom>
        </p:spPr>
      </p:pic>
      <p:sp>
        <p:nvSpPr>
          <p:cNvPr id="8" name="مستطيل 7"/>
          <p:cNvSpPr/>
          <p:nvPr/>
        </p:nvSpPr>
        <p:spPr>
          <a:xfrm rot="16200000">
            <a:off x="-2763247" y="2812577"/>
            <a:ext cx="6785294"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sng" strike="noStrike" kern="1200" cap="none" spc="0" normalizeH="0" baseline="0" noProof="0" dirty="0">
                <a:ln>
                  <a:noFill/>
                </a:ln>
                <a:solidFill>
                  <a:srgbClr val="CC0066"/>
                </a:solidFill>
                <a:effectLst/>
                <a:uLnTx/>
                <a:uFillTx/>
                <a:latin typeface="Arial Black" panose="020B0A04020102020204" pitchFamily="34" charset="0"/>
                <a:ea typeface="+mn-ea"/>
                <a:cs typeface="+mn-cs"/>
              </a:rPr>
              <a:t>DRAWBACKS</a:t>
            </a:r>
          </a:p>
        </p:txBody>
      </p:sp>
      <p:sp>
        <p:nvSpPr>
          <p:cNvPr id="9" name="Rectangle 11"/>
          <p:cNvSpPr/>
          <p:nvPr/>
        </p:nvSpPr>
        <p:spPr>
          <a:xfrm>
            <a:off x="1435657" y="283215"/>
            <a:ext cx="10310866" cy="1077218"/>
          </a:xfrm>
          <a:prstGeom prst="rect">
            <a:avLst/>
          </a:prstGeom>
        </p:spPr>
        <p:txBody>
          <a:bodyPr wrap="square">
            <a:spAutoFit/>
          </a:bodyPr>
          <a:lstStyle/>
          <a:p>
            <a:pPr algn="just" defTabSz="914400"/>
            <a:r>
              <a:rPr lang="en-US" sz="4000" i="1" noProof="0" dirty="0">
                <a:solidFill>
                  <a:srgbClr val="CC0066"/>
                </a:solidFill>
                <a:latin typeface="Calibri" panose="020F0502020204030204"/>
              </a:rPr>
              <a:t>4</a:t>
            </a:r>
            <a:r>
              <a:rPr kumimoji="0" lang="en-US" sz="4000" b="0" i="1" u="none" strike="noStrike" kern="1200" cap="none" spc="0" normalizeH="0" baseline="0" noProof="0" dirty="0">
                <a:ln>
                  <a:noFill/>
                </a:ln>
                <a:solidFill>
                  <a:srgbClr val="CC0066"/>
                </a:solidFill>
                <a:effectLst/>
                <a:uLnTx/>
                <a:uFillTx/>
                <a:latin typeface="Calibri" panose="020F0502020204030204"/>
                <a:ea typeface="+mn-ea"/>
                <a:cs typeface="+mn-cs"/>
              </a:rPr>
              <a:t>.</a:t>
            </a:r>
            <a:r>
              <a:rPr lang="en-US" sz="2400" dirty="0">
                <a:solidFill>
                  <a:prstClr val="white"/>
                </a:solidFill>
                <a:latin typeface="Calibri" panose="020F0502020204030204"/>
              </a:rPr>
              <a:t> Incomplete seating </a:t>
            </a:r>
          </a:p>
          <a:p>
            <a:pPr lvl="0" algn="just" defTabSz="914400"/>
            <a:r>
              <a:rPr lang="en-US" sz="2400" dirty="0">
                <a:solidFill>
                  <a:prstClr val="white"/>
                </a:solidFill>
                <a:latin typeface="Calibri" panose="020F0502020204030204"/>
              </a:rPr>
              <a:t> </a:t>
            </a:r>
          </a:p>
        </p:txBody>
      </p:sp>
    </p:spTree>
    <p:extLst>
      <p:ext uri="{BB962C8B-B14F-4D97-AF65-F5344CB8AC3E}">
        <p14:creationId xmlns:p14="http://schemas.microsoft.com/office/powerpoint/2010/main" val="102017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11.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12.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13.xml><?xml version="1.0" encoding="utf-8"?>
<a:theme xmlns:a="http://schemas.openxmlformats.org/drawingml/2006/main" name="2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14.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15.xml><?xml version="1.0" encoding="utf-8"?>
<a:theme xmlns:a="http://schemas.openxmlformats.org/drawingml/2006/main" name="2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16.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17.xml><?xml version="1.0" encoding="utf-8"?>
<a:theme xmlns:a="http://schemas.openxmlformats.org/drawingml/2006/main" name="2_Celestial">
  <a:themeElements>
    <a:clrScheme name="Custom 3">
      <a:dk1>
        <a:sysClr val="windowText" lastClr="000000"/>
      </a:dk1>
      <a:lt1>
        <a:srgbClr val="002060"/>
      </a:lt1>
      <a:dk2>
        <a:srgbClr val="104C7E"/>
      </a:dk2>
      <a:lt2>
        <a:srgbClr val="002060"/>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spDef>
      <a:spPr>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spPr>
      <a:bodyPr wrap="square">
        <a:spAutoFit/>
      </a:bodyPr>
      <a:lstStyle>
        <a:defPPr algn="ctr" rtl="0">
          <a:lnSpc>
            <a:spcPct val="150000"/>
          </a:lnSpc>
          <a:defRPr sz="11500" b="1" dirty="0">
            <a:solidFill>
              <a:srgbClr val="C00000"/>
            </a:solidFill>
            <a:effectLst>
              <a:outerShdw blurRad="38100" dist="38100" dir="2700000" algn="tl">
                <a:srgbClr val="000000">
                  <a:alpha val="43137"/>
                </a:srgbClr>
              </a:outerShdw>
            </a:effectLst>
            <a:latin typeface="Century Gothic" panose="020B0502020202020204" pitchFamily="34" charset="0"/>
          </a:defRPr>
        </a:defPPr>
      </a:lstStyle>
      <a:style>
        <a:lnRef idx="0">
          <a:schemeClr val="accent6"/>
        </a:lnRef>
        <a:fillRef idx="3">
          <a:schemeClr val="accent6"/>
        </a:fillRef>
        <a:effectRef idx="3">
          <a:schemeClr val="accent6"/>
        </a:effectRef>
        <a:fontRef idx="minor">
          <a:schemeClr val="lt1"/>
        </a:fontRef>
      </a:style>
    </a:spDef>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18.xml><?xml version="1.0" encoding="utf-8"?>
<a:theme xmlns:a="http://schemas.openxmlformats.org/drawingml/2006/main" name="Theme2">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19.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1.xml><?xml version="1.0" encoding="utf-8"?>
<a:theme xmlns:a="http://schemas.openxmlformats.org/drawingml/2006/main" name="أفق">
  <a:themeElements>
    <a:clrScheme name="أفق">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أفق">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أفق">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8.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9.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8FDF75-6DB0-420B-9CE9-4E2094004A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5732F72-BAE4-4D8F-B5A8-4D4D584BF69E}">
  <ds:schemaRefs>
    <ds:schemaRef ds:uri="http://schemas.microsoft.com/office/2006/documentManagement/types"/>
    <ds:schemaRef ds:uri="http://purl.org/dc/elements/1.1/"/>
    <ds:schemaRef ds:uri="http://schemas.openxmlformats.org/package/2006/metadata/core-properties"/>
    <ds:schemaRef ds:uri="16c05727-aa75-4e4a-9b5f-8a80a1165891"/>
    <ds:schemaRef ds:uri="http://schemas.microsoft.com/office/infopath/2007/PartnerControls"/>
    <ds:schemaRef ds:uri="http://purl.org/dc/terms/"/>
    <ds:schemaRef ds:uri="71af3243-3dd4-4a8d-8c0d-dd76da1f02a5"/>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A531C3B7-F137-4B62-A714-55F90281BD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2344</Words>
  <Application>Microsoft Office PowerPoint</Application>
  <PresentationFormat>Widescreen</PresentationFormat>
  <Paragraphs>284</Paragraphs>
  <Slides>69</Slides>
  <Notes>0</Notes>
  <HiddenSlides>0</HiddenSlides>
  <MMClips>1</MMClips>
  <ScaleCrop>false</ScaleCrop>
  <HeadingPairs>
    <vt:vector size="6" baseType="variant">
      <vt:variant>
        <vt:lpstr>Fonts Used</vt:lpstr>
      </vt:variant>
      <vt:variant>
        <vt:i4>20</vt:i4>
      </vt:variant>
      <vt:variant>
        <vt:lpstr>Theme</vt:lpstr>
      </vt:variant>
      <vt:variant>
        <vt:i4>21</vt:i4>
      </vt:variant>
      <vt:variant>
        <vt:lpstr>Slide Titles</vt:lpstr>
      </vt:variant>
      <vt:variant>
        <vt:i4>69</vt:i4>
      </vt:variant>
    </vt:vector>
  </HeadingPairs>
  <TitlesOfParts>
    <vt:vector size="110" baseType="lpstr">
      <vt:lpstr>Agency FB</vt:lpstr>
      <vt:lpstr>Algerian</vt:lpstr>
      <vt:lpstr>Arial</vt:lpstr>
      <vt:lpstr>Arial Black</vt:lpstr>
      <vt:lpstr>Arial Narrow</vt:lpstr>
      <vt:lpstr>Bradley Hand ITC</vt:lpstr>
      <vt:lpstr>Calibri</vt:lpstr>
      <vt:lpstr>Calibri Light</vt:lpstr>
      <vt:lpstr>Century Gothic</vt:lpstr>
      <vt:lpstr>Chalkboard</vt:lpstr>
      <vt:lpstr>Edwardian Script ITC</vt:lpstr>
      <vt:lpstr>Helvetica Neue</vt:lpstr>
      <vt:lpstr>Helvetica Neue Light</vt:lpstr>
      <vt:lpstr>Helvetica Neue Medium</vt:lpstr>
      <vt:lpstr>Impact</vt:lpstr>
      <vt:lpstr>MuseoSans-100</vt:lpstr>
      <vt:lpstr>Times New Roman</vt:lpstr>
      <vt:lpstr>Viner Hand ITC</vt:lpstr>
      <vt:lpstr>Wingdings</vt:lpstr>
      <vt:lpstr>Wingdings 2</vt:lpstr>
      <vt:lpstr>3_Office Theme</vt:lpstr>
      <vt:lpstr>Office Theme</vt:lpstr>
      <vt:lpstr>1_Black</vt:lpstr>
      <vt:lpstr>15_Office Theme</vt:lpstr>
      <vt:lpstr>22_Office Theme</vt:lpstr>
      <vt:lpstr>25_Office Theme</vt:lpstr>
      <vt:lpstr>1_Office Theme</vt:lpstr>
      <vt:lpstr>4_Office Theme</vt:lpstr>
      <vt:lpstr>5_Office Theme</vt:lpstr>
      <vt:lpstr>11_Office Theme</vt:lpstr>
      <vt:lpstr>12_Office Theme</vt:lpstr>
      <vt:lpstr>10_Office Theme</vt:lpstr>
      <vt:lpstr>20_Office Theme</vt:lpstr>
      <vt:lpstr>21_Office Theme</vt:lpstr>
      <vt:lpstr>23_Office Theme</vt:lpstr>
      <vt:lpstr>24_Office Theme</vt:lpstr>
      <vt:lpstr>2_Celestial</vt:lpstr>
      <vt:lpstr>Theme2</vt:lpstr>
      <vt:lpstr>2_Office Theme</vt:lpstr>
      <vt:lpstr>9_Office Theme</vt:lpstr>
      <vt:lpstr>أفق</vt:lpstr>
      <vt:lpstr>PowerPoint Presentation</vt:lpstr>
      <vt:lpstr>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Vertical Termination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INVERTED CEMENT SPACE</vt:lpstr>
      <vt:lpstr>INVERTED CEMENT SPACE</vt:lpstr>
      <vt:lpstr>INVERTED CEMENT SPACE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2019-12-21T09:34:23Z</dcterms:created>
  <dcterms:modified xsi:type="dcterms:W3CDTF">2024-03-16T22:48:27Z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