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1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10058400" cy="7772400"/>
  <p:notesSz cx="10058400" cy="7772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531" y="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6658" y="2849882"/>
            <a:ext cx="7260496" cy="2564485"/>
          </a:xfrm>
        </p:spPr>
        <p:txBody>
          <a:bodyPr anchor="b">
            <a:normAutofit/>
          </a:bodyPr>
          <a:lstStyle>
            <a:lvl1pPr>
              <a:defRPr sz="59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6658" y="5414365"/>
            <a:ext cx="7260496" cy="127645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502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5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087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1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4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17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23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4890" y="4897313"/>
            <a:ext cx="1535020" cy="886018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5667" y="5133481"/>
            <a:ext cx="643476" cy="413808"/>
          </a:xfrm>
        </p:spPr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434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6657" y="690880"/>
            <a:ext cx="7251184" cy="3532645"/>
          </a:xfrm>
        </p:spPr>
        <p:txBody>
          <a:bodyPr anchor="ctr">
            <a:normAutofit/>
          </a:bodyPr>
          <a:lstStyle>
            <a:lvl1pPr algn="l">
              <a:defRPr sz="528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6657" y="4934585"/>
            <a:ext cx="7251184" cy="1763313"/>
          </a:xfrm>
        </p:spPr>
        <p:txBody>
          <a:bodyPr anchor="ctr">
            <a:normAutofit/>
          </a:bodyPr>
          <a:lstStyle>
            <a:lvl1pPr marL="0" indent="0" algn="l">
              <a:buNone/>
              <a:defRPr sz="198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50292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4" y="3588731"/>
            <a:ext cx="1494192" cy="575739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2351" y="3676693"/>
            <a:ext cx="643476" cy="413808"/>
          </a:xfrm>
        </p:spPr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785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6936" y="690880"/>
            <a:ext cx="6720546" cy="3281680"/>
          </a:xfrm>
        </p:spPr>
        <p:txBody>
          <a:bodyPr anchor="ctr">
            <a:normAutofit/>
          </a:bodyPr>
          <a:lstStyle>
            <a:lvl1pPr algn="l">
              <a:defRPr sz="528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657569" y="3972560"/>
            <a:ext cx="6219277" cy="4318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76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2920" indent="0">
              <a:buFontTx/>
              <a:buNone/>
              <a:defRPr/>
            </a:lvl2pPr>
            <a:lvl3pPr marL="1005840" indent="0">
              <a:buFontTx/>
              <a:buNone/>
              <a:defRPr/>
            </a:lvl3pPr>
            <a:lvl4pPr marL="1508760" indent="0">
              <a:buFontTx/>
              <a:buNone/>
              <a:defRPr/>
            </a:lvl4pPr>
            <a:lvl5pPr marL="201168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6657" y="4934585"/>
            <a:ext cx="7251184" cy="1763313"/>
          </a:xfrm>
        </p:spPr>
        <p:txBody>
          <a:bodyPr anchor="ctr">
            <a:normAutofit/>
          </a:bodyPr>
          <a:lstStyle>
            <a:lvl1pPr marL="0" indent="0" algn="l">
              <a:buNone/>
              <a:defRPr sz="198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50292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64" y="3588731"/>
            <a:ext cx="1494192" cy="575739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2351" y="3676693"/>
            <a:ext cx="643476" cy="413808"/>
          </a:xfrm>
        </p:spPr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989148" y="734406"/>
            <a:ext cx="503051" cy="662746"/>
          </a:xfrm>
          <a:prstGeom prst="rect">
            <a:avLst/>
          </a:prstGeom>
        </p:spPr>
        <p:txBody>
          <a:bodyPr vert="horz" lIns="100584" tIns="50292" rIns="100584" bIns="50292" rtlCol="0" anchor="ctr">
            <a:noAutofit/>
          </a:bodyPr>
          <a:lstStyle/>
          <a:p>
            <a:pPr lvl="0"/>
            <a:r>
              <a:rPr lang="en-US" sz="88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986487" y="3292680"/>
            <a:ext cx="503051" cy="662746"/>
          </a:xfrm>
          <a:prstGeom prst="rect">
            <a:avLst/>
          </a:prstGeom>
        </p:spPr>
        <p:txBody>
          <a:bodyPr vert="horz" lIns="100584" tIns="50292" rIns="100584" bIns="50292" rtlCol="0" anchor="ctr">
            <a:noAutofit/>
          </a:bodyPr>
          <a:lstStyle/>
          <a:p>
            <a:pPr lvl="0"/>
            <a:r>
              <a:rPr lang="en-US" sz="88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63872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6657" y="2763522"/>
            <a:ext cx="7251184" cy="3088158"/>
          </a:xfrm>
        </p:spPr>
        <p:txBody>
          <a:bodyPr anchor="b">
            <a:normAutofit/>
          </a:bodyPr>
          <a:lstStyle>
            <a:lvl1pPr algn="l">
              <a:defRPr sz="528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36657" y="5872480"/>
            <a:ext cx="7251184" cy="826905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64" y="5565415"/>
            <a:ext cx="1494192" cy="575739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2351" y="5647500"/>
            <a:ext cx="643476" cy="413808"/>
          </a:xfrm>
        </p:spPr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2197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406936" y="690880"/>
            <a:ext cx="6720546" cy="3281680"/>
          </a:xfrm>
        </p:spPr>
        <p:txBody>
          <a:bodyPr anchor="ctr">
            <a:normAutofit/>
          </a:bodyPr>
          <a:lstStyle>
            <a:lvl1pPr algn="l">
              <a:defRPr sz="528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136657" y="4922520"/>
            <a:ext cx="7357121" cy="94996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640">
                <a:solidFill>
                  <a:schemeClr val="accent1"/>
                </a:solidFill>
              </a:defRPr>
            </a:lvl1pPr>
            <a:lvl2pPr marL="502920" indent="0">
              <a:buFontTx/>
              <a:buNone/>
              <a:defRPr/>
            </a:lvl2pPr>
            <a:lvl3pPr marL="1005840" indent="0">
              <a:buFontTx/>
              <a:buNone/>
              <a:defRPr/>
            </a:lvl3pPr>
            <a:lvl4pPr marL="1508760" indent="0">
              <a:buFontTx/>
              <a:buNone/>
              <a:defRPr/>
            </a:lvl4pPr>
            <a:lvl5pPr marL="201168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36657" y="5872480"/>
            <a:ext cx="7357121" cy="826905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64" y="5565415"/>
            <a:ext cx="1494192" cy="575739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2351" y="5647500"/>
            <a:ext cx="643476" cy="413808"/>
          </a:xfrm>
        </p:spPr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989148" y="734406"/>
            <a:ext cx="503051" cy="662746"/>
          </a:xfrm>
          <a:prstGeom prst="rect">
            <a:avLst/>
          </a:prstGeom>
        </p:spPr>
        <p:txBody>
          <a:bodyPr vert="horz" lIns="100584" tIns="50292" rIns="100584" bIns="50292" rtlCol="0" anchor="ctr">
            <a:noAutofit/>
          </a:bodyPr>
          <a:lstStyle/>
          <a:p>
            <a:pPr lvl="0"/>
            <a:r>
              <a:rPr lang="en-US" sz="88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986487" y="3292680"/>
            <a:ext cx="503051" cy="662746"/>
          </a:xfrm>
          <a:prstGeom prst="rect">
            <a:avLst/>
          </a:prstGeom>
        </p:spPr>
        <p:txBody>
          <a:bodyPr vert="horz" lIns="100584" tIns="50292" rIns="100584" bIns="50292" rtlCol="0" anchor="ctr">
            <a:noAutofit/>
          </a:bodyPr>
          <a:lstStyle/>
          <a:p>
            <a:pPr lvl="0"/>
            <a:r>
              <a:rPr lang="en-US" sz="88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18855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6658" y="711061"/>
            <a:ext cx="7251182" cy="3264023"/>
          </a:xfrm>
        </p:spPr>
        <p:txBody>
          <a:bodyPr anchor="ctr">
            <a:normAutofit/>
          </a:bodyPr>
          <a:lstStyle>
            <a:lvl1pPr algn="l">
              <a:defRPr sz="528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136657" y="4922520"/>
            <a:ext cx="7251184" cy="94996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640">
                <a:solidFill>
                  <a:schemeClr val="accent1"/>
                </a:solidFill>
              </a:defRPr>
            </a:lvl1pPr>
            <a:lvl2pPr marL="502920" indent="0">
              <a:buFontTx/>
              <a:buNone/>
              <a:defRPr/>
            </a:lvl2pPr>
            <a:lvl3pPr marL="1005840" indent="0">
              <a:buFontTx/>
              <a:buNone/>
              <a:defRPr/>
            </a:lvl3pPr>
            <a:lvl4pPr marL="1508760" indent="0">
              <a:buFontTx/>
              <a:buNone/>
              <a:defRPr/>
            </a:lvl4pPr>
            <a:lvl5pPr marL="201168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36657" y="5872480"/>
            <a:ext cx="7251184" cy="826905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4" y="5565415"/>
            <a:ext cx="1494192" cy="575739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2351" y="5647500"/>
            <a:ext cx="643476" cy="413808"/>
          </a:xfrm>
        </p:spPr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978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4" y="806020"/>
            <a:ext cx="1494192" cy="575739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8395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66389" y="711061"/>
            <a:ext cx="1821745" cy="5988326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6658" y="711061"/>
            <a:ext cx="5187983" cy="598832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4" y="806020"/>
            <a:ext cx="1494192" cy="575739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08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9722" y="707325"/>
            <a:ext cx="7248119" cy="14516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6657" y="2418080"/>
            <a:ext cx="7251184" cy="428130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4" y="806020"/>
            <a:ext cx="1494192" cy="575739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299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6657" y="2351170"/>
            <a:ext cx="7251184" cy="1664640"/>
          </a:xfrm>
        </p:spPr>
        <p:txBody>
          <a:bodyPr anchor="b"/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6657" y="4058920"/>
            <a:ext cx="7251184" cy="975120"/>
          </a:xfrm>
        </p:spPr>
        <p:txBody>
          <a:bodyPr anchor="t"/>
          <a:lstStyle>
            <a:lvl1pPr marL="0" indent="0" algn="l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50292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64" y="3588731"/>
            <a:ext cx="1494192" cy="575739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2351" y="3676693"/>
            <a:ext cx="643476" cy="413808"/>
          </a:xfrm>
        </p:spPr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213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36658" y="2421601"/>
            <a:ext cx="3517284" cy="42697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71038" y="2421601"/>
            <a:ext cx="3516802" cy="42697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64" y="806020"/>
            <a:ext cx="1494192" cy="575739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2351" y="892821"/>
            <a:ext cx="643476" cy="413808"/>
          </a:xfrm>
        </p:spPr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497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91887" y="2523509"/>
            <a:ext cx="3162056" cy="653097"/>
          </a:xfrm>
        </p:spPr>
        <p:txBody>
          <a:bodyPr anchor="b">
            <a:noAutofit/>
          </a:bodyPr>
          <a:lstStyle>
            <a:lvl1pPr marL="0" indent="0">
              <a:buNone/>
              <a:defRPr sz="2640" b="0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36657" y="3176607"/>
            <a:ext cx="3517285" cy="35197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21770" y="2519851"/>
            <a:ext cx="3160563" cy="653097"/>
          </a:xfrm>
        </p:spPr>
        <p:txBody>
          <a:bodyPr anchor="b">
            <a:noAutofit/>
          </a:bodyPr>
          <a:lstStyle>
            <a:lvl1pPr marL="0" indent="0">
              <a:buNone/>
              <a:defRPr sz="2640" b="0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67087" y="3172948"/>
            <a:ext cx="3515248" cy="35197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64" y="806020"/>
            <a:ext cx="1494192" cy="575739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2351" y="892821"/>
            <a:ext cx="643476" cy="413808"/>
          </a:xfrm>
        </p:spPr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024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9720" y="707325"/>
            <a:ext cx="7248120" cy="14516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64" y="806020"/>
            <a:ext cx="1494192" cy="575739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226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64" y="806020"/>
            <a:ext cx="1494192" cy="575739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688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6657" y="505566"/>
            <a:ext cx="2892542" cy="1106487"/>
          </a:xfrm>
        </p:spPr>
        <p:txBody>
          <a:bodyPr anchor="b"/>
          <a:lstStyle>
            <a:lvl1pPr algn="l">
              <a:defRPr sz="2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17843" y="505568"/>
            <a:ext cx="4169997" cy="6136958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36657" y="1811761"/>
            <a:ext cx="2892542" cy="4830761"/>
          </a:xfrm>
        </p:spPr>
        <p:txBody>
          <a:bodyPr/>
          <a:lstStyle>
            <a:lvl1pPr marL="0" indent="0">
              <a:buNone/>
              <a:defRPr sz="1540"/>
            </a:lvl1pPr>
            <a:lvl2pPr marL="502920" indent="0">
              <a:buNone/>
              <a:defRPr sz="1320"/>
            </a:lvl2pPr>
            <a:lvl3pPr marL="1005840" indent="0">
              <a:buNone/>
              <a:defRPr sz="1100"/>
            </a:lvl3pPr>
            <a:lvl4pPr marL="1508760" indent="0">
              <a:buNone/>
              <a:defRPr sz="990"/>
            </a:lvl4pPr>
            <a:lvl5pPr marL="2011680" indent="0">
              <a:buNone/>
              <a:defRPr sz="990"/>
            </a:lvl5pPr>
            <a:lvl6pPr marL="2514600" indent="0">
              <a:buNone/>
              <a:defRPr sz="990"/>
            </a:lvl6pPr>
            <a:lvl7pPr marL="3017520" indent="0">
              <a:buNone/>
              <a:defRPr sz="990"/>
            </a:lvl7pPr>
            <a:lvl8pPr marL="3520440" indent="0">
              <a:buNone/>
              <a:defRPr sz="990"/>
            </a:lvl8pPr>
            <a:lvl9pPr marL="4023360" indent="0">
              <a:buNone/>
              <a:defRPr sz="99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4" y="806020"/>
            <a:ext cx="1494192" cy="575739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266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6657" y="5440680"/>
            <a:ext cx="7251184" cy="642303"/>
          </a:xfrm>
        </p:spPr>
        <p:txBody>
          <a:bodyPr anchor="b">
            <a:normAutofit/>
          </a:bodyPr>
          <a:lstStyle>
            <a:lvl1pPr algn="l">
              <a:defRPr sz="264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36657" y="719627"/>
            <a:ext cx="7251184" cy="4368966"/>
          </a:xfrm>
        </p:spPr>
        <p:txBody>
          <a:bodyPr anchor="t">
            <a:normAutofit/>
          </a:bodyPr>
          <a:lstStyle>
            <a:lvl1pPr marL="0" indent="0" algn="ctr">
              <a:buNone/>
              <a:defRPr sz="1760"/>
            </a:lvl1pPr>
            <a:lvl2pPr marL="502920" indent="0">
              <a:buNone/>
              <a:defRPr sz="1760"/>
            </a:lvl2pPr>
            <a:lvl3pPr marL="1005840" indent="0">
              <a:buNone/>
              <a:defRPr sz="1760"/>
            </a:lvl3pPr>
            <a:lvl4pPr marL="1508760" indent="0">
              <a:buNone/>
              <a:defRPr sz="1760"/>
            </a:lvl4pPr>
            <a:lvl5pPr marL="2011680" indent="0">
              <a:buNone/>
              <a:defRPr sz="1760"/>
            </a:lvl5pPr>
            <a:lvl6pPr marL="2514600" indent="0">
              <a:buNone/>
              <a:defRPr sz="1760"/>
            </a:lvl6pPr>
            <a:lvl7pPr marL="3017520" indent="0">
              <a:buNone/>
              <a:defRPr sz="1760"/>
            </a:lvl7pPr>
            <a:lvl8pPr marL="3520440" indent="0">
              <a:buNone/>
              <a:defRPr sz="1760"/>
            </a:lvl8pPr>
            <a:lvl9pPr marL="4023360" indent="0">
              <a:buNone/>
              <a:defRPr sz="176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36657" y="6082983"/>
            <a:ext cx="7251184" cy="559540"/>
          </a:xfrm>
        </p:spPr>
        <p:txBody>
          <a:bodyPr>
            <a:normAutofit/>
          </a:bodyPr>
          <a:lstStyle>
            <a:lvl1pPr marL="0" indent="0">
              <a:buNone/>
              <a:defRPr sz="1320"/>
            </a:lvl1pPr>
            <a:lvl2pPr marL="502920" indent="0">
              <a:buNone/>
              <a:defRPr sz="1320"/>
            </a:lvl2pPr>
            <a:lvl3pPr marL="1005840" indent="0">
              <a:buNone/>
              <a:defRPr sz="1100"/>
            </a:lvl3pPr>
            <a:lvl4pPr marL="1508760" indent="0">
              <a:buNone/>
              <a:defRPr sz="990"/>
            </a:lvl4pPr>
            <a:lvl5pPr marL="2011680" indent="0">
              <a:buNone/>
              <a:defRPr sz="990"/>
            </a:lvl5pPr>
            <a:lvl6pPr marL="2514600" indent="0">
              <a:buNone/>
              <a:defRPr sz="990"/>
            </a:lvl6pPr>
            <a:lvl7pPr marL="3017520" indent="0">
              <a:buNone/>
              <a:defRPr sz="990"/>
            </a:lvl7pPr>
            <a:lvl8pPr marL="3520440" indent="0">
              <a:buNone/>
              <a:defRPr sz="990"/>
            </a:lvl8pPr>
            <a:lvl9pPr marL="4023360" indent="0">
              <a:buNone/>
              <a:defRPr sz="99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4" y="5565415"/>
            <a:ext cx="1494192" cy="575739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2351" y="5647500"/>
            <a:ext cx="643476" cy="413808"/>
          </a:xfrm>
        </p:spPr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214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59080"/>
            <a:ext cx="2179320" cy="752377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2463" y="849"/>
            <a:ext cx="2147499" cy="7766171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201168" cy="77724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39720" y="707325"/>
            <a:ext cx="7248120" cy="14516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6657" y="2418080"/>
            <a:ext cx="7251184" cy="44043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49640" y="6953102"/>
            <a:ext cx="843018" cy="4195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3/9/2024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36656" y="6953918"/>
            <a:ext cx="6288137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62351" y="892821"/>
            <a:ext cx="643476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0">
                <a:solidFill>
                  <a:srgbClr val="FEFFFF"/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670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29" r:id="rId12"/>
    <p:sldLayoutId id="2147483730" r:id="rId13"/>
    <p:sldLayoutId id="2147483731" r:id="rId14"/>
    <p:sldLayoutId id="2147483732" r:id="rId15"/>
    <p:sldLayoutId id="2147483733" r:id="rId16"/>
  </p:sldLayoutIdLst>
  <p:txStyles>
    <p:titleStyle>
      <a:lvl1pPr algn="l" defTabSz="502920" rtl="0" eaLnBrk="1" latinLnBrk="0" hangingPunct="1">
        <a:spcBef>
          <a:spcPct val="0"/>
        </a:spcBef>
        <a:buNone/>
        <a:defRPr sz="396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7190" indent="-377190" algn="l" defTabSz="502920" rtl="0" eaLnBrk="1" latinLnBrk="0" hangingPunct="1">
        <a:spcBef>
          <a:spcPts val="11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98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817245" indent="-314325" algn="l" defTabSz="502920" rtl="0" eaLnBrk="1" latinLnBrk="0" hangingPunct="1">
        <a:spcBef>
          <a:spcPts val="11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7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257300" indent="-251460" algn="l" defTabSz="502920" rtl="0" eaLnBrk="1" latinLnBrk="0" hangingPunct="1">
        <a:spcBef>
          <a:spcPts val="11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5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760220" indent="-251460" algn="l" defTabSz="502920" rtl="0" eaLnBrk="1" latinLnBrk="0" hangingPunct="1">
        <a:spcBef>
          <a:spcPts val="11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263140" indent="-251460" algn="l" defTabSz="502920" rtl="0" eaLnBrk="1" latinLnBrk="0" hangingPunct="1">
        <a:spcBef>
          <a:spcPts val="11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766060" indent="-251460" algn="l" defTabSz="502920" rtl="0" eaLnBrk="1" latinLnBrk="0" hangingPunct="1">
        <a:spcBef>
          <a:spcPts val="11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3268980" indent="-251460" algn="l" defTabSz="502920" rtl="0" eaLnBrk="1" latinLnBrk="0" hangingPunct="1">
        <a:spcBef>
          <a:spcPts val="11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771900" indent="-251460" algn="l" defTabSz="502920" rtl="0" eaLnBrk="1" latinLnBrk="0" hangingPunct="1">
        <a:spcBef>
          <a:spcPts val="11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4274820" indent="-251460" algn="l" defTabSz="502920" rtl="0" eaLnBrk="1" latinLnBrk="0" hangingPunct="1">
        <a:spcBef>
          <a:spcPts val="11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achingenglish.org.uk/publications/case-studies-insights-and-research/artificial-intelligence-and-english-language" TargetMode="Externa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5400" y="1676400"/>
            <a:ext cx="7248120" cy="26163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32355" marR="5080" indent="-2320290" algn="ctr">
              <a:lnSpc>
                <a:spcPct val="109400"/>
              </a:lnSpc>
              <a:spcBef>
                <a:spcPts val="100"/>
              </a:spcBef>
            </a:pPr>
            <a:r>
              <a:rPr spc="-5" dirty="0"/>
              <a:t>The Role of </a:t>
            </a:r>
            <a:r>
              <a:rPr dirty="0"/>
              <a:t>AI in </a:t>
            </a:r>
            <a:r>
              <a:rPr dirty="0" smtClean="0"/>
              <a:t>the</a:t>
            </a:r>
            <a:r>
              <a:rPr lang="en-US" dirty="0" smtClean="0"/>
              <a:t> </a:t>
            </a:r>
            <a:r>
              <a:rPr dirty="0" smtClean="0"/>
              <a:t> </a:t>
            </a:r>
            <a:r>
              <a:rPr spc="-10" dirty="0"/>
              <a:t>Development </a:t>
            </a:r>
            <a:r>
              <a:rPr spc="-5" dirty="0"/>
              <a:t>of Your </a:t>
            </a:r>
            <a:r>
              <a:rPr spc="-800" dirty="0"/>
              <a:t> </a:t>
            </a:r>
            <a:r>
              <a:rPr spc="-10" dirty="0"/>
              <a:t>English</a:t>
            </a:r>
            <a:r>
              <a:rPr dirty="0"/>
              <a:t> </a:t>
            </a:r>
            <a:r>
              <a:rPr spc="-10" dirty="0"/>
              <a:t>Language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1761805"/>
            <a:ext cx="8028940" cy="3641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40665" marR="5080" indent="-228600" algn="just">
              <a:lnSpc>
                <a:spcPct val="109800"/>
              </a:lnSpc>
              <a:spcBef>
                <a:spcPts val="110"/>
              </a:spcBef>
            </a:pPr>
            <a:r>
              <a:rPr sz="3600" spc="-5" dirty="0">
                <a:latin typeface="Calibri"/>
                <a:cs typeface="Calibri"/>
              </a:rPr>
              <a:t>2.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b="1" spc="-5" dirty="0">
                <a:solidFill>
                  <a:srgbClr val="00B050"/>
                </a:solidFill>
                <a:latin typeface="Calibri"/>
                <a:cs typeface="Calibri"/>
              </a:rPr>
              <a:t>Interactiveness</a:t>
            </a:r>
            <a:r>
              <a:rPr sz="3600" spc="-5" dirty="0">
                <a:latin typeface="Calibri"/>
                <a:cs typeface="Calibri"/>
              </a:rPr>
              <a:t>: AI-powered tools offer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interactive </a:t>
            </a:r>
            <a:r>
              <a:rPr sz="3600" spc="-5" dirty="0">
                <a:latin typeface="Calibri"/>
                <a:cs typeface="Calibri"/>
              </a:rPr>
              <a:t>features such </a:t>
            </a:r>
            <a:r>
              <a:rPr sz="3600" dirty="0">
                <a:latin typeface="Calibri"/>
                <a:cs typeface="Calibri"/>
              </a:rPr>
              <a:t>as </a:t>
            </a:r>
            <a:r>
              <a:rPr sz="3600" spc="-5" dirty="0">
                <a:latin typeface="Calibri"/>
                <a:cs typeface="Calibri"/>
              </a:rPr>
              <a:t>chatbots </a:t>
            </a:r>
            <a:r>
              <a:rPr sz="3600" dirty="0">
                <a:latin typeface="Calibri"/>
                <a:cs typeface="Calibri"/>
              </a:rPr>
              <a:t>that 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engage</a:t>
            </a:r>
            <a:r>
              <a:rPr sz="3600" spc="-114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students</a:t>
            </a:r>
            <a:r>
              <a:rPr sz="3600" spc="-14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in</a:t>
            </a:r>
            <a:r>
              <a:rPr sz="3600" spc="-114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conversations,</a:t>
            </a:r>
            <a:r>
              <a:rPr sz="3600" spc="-13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provide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immediate </a:t>
            </a:r>
            <a:r>
              <a:rPr sz="3600" spc="-10" dirty="0">
                <a:latin typeface="Calibri"/>
                <a:cs typeface="Calibri"/>
              </a:rPr>
              <a:t>feedback, </a:t>
            </a:r>
            <a:r>
              <a:rPr sz="3600" dirty="0">
                <a:latin typeface="Calibri"/>
                <a:cs typeface="Calibri"/>
              </a:rPr>
              <a:t>and </a:t>
            </a:r>
            <a:r>
              <a:rPr sz="3600" spc="-5" dirty="0">
                <a:latin typeface="Calibri"/>
                <a:cs typeface="Calibri"/>
              </a:rPr>
              <a:t>create dynamic 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learning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environments</a:t>
            </a:r>
            <a:r>
              <a:rPr sz="3600" dirty="0">
                <a:latin typeface="Calibri"/>
                <a:cs typeface="Calibri"/>
              </a:rPr>
              <a:t> that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promote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active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participation</a:t>
            </a:r>
            <a:r>
              <a:rPr sz="3600" spc="-1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and</a:t>
            </a:r>
            <a:r>
              <a:rPr sz="3600" spc="-1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engagement.</a:t>
            </a:r>
            <a:endParaRPr sz="3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1816684"/>
            <a:ext cx="8027034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98500" algn="l"/>
                <a:tab pos="2761615" algn="l"/>
                <a:tab pos="5536565" algn="l"/>
                <a:tab pos="6182360" algn="l"/>
                <a:tab pos="7361555" algn="l"/>
              </a:tabLst>
            </a:pPr>
            <a:r>
              <a:rPr sz="3600" spc="-5" dirty="0">
                <a:latin typeface="Calibri"/>
                <a:cs typeface="Calibri"/>
              </a:rPr>
              <a:t>3</a:t>
            </a:r>
            <a:r>
              <a:rPr sz="3600" dirty="0">
                <a:latin typeface="Calibri"/>
                <a:cs typeface="Calibri"/>
              </a:rPr>
              <a:t>.	</a:t>
            </a:r>
            <a:r>
              <a:rPr sz="3600" b="1" dirty="0">
                <a:solidFill>
                  <a:srgbClr val="00B050"/>
                </a:solidFill>
                <a:latin typeface="Calibri"/>
                <a:cs typeface="Calibri"/>
              </a:rPr>
              <a:t>F</a:t>
            </a:r>
            <a:r>
              <a:rPr sz="3600" b="1" spc="10" dirty="0">
                <a:solidFill>
                  <a:srgbClr val="00B050"/>
                </a:solidFill>
                <a:latin typeface="Calibri"/>
                <a:cs typeface="Calibri"/>
              </a:rPr>
              <a:t>e</a:t>
            </a:r>
            <a:r>
              <a:rPr sz="3600" b="1" spc="-15" dirty="0">
                <a:solidFill>
                  <a:srgbClr val="00B050"/>
                </a:solidFill>
                <a:latin typeface="Calibri"/>
                <a:cs typeface="Calibri"/>
              </a:rPr>
              <a:t>e</a:t>
            </a:r>
            <a:r>
              <a:rPr sz="3600" b="1" dirty="0">
                <a:solidFill>
                  <a:srgbClr val="00B050"/>
                </a:solidFill>
                <a:latin typeface="Calibri"/>
                <a:cs typeface="Calibri"/>
              </a:rPr>
              <a:t>d</a:t>
            </a:r>
            <a:r>
              <a:rPr sz="3600" b="1" spc="15" dirty="0">
                <a:solidFill>
                  <a:srgbClr val="00B050"/>
                </a:solidFill>
                <a:latin typeface="Calibri"/>
                <a:cs typeface="Calibri"/>
              </a:rPr>
              <a:t>b</a:t>
            </a:r>
            <a:r>
              <a:rPr sz="3600" b="1" dirty="0">
                <a:solidFill>
                  <a:srgbClr val="00B050"/>
                </a:solidFill>
                <a:latin typeface="Calibri"/>
                <a:cs typeface="Calibri"/>
              </a:rPr>
              <a:t>ack	</a:t>
            </a:r>
            <a:r>
              <a:rPr sz="3600" b="1" spc="-5" dirty="0">
                <a:solidFill>
                  <a:srgbClr val="00B050"/>
                </a:solidFill>
                <a:latin typeface="Calibri"/>
                <a:cs typeface="Calibri"/>
              </a:rPr>
              <a:t>Mechanis</a:t>
            </a:r>
            <a:r>
              <a:rPr sz="3600" b="1" spc="-15" dirty="0">
                <a:solidFill>
                  <a:srgbClr val="00B050"/>
                </a:solidFill>
                <a:latin typeface="Calibri"/>
                <a:cs typeface="Calibri"/>
              </a:rPr>
              <a:t>m</a:t>
            </a:r>
            <a:r>
              <a:rPr sz="3600" b="1" spc="15" dirty="0">
                <a:solidFill>
                  <a:srgbClr val="00B050"/>
                </a:solidFill>
                <a:latin typeface="Calibri"/>
                <a:cs typeface="Calibri"/>
              </a:rPr>
              <a:t>s</a:t>
            </a:r>
            <a:r>
              <a:rPr sz="3600" dirty="0">
                <a:latin typeface="Calibri"/>
                <a:cs typeface="Calibri"/>
              </a:rPr>
              <a:t>:	AI	t</a:t>
            </a:r>
            <a:r>
              <a:rPr sz="3600" spc="-35" dirty="0">
                <a:latin typeface="Calibri"/>
                <a:cs typeface="Calibri"/>
              </a:rPr>
              <a:t>o</a:t>
            </a:r>
            <a:r>
              <a:rPr sz="3600" spc="-5" dirty="0">
                <a:latin typeface="Calibri"/>
                <a:cs typeface="Calibri"/>
              </a:rPr>
              <a:t>o</a:t>
            </a:r>
            <a:r>
              <a:rPr sz="3600" spc="-20" dirty="0">
                <a:latin typeface="Calibri"/>
                <a:cs typeface="Calibri"/>
              </a:rPr>
              <a:t>l</a:t>
            </a:r>
            <a:r>
              <a:rPr sz="3600" dirty="0">
                <a:latin typeface="Calibri"/>
                <a:cs typeface="Calibri"/>
              </a:rPr>
              <a:t>s	</a:t>
            </a:r>
            <a:r>
              <a:rPr sz="3600" spc="-15" dirty="0">
                <a:latin typeface="Calibri"/>
                <a:cs typeface="Calibri"/>
              </a:rPr>
              <a:t>c</a:t>
            </a:r>
            <a:r>
              <a:rPr sz="3600" dirty="0">
                <a:latin typeface="Calibri"/>
                <a:cs typeface="Calibri"/>
              </a:rPr>
              <a:t>an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59153" y="2420569"/>
            <a:ext cx="273494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31925" algn="l"/>
              </a:tabLst>
            </a:pPr>
            <a:r>
              <a:rPr sz="3600" spc="-5" dirty="0">
                <a:latin typeface="Calibri"/>
                <a:cs typeface="Calibri"/>
              </a:rPr>
              <a:t>offer	instant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79346" y="2369118"/>
            <a:ext cx="4573905" cy="1226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76580" marR="5080" indent="-564515">
              <a:lnSpc>
                <a:spcPct val="109400"/>
              </a:lnSpc>
              <a:spcBef>
                <a:spcPts val="100"/>
              </a:spcBef>
              <a:tabLst>
                <a:tab pos="1832610" algn="l"/>
                <a:tab pos="2221230" algn="l"/>
                <a:tab pos="3211195" algn="l"/>
              </a:tabLst>
            </a:pPr>
            <a:r>
              <a:rPr sz="3600" spc="-5" dirty="0">
                <a:latin typeface="Calibri"/>
                <a:cs typeface="Calibri"/>
              </a:rPr>
              <a:t>f</a:t>
            </a:r>
            <a:r>
              <a:rPr sz="3600" spc="5" dirty="0">
                <a:latin typeface="Calibri"/>
                <a:cs typeface="Calibri"/>
              </a:rPr>
              <a:t>e</a:t>
            </a:r>
            <a:r>
              <a:rPr sz="3600" dirty="0">
                <a:latin typeface="Calibri"/>
                <a:cs typeface="Calibri"/>
              </a:rPr>
              <a:t>ed</a:t>
            </a:r>
            <a:r>
              <a:rPr sz="3600" spc="10" dirty="0">
                <a:latin typeface="Calibri"/>
                <a:cs typeface="Calibri"/>
              </a:rPr>
              <a:t>b</a:t>
            </a:r>
            <a:r>
              <a:rPr sz="3600" dirty="0">
                <a:latin typeface="Calibri"/>
                <a:cs typeface="Calibri"/>
              </a:rPr>
              <a:t>ack		</a:t>
            </a:r>
            <a:r>
              <a:rPr sz="3600" spc="-30" dirty="0">
                <a:latin typeface="Calibri"/>
                <a:cs typeface="Calibri"/>
              </a:rPr>
              <a:t>o</a:t>
            </a:r>
            <a:r>
              <a:rPr sz="3600" dirty="0">
                <a:latin typeface="Calibri"/>
                <a:cs typeface="Calibri"/>
              </a:rPr>
              <a:t>n	var</a:t>
            </a:r>
            <a:r>
              <a:rPr sz="3600" spc="-15" dirty="0">
                <a:latin typeface="Calibri"/>
                <a:cs typeface="Calibri"/>
              </a:rPr>
              <a:t>i</a:t>
            </a:r>
            <a:r>
              <a:rPr sz="3600" spc="-5" dirty="0">
                <a:latin typeface="Calibri"/>
                <a:cs typeface="Calibri"/>
              </a:rPr>
              <a:t>ous  </a:t>
            </a:r>
            <a:r>
              <a:rPr sz="3600" spc="-10" dirty="0">
                <a:latin typeface="Calibri"/>
                <a:cs typeface="Calibri"/>
              </a:rPr>
              <a:t>li</a:t>
            </a:r>
            <a:r>
              <a:rPr sz="3600" dirty="0">
                <a:latin typeface="Calibri"/>
                <a:cs typeface="Calibri"/>
              </a:rPr>
              <a:t>ke	</a:t>
            </a:r>
            <a:r>
              <a:rPr sz="3600" spc="-5" dirty="0">
                <a:latin typeface="Calibri"/>
                <a:cs typeface="Calibri"/>
              </a:rPr>
              <a:t>pro</a:t>
            </a:r>
            <a:r>
              <a:rPr sz="3600" spc="-30" dirty="0">
                <a:latin typeface="Calibri"/>
                <a:cs typeface="Calibri"/>
              </a:rPr>
              <a:t>n</a:t>
            </a:r>
            <a:r>
              <a:rPr sz="3600" spc="-5" dirty="0">
                <a:latin typeface="Calibri"/>
                <a:cs typeface="Calibri"/>
              </a:rPr>
              <a:t>unc</a:t>
            </a:r>
            <a:r>
              <a:rPr sz="3600" spc="-20" dirty="0">
                <a:latin typeface="Calibri"/>
                <a:cs typeface="Calibri"/>
              </a:rPr>
              <a:t>i</a:t>
            </a:r>
            <a:r>
              <a:rPr sz="3600" dirty="0">
                <a:latin typeface="Calibri"/>
                <a:cs typeface="Calibri"/>
              </a:rPr>
              <a:t>at</a:t>
            </a:r>
            <a:r>
              <a:rPr sz="3600" spc="-20" dirty="0">
                <a:latin typeface="Calibri"/>
                <a:cs typeface="Calibri"/>
              </a:rPr>
              <a:t>i</a:t>
            </a:r>
            <a:r>
              <a:rPr sz="3600" spc="-5" dirty="0">
                <a:latin typeface="Calibri"/>
                <a:cs typeface="Calibri"/>
              </a:rPr>
              <a:t>o</a:t>
            </a:r>
            <a:r>
              <a:rPr sz="3600" spc="20" dirty="0">
                <a:latin typeface="Calibri"/>
                <a:cs typeface="Calibri"/>
              </a:rPr>
              <a:t>n</a:t>
            </a:r>
            <a:r>
              <a:rPr sz="3600" dirty="0">
                <a:latin typeface="Calibri"/>
                <a:cs typeface="Calibri"/>
              </a:rPr>
              <a:t>,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59153" y="2966272"/>
            <a:ext cx="1844675" cy="12331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sz="3600" dirty="0">
                <a:latin typeface="Calibri"/>
                <a:cs typeface="Calibri"/>
              </a:rPr>
              <a:t>language 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grammar,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53088" y="2966272"/>
            <a:ext cx="5502910" cy="1233170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3600" spc="-10" dirty="0">
                <a:latin typeface="Calibri"/>
                <a:cs typeface="Calibri"/>
              </a:rPr>
              <a:t>skills</a:t>
            </a:r>
            <a:endParaRPr sz="3600">
              <a:latin typeface="Calibri"/>
              <a:cs typeface="Calibri"/>
            </a:endParaRPr>
          </a:p>
          <a:p>
            <a:pPr marL="41275">
              <a:lnSpc>
                <a:spcPct val="100000"/>
              </a:lnSpc>
              <a:spcBef>
                <a:spcPts val="434"/>
              </a:spcBef>
              <a:tabLst>
                <a:tab pos="1245870" algn="l"/>
                <a:tab pos="3898265" algn="l"/>
              </a:tabLst>
            </a:pPr>
            <a:r>
              <a:rPr sz="3600" dirty="0">
                <a:latin typeface="Calibri"/>
                <a:cs typeface="Calibri"/>
              </a:rPr>
              <a:t>and	vocabu</a:t>
            </a:r>
            <a:r>
              <a:rPr sz="3600" spc="-10" dirty="0">
                <a:latin typeface="Calibri"/>
                <a:cs typeface="Calibri"/>
              </a:rPr>
              <a:t>l</a:t>
            </a:r>
            <a:r>
              <a:rPr sz="3600" dirty="0">
                <a:latin typeface="Calibri"/>
                <a:cs typeface="Calibri"/>
              </a:rPr>
              <a:t>ary,	en</a:t>
            </a:r>
            <a:r>
              <a:rPr sz="3600" spc="10" dirty="0">
                <a:latin typeface="Calibri"/>
                <a:cs typeface="Calibri"/>
              </a:rPr>
              <a:t>a</a:t>
            </a:r>
            <a:r>
              <a:rPr sz="3600" spc="-5" dirty="0">
                <a:latin typeface="Calibri"/>
                <a:cs typeface="Calibri"/>
              </a:rPr>
              <a:t>bl</a:t>
            </a:r>
            <a:r>
              <a:rPr sz="3600" spc="-25" dirty="0">
                <a:latin typeface="Calibri"/>
                <a:cs typeface="Calibri"/>
              </a:rPr>
              <a:t>i</a:t>
            </a:r>
            <a:r>
              <a:rPr sz="3600" spc="-5" dirty="0">
                <a:latin typeface="Calibri"/>
                <a:cs typeface="Calibri"/>
              </a:rPr>
              <a:t>ng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59153" y="4170995"/>
            <a:ext cx="7793990" cy="18364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0000"/>
              </a:lnSpc>
              <a:spcBef>
                <a:spcPts val="100"/>
              </a:spcBef>
            </a:pPr>
            <a:r>
              <a:rPr sz="3600" spc="-5" dirty="0">
                <a:latin typeface="Calibri"/>
                <a:cs typeface="Calibri"/>
              </a:rPr>
              <a:t>students</a:t>
            </a:r>
            <a:r>
              <a:rPr sz="3600" dirty="0">
                <a:latin typeface="Calibri"/>
                <a:cs typeface="Calibri"/>
              </a:rPr>
              <a:t> to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identify</a:t>
            </a:r>
            <a:r>
              <a:rPr sz="3600" spc="-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and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15" dirty="0">
                <a:latin typeface="Calibri"/>
                <a:cs typeface="Calibri"/>
              </a:rPr>
              <a:t>correct</a:t>
            </a:r>
            <a:r>
              <a:rPr sz="3600" spc="-1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errors 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efficiently, </a:t>
            </a:r>
            <a:r>
              <a:rPr sz="3600" dirty="0">
                <a:latin typeface="Calibri"/>
                <a:cs typeface="Calibri"/>
              </a:rPr>
              <a:t>which may </a:t>
            </a:r>
            <a:r>
              <a:rPr sz="3600" spc="-5" dirty="0">
                <a:latin typeface="Calibri"/>
                <a:cs typeface="Calibri"/>
              </a:rPr>
              <a:t>not be </a:t>
            </a:r>
            <a:r>
              <a:rPr sz="3600" dirty="0">
                <a:latin typeface="Calibri"/>
                <a:cs typeface="Calibri"/>
              </a:rPr>
              <a:t>as </a:t>
            </a:r>
            <a:r>
              <a:rPr sz="3600" spc="-5" dirty="0">
                <a:latin typeface="Calibri"/>
                <a:cs typeface="Calibri"/>
              </a:rPr>
              <a:t>readily 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available </a:t>
            </a:r>
            <a:r>
              <a:rPr sz="3600" dirty="0">
                <a:latin typeface="Calibri"/>
                <a:cs typeface="Calibri"/>
              </a:rPr>
              <a:t>in </a:t>
            </a:r>
            <a:r>
              <a:rPr sz="3600" spc="-5" dirty="0">
                <a:latin typeface="Calibri"/>
                <a:cs typeface="Calibri"/>
              </a:rPr>
              <a:t>traditional teaching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methods.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1761805"/>
            <a:ext cx="8027034" cy="42456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0665" marR="5080" indent="-228600" algn="just">
              <a:lnSpc>
                <a:spcPct val="109900"/>
              </a:lnSpc>
              <a:spcBef>
                <a:spcPts val="105"/>
              </a:spcBef>
            </a:pPr>
            <a:r>
              <a:rPr sz="3600" spc="-5" dirty="0">
                <a:latin typeface="Calibri"/>
                <a:cs typeface="Calibri"/>
              </a:rPr>
              <a:t>4.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B050"/>
                </a:solidFill>
                <a:latin typeface="Calibri"/>
                <a:cs typeface="Calibri"/>
              </a:rPr>
              <a:t>Immersion</a:t>
            </a:r>
            <a:r>
              <a:rPr sz="3600" b="1" spc="5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3600" b="1" spc="-15" dirty="0">
                <a:solidFill>
                  <a:srgbClr val="00B050"/>
                </a:solidFill>
                <a:latin typeface="Calibri"/>
                <a:cs typeface="Calibri"/>
              </a:rPr>
              <a:t>and</a:t>
            </a:r>
            <a:r>
              <a:rPr sz="3600" b="1" spc="-10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3600" b="1" spc="-5" dirty="0">
                <a:solidFill>
                  <a:srgbClr val="00B050"/>
                </a:solidFill>
                <a:latin typeface="Calibri"/>
                <a:cs typeface="Calibri"/>
              </a:rPr>
              <a:t>Engagement</a:t>
            </a:r>
            <a:r>
              <a:rPr sz="3600" spc="-5" dirty="0">
                <a:latin typeface="Calibri"/>
                <a:cs typeface="Calibri"/>
              </a:rPr>
              <a:t>:</a:t>
            </a:r>
            <a:r>
              <a:rPr sz="3600" dirty="0">
                <a:latin typeface="Calibri"/>
                <a:cs typeface="Calibri"/>
              </a:rPr>
              <a:t> AI-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supported language learning </a:t>
            </a:r>
            <a:r>
              <a:rPr sz="3600" spc="-10" dirty="0">
                <a:latin typeface="Calibri"/>
                <a:cs typeface="Calibri"/>
              </a:rPr>
              <a:t>tools </a:t>
            </a:r>
            <a:r>
              <a:rPr sz="3600" spc="-5" dirty="0">
                <a:latin typeface="Calibri"/>
                <a:cs typeface="Calibri"/>
              </a:rPr>
              <a:t>create </a:t>
            </a:r>
            <a:r>
              <a:rPr sz="3600" dirty="0">
                <a:latin typeface="Calibri"/>
                <a:cs typeface="Calibri"/>
              </a:rPr>
              <a:t> immersive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environments</a:t>
            </a:r>
            <a:r>
              <a:rPr sz="3600" dirty="0">
                <a:latin typeface="Calibri"/>
                <a:cs typeface="Calibri"/>
              </a:rPr>
              <a:t> that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engage 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learners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through</a:t>
            </a:r>
            <a:r>
              <a:rPr sz="3600" spc="-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interactive</a:t>
            </a:r>
            <a:r>
              <a:rPr sz="3600" spc="-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exercises,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real-time feedback, </a:t>
            </a:r>
            <a:r>
              <a:rPr sz="3600" dirty="0">
                <a:latin typeface="Calibri"/>
                <a:cs typeface="Calibri"/>
              </a:rPr>
              <a:t>and </a:t>
            </a:r>
            <a:r>
              <a:rPr sz="3600" spc="-5" dirty="0">
                <a:latin typeface="Calibri"/>
                <a:cs typeface="Calibri"/>
              </a:rPr>
              <a:t>adaptive learning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experiences,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fostering</a:t>
            </a:r>
            <a:r>
              <a:rPr sz="3600" spc="-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more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engaging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and </a:t>
            </a:r>
            <a:r>
              <a:rPr sz="3600" spc="-5" dirty="0">
                <a:latin typeface="Calibri"/>
                <a:cs typeface="Calibri"/>
              </a:rPr>
              <a:t>effective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learning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process.</a:t>
            </a:r>
            <a:endParaRPr sz="3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1761805"/>
            <a:ext cx="8025765" cy="3641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40665" marR="5080" indent="-228600" algn="just">
              <a:lnSpc>
                <a:spcPct val="109800"/>
              </a:lnSpc>
              <a:spcBef>
                <a:spcPts val="110"/>
              </a:spcBef>
            </a:pPr>
            <a:r>
              <a:rPr sz="3600" spc="-5" dirty="0">
                <a:latin typeface="Calibri"/>
                <a:cs typeface="Calibri"/>
              </a:rPr>
              <a:t>5.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b="1" spc="-5" dirty="0">
                <a:solidFill>
                  <a:srgbClr val="00B050"/>
                </a:solidFill>
                <a:latin typeface="Calibri"/>
                <a:cs typeface="Calibri"/>
              </a:rPr>
              <a:t>Accessibility </a:t>
            </a:r>
            <a:r>
              <a:rPr sz="3600" b="1" spc="-10" dirty="0">
                <a:solidFill>
                  <a:srgbClr val="00B050"/>
                </a:solidFill>
                <a:latin typeface="Calibri"/>
                <a:cs typeface="Calibri"/>
              </a:rPr>
              <a:t>and </a:t>
            </a:r>
            <a:r>
              <a:rPr sz="3600" b="1" dirty="0">
                <a:solidFill>
                  <a:srgbClr val="00B050"/>
                </a:solidFill>
                <a:latin typeface="Calibri"/>
                <a:cs typeface="Calibri"/>
              </a:rPr>
              <a:t>Convenience</a:t>
            </a:r>
            <a:r>
              <a:rPr sz="3600" dirty="0">
                <a:latin typeface="Calibri"/>
                <a:cs typeface="Calibri"/>
              </a:rPr>
              <a:t>: AI </a:t>
            </a:r>
            <a:r>
              <a:rPr sz="3600" spc="-5" dirty="0">
                <a:latin typeface="Calibri"/>
                <a:cs typeface="Calibri"/>
              </a:rPr>
              <a:t>tools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allow learners </a:t>
            </a:r>
            <a:r>
              <a:rPr sz="3600" dirty="0">
                <a:latin typeface="Calibri"/>
                <a:cs typeface="Calibri"/>
              </a:rPr>
              <a:t>to </a:t>
            </a:r>
            <a:r>
              <a:rPr sz="3600" spc="-10" dirty="0">
                <a:latin typeface="Calibri"/>
                <a:cs typeface="Calibri"/>
              </a:rPr>
              <a:t>practice </a:t>
            </a:r>
            <a:r>
              <a:rPr sz="3600" spc="-5" dirty="0">
                <a:latin typeface="Calibri"/>
                <a:cs typeface="Calibri"/>
              </a:rPr>
              <a:t>English outside </a:t>
            </a:r>
            <a:r>
              <a:rPr sz="3600" dirty="0">
                <a:latin typeface="Calibri"/>
                <a:cs typeface="Calibri"/>
              </a:rPr>
              <a:t> the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classroom</a:t>
            </a:r>
            <a:r>
              <a:rPr sz="3600" dirty="0">
                <a:latin typeface="Calibri"/>
                <a:cs typeface="Calibri"/>
              </a:rPr>
              <a:t> at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their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own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pace</a:t>
            </a:r>
            <a:r>
              <a:rPr sz="3600" dirty="0">
                <a:latin typeface="Calibri"/>
                <a:cs typeface="Calibri"/>
              </a:rPr>
              <a:t> and 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convenience,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offering</a:t>
            </a:r>
            <a:r>
              <a:rPr sz="3600" spc="-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opportunities</a:t>
            </a:r>
            <a:r>
              <a:rPr sz="3600" spc="-5" dirty="0">
                <a:latin typeface="Calibri"/>
                <a:cs typeface="Calibri"/>
              </a:rPr>
              <a:t> for 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continuous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practice</a:t>
            </a:r>
            <a:r>
              <a:rPr sz="3600" spc="-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and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improvement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beyond</a:t>
            </a:r>
            <a:r>
              <a:rPr sz="3600" spc="-1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traditional </a:t>
            </a:r>
            <a:r>
              <a:rPr sz="3600" spc="-10" dirty="0">
                <a:latin typeface="Calibri"/>
                <a:cs typeface="Calibri"/>
              </a:rPr>
              <a:t>class</a:t>
            </a:r>
            <a:r>
              <a:rPr sz="3600" spc="1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hours.</a:t>
            </a:r>
            <a:endParaRPr sz="3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1057589"/>
            <a:ext cx="8029575" cy="3641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40665" marR="5080" indent="-228600" algn="just">
              <a:lnSpc>
                <a:spcPct val="109800"/>
              </a:lnSpc>
              <a:spcBef>
                <a:spcPts val="110"/>
              </a:spcBef>
            </a:pPr>
            <a:r>
              <a:rPr sz="3600" spc="-5" dirty="0">
                <a:latin typeface="Calibri"/>
                <a:cs typeface="Calibri"/>
              </a:rPr>
              <a:t>6.</a:t>
            </a:r>
            <a:r>
              <a:rPr sz="3600" spc="235" dirty="0"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B050"/>
                </a:solidFill>
                <a:latin typeface="Calibri"/>
                <a:cs typeface="Calibri"/>
              </a:rPr>
              <a:t>Fear</a:t>
            </a:r>
            <a:r>
              <a:rPr sz="3600" b="1" spc="-155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3600" b="1" spc="-5" dirty="0">
                <a:solidFill>
                  <a:srgbClr val="00B050"/>
                </a:solidFill>
                <a:latin typeface="Calibri"/>
                <a:cs typeface="Calibri"/>
              </a:rPr>
              <a:t>Reduction</a:t>
            </a:r>
            <a:r>
              <a:rPr sz="3600" spc="-5" dirty="0">
                <a:latin typeface="Calibri"/>
                <a:cs typeface="Calibri"/>
              </a:rPr>
              <a:t>:</a:t>
            </a:r>
            <a:r>
              <a:rPr sz="3600" spc="-17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AI</a:t>
            </a:r>
            <a:r>
              <a:rPr sz="3600" spc="-13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tools</a:t>
            </a:r>
            <a:r>
              <a:rPr sz="3600" spc="-13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can</a:t>
            </a:r>
            <a:r>
              <a:rPr sz="3600" spc="-13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help</a:t>
            </a:r>
            <a:r>
              <a:rPr sz="3600" spc="-14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lessen </a:t>
            </a:r>
            <a:r>
              <a:rPr sz="3600" spc="-80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learners'</a:t>
            </a:r>
            <a:r>
              <a:rPr sz="3600" dirty="0">
                <a:latin typeface="Calibri"/>
                <a:cs typeface="Calibri"/>
              </a:rPr>
              <a:t> fear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15" dirty="0">
                <a:latin typeface="Calibri"/>
                <a:cs typeface="Calibri"/>
              </a:rPr>
              <a:t>of</a:t>
            </a:r>
            <a:r>
              <a:rPr sz="3600" spc="-1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speaking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in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English</a:t>
            </a:r>
            <a:r>
              <a:rPr sz="3600" spc="-5" dirty="0">
                <a:latin typeface="Calibri"/>
                <a:cs typeface="Calibri"/>
              </a:rPr>
              <a:t> by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providing</a:t>
            </a:r>
            <a:r>
              <a:rPr sz="3600" spc="-5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</a:t>
            </a:r>
            <a:r>
              <a:rPr sz="3600" spc="-4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safe</a:t>
            </a:r>
            <a:r>
              <a:rPr sz="3600" spc="-7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environment</a:t>
            </a:r>
            <a:r>
              <a:rPr sz="3600" spc="-5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for</a:t>
            </a:r>
            <a:r>
              <a:rPr sz="3600" spc="-7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practice,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feedback, </a:t>
            </a:r>
            <a:r>
              <a:rPr sz="3600" dirty="0">
                <a:latin typeface="Calibri"/>
                <a:cs typeface="Calibri"/>
              </a:rPr>
              <a:t>and </a:t>
            </a:r>
            <a:r>
              <a:rPr sz="3600" spc="-5" dirty="0">
                <a:latin typeface="Calibri"/>
                <a:cs typeface="Calibri"/>
              </a:rPr>
              <a:t>improvement without </a:t>
            </a:r>
            <a:r>
              <a:rPr sz="3600" dirty="0">
                <a:latin typeface="Calibri"/>
                <a:cs typeface="Calibri"/>
              </a:rPr>
              <a:t>the 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pressure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of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face-to-face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interactions </a:t>
            </a:r>
            <a:r>
              <a:rPr sz="3600" spc="-5" dirty="0">
                <a:latin typeface="Calibri"/>
                <a:cs typeface="Calibri"/>
              </a:rPr>
              <a:t> typical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of traditional teaching</a:t>
            </a:r>
            <a:r>
              <a:rPr sz="3600" spc="1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methods.</a:t>
            </a:r>
            <a:endParaRPr sz="3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1057589"/>
            <a:ext cx="8260080" cy="44469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8890" algn="just">
              <a:lnSpc>
                <a:spcPct val="110000"/>
              </a:lnSpc>
              <a:spcBef>
                <a:spcPts val="100"/>
              </a:spcBef>
            </a:pPr>
            <a:r>
              <a:rPr sz="3600" spc="-5" dirty="0">
                <a:solidFill>
                  <a:srgbClr val="00B050"/>
                </a:solidFill>
                <a:latin typeface="Calibri"/>
                <a:cs typeface="Calibri"/>
              </a:rPr>
              <a:t>Some</a:t>
            </a:r>
            <a:r>
              <a:rPr sz="3600" spc="795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3600" spc="-5" dirty="0">
                <a:solidFill>
                  <a:srgbClr val="00B050"/>
                </a:solidFill>
                <a:latin typeface="Calibri"/>
                <a:cs typeface="Calibri"/>
              </a:rPr>
              <a:t>challenges</a:t>
            </a:r>
            <a:r>
              <a:rPr sz="3600" spc="800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3600" spc="-5" dirty="0">
                <a:solidFill>
                  <a:srgbClr val="00B050"/>
                </a:solidFill>
                <a:latin typeface="Calibri"/>
                <a:cs typeface="Calibri"/>
              </a:rPr>
              <a:t>of</a:t>
            </a:r>
            <a:r>
              <a:rPr sz="3600" spc="770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3600" spc="-5" dirty="0">
                <a:solidFill>
                  <a:srgbClr val="00B050"/>
                </a:solidFill>
                <a:latin typeface="Calibri"/>
                <a:cs typeface="Calibri"/>
              </a:rPr>
              <a:t>using</a:t>
            </a:r>
            <a:r>
              <a:rPr sz="3600" spc="5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00B050"/>
                </a:solidFill>
                <a:latin typeface="Calibri"/>
                <a:cs typeface="Calibri"/>
              </a:rPr>
              <a:t>AI</a:t>
            </a:r>
            <a:r>
              <a:rPr sz="3600" spc="770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3600" spc="-5" dirty="0">
                <a:solidFill>
                  <a:srgbClr val="00B050"/>
                </a:solidFill>
                <a:latin typeface="Calibri"/>
                <a:cs typeface="Calibri"/>
              </a:rPr>
              <a:t>in</a:t>
            </a:r>
            <a:r>
              <a:rPr sz="3600" spc="795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3600" spc="-5" dirty="0">
                <a:solidFill>
                  <a:srgbClr val="00B050"/>
                </a:solidFill>
                <a:latin typeface="Calibri"/>
                <a:cs typeface="Calibri"/>
              </a:rPr>
              <a:t>English </a:t>
            </a:r>
            <a:r>
              <a:rPr sz="3600" spc="-805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00B050"/>
                </a:solidFill>
                <a:latin typeface="Calibri"/>
                <a:cs typeface="Calibri"/>
              </a:rPr>
              <a:t>language</a:t>
            </a:r>
            <a:r>
              <a:rPr sz="3600" spc="-25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00B050"/>
                </a:solidFill>
                <a:latin typeface="Calibri"/>
                <a:cs typeface="Calibri"/>
              </a:rPr>
              <a:t>education:</a:t>
            </a:r>
            <a:endParaRPr sz="3600" dirty="0">
              <a:solidFill>
                <a:srgbClr val="00B050"/>
              </a:solidFill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5150" dirty="0">
              <a:latin typeface="Calibri"/>
              <a:cs typeface="Calibri"/>
            </a:endParaRPr>
          </a:p>
          <a:p>
            <a:pPr marL="12700" marR="5080" algn="just">
              <a:lnSpc>
                <a:spcPct val="109900"/>
              </a:lnSpc>
              <a:spcBef>
                <a:spcPts val="5"/>
              </a:spcBef>
            </a:pPr>
            <a:r>
              <a:rPr sz="3600" spc="-5" dirty="0">
                <a:latin typeface="Calibri"/>
                <a:cs typeface="Calibri"/>
              </a:rPr>
              <a:t>Using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Artificial</a:t>
            </a:r>
            <a:r>
              <a:rPr sz="3600" spc="-5" dirty="0">
                <a:latin typeface="Calibri"/>
                <a:cs typeface="Calibri"/>
              </a:rPr>
              <a:t> Intelligence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(AI)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in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English </a:t>
            </a:r>
            <a:r>
              <a:rPr sz="3600" spc="-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language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education</a:t>
            </a:r>
            <a:r>
              <a:rPr sz="3600" spc="-5" dirty="0">
                <a:latin typeface="Calibri"/>
                <a:cs typeface="Calibri"/>
              </a:rPr>
              <a:t> comes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with</a:t>
            </a:r>
            <a:r>
              <a:rPr sz="3600" spc="-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several 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challenges </a:t>
            </a:r>
            <a:r>
              <a:rPr sz="3600" dirty="0">
                <a:latin typeface="Calibri"/>
                <a:cs typeface="Calibri"/>
              </a:rPr>
              <a:t>that need to </a:t>
            </a:r>
            <a:r>
              <a:rPr sz="3600" spc="-5" dirty="0">
                <a:latin typeface="Calibri"/>
                <a:cs typeface="Calibri"/>
              </a:rPr>
              <a:t>be </a:t>
            </a:r>
            <a:r>
              <a:rPr sz="3600" dirty="0">
                <a:latin typeface="Calibri"/>
                <a:cs typeface="Calibri"/>
              </a:rPr>
              <a:t>addressed. </a:t>
            </a:r>
            <a:r>
              <a:rPr sz="3600" spc="-5" dirty="0">
                <a:latin typeface="Calibri"/>
                <a:cs typeface="Calibri"/>
              </a:rPr>
              <a:t>Here </a:t>
            </a:r>
            <a:r>
              <a:rPr sz="3600" dirty="0">
                <a:latin typeface="Calibri"/>
                <a:cs typeface="Calibri"/>
              </a:rPr>
              <a:t> are</a:t>
            </a:r>
            <a:r>
              <a:rPr sz="3600" spc="-5" dirty="0">
                <a:latin typeface="Calibri"/>
                <a:cs typeface="Calibri"/>
              </a:rPr>
              <a:t> some</a:t>
            </a:r>
            <a:r>
              <a:rPr sz="3600" spc="1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key</a:t>
            </a:r>
            <a:r>
              <a:rPr sz="3600" dirty="0">
                <a:latin typeface="Calibri"/>
                <a:cs typeface="Calibri"/>
              </a:rPr>
              <a:t> challenges: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1112341"/>
            <a:ext cx="331279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98500" algn="l"/>
              </a:tabLst>
            </a:pPr>
            <a:r>
              <a:rPr sz="3600" spc="-5" dirty="0">
                <a:latin typeface="Calibri"/>
                <a:cs typeface="Calibri"/>
              </a:rPr>
              <a:t>1.	</a:t>
            </a:r>
            <a:r>
              <a:rPr sz="3600" b="1" spc="-5" dirty="0">
                <a:latin typeface="Calibri"/>
                <a:cs typeface="Calibri"/>
              </a:rPr>
              <a:t>Technological</a:t>
            </a:r>
            <a:endParaRPr sz="36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63720" y="1112341"/>
            <a:ext cx="226949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15" dirty="0">
                <a:latin typeface="Calibri"/>
                <a:cs typeface="Calibri"/>
              </a:rPr>
              <a:t>L</a:t>
            </a:r>
            <a:r>
              <a:rPr sz="3600" b="1" dirty="0">
                <a:latin typeface="Calibri"/>
                <a:cs typeface="Calibri"/>
              </a:rPr>
              <a:t>imitatio</a:t>
            </a:r>
            <a:r>
              <a:rPr sz="3600" b="1" spc="-10" dirty="0">
                <a:latin typeface="Calibri"/>
                <a:cs typeface="Calibri"/>
              </a:rPr>
              <a:t>n</a:t>
            </a:r>
            <a:r>
              <a:rPr sz="3600" b="1" spc="20" dirty="0">
                <a:latin typeface="Calibri"/>
                <a:cs typeface="Calibri"/>
              </a:rPr>
              <a:t>s</a:t>
            </a:r>
            <a:r>
              <a:rPr sz="3600" dirty="0">
                <a:latin typeface="Calibri"/>
                <a:cs typeface="Calibri"/>
              </a:rPr>
              <a:t>: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59153" y="1057589"/>
            <a:ext cx="7802245" cy="1233170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530"/>
              </a:spcBef>
            </a:pPr>
            <a:r>
              <a:rPr sz="3600" dirty="0">
                <a:latin typeface="Calibri"/>
                <a:cs typeface="Calibri"/>
              </a:rPr>
              <a:t>AI</a:t>
            </a:r>
          </a:p>
          <a:p>
            <a:pPr marL="12700">
              <a:lnSpc>
                <a:spcPct val="100000"/>
              </a:lnSpc>
              <a:spcBef>
                <a:spcPts val="434"/>
              </a:spcBef>
              <a:tabLst>
                <a:tab pos="2655570" algn="l"/>
                <a:tab pos="3724910" algn="l"/>
                <a:tab pos="4634865" algn="l"/>
                <a:tab pos="6167120" algn="l"/>
                <a:tab pos="7377430" algn="l"/>
              </a:tabLst>
            </a:pPr>
            <a:r>
              <a:rPr sz="3600" spc="-5" dirty="0">
                <a:latin typeface="Calibri"/>
                <a:cs typeface="Calibri"/>
              </a:rPr>
              <a:t>technologies	</a:t>
            </a:r>
            <a:r>
              <a:rPr sz="3600" dirty="0">
                <a:latin typeface="Calibri"/>
                <a:cs typeface="Calibri"/>
              </a:rPr>
              <a:t>may	</a:t>
            </a:r>
            <a:r>
              <a:rPr sz="3600" spc="-5" dirty="0">
                <a:latin typeface="Calibri"/>
                <a:cs typeface="Calibri"/>
              </a:rPr>
              <a:t>not	always	work	</a:t>
            </a:r>
            <a:r>
              <a:rPr sz="3600" dirty="0">
                <a:latin typeface="Calibri"/>
                <a:cs typeface="Calibri"/>
              </a:rPr>
              <a:t>as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359153" y="2261676"/>
            <a:ext cx="7794625" cy="30416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9900"/>
              </a:lnSpc>
              <a:spcBef>
                <a:spcPts val="105"/>
              </a:spcBef>
            </a:pPr>
            <a:r>
              <a:rPr sz="3600" spc="-5" dirty="0">
                <a:latin typeface="Calibri"/>
                <a:cs typeface="Calibri"/>
              </a:rPr>
              <a:t>intended,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have</a:t>
            </a:r>
            <a:r>
              <a:rPr sz="3600" spc="-5" dirty="0">
                <a:latin typeface="Calibri"/>
                <a:cs typeface="Calibri"/>
              </a:rPr>
              <a:t> limited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capabilities,</a:t>
            </a:r>
            <a:r>
              <a:rPr sz="3600" dirty="0">
                <a:latin typeface="Calibri"/>
                <a:cs typeface="Calibri"/>
              </a:rPr>
              <a:t> and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struggle </a:t>
            </a:r>
            <a:r>
              <a:rPr sz="3600" spc="-10" dirty="0">
                <a:latin typeface="Calibri"/>
                <a:cs typeface="Calibri"/>
              </a:rPr>
              <a:t>with </a:t>
            </a:r>
            <a:r>
              <a:rPr sz="3600" spc="-5" dirty="0">
                <a:latin typeface="Calibri"/>
                <a:cs typeface="Calibri"/>
              </a:rPr>
              <a:t>understanding </a:t>
            </a:r>
            <a:r>
              <a:rPr sz="3600" spc="-10" dirty="0">
                <a:latin typeface="Calibri"/>
                <a:cs typeface="Calibri"/>
              </a:rPr>
              <a:t>the context </a:t>
            </a:r>
            <a:r>
              <a:rPr sz="3600" spc="-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and</a:t>
            </a:r>
            <a:r>
              <a:rPr sz="3600" spc="-4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nuances</a:t>
            </a:r>
            <a:r>
              <a:rPr sz="3600" spc="-6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of</a:t>
            </a:r>
            <a:r>
              <a:rPr sz="3600" spc="-45" dirty="0">
                <a:latin typeface="Calibri"/>
                <a:cs typeface="Calibri"/>
              </a:rPr>
              <a:t> </a:t>
            </a:r>
            <a:r>
              <a:rPr sz="3600" spc="-15" dirty="0">
                <a:latin typeface="Calibri"/>
                <a:cs typeface="Calibri"/>
              </a:rPr>
              <a:t>the</a:t>
            </a:r>
            <a:r>
              <a:rPr sz="3600" spc="-3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English</a:t>
            </a:r>
            <a:r>
              <a:rPr sz="3600" spc="-6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language,</a:t>
            </a:r>
            <a:r>
              <a:rPr sz="3600" spc="-5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such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as</a:t>
            </a:r>
            <a:r>
              <a:rPr sz="3600" spc="-6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idiomatic</a:t>
            </a:r>
            <a:r>
              <a:rPr sz="3600" spc="-7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expressions,</a:t>
            </a:r>
            <a:r>
              <a:rPr sz="3600" spc="-7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slang,</a:t>
            </a:r>
            <a:r>
              <a:rPr sz="3600" spc="-1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or</a:t>
            </a:r>
            <a:r>
              <a:rPr sz="3600" spc="-8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cultural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references.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1816684"/>
            <a:ext cx="8027034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98500" algn="l"/>
                <a:tab pos="1735455" algn="l"/>
                <a:tab pos="2332990" algn="l"/>
                <a:tab pos="3916679" algn="l"/>
                <a:tab pos="6348095" algn="l"/>
                <a:tab pos="7632700" algn="l"/>
              </a:tabLst>
            </a:pPr>
            <a:r>
              <a:rPr sz="3600" spc="-5" dirty="0">
                <a:latin typeface="Calibri"/>
                <a:cs typeface="Calibri"/>
              </a:rPr>
              <a:t>2</a:t>
            </a:r>
            <a:r>
              <a:rPr sz="3600" dirty="0">
                <a:latin typeface="Calibri"/>
                <a:cs typeface="Calibri"/>
              </a:rPr>
              <a:t>.	</a:t>
            </a:r>
            <a:r>
              <a:rPr sz="3600" b="1" spc="-15" dirty="0">
                <a:latin typeface="Calibri"/>
                <a:cs typeface="Calibri"/>
              </a:rPr>
              <a:t>L</a:t>
            </a:r>
            <a:r>
              <a:rPr sz="3600" b="1" dirty="0">
                <a:latin typeface="Calibri"/>
                <a:cs typeface="Calibri"/>
              </a:rPr>
              <a:t>ack	of	H</a:t>
            </a:r>
            <a:r>
              <a:rPr sz="3600" b="1" spc="10" dirty="0">
                <a:latin typeface="Calibri"/>
                <a:cs typeface="Calibri"/>
              </a:rPr>
              <a:t>u</a:t>
            </a:r>
            <a:r>
              <a:rPr sz="3600" b="1" spc="-5" dirty="0">
                <a:latin typeface="Calibri"/>
                <a:cs typeface="Calibri"/>
              </a:rPr>
              <a:t>ma</a:t>
            </a:r>
            <a:r>
              <a:rPr sz="3600" b="1" dirty="0">
                <a:latin typeface="Calibri"/>
                <a:cs typeface="Calibri"/>
              </a:rPr>
              <a:t>n	Int</a:t>
            </a:r>
            <a:r>
              <a:rPr sz="3600" b="1" spc="15" dirty="0">
                <a:latin typeface="Calibri"/>
                <a:cs typeface="Calibri"/>
              </a:rPr>
              <a:t>e</a:t>
            </a:r>
            <a:r>
              <a:rPr sz="3600" b="1" spc="-5" dirty="0">
                <a:latin typeface="Calibri"/>
                <a:cs typeface="Calibri"/>
              </a:rPr>
              <a:t>ract</a:t>
            </a:r>
            <a:r>
              <a:rPr sz="3600" b="1" spc="-35" dirty="0">
                <a:latin typeface="Calibri"/>
                <a:cs typeface="Calibri"/>
              </a:rPr>
              <a:t>i</a:t>
            </a:r>
            <a:r>
              <a:rPr sz="3600" b="1" dirty="0">
                <a:latin typeface="Calibri"/>
                <a:cs typeface="Calibri"/>
              </a:rPr>
              <a:t>o</a:t>
            </a:r>
            <a:r>
              <a:rPr sz="3600" b="1" spc="40" dirty="0">
                <a:latin typeface="Calibri"/>
                <a:cs typeface="Calibri"/>
              </a:rPr>
              <a:t>n</a:t>
            </a:r>
            <a:r>
              <a:rPr sz="3600" dirty="0">
                <a:latin typeface="Calibri"/>
                <a:cs typeface="Calibri"/>
              </a:rPr>
              <a:t>:	</a:t>
            </a:r>
            <a:r>
              <a:rPr sz="3600" spc="-40" dirty="0">
                <a:latin typeface="Calibri"/>
                <a:cs typeface="Calibri"/>
              </a:rPr>
              <a:t>W</a:t>
            </a:r>
            <a:r>
              <a:rPr sz="3600" spc="-5" dirty="0">
                <a:latin typeface="Calibri"/>
                <a:cs typeface="Calibri"/>
              </a:rPr>
              <a:t>hi</a:t>
            </a:r>
            <a:r>
              <a:rPr sz="3600" spc="-25" dirty="0">
                <a:latin typeface="Calibri"/>
                <a:cs typeface="Calibri"/>
              </a:rPr>
              <a:t>l</a:t>
            </a:r>
            <a:r>
              <a:rPr sz="3600" dirty="0">
                <a:latin typeface="Calibri"/>
                <a:cs typeface="Calibri"/>
              </a:rPr>
              <a:t>e	AI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59153" y="2369118"/>
            <a:ext cx="7796530" cy="1226820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505"/>
              </a:spcBef>
              <a:tabLst>
                <a:tab pos="1087755" algn="l"/>
                <a:tab pos="2941955" algn="l"/>
                <a:tab pos="4942840" algn="l"/>
                <a:tab pos="7070725" algn="l"/>
              </a:tabLst>
            </a:pPr>
            <a:r>
              <a:rPr sz="3600" spc="-15" dirty="0">
                <a:latin typeface="Calibri"/>
                <a:cs typeface="Calibri"/>
              </a:rPr>
              <a:t>c</a:t>
            </a:r>
            <a:r>
              <a:rPr sz="3600" dirty="0">
                <a:latin typeface="Calibri"/>
                <a:cs typeface="Calibri"/>
              </a:rPr>
              <a:t>an	</a:t>
            </a:r>
            <a:r>
              <a:rPr sz="3600" spc="-5" dirty="0">
                <a:latin typeface="Calibri"/>
                <a:cs typeface="Calibri"/>
              </a:rPr>
              <a:t>prov</a:t>
            </a:r>
            <a:r>
              <a:rPr sz="3600" spc="-20" dirty="0">
                <a:latin typeface="Calibri"/>
                <a:cs typeface="Calibri"/>
              </a:rPr>
              <a:t>i</a:t>
            </a:r>
            <a:r>
              <a:rPr sz="3600" spc="-5" dirty="0">
                <a:latin typeface="Calibri"/>
                <a:cs typeface="Calibri"/>
              </a:rPr>
              <a:t>d</a:t>
            </a:r>
            <a:r>
              <a:rPr sz="3600" dirty="0">
                <a:latin typeface="Calibri"/>
                <a:cs typeface="Calibri"/>
              </a:rPr>
              <a:t>e	valuable	</a:t>
            </a:r>
            <a:r>
              <a:rPr sz="3600" spc="-5" dirty="0">
                <a:latin typeface="Calibri"/>
                <a:cs typeface="Calibri"/>
              </a:rPr>
              <a:t>f</a:t>
            </a:r>
            <a:r>
              <a:rPr sz="3600" spc="-15" dirty="0">
                <a:latin typeface="Calibri"/>
                <a:cs typeface="Calibri"/>
              </a:rPr>
              <a:t>e</a:t>
            </a:r>
            <a:r>
              <a:rPr sz="3600" dirty="0">
                <a:latin typeface="Calibri"/>
                <a:cs typeface="Calibri"/>
              </a:rPr>
              <a:t>edba</a:t>
            </a:r>
            <a:r>
              <a:rPr sz="3600" spc="-20" dirty="0">
                <a:latin typeface="Calibri"/>
                <a:cs typeface="Calibri"/>
              </a:rPr>
              <a:t>c</a:t>
            </a:r>
            <a:r>
              <a:rPr sz="3600" dirty="0">
                <a:latin typeface="Calibri"/>
                <a:cs typeface="Calibri"/>
              </a:rPr>
              <a:t>k	and</a:t>
            </a:r>
            <a:endParaRPr sz="3600">
              <a:latin typeface="Calibri"/>
              <a:cs typeface="Calibri"/>
            </a:endParaRPr>
          </a:p>
          <a:p>
            <a:pPr marR="6985" algn="r">
              <a:lnSpc>
                <a:spcPct val="100000"/>
              </a:lnSpc>
              <a:spcBef>
                <a:spcPts val="409"/>
              </a:spcBef>
            </a:pPr>
            <a:r>
              <a:rPr sz="3600" dirty="0">
                <a:latin typeface="Calibri"/>
                <a:cs typeface="Calibri"/>
              </a:rPr>
              <a:t>the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59153" y="2966272"/>
            <a:ext cx="1948180" cy="12331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sz="3600" dirty="0">
                <a:latin typeface="Calibri"/>
                <a:cs typeface="Calibri"/>
              </a:rPr>
              <a:t>resour</a:t>
            </a:r>
            <a:r>
              <a:rPr sz="3600" spc="-15" dirty="0">
                <a:latin typeface="Calibri"/>
                <a:cs typeface="Calibri"/>
              </a:rPr>
              <a:t>c</a:t>
            </a:r>
            <a:r>
              <a:rPr sz="3600" dirty="0">
                <a:latin typeface="Calibri"/>
                <a:cs typeface="Calibri"/>
              </a:rPr>
              <a:t>e</a:t>
            </a:r>
            <a:r>
              <a:rPr sz="3600" spc="10" dirty="0">
                <a:latin typeface="Calibri"/>
                <a:cs typeface="Calibri"/>
              </a:rPr>
              <a:t>s</a:t>
            </a:r>
            <a:r>
              <a:rPr sz="3600" dirty="0">
                <a:latin typeface="Calibri"/>
                <a:cs typeface="Calibri"/>
              </a:rPr>
              <a:t>,  benefits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84754" y="2966272"/>
            <a:ext cx="4642485" cy="12331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9220" marR="5080" indent="-97155">
              <a:lnSpc>
                <a:spcPct val="110000"/>
              </a:lnSpc>
              <a:spcBef>
                <a:spcPts val="100"/>
              </a:spcBef>
              <a:tabLst>
                <a:tab pos="572770" algn="l"/>
                <a:tab pos="1294765" algn="l"/>
                <a:tab pos="2162810" algn="l"/>
                <a:tab pos="3262629" algn="l"/>
              </a:tabLst>
            </a:pPr>
            <a:r>
              <a:rPr sz="3600" spc="-10" dirty="0">
                <a:latin typeface="Calibri"/>
                <a:cs typeface="Calibri"/>
              </a:rPr>
              <a:t>i</a:t>
            </a:r>
            <a:r>
              <a:rPr sz="3600" dirty="0">
                <a:latin typeface="Calibri"/>
                <a:cs typeface="Calibri"/>
              </a:rPr>
              <a:t>t	</a:t>
            </a:r>
            <a:r>
              <a:rPr sz="3600" spc="-15" dirty="0">
                <a:latin typeface="Calibri"/>
                <a:cs typeface="Calibri"/>
              </a:rPr>
              <a:t>c</a:t>
            </a:r>
            <a:r>
              <a:rPr sz="3600" dirty="0">
                <a:latin typeface="Calibri"/>
                <a:cs typeface="Calibri"/>
              </a:rPr>
              <a:t>an</a:t>
            </a:r>
            <a:r>
              <a:rPr sz="3600" spc="5" dirty="0">
                <a:latin typeface="Calibri"/>
                <a:cs typeface="Calibri"/>
              </a:rPr>
              <a:t>n</a:t>
            </a:r>
            <a:r>
              <a:rPr sz="3600" spc="-5" dirty="0">
                <a:latin typeface="Calibri"/>
                <a:cs typeface="Calibri"/>
              </a:rPr>
              <a:t>o</a:t>
            </a:r>
            <a:r>
              <a:rPr sz="3600" dirty="0">
                <a:latin typeface="Calibri"/>
                <a:cs typeface="Calibri"/>
              </a:rPr>
              <a:t>t	</a:t>
            </a:r>
            <a:r>
              <a:rPr sz="3600" spc="-5" dirty="0">
                <a:latin typeface="Calibri"/>
                <a:cs typeface="Calibri"/>
              </a:rPr>
              <a:t>ful</a:t>
            </a:r>
            <a:r>
              <a:rPr sz="3600" spc="-15" dirty="0">
                <a:latin typeface="Calibri"/>
                <a:cs typeface="Calibri"/>
              </a:rPr>
              <a:t>l</a:t>
            </a:r>
            <a:r>
              <a:rPr sz="3600" dirty="0">
                <a:latin typeface="Calibri"/>
                <a:cs typeface="Calibri"/>
              </a:rPr>
              <a:t>y	r</a:t>
            </a:r>
            <a:r>
              <a:rPr sz="3600" spc="-30" dirty="0">
                <a:latin typeface="Calibri"/>
                <a:cs typeface="Calibri"/>
              </a:rPr>
              <a:t>e</a:t>
            </a:r>
            <a:r>
              <a:rPr sz="3600" spc="-5" dirty="0">
                <a:latin typeface="Calibri"/>
                <a:cs typeface="Calibri"/>
              </a:rPr>
              <a:t>pla</a:t>
            </a:r>
            <a:r>
              <a:rPr sz="3600" spc="-20" dirty="0">
                <a:latin typeface="Calibri"/>
                <a:cs typeface="Calibri"/>
              </a:rPr>
              <a:t>c</a:t>
            </a:r>
            <a:r>
              <a:rPr sz="3600" dirty="0">
                <a:latin typeface="Calibri"/>
                <a:cs typeface="Calibri"/>
              </a:rPr>
              <a:t>e  </a:t>
            </a:r>
            <a:r>
              <a:rPr sz="3600" spc="-5" dirty="0">
                <a:latin typeface="Calibri"/>
                <a:cs typeface="Calibri"/>
              </a:rPr>
              <a:t>of		</a:t>
            </a:r>
            <a:r>
              <a:rPr sz="3600" dirty="0">
                <a:latin typeface="Calibri"/>
                <a:cs typeface="Calibri"/>
              </a:rPr>
              <a:t>human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981730" y="3624783"/>
            <a:ext cx="217106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latin typeface="Calibri"/>
                <a:cs typeface="Calibri"/>
              </a:rPr>
              <a:t>interaction,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59153" y="4170995"/>
            <a:ext cx="7792084" cy="18364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0000"/>
              </a:lnSpc>
              <a:spcBef>
                <a:spcPts val="100"/>
              </a:spcBef>
            </a:pPr>
            <a:r>
              <a:rPr sz="3600" spc="-5" dirty="0">
                <a:latin typeface="Calibri"/>
                <a:cs typeface="Calibri"/>
              </a:rPr>
              <a:t>personalized </a:t>
            </a:r>
            <a:r>
              <a:rPr sz="3600" spc="-10" dirty="0">
                <a:latin typeface="Calibri"/>
                <a:cs typeface="Calibri"/>
              </a:rPr>
              <a:t>guidance </a:t>
            </a:r>
            <a:r>
              <a:rPr sz="3600" spc="-5" dirty="0">
                <a:latin typeface="Calibri"/>
                <a:cs typeface="Calibri"/>
              </a:rPr>
              <a:t>from </a:t>
            </a:r>
            <a:r>
              <a:rPr sz="3600" dirty="0">
                <a:latin typeface="Calibri"/>
                <a:cs typeface="Calibri"/>
              </a:rPr>
              <a:t>a </a:t>
            </a:r>
            <a:r>
              <a:rPr sz="3600" spc="-5" dirty="0">
                <a:latin typeface="Calibri"/>
                <a:cs typeface="Calibri"/>
              </a:rPr>
              <a:t>teacher, or 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engaging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in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discussions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with</a:t>
            </a:r>
            <a:r>
              <a:rPr sz="3600" spc="-5" dirty="0">
                <a:latin typeface="Calibri"/>
                <a:cs typeface="Calibri"/>
              </a:rPr>
              <a:t> fellow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students.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1761805"/>
            <a:ext cx="8029575" cy="42456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0665" marR="5080" indent="-228600" algn="just">
              <a:lnSpc>
                <a:spcPct val="109900"/>
              </a:lnSpc>
              <a:spcBef>
                <a:spcPts val="105"/>
              </a:spcBef>
            </a:pPr>
            <a:r>
              <a:rPr sz="3600" spc="-5" dirty="0">
                <a:latin typeface="Calibri"/>
                <a:cs typeface="Calibri"/>
              </a:rPr>
              <a:t>3.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b="1" dirty="0">
                <a:latin typeface="Calibri"/>
                <a:cs typeface="Calibri"/>
              </a:rPr>
              <a:t>Ethical</a:t>
            </a:r>
            <a:r>
              <a:rPr sz="3600" b="1" spc="5" dirty="0">
                <a:latin typeface="Calibri"/>
                <a:cs typeface="Calibri"/>
              </a:rPr>
              <a:t> </a:t>
            </a:r>
            <a:r>
              <a:rPr sz="3600" b="1" spc="-5" dirty="0">
                <a:latin typeface="Calibri"/>
                <a:cs typeface="Calibri"/>
              </a:rPr>
              <a:t>Concerns</a:t>
            </a:r>
            <a:r>
              <a:rPr sz="3600" spc="-5" dirty="0">
                <a:latin typeface="Calibri"/>
                <a:cs typeface="Calibri"/>
              </a:rPr>
              <a:t>: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Teachers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may</a:t>
            </a:r>
            <a:r>
              <a:rPr sz="3600" spc="-5" dirty="0">
                <a:latin typeface="Calibri"/>
                <a:cs typeface="Calibri"/>
              </a:rPr>
              <a:t> have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concerns</a:t>
            </a:r>
            <a:r>
              <a:rPr sz="3600" spc="-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about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data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privacy,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student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s</a:t>
            </a:r>
            <a:r>
              <a:rPr sz="3600" spc="5" dirty="0">
                <a:latin typeface="Calibri"/>
                <a:cs typeface="Calibri"/>
              </a:rPr>
              <a:t>u</a:t>
            </a:r>
            <a:r>
              <a:rPr sz="3600" dirty="0">
                <a:latin typeface="Calibri"/>
                <a:cs typeface="Calibri"/>
              </a:rPr>
              <a:t>rve</a:t>
            </a:r>
            <a:r>
              <a:rPr sz="3600" spc="-10" dirty="0">
                <a:latin typeface="Calibri"/>
                <a:cs typeface="Calibri"/>
              </a:rPr>
              <a:t>ill</a:t>
            </a:r>
            <a:r>
              <a:rPr sz="3600" dirty="0">
                <a:latin typeface="Calibri"/>
                <a:cs typeface="Calibri"/>
              </a:rPr>
              <a:t>ance,</a:t>
            </a:r>
            <a:r>
              <a:rPr sz="3600" spc="-18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and</a:t>
            </a:r>
            <a:r>
              <a:rPr sz="3600" spc="-16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potent</a:t>
            </a:r>
            <a:r>
              <a:rPr sz="3600" spc="-20" dirty="0">
                <a:latin typeface="Calibri"/>
                <a:cs typeface="Calibri"/>
              </a:rPr>
              <a:t>i</a:t>
            </a:r>
            <a:r>
              <a:rPr sz="3600" dirty="0">
                <a:latin typeface="Calibri"/>
                <a:cs typeface="Calibri"/>
              </a:rPr>
              <a:t>al</a:t>
            </a:r>
            <a:r>
              <a:rPr sz="3600" spc="-18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biase</a:t>
            </a:r>
            <a:r>
              <a:rPr sz="3600" dirty="0">
                <a:latin typeface="Calibri"/>
                <a:cs typeface="Calibri"/>
              </a:rPr>
              <a:t>s</a:t>
            </a:r>
            <a:r>
              <a:rPr sz="3600" spc="-204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i</a:t>
            </a:r>
            <a:r>
              <a:rPr sz="3600" spc="-5" dirty="0">
                <a:latin typeface="Calibri"/>
                <a:cs typeface="Calibri"/>
              </a:rPr>
              <a:t>nh</a:t>
            </a:r>
            <a:r>
              <a:rPr sz="3600" spc="5" dirty="0">
                <a:latin typeface="Calibri"/>
                <a:cs typeface="Calibri"/>
              </a:rPr>
              <a:t>e</a:t>
            </a:r>
            <a:r>
              <a:rPr sz="3600" dirty="0">
                <a:latin typeface="Calibri"/>
                <a:cs typeface="Calibri"/>
              </a:rPr>
              <a:t>rent  </a:t>
            </a:r>
            <a:r>
              <a:rPr sz="3600" spc="-5" dirty="0">
                <a:latin typeface="Calibri"/>
                <a:cs typeface="Calibri"/>
              </a:rPr>
              <a:t>in</a:t>
            </a:r>
            <a:r>
              <a:rPr sz="3600" dirty="0">
                <a:latin typeface="Calibri"/>
                <a:cs typeface="Calibri"/>
              </a:rPr>
              <a:t> AI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algorithms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used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in</a:t>
            </a:r>
            <a:r>
              <a:rPr sz="3600" dirty="0">
                <a:latin typeface="Calibri"/>
                <a:cs typeface="Calibri"/>
              </a:rPr>
              <a:t> language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education. </a:t>
            </a:r>
            <a:r>
              <a:rPr sz="3600" spc="-10" dirty="0">
                <a:latin typeface="Calibri"/>
                <a:cs typeface="Calibri"/>
              </a:rPr>
              <a:t>There </a:t>
            </a:r>
            <a:r>
              <a:rPr sz="3600" spc="-5" dirty="0">
                <a:latin typeface="Calibri"/>
                <a:cs typeface="Calibri"/>
              </a:rPr>
              <a:t>is </a:t>
            </a:r>
            <a:r>
              <a:rPr sz="3600" dirty="0">
                <a:latin typeface="Calibri"/>
                <a:cs typeface="Calibri"/>
              </a:rPr>
              <a:t>a </a:t>
            </a:r>
            <a:r>
              <a:rPr sz="3600" spc="-5" dirty="0">
                <a:latin typeface="Calibri"/>
                <a:cs typeface="Calibri"/>
              </a:rPr>
              <a:t>need for </a:t>
            </a:r>
            <a:r>
              <a:rPr sz="3600" spc="-10" dirty="0">
                <a:latin typeface="Calibri"/>
                <a:cs typeface="Calibri"/>
              </a:rPr>
              <a:t>clear </a:t>
            </a:r>
            <a:r>
              <a:rPr sz="3600" spc="-5" dirty="0">
                <a:latin typeface="Calibri"/>
                <a:cs typeface="Calibri"/>
              </a:rPr>
              <a:t>rules 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on data privacy </a:t>
            </a:r>
            <a:r>
              <a:rPr sz="3600" dirty="0">
                <a:latin typeface="Calibri"/>
                <a:cs typeface="Calibri"/>
              </a:rPr>
              <a:t>and </a:t>
            </a:r>
            <a:r>
              <a:rPr sz="3600" spc="-5" dirty="0">
                <a:latin typeface="Calibri"/>
                <a:cs typeface="Calibri"/>
              </a:rPr>
              <a:t>ethics statements for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AI</a:t>
            </a:r>
            <a:r>
              <a:rPr sz="3600" spc="-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in </a:t>
            </a:r>
            <a:r>
              <a:rPr sz="3600" spc="-10" dirty="0">
                <a:latin typeface="Calibri"/>
                <a:cs typeface="Calibri"/>
              </a:rPr>
              <a:t>English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Language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Teaching</a:t>
            </a:r>
            <a:r>
              <a:rPr sz="3600" spc="-2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(ELT).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1761805"/>
            <a:ext cx="8028305" cy="3641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40665" marR="5080" indent="-228600" algn="just">
              <a:lnSpc>
                <a:spcPct val="109800"/>
              </a:lnSpc>
              <a:spcBef>
                <a:spcPts val="110"/>
              </a:spcBef>
            </a:pPr>
            <a:r>
              <a:rPr sz="3600" spc="-5" dirty="0">
                <a:latin typeface="Calibri"/>
                <a:cs typeface="Calibri"/>
              </a:rPr>
              <a:t>4.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b="1" spc="-5" dirty="0">
                <a:latin typeface="Calibri"/>
                <a:cs typeface="Calibri"/>
              </a:rPr>
              <a:t>Resistance </a:t>
            </a:r>
            <a:r>
              <a:rPr sz="3600" b="1" spc="-15" dirty="0">
                <a:latin typeface="Calibri"/>
                <a:cs typeface="Calibri"/>
              </a:rPr>
              <a:t>to </a:t>
            </a:r>
            <a:r>
              <a:rPr sz="3600" b="1" dirty="0">
                <a:latin typeface="Calibri"/>
                <a:cs typeface="Calibri"/>
              </a:rPr>
              <a:t>Change</a:t>
            </a:r>
            <a:r>
              <a:rPr sz="3600" dirty="0">
                <a:latin typeface="Calibri"/>
                <a:cs typeface="Calibri"/>
              </a:rPr>
              <a:t>: </a:t>
            </a:r>
            <a:r>
              <a:rPr sz="3600" spc="-5" dirty="0">
                <a:latin typeface="Calibri"/>
                <a:cs typeface="Calibri"/>
              </a:rPr>
              <a:t>Some teachers </a:t>
            </a:r>
            <a:r>
              <a:rPr sz="3600" dirty="0">
                <a:latin typeface="Calibri"/>
                <a:cs typeface="Calibri"/>
              </a:rPr>
              <a:t> may</a:t>
            </a:r>
            <a:r>
              <a:rPr sz="3600" spc="-19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resist</a:t>
            </a:r>
            <a:r>
              <a:rPr sz="3600" spc="-20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adop</a:t>
            </a:r>
            <a:r>
              <a:rPr sz="3600" spc="-25" dirty="0">
                <a:latin typeface="Calibri"/>
                <a:cs typeface="Calibri"/>
              </a:rPr>
              <a:t>t</a:t>
            </a:r>
            <a:r>
              <a:rPr sz="3600" spc="-10" dirty="0">
                <a:latin typeface="Calibri"/>
                <a:cs typeface="Calibri"/>
              </a:rPr>
              <a:t>i</a:t>
            </a:r>
            <a:r>
              <a:rPr sz="3600" spc="-5" dirty="0">
                <a:latin typeface="Calibri"/>
                <a:cs typeface="Calibri"/>
              </a:rPr>
              <a:t>n</a:t>
            </a:r>
            <a:r>
              <a:rPr sz="3600" dirty="0">
                <a:latin typeface="Calibri"/>
                <a:cs typeface="Calibri"/>
              </a:rPr>
              <a:t>g</a:t>
            </a:r>
            <a:r>
              <a:rPr sz="3600" spc="-18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AI</a:t>
            </a:r>
            <a:r>
              <a:rPr sz="3600" spc="-18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te</a:t>
            </a:r>
            <a:r>
              <a:rPr sz="3600" spc="-15" dirty="0">
                <a:latin typeface="Calibri"/>
                <a:cs typeface="Calibri"/>
              </a:rPr>
              <a:t>c</a:t>
            </a:r>
            <a:r>
              <a:rPr sz="3600" spc="-5" dirty="0">
                <a:latin typeface="Calibri"/>
                <a:cs typeface="Calibri"/>
              </a:rPr>
              <a:t>hnolog</a:t>
            </a:r>
            <a:r>
              <a:rPr sz="3600" spc="-20" dirty="0">
                <a:latin typeface="Calibri"/>
                <a:cs typeface="Calibri"/>
              </a:rPr>
              <a:t>i</a:t>
            </a:r>
            <a:r>
              <a:rPr sz="3600" dirty="0">
                <a:latin typeface="Calibri"/>
                <a:cs typeface="Calibri"/>
              </a:rPr>
              <a:t>es</a:t>
            </a:r>
            <a:r>
              <a:rPr sz="3600" spc="-18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d</a:t>
            </a:r>
            <a:r>
              <a:rPr sz="3600" spc="-20" dirty="0">
                <a:latin typeface="Calibri"/>
                <a:cs typeface="Calibri"/>
              </a:rPr>
              <a:t>u</a:t>
            </a:r>
            <a:r>
              <a:rPr sz="3600" dirty="0">
                <a:latin typeface="Calibri"/>
                <a:cs typeface="Calibri"/>
              </a:rPr>
              <a:t>e</a:t>
            </a:r>
            <a:r>
              <a:rPr sz="3600" spc="-18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to  </a:t>
            </a:r>
            <a:r>
              <a:rPr sz="3600" spc="-10" dirty="0">
                <a:latin typeface="Calibri"/>
                <a:cs typeface="Calibri"/>
              </a:rPr>
              <a:t>concerns </a:t>
            </a:r>
            <a:r>
              <a:rPr sz="3600" dirty="0">
                <a:latin typeface="Calibri"/>
                <a:cs typeface="Calibri"/>
              </a:rPr>
              <a:t>about </a:t>
            </a:r>
            <a:r>
              <a:rPr sz="3600" spc="-5" dirty="0">
                <a:latin typeface="Calibri"/>
                <a:cs typeface="Calibri"/>
              </a:rPr>
              <a:t>job security, disruption of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traditional </a:t>
            </a:r>
            <a:r>
              <a:rPr sz="3600" dirty="0">
                <a:latin typeface="Calibri"/>
                <a:cs typeface="Calibri"/>
              </a:rPr>
              <a:t>teaching methods, </a:t>
            </a:r>
            <a:r>
              <a:rPr sz="3600" spc="-5" dirty="0">
                <a:latin typeface="Calibri"/>
                <a:cs typeface="Calibri"/>
              </a:rPr>
              <a:t>or </a:t>
            </a:r>
            <a:r>
              <a:rPr sz="3600" dirty="0">
                <a:latin typeface="Calibri"/>
                <a:cs typeface="Calibri"/>
              </a:rPr>
              <a:t>fear that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these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technologies</a:t>
            </a:r>
            <a:r>
              <a:rPr sz="3600" spc="-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will</a:t>
            </a:r>
            <a:r>
              <a:rPr sz="3600" spc="-5" dirty="0">
                <a:latin typeface="Calibri"/>
                <a:cs typeface="Calibri"/>
              </a:rPr>
              <a:t> replace</a:t>
            </a:r>
            <a:r>
              <a:rPr sz="3600" dirty="0">
                <a:latin typeface="Calibri"/>
                <a:cs typeface="Calibri"/>
              </a:rPr>
              <a:t> them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in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the</a:t>
            </a:r>
            <a:r>
              <a:rPr sz="3600" spc="-5" dirty="0">
                <a:latin typeface="Calibri"/>
                <a:cs typeface="Calibri"/>
              </a:rPr>
              <a:t> classroom.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1761805"/>
            <a:ext cx="8252459" cy="3641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algn="just">
              <a:lnSpc>
                <a:spcPct val="109800"/>
              </a:lnSpc>
              <a:spcBef>
                <a:spcPts val="110"/>
              </a:spcBef>
            </a:pPr>
            <a:r>
              <a:rPr sz="3600" spc="-5" dirty="0">
                <a:latin typeface="Calibri"/>
                <a:cs typeface="Calibri"/>
              </a:rPr>
              <a:t>Artificial </a:t>
            </a:r>
            <a:r>
              <a:rPr sz="3600" dirty="0">
                <a:latin typeface="Calibri"/>
                <a:cs typeface="Calibri"/>
              </a:rPr>
              <a:t>Intelligence </a:t>
            </a:r>
            <a:r>
              <a:rPr sz="3600" spc="-5" dirty="0">
                <a:latin typeface="Calibri"/>
                <a:cs typeface="Calibri"/>
              </a:rPr>
              <a:t>(AI) plays </a:t>
            </a:r>
            <a:r>
              <a:rPr sz="3600" dirty="0">
                <a:latin typeface="Calibri"/>
                <a:cs typeface="Calibri"/>
              </a:rPr>
              <a:t>a </a:t>
            </a:r>
            <a:r>
              <a:rPr sz="3600" spc="-5" dirty="0">
                <a:latin typeface="Calibri"/>
                <a:cs typeface="Calibri"/>
              </a:rPr>
              <a:t>significant 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role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in</a:t>
            </a:r>
            <a:r>
              <a:rPr sz="3600" dirty="0">
                <a:latin typeface="Calibri"/>
                <a:cs typeface="Calibri"/>
              </a:rPr>
              <a:t> the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development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of</a:t>
            </a:r>
            <a:r>
              <a:rPr sz="3600" dirty="0">
                <a:latin typeface="Calibri"/>
                <a:cs typeface="Calibri"/>
              </a:rPr>
              <a:t> the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English </a:t>
            </a:r>
            <a:r>
              <a:rPr sz="3600" spc="-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language,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particularly</a:t>
            </a:r>
            <a:r>
              <a:rPr sz="3600" spc="-5" dirty="0">
                <a:latin typeface="Calibri"/>
                <a:cs typeface="Calibri"/>
              </a:rPr>
              <a:t> in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education</a:t>
            </a:r>
            <a:r>
              <a:rPr sz="3600" dirty="0">
                <a:latin typeface="Calibri"/>
                <a:cs typeface="Calibri"/>
              </a:rPr>
              <a:t> and 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language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learning.</a:t>
            </a:r>
            <a:r>
              <a:rPr sz="3600" dirty="0">
                <a:latin typeface="Calibri"/>
                <a:cs typeface="Calibri"/>
              </a:rPr>
              <a:t> AI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technology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offers 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various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opportunities</a:t>
            </a:r>
            <a:r>
              <a:rPr sz="3600" spc="-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to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enhance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English </a:t>
            </a:r>
            <a:r>
              <a:rPr sz="3600" spc="-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language</a:t>
            </a:r>
            <a:r>
              <a:rPr sz="3600" spc="-2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skills</a:t>
            </a:r>
            <a:r>
              <a:rPr sz="3600" spc="-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and</a:t>
            </a:r>
            <a:r>
              <a:rPr sz="3600" spc="-5" dirty="0">
                <a:latin typeface="Calibri"/>
                <a:cs typeface="Calibri"/>
              </a:rPr>
              <a:t> learning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experiences.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1057589"/>
            <a:ext cx="8028305" cy="3641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40665" marR="5080" indent="-228600" algn="just">
              <a:lnSpc>
                <a:spcPct val="109800"/>
              </a:lnSpc>
              <a:spcBef>
                <a:spcPts val="110"/>
              </a:spcBef>
            </a:pPr>
            <a:r>
              <a:rPr sz="3600" spc="-5" dirty="0">
                <a:latin typeface="Calibri"/>
                <a:cs typeface="Calibri"/>
              </a:rPr>
              <a:t>5.</a:t>
            </a:r>
            <a:r>
              <a:rPr sz="3600" spc="225" dirty="0">
                <a:latin typeface="Calibri"/>
                <a:cs typeface="Calibri"/>
              </a:rPr>
              <a:t> </a:t>
            </a:r>
            <a:r>
              <a:rPr sz="3600" b="1" dirty="0">
                <a:latin typeface="Calibri"/>
                <a:cs typeface="Calibri"/>
              </a:rPr>
              <a:t>Biases</a:t>
            </a:r>
            <a:r>
              <a:rPr sz="3600" b="1" spc="-135" dirty="0">
                <a:latin typeface="Calibri"/>
                <a:cs typeface="Calibri"/>
              </a:rPr>
              <a:t> </a:t>
            </a:r>
            <a:r>
              <a:rPr sz="3600" b="1" dirty="0">
                <a:latin typeface="Calibri"/>
                <a:cs typeface="Calibri"/>
              </a:rPr>
              <a:t>in</a:t>
            </a:r>
            <a:r>
              <a:rPr sz="3600" b="1" spc="-140" dirty="0">
                <a:latin typeface="Calibri"/>
                <a:cs typeface="Calibri"/>
              </a:rPr>
              <a:t> </a:t>
            </a:r>
            <a:r>
              <a:rPr sz="3600" b="1" spc="-5" dirty="0">
                <a:latin typeface="Calibri"/>
                <a:cs typeface="Calibri"/>
              </a:rPr>
              <a:t>Language</a:t>
            </a:r>
            <a:r>
              <a:rPr sz="3600" b="1" spc="-114" dirty="0">
                <a:latin typeface="Calibri"/>
                <a:cs typeface="Calibri"/>
              </a:rPr>
              <a:t> </a:t>
            </a:r>
            <a:r>
              <a:rPr sz="3600" b="1" spc="-5" dirty="0">
                <a:latin typeface="Calibri"/>
                <a:cs typeface="Calibri"/>
              </a:rPr>
              <a:t>Use</a:t>
            </a:r>
            <a:r>
              <a:rPr sz="3600" spc="-5" dirty="0">
                <a:latin typeface="Calibri"/>
                <a:cs typeface="Calibri"/>
              </a:rPr>
              <a:t>:</a:t>
            </a:r>
            <a:r>
              <a:rPr sz="3600" spc="-12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The</a:t>
            </a:r>
            <a:r>
              <a:rPr sz="3600" spc="-114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use</a:t>
            </a:r>
            <a:r>
              <a:rPr sz="3600" spc="-16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of</a:t>
            </a:r>
            <a:r>
              <a:rPr sz="3600" spc="-12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AI</a:t>
            </a:r>
            <a:r>
              <a:rPr sz="3600" spc="-14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in </a:t>
            </a:r>
            <a:r>
              <a:rPr sz="3600" spc="-80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language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education</a:t>
            </a:r>
            <a:r>
              <a:rPr sz="3600" dirty="0">
                <a:latin typeface="Calibri"/>
                <a:cs typeface="Calibri"/>
              </a:rPr>
              <a:t> may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reflect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biases </a:t>
            </a:r>
            <a:r>
              <a:rPr sz="3600" dirty="0">
                <a:latin typeface="Calibri"/>
                <a:cs typeface="Calibri"/>
              </a:rPr>
              <a:t> about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what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constitutes</a:t>
            </a:r>
            <a:r>
              <a:rPr sz="3600" spc="-5" dirty="0">
                <a:latin typeface="Calibri"/>
                <a:cs typeface="Calibri"/>
              </a:rPr>
              <a:t> 'appropriate'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language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use,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potentially</a:t>
            </a:r>
            <a:r>
              <a:rPr sz="3600" spc="-5" dirty="0">
                <a:latin typeface="Calibri"/>
                <a:cs typeface="Calibri"/>
              </a:rPr>
              <a:t> limiting </a:t>
            </a:r>
            <a:r>
              <a:rPr sz="3600" dirty="0">
                <a:latin typeface="Calibri"/>
                <a:cs typeface="Calibri"/>
              </a:rPr>
              <a:t> exposure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to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diverse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language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varieties </a:t>
            </a:r>
            <a:r>
              <a:rPr sz="3600" dirty="0">
                <a:latin typeface="Calibri"/>
                <a:cs typeface="Calibri"/>
              </a:rPr>
              <a:t> and </a:t>
            </a:r>
            <a:r>
              <a:rPr sz="3600" spc="-5" dirty="0">
                <a:latin typeface="Calibri"/>
                <a:cs typeface="Calibri"/>
              </a:rPr>
              <a:t>expressions.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1057589"/>
            <a:ext cx="8254365" cy="55505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0000"/>
              </a:lnSpc>
              <a:spcBef>
                <a:spcPts val="100"/>
              </a:spcBef>
            </a:pPr>
            <a:r>
              <a:rPr sz="3600" dirty="0">
                <a:latin typeface="Calibri"/>
                <a:cs typeface="Calibri"/>
              </a:rPr>
              <a:t>S</a:t>
            </a:r>
            <a:r>
              <a:rPr sz="3600" spc="-5" dirty="0">
                <a:latin typeface="Calibri"/>
                <a:cs typeface="Calibri"/>
              </a:rPr>
              <a:t>om</a:t>
            </a:r>
            <a:r>
              <a:rPr sz="3600" dirty="0">
                <a:latin typeface="Calibri"/>
                <a:cs typeface="Calibri"/>
              </a:rPr>
              <a:t>e</a:t>
            </a:r>
            <a:r>
              <a:rPr sz="3600" spc="-19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potent</a:t>
            </a:r>
            <a:r>
              <a:rPr sz="3600" spc="-20" dirty="0">
                <a:latin typeface="Calibri"/>
                <a:cs typeface="Calibri"/>
              </a:rPr>
              <a:t>i</a:t>
            </a:r>
            <a:r>
              <a:rPr sz="3600" dirty="0">
                <a:latin typeface="Calibri"/>
                <a:cs typeface="Calibri"/>
              </a:rPr>
              <a:t>al</a:t>
            </a:r>
            <a:r>
              <a:rPr sz="3600" spc="-204" dirty="0">
                <a:latin typeface="Calibri"/>
                <a:cs typeface="Calibri"/>
              </a:rPr>
              <a:t> </a:t>
            </a:r>
            <a:r>
              <a:rPr sz="3600" spc="-20" dirty="0">
                <a:latin typeface="Calibri"/>
                <a:cs typeface="Calibri"/>
              </a:rPr>
              <a:t>s</a:t>
            </a:r>
            <a:r>
              <a:rPr sz="3600" spc="-5" dirty="0">
                <a:latin typeface="Calibri"/>
                <a:cs typeface="Calibri"/>
              </a:rPr>
              <a:t>o</a:t>
            </a:r>
            <a:r>
              <a:rPr sz="3600" spc="-20" dirty="0">
                <a:latin typeface="Calibri"/>
                <a:cs typeface="Calibri"/>
              </a:rPr>
              <a:t>l</a:t>
            </a:r>
            <a:r>
              <a:rPr sz="3600" spc="-5" dirty="0">
                <a:latin typeface="Calibri"/>
                <a:cs typeface="Calibri"/>
              </a:rPr>
              <a:t>ut</a:t>
            </a:r>
            <a:r>
              <a:rPr sz="3600" spc="-20" dirty="0">
                <a:latin typeface="Calibri"/>
                <a:cs typeface="Calibri"/>
              </a:rPr>
              <a:t>i</a:t>
            </a:r>
            <a:r>
              <a:rPr sz="3600" spc="35" dirty="0">
                <a:latin typeface="Calibri"/>
                <a:cs typeface="Calibri"/>
              </a:rPr>
              <a:t>o</a:t>
            </a:r>
            <a:r>
              <a:rPr sz="3600" spc="-5" dirty="0">
                <a:latin typeface="Calibri"/>
                <a:cs typeface="Calibri"/>
              </a:rPr>
              <a:t>n</a:t>
            </a:r>
            <a:r>
              <a:rPr sz="3600" dirty="0">
                <a:latin typeface="Calibri"/>
                <a:cs typeface="Calibri"/>
              </a:rPr>
              <a:t>s</a:t>
            </a:r>
            <a:r>
              <a:rPr sz="3600" spc="-18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to</a:t>
            </a:r>
            <a:r>
              <a:rPr sz="3600" spc="-20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the</a:t>
            </a:r>
            <a:r>
              <a:rPr sz="3600" spc="-190" dirty="0">
                <a:latin typeface="Calibri"/>
                <a:cs typeface="Calibri"/>
              </a:rPr>
              <a:t> </a:t>
            </a:r>
            <a:r>
              <a:rPr sz="3600" spc="-15" dirty="0">
                <a:latin typeface="Calibri"/>
                <a:cs typeface="Calibri"/>
              </a:rPr>
              <a:t>c</a:t>
            </a:r>
            <a:r>
              <a:rPr sz="3600" spc="-5" dirty="0">
                <a:latin typeface="Calibri"/>
                <a:cs typeface="Calibri"/>
              </a:rPr>
              <a:t>hal</a:t>
            </a:r>
            <a:r>
              <a:rPr sz="3600" spc="-20" dirty="0">
                <a:latin typeface="Calibri"/>
                <a:cs typeface="Calibri"/>
              </a:rPr>
              <a:t>l</a:t>
            </a:r>
            <a:r>
              <a:rPr sz="3600" dirty="0">
                <a:latin typeface="Calibri"/>
                <a:cs typeface="Calibri"/>
              </a:rPr>
              <a:t>en</a:t>
            </a:r>
            <a:r>
              <a:rPr sz="3600" spc="15" dirty="0">
                <a:latin typeface="Calibri"/>
                <a:cs typeface="Calibri"/>
              </a:rPr>
              <a:t>g</a:t>
            </a:r>
            <a:r>
              <a:rPr sz="3600" dirty="0">
                <a:latin typeface="Calibri"/>
                <a:cs typeface="Calibri"/>
              </a:rPr>
              <a:t>es</a:t>
            </a:r>
            <a:r>
              <a:rPr sz="3600" spc="-180" dirty="0">
                <a:latin typeface="Calibri"/>
                <a:cs typeface="Calibri"/>
              </a:rPr>
              <a:t> </a:t>
            </a:r>
            <a:r>
              <a:rPr sz="3600" spc="-30" dirty="0">
                <a:latin typeface="Calibri"/>
                <a:cs typeface="Calibri"/>
              </a:rPr>
              <a:t>o</a:t>
            </a:r>
            <a:r>
              <a:rPr sz="3600" dirty="0">
                <a:latin typeface="Calibri"/>
                <a:cs typeface="Calibri"/>
              </a:rPr>
              <a:t>f  </a:t>
            </a:r>
            <a:r>
              <a:rPr sz="3600" spc="-5" dirty="0">
                <a:latin typeface="Calibri"/>
                <a:cs typeface="Calibri"/>
              </a:rPr>
              <a:t>using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AI in </a:t>
            </a:r>
            <a:r>
              <a:rPr sz="3600" spc="-10" dirty="0">
                <a:latin typeface="Calibri"/>
                <a:cs typeface="Calibri"/>
              </a:rPr>
              <a:t>English</a:t>
            </a:r>
            <a:r>
              <a:rPr sz="3600" spc="1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language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education</a:t>
            </a:r>
            <a:endParaRPr sz="3600" dirty="0">
              <a:latin typeface="Calibri"/>
              <a:cs typeface="Calibri"/>
            </a:endParaRPr>
          </a:p>
          <a:p>
            <a:pPr marL="469265" marR="6985" indent="-228600" algn="just">
              <a:lnSpc>
                <a:spcPct val="109800"/>
              </a:lnSpc>
              <a:spcBef>
                <a:spcPts val="805"/>
              </a:spcBef>
            </a:pPr>
            <a:r>
              <a:rPr sz="3600" spc="-5" dirty="0">
                <a:latin typeface="Calibri"/>
                <a:cs typeface="Calibri"/>
              </a:rPr>
              <a:t>1.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B050"/>
                </a:solidFill>
                <a:latin typeface="Calibri"/>
                <a:cs typeface="Calibri"/>
              </a:rPr>
              <a:t>Training</a:t>
            </a:r>
            <a:r>
              <a:rPr sz="3600" b="1" spc="5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3600" b="1" spc="-5" dirty="0">
                <a:solidFill>
                  <a:srgbClr val="00B050"/>
                </a:solidFill>
                <a:latin typeface="Calibri"/>
                <a:cs typeface="Calibri"/>
              </a:rPr>
              <a:t>for</a:t>
            </a:r>
            <a:r>
              <a:rPr sz="3600" b="1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3600" b="1" spc="-5" dirty="0">
                <a:solidFill>
                  <a:srgbClr val="00B050"/>
                </a:solidFill>
                <a:latin typeface="Calibri"/>
                <a:cs typeface="Calibri"/>
              </a:rPr>
              <a:t>Teachers</a:t>
            </a:r>
            <a:r>
              <a:rPr sz="3600" spc="-5" dirty="0">
                <a:latin typeface="Calibri"/>
                <a:cs typeface="Calibri"/>
              </a:rPr>
              <a:t>: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Providing </a:t>
            </a:r>
            <a:r>
              <a:rPr sz="3600" spc="-5" dirty="0">
                <a:latin typeface="Calibri"/>
                <a:cs typeface="Calibri"/>
              </a:rPr>
              <a:t> comprehensive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training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for</a:t>
            </a:r>
            <a:r>
              <a:rPr sz="3600" dirty="0">
                <a:latin typeface="Calibri"/>
                <a:cs typeface="Calibri"/>
              </a:rPr>
              <a:t> teachers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on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how </a:t>
            </a:r>
            <a:r>
              <a:rPr sz="3600" dirty="0">
                <a:latin typeface="Calibri"/>
                <a:cs typeface="Calibri"/>
              </a:rPr>
              <a:t>to </a:t>
            </a:r>
            <a:r>
              <a:rPr sz="3600" spc="-5" dirty="0">
                <a:latin typeface="Calibri"/>
                <a:cs typeface="Calibri"/>
              </a:rPr>
              <a:t>effectively </a:t>
            </a:r>
            <a:r>
              <a:rPr sz="3600" dirty="0">
                <a:latin typeface="Calibri"/>
                <a:cs typeface="Calibri"/>
              </a:rPr>
              <a:t>use </a:t>
            </a:r>
            <a:r>
              <a:rPr sz="3600" spc="-15" dirty="0">
                <a:latin typeface="Calibri"/>
                <a:cs typeface="Calibri"/>
              </a:rPr>
              <a:t>AI </a:t>
            </a:r>
            <a:r>
              <a:rPr sz="3600" spc="-5" dirty="0">
                <a:latin typeface="Calibri"/>
                <a:cs typeface="Calibri"/>
              </a:rPr>
              <a:t>tools in </a:t>
            </a:r>
            <a:r>
              <a:rPr sz="3600" spc="-10" dirty="0">
                <a:latin typeface="Calibri"/>
                <a:cs typeface="Calibri"/>
              </a:rPr>
              <a:t>English </a:t>
            </a:r>
            <a:r>
              <a:rPr sz="3600" spc="-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language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teaching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is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crucial.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Teachers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need to </a:t>
            </a:r>
            <a:r>
              <a:rPr sz="3600" spc="-5" dirty="0">
                <a:latin typeface="Calibri"/>
                <a:cs typeface="Calibri"/>
              </a:rPr>
              <a:t>develop </a:t>
            </a:r>
            <a:r>
              <a:rPr sz="3600" dirty="0">
                <a:latin typeface="Calibri"/>
                <a:cs typeface="Calibri"/>
              </a:rPr>
              <a:t>their AI </a:t>
            </a:r>
            <a:r>
              <a:rPr sz="3600" spc="-5" dirty="0">
                <a:latin typeface="Calibri"/>
                <a:cs typeface="Calibri"/>
              </a:rPr>
              <a:t>literacy </a:t>
            </a:r>
            <a:r>
              <a:rPr sz="3600" spc="-10" dirty="0">
                <a:latin typeface="Calibri"/>
                <a:cs typeface="Calibri"/>
              </a:rPr>
              <a:t>skills </a:t>
            </a:r>
            <a:r>
              <a:rPr sz="3600" spc="5" dirty="0">
                <a:latin typeface="Calibri"/>
                <a:cs typeface="Calibri"/>
              </a:rPr>
              <a:t>to </a:t>
            </a:r>
            <a:r>
              <a:rPr sz="3600" spc="1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understand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the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technology's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limitations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and </a:t>
            </a:r>
            <a:r>
              <a:rPr sz="3600" spc="-5" dirty="0">
                <a:latin typeface="Calibri"/>
                <a:cs typeface="Calibri"/>
              </a:rPr>
              <a:t>risks.</a:t>
            </a:r>
            <a:endParaRPr sz="3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1816684"/>
            <a:ext cx="271653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98500" algn="l"/>
              </a:tabLst>
            </a:pPr>
            <a:r>
              <a:rPr sz="3600" spc="-5" dirty="0">
                <a:latin typeface="Calibri"/>
                <a:cs typeface="Calibri"/>
              </a:rPr>
              <a:t>2.	</a:t>
            </a:r>
            <a:r>
              <a:rPr sz="3600" b="1" spc="-5" dirty="0">
                <a:solidFill>
                  <a:srgbClr val="00B050"/>
                </a:solidFill>
                <a:latin typeface="Calibri"/>
                <a:cs typeface="Calibri"/>
              </a:rPr>
              <a:t>Promoting</a:t>
            </a:r>
            <a:endParaRPr sz="3600" dirty="0">
              <a:solidFill>
                <a:srgbClr val="00B050"/>
              </a:solidFill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36161" y="1816684"/>
            <a:ext cx="147510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15" dirty="0">
                <a:solidFill>
                  <a:srgbClr val="00B050"/>
                </a:solidFill>
                <a:latin typeface="Calibri"/>
                <a:cs typeface="Calibri"/>
              </a:rPr>
              <a:t>Le</a:t>
            </a:r>
            <a:r>
              <a:rPr sz="3600" b="1" dirty="0">
                <a:solidFill>
                  <a:srgbClr val="00B050"/>
                </a:solidFill>
                <a:latin typeface="Calibri"/>
                <a:cs typeface="Calibri"/>
              </a:rPr>
              <a:t>arn</a:t>
            </a:r>
            <a:r>
              <a:rPr sz="3600" b="1" spc="5" dirty="0">
                <a:solidFill>
                  <a:srgbClr val="00B050"/>
                </a:solidFill>
                <a:latin typeface="Calibri"/>
                <a:cs typeface="Calibri"/>
              </a:rPr>
              <a:t>e</a:t>
            </a:r>
            <a:r>
              <a:rPr sz="3600" b="1" dirty="0">
                <a:solidFill>
                  <a:srgbClr val="00B050"/>
                </a:solidFill>
                <a:latin typeface="Calibri"/>
                <a:cs typeface="Calibri"/>
              </a:rPr>
              <a:t>r</a:t>
            </a:r>
            <a:endParaRPr sz="3600" dirty="0">
              <a:solidFill>
                <a:srgbClr val="00B050"/>
              </a:solidFill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59153" y="2420569"/>
            <a:ext cx="468630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147570" algn="l"/>
                <a:tab pos="3679825" algn="l"/>
              </a:tabLst>
            </a:pPr>
            <a:r>
              <a:rPr sz="3600" spc="-5" dirty="0">
                <a:latin typeface="Calibri"/>
                <a:cs typeface="Calibri"/>
              </a:rPr>
              <a:t>Educa</a:t>
            </a:r>
            <a:r>
              <a:rPr sz="3600" spc="-20" dirty="0">
                <a:latin typeface="Calibri"/>
                <a:cs typeface="Calibri"/>
              </a:rPr>
              <a:t>t</a:t>
            </a:r>
            <a:r>
              <a:rPr sz="3600" spc="-5" dirty="0">
                <a:latin typeface="Calibri"/>
                <a:cs typeface="Calibri"/>
              </a:rPr>
              <a:t>o</a:t>
            </a:r>
            <a:r>
              <a:rPr sz="3600" spc="-15" dirty="0">
                <a:latin typeface="Calibri"/>
                <a:cs typeface="Calibri"/>
              </a:rPr>
              <a:t>r</a:t>
            </a:r>
            <a:r>
              <a:rPr sz="3600" dirty="0">
                <a:latin typeface="Calibri"/>
                <a:cs typeface="Calibri"/>
              </a:rPr>
              <a:t>s	</a:t>
            </a:r>
            <a:r>
              <a:rPr sz="3600" spc="-5" dirty="0">
                <a:latin typeface="Calibri"/>
                <a:cs typeface="Calibri"/>
              </a:rPr>
              <a:t>s</a:t>
            </a:r>
            <a:r>
              <a:rPr sz="3600" spc="5" dirty="0">
                <a:latin typeface="Calibri"/>
                <a:cs typeface="Calibri"/>
              </a:rPr>
              <a:t>h</a:t>
            </a:r>
            <a:r>
              <a:rPr sz="3600" spc="-5" dirty="0">
                <a:latin typeface="Calibri"/>
                <a:cs typeface="Calibri"/>
              </a:rPr>
              <a:t>o</a:t>
            </a:r>
            <a:r>
              <a:rPr sz="3600" spc="-25" dirty="0">
                <a:latin typeface="Calibri"/>
                <a:cs typeface="Calibri"/>
              </a:rPr>
              <a:t>u</a:t>
            </a:r>
            <a:r>
              <a:rPr sz="3600" spc="-10" dirty="0">
                <a:latin typeface="Calibri"/>
                <a:cs typeface="Calibri"/>
              </a:rPr>
              <a:t>l</a:t>
            </a:r>
            <a:r>
              <a:rPr sz="3600" dirty="0">
                <a:latin typeface="Calibri"/>
                <a:cs typeface="Calibri"/>
              </a:rPr>
              <a:t>d	</a:t>
            </a:r>
            <a:r>
              <a:rPr sz="3600" spc="-5" dirty="0">
                <a:latin typeface="Calibri"/>
                <a:cs typeface="Calibri"/>
              </a:rPr>
              <a:t>focus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79692" y="2420569"/>
            <a:ext cx="207200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20" dirty="0">
                <a:latin typeface="Calibri"/>
                <a:cs typeface="Calibri"/>
              </a:rPr>
              <a:t>d</a:t>
            </a:r>
            <a:r>
              <a:rPr sz="3600" dirty="0">
                <a:latin typeface="Calibri"/>
                <a:cs typeface="Calibri"/>
              </a:rPr>
              <a:t>ev</a:t>
            </a:r>
            <a:r>
              <a:rPr sz="3600" spc="10" dirty="0">
                <a:latin typeface="Calibri"/>
                <a:cs typeface="Calibri"/>
              </a:rPr>
              <a:t>e</a:t>
            </a:r>
            <a:r>
              <a:rPr sz="3600" spc="-10" dirty="0">
                <a:latin typeface="Calibri"/>
                <a:cs typeface="Calibri"/>
              </a:rPr>
              <a:t>l</a:t>
            </a:r>
            <a:r>
              <a:rPr sz="3600" spc="-5" dirty="0">
                <a:latin typeface="Calibri"/>
                <a:cs typeface="Calibri"/>
              </a:rPr>
              <a:t>oping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59153" y="3021025"/>
            <a:ext cx="397573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22780" algn="l"/>
                <a:tab pos="2593340" algn="l"/>
              </a:tabLst>
            </a:pPr>
            <a:r>
              <a:rPr sz="3600" spc="-5" dirty="0">
                <a:latin typeface="Calibri"/>
                <a:cs typeface="Calibri"/>
              </a:rPr>
              <a:t>learners'	</a:t>
            </a:r>
            <a:r>
              <a:rPr sz="3600" dirty="0">
                <a:latin typeface="Calibri"/>
                <a:cs typeface="Calibri"/>
              </a:rPr>
              <a:t>AI	</a:t>
            </a:r>
            <a:r>
              <a:rPr sz="3600" spc="-5" dirty="0">
                <a:latin typeface="Calibri"/>
                <a:cs typeface="Calibri"/>
              </a:rPr>
              <a:t>literacy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598826" y="1761805"/>
            <a:ext cx="3561715" cy="18338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22630" marR="5080" indent="193040">
              <a:lnSpc>
                <a:spcPct val="110100"/>
              </a:lnSpc>
              <a:spcBef>
                <a:spcPts val="95"/>
              </a:spcBef>
              <a:tabLst>
                <a:tab pos="1931035" algn="l"/>
              </a:tabLst>
            </a:pPr>
            <a:r>
              <a:rPr sz="3600" b="1" dirty="0">
                <a:solidFill>
                  <a:srgbClr val="00B050"/>
                </a:solidFill>
                <a:latin typeface="Calibri"/>
                <a:cs typeface="Calibri"/>
              </a:rPr>
              <a:t>AI	</a:t>
            </a:r>
            <a:r>
              <a:rPr sz="3600" b="1" spc="-15" dirty="0">
                <a:solidFill>
                  <a:srgbClr val="00B050"/>
                </a:solidFill>
                <a:latin typeface="Calibri"/>
                <a:cs typeface="Calibri"/>
              </a:rPr>
              <a:t>L</a:t>
            </a:r>
            <a:r>
              <a:rPr sz="3600" b="1" dirty="0">
                <a:solidFill>
                  <a:srgbClr val="00B050"/>
                </a:solidFill>
                <a:latin typeface="Calibri"/>
                <a:cs typeface="Calibri"/>
              </a:rPr>
              <a:t>it</a:t>
            </a:r>
            <a:r>
              <a:rPr sz="3600" b="1" spc="5" dirty="0">
                <a:solidFill>
                  <a:srgbClr val="00B050"/>
                </a:solidFill>
                <a:latin typeface="Calibri"/>
                <a:cs typeface="Calibri"/>
              </a:rPr>
              <a:t>e</a:t>
            </a:r>
            <a:r>
              <a:rPr sz="3600" b="1" spc="-5" dirty="0">
                <a:solidFill>
                  <a:srgbClr val="00B050"/>
                </a:solidFill>
                <a:latin typeface="Calibri"/>
                <a:cs typeface="Calibri"/>
              </a:rPr>
              <a:t>rac</a:t>
            </a:r>
            <a:r>
              <a:rPr sz="3600" b="1" spc="30" dirty="0">
                <a:solidFill>
                  <a:srgbClr val="00B050"/>
                </a:solidFill>
                <a:latin typeface="Calibri"/>
                <a:cs typeface="Calibri"/>
              </a:rPr>
              <a:t>y</a:t>
            </a:r>
            <a:r>
              <a:rPr sz="3600" dirty="0">
                <a:latin typeface="Calibri"/>
                <a:cs typeface="Calibri"/>
              </a:rPr>
              <a:t>:  </a:t>
            </a:r>
            <a:r>
              <a:rPr sz="3600" spc="-5" dirty="0">
                <a:latin typeface="Calibri"/>
                <a:cs typeface="Calibri"/>
              </a:rPr>
              <a:t>on</a:t>
            </a:r>
            <a:endParaRPr sz="3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  <a:tabLst>
                <a:tab pos="721995" algn="l"/>
              </a:tabLst>
            </a:pPr>
            <a:r>
              <a:rPr sz="3600" spc="-5" dirty="0">
                <a:latin typeface="Calibri"/>
                <a:cs typeface="Calibri"/>
              </a:rPr>
              <a:t>so	</a:t>
            </a:r>
            <a:r>
              <a:rPr sz="3600" dirty="0">
                <a:latin typeface="Calibri"/>
                <a:cs typeface="Calibri"/>
              </a:rPr>
              <a:t>that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359153" y="3573078"/>
            <a:ext cx="2399665" cy="1226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9500"/>
              </a:lnSpc>
              <a:spcBef>
                <a:spcPts val="100"/>
              </a:spcBef>
            </a:pPr>
            <a:r>
              <a:rPr sz="3600" spc="-15" dirty="0">
                <a:latin typeface="Calibri"/>
                <a:cs typeface="Calibri"/>
              </a:rPr>
              <a:t>c</a:t>
            </a:r>
            <a:r>
              <a:rPr sz="3600" spc="-5" dirty="0">
                <a:latin typeface="Calibri"/>
                <a:cs typeface="Calibri"/>
              </a:rPr>
              <a:t>ompreh</a:t>
            </a:r>
            <a:r>
              <a:rPr sz="3600" spc="5" dirty="0">
                <a:latin typeface="Calibri"/>
                <a:cs typeface="Calibri"/>
              </a:rPr>
              <a:t>e</a:t>
            </a:r>
            <a:r>
              <a:rPr sz="3600" spc="-5" dirty="0">
                <a:latin typeface="Calibri"/>
                <a:cs typeface="Calibri"/>
              </a:rPr>
              <a:t>nd  associated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754013" y="3573078"/>
            <a:ext cx="3233420" cy="1226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99720">
              <a:lnSpc>
                <a:spcPct val="109500"/>
              </a:lnSpc>
              <a:spcBef>
                <a:spcPts val="100"/>
              </a:spcBef>
              <a:tabLst>
                <a:tab pos="1254760" algn="l"/>
                <a:tab pos="1273810" algn="l"/>
                <a:tab pos="2093595" algn="l"/>
              </a:tabLst>
            </a:pPr>
            <a:r>
              <a:rPr sz="3600" dirty="0">
                <a:latin typeface="Calibri"/>
                <a:cs typeface="Calibri"/>
              </a:rPr>
              <a:t>t</a:t>
            </a:r>
            <a:r>
              <a:rPr sz="3600" spc="-30" dirty="0">
                <a:latin typeface="Calibri"/>
                <a:cs typeface="Calibri"/>
              </a:rPr>
              <a:t>h</a:t>
            </a:r>
            <a:r>
              <a:rPr sz="3600" dirty="0">
                <a:latin typeface="Calibri"/>
                <a:cs typeface="Calibri"/>
              </a:rPr>
              <a:t>e	</a:t>
            </a:r>
            <a:r>
              <a:rPr sz="3600" spc="-10" dirty="0">
                <a:latin typeface="Calibri"/>
                <a:cs typeface="Calibri"/>
              </a:rPr>
              <a:t>li</a:t>
            </a:r>
            <a:r>
              <a:rPr sz="3600" dirty="0">
                <a:latin typeface="Calibri"/>
                <a:cs typeface="Calibri"/>
              </a:rPr>
              <a:t>m</a:t>
            </a:r>
            <a:r>
              <a:rPr sz="3600" spc="-15" dirty="0">
                <a:latin typeface="Calibri"/>
                <a:cs typeface="Calibri"/>
              </a:rPr>
              <a:t>i</a:t>
            </a:r>
            <a:r>
              <a:rPr sz="3600" dirty="0">
                <a:latin typeface="Calibri"/>
                <a:cs typeface="Calibri"/>
              </a:rPr>
              <a:t>ta</a:t>
            </a:r>
            <a:r>
              <a:rPr sz="3600" spc="-15" dirty="0">
                <a:latin typeface="Calibri"/>
                <a:cs typeface="Calibri"/>
              </a:rPr>
              <a:t>t</a:t>
            </a:r>
            <a:r>
              <a:rPr sz="3600" spc="-10" dirty="0">
                <a:latin typeface="Calibri"/>
                <a:cs typeface="Calibri"/>
              </a:rPr>
              <a:t>i</a:t>
            </a:r>
            <a:r>
              <a:rPr sz="3600" spc="-5" dirty="0">
                <a:latin typeface="Calibri"/>
                <a:cs typeface="Calibri"/>
              </a:rPr>
              <a:t>ons  </a:t>
            </a:r>
            <a:r>
              <a:rPr sz="3600" spc="-10" dirty="0">
                <a:latin typeface="Calibri"/>
                <a:cs typeface="Calibri"/>
              </a:rPr>
              <a:t>with		</a:t>
            </a:r>
            <a:r>
              <a:rPr sz="3600" dirty="0">
                <a:latin typeface="Calibri"/>
                <a:cs typeface="Calibri"/>
              </a:rPr>
              <a:t>AI	</a:t>
            </a:r>
            <a:r>
              <a:rPr sz="3600" spc="-5" dirty="0">
                <a:latin typeface="Calibri"/>
                <a:cs typeface="Calibri"/>
              </a:rPr>
              <a:t>tools.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282150" y="2966272"/>
            <a:ext cx="1875789" cy="18338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indent="80645" algn="just">
              <a:lnSpc>
                <a:spcPct val="109800"/>
              </a:lnSpc>
              <a:spcBef>
                <a:spcPts val="110"/>
              </a:spcBef>
            </a:pPr>
            <a:r>
              <a:rPr sz="3600" dirty="0">
                <a:latin typeface="Calibri"/>
                <a:cs typeface="Calibri"/>
              </a:rPr>
              <a:t>they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can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and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risks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This</a:t>
            </a:r>
            <a:r>
              <a:rPr sz="3600" spc="13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will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359153" y="4774117"/>
            <a:ext cx="7794625" cy="12331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0100"/>
              </a:lnSpc>
              <a:spcBef>
                <a:spcPts val="95"/>
              </a:spcBef>
              <a:tabLst>
                <a:tab pos="2004060" algn="l"/>
                <a:tab pos="3819525" algn="l"/>
                <a:tab pos="4417060" algn="l"/>
                <a:tab pos="5269230" algn="l"/>
                <a:tab pos="5851525" algn="l"/>
              </a:tabLst>
            </a:pPr>
            <a:r>
              <a:rPr sz="3600" dirty="0">
                <a:latin typeface="Calibri"/>
                <a:cs typeface="Calibri"/>
              </a:rPr>
              <a:t>em</a:t>
            </a:r>
            <a:r>
              <a:rPr sz="3600" spc="5" dirty="0">
                <a:latin typeface="Calibri"/>
                <a:cs typeface="Calibri"/>
              </a:rPr>
              <a:t>p</a:t>
            </a:r>
            <a:r>
              <a:rPr sz="3600" spc="-5" dirty="0">
                <a:latin typeface="Calibri"/>
                <a:cs typeface="Calibri"/>
              </a:rPr>
              <a:t>owe</a:t>
            </a:r>
            <a:r>
              <a:rPr sz="3600" dirty="0">
                <a:latin typeface="Calibri"/>
                <a:cs typeface="Calibri"/>
              </a:rPr>
              <a:t>r	</a:t>
            </a:r>
            <a:r>
              <a:rPr sz="3600" spc="-5" dirty="0">
                <a:latin typeface="Calibri"/>
                <a:cs typeface="Calibri"/>
              </a:rPr>
              <a:t>student</a:t>
            </a:r>
            <a:r>
              <a:rPr sz="3600" dirty="0">
                <a:latin typeface="Calibri"/>
                <a:cs typeface="Calibri"/>
              </a:rPr>
              <a:t>s	to	</a:t>
            </a:r>
            <a:r>
              <a:rPr sz="3600" spc="-5" dirty="0">
                <a:latin typeface="Calibri"/>
                <a:cs typeface="Calibri"/>
              </a:rPr>
              <a:t>u</a:t>
            </a:r>
            <a:r>
              <a:rPr sz="3600" spc="5" dirty="0">
                <a:latin typeface="Calibri"/>
                <a:cs typeface="Calibri"/>
              </a:rPr>
              <a:t>s</a:t>
            </a:r>
            <a:r>
              <a:rPr sz="3600" dirty="0">
                <a:latin typeface="Calibri"/>
                <a:cs typeface="Calibri"/>
              </a:rPr>
              <a:t>e	AI	</a:t>
            </a:r>
            <a:r>
              <a:rPr sz="3600" spc="-20" dirty="0">
                <a:latin typeface="Calibri"/>
                <a:cs typeface="Calibri"/>
              </a:rPr>
              <a:t>e</a:t>
            </a:r>
            <a:r>
              <a:rPr sz="3600" spc="-5" dirty="0">
                <a:latin typeface="Calibri"/>
                <a:cs typeface="Calibri"/>
              </a:rPr>
              <a:t>ff</a:t>
            </a:r>
            <a:r>
              <a:rPr sz="3600" spc="10" dirty="0">
                <a:latin typeface="Calibri"/>
                <a:cs typeface="Calibri"/>
              </a:rPr>
              <a:t>e</a:t>
            </a:r>
            <a:r>
              <a:rPr sz="3600" spc="-15" dirty="0">
                <a:latin typeface="Calibri"/>
                <a:cs typeface="Calibri"/>
              </a:rPr>
              <a:t>c</a:t>
            </a:r>
            <a:r>
              <a:rPr sz="3600" dirty="0">
                <a:latin typeface="Calibri"/>
                <a:cs typeface="Calibri"/>
              </a:rPr>
              <a:t>t</a:t>
            </a:r>
            <a:r>
              <a:rPr sz="3600" spc="-20" dirty="0">
                <a:latin typeface="Calibri"/>
                <a:cs typeface="Calibri"/>
              </a:rPr>
              <a:t>i</a:t>
            </a:r>
            <a:r>
              <a:rPr sz="3600" dirty="0">
                <a:latin typeface="Calibri"/>
                <a:cs typeface="Calibri"/>
              </a:rPr>
              <a:t>vely  and </a:t>
            </a:r>
            <a:r>
              <a:rPr sz="3600" spc="-5" dirty="0">
                <a:latin typeface="Calibri"/>
                <a:cs typeface="Calibri"/>
              </a:rPr>
              <a:t>responsibly</a:t>
            </a:r>
            <a:r>
              <a:rPr sz="36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.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1057589"/>
            <a:ext cx="8029575" cy="424561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40665" marR="5080" indent="-228600" algn="just">
              <a:lnSpc>
                <a:spcPct val="109800"/>
              </a:lnSpc>
              <a:spcBef>
                <a:spcPts val="110"/>
              </a:spcBef>
            </a:pPr>
            <a:r>
              <a:rPr sz="3600" spc="-5" dirty="0">
                <a:latin typeface="Calibri"/>
                <a:cs typeface="Calibri"/>
              </a:rPr>
              <a:t>3.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B050"/>
                </a:solidFill>
                <a:latin typeface="Calibri"/>
                <a:cs typeface="Calibri"/>
              </a:rPr>
              <a:t>Ethical</a:t>
            </a:r>
            <a:r>
              <a:rPr sz="3600" b="1" spc="5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3600" b="1" spc="-5" dirty="0">
                <a:solidFill>
                  <a:srgbClr val="00B050"/>
                </a:solidFill>
                <a:latin typeface="Calibri"/>
                <a:cs typeface="Calibri"/>
              </a:rPr>
              <a:t>Guidelines</a:t>
            </a:r>
            <a:r>
              <a:rPr sz="3600" b="1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00B050"/>
                </a:solidFill>
                <a:latin typeface="Calibri"/>
                <a:cs typeface="Calibri"/>
              </a:rPr>
              <a:t>and</a:t>
            </a:r>
            <a:r>
              <a:rPr sz="3600" b="1" spc="-5" dirty="0">
                <a:solidFill>
                  <a:srgbClr val="00B050"/>
                </a:solidFill>
                <a:latin typeface="Calibri"/>
                <a:cs typeface="Calibri"/>
              </a:rPr>
              <a:t> Data</a:t>
            </a:r>
            <a:r>
              <a:rPr sz="3600" b="1" dirty="0">
                <a:solidFill>
                  <a:srgbClr val="00B050"/>
                </a:solidFill>
                <a:latin typeface="Calibri"/>
                <a:cs typeface="Calibri"/>
              </a:rPr>
              <a:t> Privacy</a:t>
            </a:r>
            <a:r>
              <a:rPr sz="3600" dirty="0">
                <a:latin typeface="Calibri"/>
                <a:cs typeface="Calibri"/>
              </a:rPr>
              <a:t>: 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Establishing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clear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rules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on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data</a:t>
            </a:r>
            <a:r>
              <a:rPr sz="3600" spc="-5" dirty="0">
                <a:latin typeface="Calibri"/>
                <a:cs typeface="Calibri"/>
              </a:rPr>
              <a:t> privacy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and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ethics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statements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for</a:t>
            </a:r>
            <a:r>
              <a:rPr sz="3600" dirty="0">
                <a:latin typeface="Calibri"/>
                <a:cs typeface="Calibri"/>
              </a:rPr>
              <a:t> AI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20" dirty="0">
                <a:latin typeface="Calibri"/>
                <a:cs typeface="Calibri"/>
              </a:rPr>
              <a:t>in</a:t>
            </a:r>
            <a:r>
              <a:rPr sz="3600" spc="-1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English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Language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Teaching</a:t>
            </a:r>
            <a:r>
              <a:rPr sz="3600" spc="-5" dirty="0">
                <a:latin typeface="Calibri"/>
                <a:cs typeface="Calibri"/>
              </a:rPr>
              <a:t> (ELT)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is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essential</a:t>
            </a:r>
            <a:r>
              <a:rPr sz="3600" dirty="0">
                <a:latin typeface="Calibri"/>
                <a:cs typeface="Calibri"/>
              </a:rPr>
              <a:t> to 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address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ethical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concerns</a:t>
            </a:r>
            <a:r>
              <a:rPr sz="3600" spc="-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related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to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learner data </a:t>
            </a:r>
            <a:r>
              <a:rPr sz="3600" spc="-10" dirty="0">
                <a:latin typeface="Calibri"/>
                <a:cs typeface="Calibri"/>
              </a:rPr>
              <a:t>collection, </a:t>
            </a:r>
            <a:r>
              <a:rPr sz="3600" spc="-5" dirty="0">
                <a:latin typeface="Calibri"/>
                <a:cs typeface="Calibri"/>
              </a:rPr>
              <a:t>surveillance, </a:t>
            </a:r>
            <a:r>
              <a:rPr sz="3600" dirty="0">
                <a:latin typeface="Calibri"/>
                <a:cs typeface="Calibri"/>
              </a:rPr>
              <a:t>and 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privacy.</a:t>
            </a:r>
            <a:endParaRPr sz="3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1057589"/>
            <a:ext cx="8032115" cy="54502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40665" marR="5080" indent="-228600" algn="just">
              <a:lnSpc>
                <a:spcPct val="109800"/>
              </a:lnSpc>
              <a:spcBef>
                <a:spcPts val="110"/>
              </a:spcBef>
            </a:pPr>
            <a:r>
              <a:rPr sz="3600" spc="-5" dirty="0">
                <a:latin typeface="Calibri"/>
                <a:cs typeface="Calibri"/>
              </a:rPr>
              <a:t>4.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B050"/>
                </a:solidFill>
                <a:latin typeface="Calibri"/>
                <a:cs typeface="Calibri"/>
              </a:rPr>
              <a:t>Research</a:t>
            </a:r>
            <a:r>
              <a:rPr sz="3600" b="1" spc="5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00B050"/>
                </a:solidFill>
                <a:latin typeface="Calibri"/>
                <a:cs typeface="Calibri"/>
              </a:rPr>
              <a:t>and</a:t>
            </a:r>
            <a:r>
              <a:rPr sz="3600" b="1" spc="-5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B050"/>
                </a:solidFill>
                <a:latin typeface="Calibri"/>
                <a:cs typeface="Calibri"/>
              </a:rPr>
              <a:t>Development</a:t>
            </a:r>
            <a:r>
              <a:rPr sz="3600" dirty="0">
                <a:latin typeface="Calibri"/>
                <a:cs typeface="Calibri"/>
              </a:rPr>
              <a:t>: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Further 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research is needed </a:t>
            </a:r>
            <a:r>
              <a:rPr sz="3600" dirty="0">
                <a:latin typeface="Calibri"/>
                <a:cs typeface="Calibri"/>
              </a:rPr>
              <a:t>to </a:t>
            </a:r>
            <a:r>
              <a:rPr sz="3600" spc="-5" dirty="0">
                <a:latin typeface="Calibri"/>
                <a:cs typeface="Calibri"/>
              </a:rPr>
              <a:t>explore </a:t>
            </a:r>
            <a:r>
              <a:rPr sz="3600" dirty="0">
                <a:latin typeface="Calibri"/>
                <a:cs typeface="Calibri"/>
              </a:rPr>
              <a:t>the </a:t>
            </a:r>
            <a:r>
              <a:rPr sz="3600" spc="10" dirty="0">
                <a:latin typeface="Calibri"/>
                <a:cs typeface="Calibri"/>
              </a:rPr>
              <a:t>long- </a:t>
            </a:r>
            <a:r>
              <a:rPr sz="3600" spc="1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term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effects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of</a:t>
            </a:r>
            <a:r>
              <a:rPr sz="3600" dirty="0">
                <a:latin typeface="Calibri"/>
                <a:cs typeface="Calibri"/>
              </a:rPr>
              <a:t> AI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in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language</a:t>
            </a:r>
            <a:r>
              <a:rPr sz="3600" spc="-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learning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environments, </a:t>
            </a:r>
            <a:r>
              <a:rPr sz="3600" spc="-10" dirty="0">
                <a:latin typeface="Calibri"/>
                <a:cs typeface="Calibri"/>
              </a:rPr>
              <a:t>optimize </a:t>
            </a:r>
            <a:r>
              <a:rPr sz="3600" dirty="0">
                <a:latin typeface="Calibri"/>
                <a:cs typeface="Calibri"/>
              </a:rPr>
              <a:t>the </a:t>
            </a:r>
            <a:r>
              <a:rPr sz="3600" spc="-10" dirty="0">
                <a:latin typeface="Calibri"/>
                <a:cs typeface="Calibri"/>
              </a:rPr>
              <a:t>integration </a:t>
            </a:r>
            <a:r>
              <a:rPr sz="3600" spc="-5" dirty="0">
                <a:latin typeface="Calibri"/>
                <a:cs typeface="Calibri"/>
              </a:rPr>
              <a:t>of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AI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tools,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5" dirty="0">
                <a:latin typeface="Calibri"/>
                <a:cs typeface="Calibri"/>
              </a:rPr>
              <a:t>and</a:t>
            </a:r>
            <a:r>
              <a:rPr sz="3600" spc="1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understand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specific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challenges around </a:t>
            </a:r>
            <a:r>
              <a:rPr sz="3600" dirty="0">
                <a:latin typeface="Calibri"/>
                <a:cs typeface="Calibri"/>
              </a:rPr>
              <a:t>AI use </a:t>
            </a:r>
            <a:r>
              <a:rPr sz="3600" spc="-5" dirty="0">
                <a:latin typeface="Calibri"/>
                <a:cs typeface="Calibri"/>
              </a:rPr>
              <a:t>in ELT. Research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should </a:t>
            </a:r>
            <a:r>
              <a:rPr sz="3600" dirty="0">
                <a:latin typeface="Calibri"/>
                <a:cs typeface="Calibri"/>
              </a:rPr>
              <a:t>also </a:t>
            </a:r>
            <a:r>
              <a:rPr sz="3600" spc="-5" dirty="0">
                <a:latin typeface="Calibri"/>
                <a:cs typeface="Calibri"/>
              </a:rPr>
              <a:t>focus on how </a:t>
            </a:r>
            <a:r>
              <a:rPr sz="3600" dirty="0">
                <a:latin typeface="Calibri"/>
                <a:cs typeface="Calibri"/>
              </a:rPr>
              <a:t>AI </a:t>
            </a:r>
            <a:r>
              <a:rPr sz="3600" spc="-5" dirty="0">
                <a:latin typeface="Calibri"/>
                <a:cs typeface="Calibri"/>
              </a:rPr>
              <a:t>can </a:t>
            </a:r>
            <a:r>
              <a:rPr sz="3600" dirty="0">
                <a:latin typeface="Calibri"/>
                <a:cs typeface="Calibri"/>
              </a:rPr>
              <a:t>assist </a:t>
            </a:r>
            <a:r>
              <a:rPr sz="3600" spc="-5" dirty="0">
                <a:latin typeface="Calibri"/>
                <a:cs typeface="Calibri"/>
              </a:rPr>
              <a:t>in 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developing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receptive</a:t>
            </a:r>
            <a:r>
              <a:rPr sz="3600" spc="-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skills</a:t>
            </a:r>
            <a:r>
              <a:rPr sz="3600" spc="-5" dirty="0">
                <a:latin typeface="Calibri"/>
                <a:cs typeface="Calibri"/>
              </a:rPr>
              <a:t> like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listening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and </a:t>
            </a:r>
            <a:r>
              <a:rPr sz="3600" spc="-5" dirty="0">
                <a:latin typeface="Calibri"/>
                <a:cs typeface="Calibri"/>
              </a:rPr>
              <a:t>improve</a:t>
            </a:r>
            <a:r>
              <a:rPr sz="3600" spc="-1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assessment </a:t>
            </a:r>
            <a:r>
              <a:rPr sz="3600" dirty="0">
                <a:latin typeface="Calibri"/>
                <a:cs typeface="Calibri"/>
              </a:rPr>
              <a:t>methods.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1057589"/>
            <a:ext cx="8028940" cy="424561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40665" marR="5080" indent="-228600" algn="just">
              <a:lnSpc>
                <a:spcPct val="109800"/>
              </a:lnSpc>
              <a:spcBef>
                <a:spcPts val="110"/>
              </a:spcBef>
            </a:pPr>
            <a:r>
              <a:rPr sz="3600" spc="-5" dirty="0">
                <a:latin typeface="Calibri"/>
                <a:cs typeface="Calibri"/>
              </a:rPr>
              <a:t>5.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B050"/>
                </a:solidFill>
                <a:latin typeface="Calibri"/>
                <a:cs typeface="Calibri"/>
              </a:rPr>
              <a:t>Human</a:t>
            </a:r>
            <a:r>
              <a:rPr sz="3600" b="1" spc="5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B050"/>
                </a:solidFill>
                <a:latin typeface="Calibri"/>
                <a:cs typeface="Calibri"/>
              </a:rPr>
              <a:t>Interaction</a:t>
            </a:r>
            <a:r>
              <a:rPr sz="3600" dirty="0">
                <a:latin typeface="Calibri"/>
                <a:cs typeface="Calibri"/>
              </a:rPr>
              <a:t>: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While</a:t>
            </a:r>
            <a:r>
              <a:rPr sz="3600" spc="-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AI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offers 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benefits, ensuring </a:t>
            </a:r>
            <a:r>
              <a:rPr sz="3600" dirty="0">
                <a:latin typeface="Calibri"/>
                <a:cs typeface="Calibri"/>
              </a:rPr>
              <a:t>that human </a:t>
            </a:r>
            <a:r>
              <a:rPr sz="3600" spc="-10" dirty="0">
                <a:latin typeface="Calibri"/>
                <a:cs typeface="Calibri"/>
              </a:rPr>
              <a:t>interaction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remains</a:t>
            </a:r>
            <a:r>
              <a:rPr sz="3600" dirty="0">
                <a:latin typeface="Calibri"/>
                <a:cs typeface="Calibri"/>
              </a:rPr>
              <a:t> a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key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component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of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English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language </a:t>
            </a:r>
            <a:r>
              <a:rPr sz="3600" spc="-5" dirty="0">
                <a:latin typeface="Calibri"/>
                <a:cs typeface="Calibri"/>
              </a:rPr>
              <a:t>education is vital. Combining </a:t>
            </a:r>
            <a:r>
              <a:rPr sz="3600" dirty="0">
                <a:latin typeface="Calibri"/>
                <a:cs typeface="Calibri"/>
              </a:rPr>
              <a:t>AI 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tools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with</a:t>
            </a:r>
            <a:r>
              <a:rPr sz="3600" spc="-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opportunities</a:t>
            </a:r>
            <a:r>
              <a:rPr sz="3600" spc="-5" dirty="0">
                <a:latin typeface="Calibri"/>
                <a:cs typeface="Calibri"/>
              </a:rPr>
              <a:t> for</a:t>
            </a:r>
            <a:r>
              <a:rPr sz="3600" dirty="0">
                <a:latin typeface="Calibri"/>
                <a:cs typeface="Calibri"/>
              </a:rPr>
              <a:t> real-time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feedback from </a:t>
            </a:r>
            <a:r>
              <a:rPr sz="3600" dirty="0">
                <a:latin typeface="Calibri"/>
                <a:cs typeface="Calibri"/>
              </a:rPr>
              <a:t>teachers </a:t>
            </a:r>
            <a:r>
              <a:rPr sz="3600" spc="-5" dirty="0">
                <a:latin typeface="Calibri"/>
                <a:cs typeface="Calibri"/>
              </a:rPr>
              <a:t>can enhance </a:t>
            </a:r>
            <a:r>
              <a:rPr sz="3600" dirty="0">
                <a:latin typeface="Calibri"/>
                <a:cs typeface="Calibri"/>
              </a:rPr>
              <a:t>the 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learning experience.</a:t>
            </a:r>
            <a:endParaRPr sz="3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1816684"/>
            <a:ext cx="281432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98500" algn="l"/>
              </a:tabLst>
            </a:pPr>
            <a:r>
              <a:rPr sz="3600" spc="-5" dirty="0">
                <a:latin typeface="Calibri"/>
                <a:cs typeface="Calibri"/>
              </a:rPr>
              <a:t>6</a:t>
            </a:r>
            <a:r>
              <a:rPr sz="3600" dirty="0">
                <a:latin typeface="Calibri"/>
                <a:cs typeface="Calibri"/>
              </a:rPr>
              <a:t>.	</a:t>
            </a:r>
            <a:r>
              <a:rPr sz="3600" b="1" dirty="0">
                <a:solidFill>
                  <a:srgbClr val="00B050"/>
                </a:solidFill>
                <a:latin typeface="Calibri"/>
                <a:cs typeface="Calibri"/>
              </a:rPr>
              <a:t>Ad</a:t>
            </a:r>
            <a:r>
              <a:rPr sz="3600" b="1" spc="15" dirty="0">
                <a:solidFill>
                  <a:srgbClr val="00B050"/>
                </a:solidFill>
                <a:latin typeface="Calibri"/>
                <a:cs typeface="Calibri"/>
              </a:rPr>
              <a:t>d</a:t>
            </a:r>
            <a:r>
              <a:rPr sz="3600" b="1" spc="-5" dirty="0">
                <a:solidFill>
                  <a:srgbClr val="00B050"/>
                </a:solidFill>
                <a:latin typeface="Calibri"/>
                <a:cs typeface="Calibri"/>
              </a:rPr>
              <a:t>r</a:t>
            </a:r>
            <a:r>
              <a:rPr sz="3600" b="1" spc="-20" dirty="0">
                <a:solidFill>
                  <a:srgbClr val="00B050"/>
                </a:solidFill>
                <a:latin typeface="Calibri"/>
                <a:cs typeface="Calibri"/>
              </a:rPr>
              <a:t>e</a:t>
            </a:r>
            <a:r>
              <a:rPr sz="3600" b="1" dirty="0">
                <a:solidFill>
                  <a:srgbClr val="00B050"/>
                </a:solidFill>
                <a:latin typeface="Calibri"/>
                <a:cs typeface="Calibri"/>
              </a:rPr>
              <a:t>ssi</a:t>
            </a:r>
            <a:r>
              <a:rPr sz="3600" b="1" spc="10" dirty="0">
                <a:solidFill>
                  <a:srgbClr val="00B050"/>
                </a:solidFill>
                <a:latin typeface="Calibri"/>
                <a:cs typeface="Calibri"/>
              </a:rPr>
              <a:t>n</a:t>
            </a:r>
            <a:r>
              <a:rPr sz="3600" b="1" dirty="0">
                <a:solidFill>
                  <a:srgbClr val="00B050"/>
                </a:solidFill>
                <a:latin typeface="Calibri"/>
                <a:cs typeface="Calibri"/>
              </a:rPr>
              <a:t>g</a:t>
            </a:r>
            <a:endParaRPr sz="3600" dirty="0">
              <a:solidFill>
                <a:srgbClr val="00B050"/>
              </a:solidFill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01654" y="1816684"/>
            <a:ext cx="134239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solidFill>
                  <a:srgbClr val="00B050"/>
                </a:solidFill>
                <a:latin typeface="Calibri"/>
                <a:cs typeface="Calibri"/>
              </a:rPr>
              <a:t>Biases</a:t>
            </a:r>
            <a:r>
              <a:rPr sz="3600" dirty="0">
                <a:latin typeface="Calibri"/>
                <a:cs typeface="Calibri"/>
              </a:rPr>
              <a:t>: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801482" y="1816684"/>
            <a:ext cx="136017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latin typeface="Calibri"/>
                <a:cs typeface="Calibri"/>
              </a:rPr>
              <a:t>Careful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59153" y="2369118"/>
            <a:ext cx="7799705" cy="423926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 algn="just">
              <a:lnSpc>
                <a:spcPct val="109800"/>
              </a:lnSpc>
              <a:spcBef>
                <a:spcPts val="85"/>
              </a:spcBef>
            </a:pPr>
            <a:r>
              <a:rPr sz="3600" spc="-10" dirty="0">
                <a:latin typeface="Calibri"/>
                <a:cs typeface="Calibri"/>
              </a:rPr>
              <a:t>consideration</a:t>
            </a:r>
            <a:r>
              <a:rPr sz="3600" spc="-5" dirty="0">
                <a:latin typeface="Calibri"/>
                <a:cs typeface="Calibri"/>
              </a:rPr>
              <a:t> should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be</a:t>
            </a:r>
            <a:r>
              <a:rPr sz="3600" spc="-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given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to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addressing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biases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in</a:t>
            </a:r>
            <a:r>
              <a:rPr sz="3600" dirty="0">
                <a:latin typeface="Calibri"/>
                <a:cs typeface="Calibri"/>
              </a:rPr>
              <a:t> AI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tools</a:t>
            </a:r>
            <a:r>
              <a:rPr sz="3600" dirty="0">
                <a:latin typeface="Calibri"/>
                <a:cs typeface="Calibri"/>
              </a:rPr>
              <a:t> regarding 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'appropriate' language use. </a:t>
            </a:r>
            <a:r>
              <a:rPr sz="3600" spc="-10" dirty="0">
                <a:latin typeface="Calibri"/>
                <a:cs typeface="Calibri"/>
              </a:rPr>
              <a:t>Ensuring </a:t>
            </a:r>
            <a:r>
              <a:rPr sz="3600" dirty="0">
                <a:latin typeface="Calibri"/>
                <a:cs typeface="Calibri"/>
              </a:rPr>
              <a:t>that 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AI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models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encompass</a:t>
            </a:r>
            <a:r>
              <a:rPr sz="3600" dirty="0">
                <a:latin typeface="Calibri"/>
                <a:cs typeface="Calibri"/>
              </a:rPr>
              <a:t> a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wide</a:t>
            </a:r>
            <a:r>
              <a:rPr sz="3600" spc="-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range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of 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English </a:t>
            </a:r>
            <a:r>
              <a:rPr sz="3600" spc="-5" dirty="0">
                <a:latin typeface="Calibri"/>
                <a:cs typeface="Calibri"/>
              </a:rPr>
              <a:t>language varieties is important for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providing</a:t>
            </a:r>
            <a:r>
              <a:rPr sz="3600" spc="-5" dirty="0">
                <a:latin typeface="Calibri"/>
                <a:cs typeface="Calibri"/>
              </a:rPr>
              <a:t> inclusive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language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learning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experiences.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1761805"/>
            <a:ext cx="8252459" cy="42456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9900"/>
              </a:lnSpc>
              <a:spcBef>
                <a:spcPts val="105"/>
              </a:spcBef>
            </a:pPr>
            <a:r>
              <a:rPr sz="3600" dirty="0">
                <a:latin typeface="Calibri"/>
                <a:cs typeface="Calibri"/>
              </a:rPr>
              <a:t>By </a:t>
            </a:r>
            <a:r>
              <a:rPr sz="3600" spc="-5" dirty="0">
                <a:latin typeface="Calibri"/>
                <a:cs typeface="Calibri"/>
              </a:rPr>
              <a:t>implementing these </a:t>
            </a:r>
            <a:r>
              <a:rPr sz="3600" spc="-10" dirty="0">
                <a:latin typeface="Calibri"/>
                <a:cs typeface="Calibri"/>
              </a:rPr>
              <a:t>solutions, </a:t>
            </a:r>
            <a:r>
              <a:rPr sz="3600" spc="-5" dirty="0">
                <a:latin typeface="Calibri"/>
                <a:cs typeface="Calibri"/>
              </a:rPr>
              <a:t>educators 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can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overcome</a:t>
            </a:r>
            <a:r>
              <a:rPr sz="3600" dirty="0">
                <a:latin typeface="Calibri"/>
                <a:cs typeface="Calibri"/>
              </a:rPr>
              <a:t> the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challenges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associated 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with </a:t>
            </a:r>
            <a:r>
              <a:rPr sz="3600" spc="-5" dirty="0">
                <a:latin typeface="Calibri"/>
                <a:cs typeface="Calibri"/>
              </a:rPr>
              <a:t>using </a:t>
            </a:r>
            <a:r>
              <a:rPr sz="3600" dirty="0">
                <a:latin typeface="Calibri"/>
                <a:cs typeface="Calibri"/>
              </a:rPr>
              <a:t>AI </a:t>
            </a:r>
            <a:r>
              <a:rPr sz="3600" spc="-5" dirty="0">
                <a:latin typeface="Calibri"/>
                <a:cs typeface="Calibri"/>
              </a:rPr>
              <a:t>in </a:t>
            </a:r>
            <a:r>
              <a:rPr sz="3600" spc="-10" dirty="0">
                <a:latin typeface="Calibri"/>
                <a:cs typeface="Calibri"/>
              </a:rPr>
              <a:t>English </a:t>
            </a:r>
            <a:r>
              <a:rPr sz="3600" dirty="0">
                <a:latin typeface="Calibri"/>
                <a:cs typeface="Calibri"/>
              </a:rPr>
              <a:t>language </a:t>
            </a:r>
            <a:r>
              <a:rPr sz="3600" spc="-5" dirty="0">
                <a:latin typeface="Calibri"/>
                <a:cs typeface="Calibri"/>
              </a:rPr>
              <a:t>education, 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ensuring </a:t>
            </a:r>
            <a:r>
              <a:rPr sz="3600" spc="-10" dirty="0">
                <a:latin typeface="Calibri"/>
                <a:cs typeface="Calibri"/>
              </a:rPr>
              <a:t>effective </a:t>
            </a:r>
            <a:r>
              <a:rPr sz="3600" spc="-5" dirty="0">
                <a:latin typeface="Calibri"/>
                <a:cs typeface="Calibri"/>
              </a:rPr>
              <a:t>integration of technology 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while maintaining </a:t>
            </a:r>
            <a:r>
              <a:rPr sz="3600" dirty="0">
                <a:latin typeface="Calibri"/>
                <a:cs typeface="Calibri"/>
              </a:rPr>
              <a:t>the </a:t>
            </a:r>
            <a:r>
              <a:rPr sz="3600" spc="-10" dirty="0">
                <a:latin typeface="Calibri"/>
                <a:cs typeface="Calibri"/>
              </a:rPr>
              <a:t>essential </a:t>
            </a:r>
            <a:r>
              <a:rPr sz="3600" dirty="0">
                <a:latin typeface="Calibri"/>
                <a:cs typeface="Calibri"/>
              </a:rPr>
              <a:t>aspects </a:t>
            </a:r>
            <a:r>
              <a:rPr sz="3600" spc="-5" dirty="0">
                <a:latin typeface="Calibri"/>
                <a:cs typeface="Calibri"/>
              </a:rPr>
              <a:t>of </a:t>
            </a:r>
            <a:r>
              <a:rPr sz="3600" dirty="0">
                <a:latin typeface="Calibri"/>
                <a:cs typeface="Calibri"/>
              </a:rPr>
              <a:t> human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interaction</a:t>
            </a:r>
            <a:r>
              <a:rPr sz="3600" spc="-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and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ethical 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considerations.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1057589"/>
            <a:ext cx="8252459" cy="44469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350">
              <a:lnSpc>
                <a:spcPct val="110000"/>
              </a:lnSpc>
              <a:spcBef>
                <a:spcPts val="100"/>
              </a:spcBef>
            </a:pPr>
            <a:r>
              <a:rPr sz="3600" spc="-5" dirty="0">
                <a:latin typeface="Calibri"/>
                <a:cs typeface="Calibri"/>
              </a:rPr>
              <a:t>Some</a:t>
            </a:r>
            <a:r>
              <a:rPr sz="3600" spc="-114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examples</a:t>
            </a:r>
            <a:r>
              <a:rPr sz="3600" spc="-16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of</a:t>
            </a:r>
            <a:r>
              <a:rPr sz="3600" spc="-12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AI-powered</a:t>
            </a:r>
            <a:r>
              <a:rPr sz="3600" spc="-114" dirty="0">
                <a:latin typeface="Calibri"/>
                <a:cs typeface="Calibri"/>
              </a:rPr>
              <a:t> </a:t>
            </a:r>
            <a:r>
              <a:rPr sz="3600" spc="-15" dirty="0">
                <a:latin typeface="Calibri"/>
                <a:cs typeface="Calibri"/>
              </a:rPr>
              <a:t>tools</a:t>
            </a:r>
            <a:r>
              <a:rPr sz="3600" spc="-114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that</a:t>
            </a:r>
            <a:r>
              <a:rPr sz="3600" spc="-12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can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b</a:t>
            </a:r>
            <a:r>
              <a:rPr sz="3600" dirty="0">
                <a:latin typeface="Calibri"/>
                <a:cs typeface="Calibri"/>
              </a:rPr>
              <a:t>e</a:t>
            </a:r>
            <a:r>
              <a:rPr sz="3600" spc="-18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u</a:t>
            </a:r>
            <a:r>
              <a:rPr sz="3600" spc="-15" dirty="0">
                <a:latin typeface="Calibri"/>
                <a:cs typeface="Calibri"/>
              </a:rPr>
              <a:t>s</a:t>
            </a:r>
            <a:r>
              <a:rPr sz="3600" dirty="0">
                <a:latin typeface="Calibri"/>
                <a:cs typeface="Calibri"/>
              </a:rPr>
              <a:t>ed</a:t>
            </a:r>
            <a:r>
              <a:rPr sz="3600" spc="-18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i</a:t>
            </a:r>
            <a:r>
              <a:rPr sz="3600" dirty="0">
                <a:latin typeface="Calibri"/>
                <a:cs typeface="Calibri"/>
              </a:rPr>
              <a:t>n</a:t>
            </a:r>
            <a:r>
              <a:rPr sz="3600" spc="-19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Engl</a:t>
            </a:r>
            <a:r>
              <a:rPr sz="3600" spc="-20" dirty="0">
                <a:latin typeface="Calibri"/>
                <a:cs typeface="Calibri"/>
              </a:rPr>
              <a:t>is</a:t>
            </a:r>
            <a:r>
              <a:rPr sz="3600" dirty="0">
                <a:latin typeface="Calibri"/>
                <a:cs typeface="Calibri"/>
              </a:rPr>
              <a:t>h</a:t>
            </a:r>
            <a:r>
              <a:rPr sz="3600" spc="-19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l</a:t>
            </a:r>
            <a:r>
              <a:rPr sz="3600" dirty="0">
                <a:latin typeface="Calibri"/>
                <a:cs typeface="Calibri"/>
              </a:rPr>
              <a:t>an</a:t>
            </a:r>
            <a:r>
              <a:rPr sz="3600" spc="10" dirty="0">
                <a:latin typeface="Calibri"/>
                <a:cs typeface="Calibri"/>
              </a:rPr>
              <a:t>g</a:t>
            </a:r>
            <a:r>
              <a:rPr sz="3600" spc="-5" dirty="0">
                <a:latin typeface="Calibri"/>
                <a:cs typeface="Calibri"/>
              </a:rPr>
              <a:t>uag</a:t>
            </a:r>
            <a:r>
              <a:rPr sz="3600" dirty="0">
                <a:latin typeface="Calibri"/>
                <a:cs typeface="Calibri"/>
              </a:rPr>
              <a:t>e</a:t>
            </a:r>
            <a:r>
              <a:rPr sz="3600" spc="-20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teac</a:t>
            </a:r>
            <a:r>
              <a:rPr sz="3600" spc="-30" dirty="0">
                <a:latin typeface="Calibri"/>
                <a:cs typeface="Calibri"/>
              </a:rPr>
              <a:t>h</a:t>
            </a:r>
            <a:r>
              <a:rPr sz="3600" spc="-10" dirty="0">
                <a:latin typeface="Calibri"/>
                <a:cs typeface="Calibri"/>
              </a:rPr>
              <a:t>i</a:t>
            </a:r>
            <a:r>
              <a:rPr sz="3600" spc="-5" dirty="0">
                <a:latin typeface="Calibri"/>
                <a:cs typeface="Calibri"/>
              </a:rPr>
              <a:t>n</a:t>
            </a:r>
            <a:r>
              <a:rPr sz="3600" dirty="0">
                <a:latin typeface="Calibri"/>
                <a:cs typeface="Calibri"/>
              </a:rPr>
              <a:t>g</a:t>
            </a:r>
            <a:r>
              <a:rPr sz="3600" spc="-18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i</a:t>
            </a:r>
            <a:r>
              <a:rPr sz="3600" spc="-5" dirty="0">
                <a:latin typeface="Calibri"/>
                <a:cs typeface="Calibri"/>
              </a:rPr>
              <a:t>nc</a:t>
            </a:r>
            <a:r>
              <a:rPr sz="3600" spc="-20" dirty="0">
                <a:latin typeface="Calibri"/>
                <a:cs typeface="Calibri"/>
              </a:rPr>
              <a:t>l</a:t>
            </a:r>
            <a:r>
              <a:rPr sz="3600" spc="-5" dirty="0">
                <a:latin typeface="Calibri"/>
                <a:cs typeface="Calibri"/>
              </a:rPr>
              <a:t>ud</a:t>
            </a:r>
            <a:r>
              <a:rPr sz="3600" spc="5" dirty="0">
                <a:latin typeface="Calibri"/>
                <a:cs typeface="Calibri"/>
              </a:rPr>
              <a:t>e</a:t>
            </a:r>
            <a:r>
              <a:rPr sz="3600" dirty="0">
                <a:latin typeface="Calibri"/>
                <a:cs typeface="Calibri"/>
              </a:rPr>
              <a:t>:</a:t>
            </a: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5150" dirty="0">
              <a:latin typeface="Calibri"/>
              <a:cs typeface="Calibri"/>
            </a:endParaRPr>
          </a:p>
          <a:p>
            <a:pPr marL="469265" marR="5080" indent="-228600" algn="just">
              <a:lnSpc>
                <a:spcPct val="109900"/>
              </a:lnSpc>
              <a:spcBef>
                <a:spcPts val="5"/>
              </a:spcBef>
            </a:pPr>
            <a:r>
              <a:rPr sz="3600" spc="-5" dirty="0">
                <a:latin typeface="Calibri"/>
                <a:cs typeface="Calibri"/>
              </a:rPr>
              <a:t>1.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B050"/>
                </a:solidFill>
                <a:latin typeface="Calibri"/>
                <a:cs typeface="Calibri"/>
              </a:rPr>
              <a:t>Chatbots</a:t>
            </a:r>
            <a:r>
              <a:rPr sz="3600" dirty="0">
                <a:latin typeface="Calibri"/>
                <a:cs typeface="Calibri"/>
              </a:rPr>
              <a:t>: </a:t>
            </a:r>
            <a:r>
              <a:rPr sz="3600" spc="-5" dirty="0">
                <a:latin typeface="Calibri"/>
                <a:cs typeface="Calibri"/>
              </a:rPr>
              <a:t>AI-driven chatbots </a:t>
            </a:r>
            <a:r>
              <a:rPr sz="3600" spc="-15" dirty="0">
                <a:latin typeface="Calibri"/>
                <a:cs typeface="Calibri"/>
              </a:rPr>
              <a:t>can </a:t>
            </a:r>
            <a:r>
              <a:rPr sz="3600" spc="-5" dirty="0">
                <a:latin typeface="Calibri"/>
                <a:cs typeface="Calibri"/>
              </a:rPr>
              <a:t>assist 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learners </a:t>
            </a:r>
            <a:r>
              <a:rPr sz="3600" dirty="0">
                <a:latin typeface="Calibri"/>
                <a:cs typeface="Calibri"/>
              </a:rPr>
              <a:t>in </a:t>
            </a:r>
            <a:r>
              <a:rPr sz="3600" spc="-5" dirty="0">
                <a:latin typeface="Calibri"/>
                <a:cs typeface="Calibri"/>
              </a:rPr>
              <a:t>language learning </a:t>
            </a:r>
            <a:r>
              <a:rPr sz="3600" spc="-10" dirty="0">
                <a:latin typeface="Calibri"/>
                <a:cs typeface="Calibri"/>
              </a:rPr>
              <a:t>by providing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interactive </a:t>
            </a:r>
            <a:r>
              <a:rPr sz="3600" spc="-5" dirty="0">
                <a:latin typeface="Calibri"/>
                <a:cs typeface="Calibri"/>
              </a:rPr>
              <a:t>conversations, feedback, </a:t>
            </a:r>
            <a:r>
              <a:rPr sz="3600" dirty="0">
                <a:latin typeface="Calibri"/>
                <a:cs typeface="Calibri"/>
              </a:rPr>
              <a:t>and 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language</a:t>
            </a:r>
            <a:r>
              <a:rPr sz="3600" spc="-2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practice </a:t>
            </a:r>
            <a:r>
              <a:rPr sz="3600" dirty="0">
                <a:latin typeface="Calibri"/>
                <a:cs typeface="Calibri"/>
              </a:rPr>
              <a:t>opportunities.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1816684"/>
            <a:ext cx="802322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98500" algn="l"/>
                <a:tab pos="3176905" algn="l"/>
                <a:tab pos="3896360" algn="l"/>
                <a:tab pos="6293485" algn="l"/>
                <a:tab pos="7244080" algn="l"/>
              </a:tabLst>
            </a:pPr>
            <a:r>
              <a:rPr sz="3600" spc="-5" dirty="0">
                <a:latin typeface="Calibri"/>
                <a:cs typeface="Calibri"/>
              </a:rPr>
              <a:t>2</a:t>
            </a:r>
            <a:r>
              <a:rPr sz="3600" dirty="0">
                <a:latin typeface="Calibri"/>
                <a:cs typeface="Calibri"/>
              </a:rPr>
              <a:t>.	</a:t>
            </a:r>
            <a:r>
              <a:rPr sz="3600" b="1" spc="5" dirty="0">
                <a:solidFill>
                  <a:srgbClr val="00B050"/>
                </a:solidFill>
                <a:latin typeface="Calibri"/>
                <a:cs typeface="Calibri"/>
              </a:rPr>
              <a:t>G</a:t>
            </a:r>
            <a:r>
              <a:rPr sz="3600" b="1" spc="-10" dirty="0">
                <a:solidFill>
                  <a:srgbClr val="00B050"/>
                </a:solidFill>
                <a:latin typeface="Calibri"/>
                <a:cs typeface="Calibri"/>
              </a:rPr>
              <a:t>r</a:t>
            </a:r>
            <a:r>
              <a:rPr sz="3600" b="1" dirty="0">
                <a:solidFill>
                  <a:srgbClr val="00B050"/>
                </a:solidFill>
                <a:latin typeface="Calibri"/>
                <a:cs typeface="Calibri"/>
              </a:rPr>
              <a:t>amma</a:t>
            </a:r>
            <a:r>
              <a:rPr sz="3600" b="1" spc="-15" dirty="0">
                <a:solidFill>
                  <a:srgbClr val="00B050"/>
                </a:solidFill>
                <a:latin typeface="Calibri"/>
                <a:cs typeface="Calibri"/>
              </a:rPr>
              <a:t>r</a:t>
            </a:r>
            <a:r>
              <a:rPr sz="3600" b="1" dirty="0">
                <a:solidFill>
                  <a:srgbClr val="00B050"/>
                </a:solidFill>
                <a:latin typeface="Calibri"/>
                <a:cs typeface="Calibri"/>
              </a:rPr>
              <a:t>l</a:t>
            </a:r>
            <a:r>
              <a:rPr sz="3600" b="1" spc="-10" dirty="0">
                <a:solidFill>
                  <a:srgbClr val="00B050"/>
                </a:solidFill>
                <a:latin typeface="Calibri"/>
                <a:cs typeface="Calibri"/>
              </a:rPr>
              <a:t>y</a:t>
            </a:r>
            <a:r>
              <a:rPr sz="3600" dirty="0">
                <a:latin typeface="Calibri"/>
                <a:cs typeface="Calibri"/>
              </a:rPr>
              <a:t>:	An	A</a:t>
            </a:r>
            <a:r>
              <a:rPr sz="3600" spc="10" dirty="0">
                <a:latin typeface="Calibri"/>
                <a:cs typeface="Calibri"/>
              </a:rPr>
              <a:t>I</a:t>
            </a:r>
            <a:r>
              <a:rPr sz="3600" dirty="0">
                <a:latin typeface="Calibri"/>
                <a:cs typeface="Calibri"/>
              </a:rPr>
              <a:t>-</a:t>
            </a:r>
            <a:r>
              <a:rPr sz="3600" spc="-5" dirty="0">
                <a:latin typeface="Calibri"/>
                <a:cs typeface="Calibri"/>
              </a:rPr>
              <a:t>power</a:t>
            </a:r>
            <a:r>
              <a:rPr sz="3600" spc="-30" dirty="0">
                <a:latin typeface="Calibri"/>
                <a:cs typeface="Calibri"/>
              </a:rPr>
              <a:t>e</a:t>
            </a:r>
            <a:r>
              <a:rPr sz="3600" dirty="0">
                <a:latin typeface="Calibri"/>
                <a:cs typeface="Calibri"/>
              </a:rPr>
              <a:t>d	t</a:t>
            </a:r>
            <a:r>
              <a:rPr sz="3600" spc="-35" dirty="0">
                <a:latin typeface="Calibri"/>
                <a:cs typeface="Calibri"/>
              </a:rPr>
              <a:t>o</a:t>
            </a:r>
            <a:r>
              <a:rPr sz="3600" spc="-5" dirty="0">
                <a:latin typeface="Calibri"/>
                <a:cs typeface="Calibri"/>
              </a:rPr>
              <a:t>o</a:t>
            </a:r>
            <a:r>
              <a:rPr sz="3600" dirty="0">
                <a:latin typeface="Calibri"/>
                <a:cs typeface="Calibri"/>
              </a:rPr>
              <a:t>l	that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59153" y="2369118"/>
            <a:ext cx="2324735" cy="1226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9400"/>
              </a:lnSpc>
              <a:spcBef>
                <a:spcPts val="100"/>
              </a:spcBef>
              <a:tabLst>
                <a:tab pos="1326515" algn="l"/>
              </a:tabLst>
            </a:pPr>
            <a:r>
              <a:rPr sz="3600" spc="-5" dirty="0">
                <a:latin typeface="Calibri"/>
                <a:cs typeface="Calibri"/>
              </a:rPr>
              <a:t>help</a:t>
            </a:r>
            <a:r>
              <a:rPr sz="3600" dirty="0">
                <a:latin typeface="Calibri"/>
                <a:cs typeface="Calibri"/>
              </a:rPr>
              <a:t>s	</a:t>
            </a:r>
            <a:r>
              <a:rPr sz="3600" spc="-5" dirty="0">
                <a:latin typeface="Calibri"/>
                <a:cs typeface="Calibri"/>
              </a:rPr>
              <a:t>u</a:t>
            </a:r>
            <a:r>
              <a:rPr sz="3600" spc="-15" dirty="0">
                <a:latin typeface="Calibri"/>
                <a:cs typeface="Calibri"/>
              </a:rPr>
              <a:t>s</a:t>
            </a:r>
            <a:r>
              <a:rPr sz="3600" dirty="0">
                <a:latin typeface="Calibri"/>
                <a:cs typeface="Calibri"/>
              </a:rPr>
              <a:t>ers  </a:t>
            </a:r>
            <a:r>
              <a:rPr sz="3600" spc="-10" dirty="0">
                <a:latin typeface="Calibri"/>
                <a:cs typeface="Calibri"/>
              </a:rPr>
              <a:t>providing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43596" y="2369118"/>
            <a:ext cx="1727200" cy="1226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37795">
              <a:lnSpc>
                <a:spcPct val="109400"/>
              </a:lnSpc>
              <a:spcBef>
                <a:spcPts val="100"/>
              </a:spcBef>
            </a:pPr>
            <a:r>
              <a:rPr sz="3600" spc="-10" dirty="0">
                <a:latin typeface="Calibri"/>
                <a:cs typeface="Calibri"/>
              </a:rPr>
              <a:t>improve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gr</a:t>
            </a:r>
            <a:r>
              <a:rPr sz="3600" spc="-25" dirty="0">
                <a:latin typeface="Calibri"/>
                <a:cs typeface="Calibri"/>
              </a:rPr>
              <a:t>a</a:t>
            </a:r>
            <a:r>
              <a:rPr sz="3600" dirty="0">
                <a:latin typeface="Calibri"/>
                <a:cs typeface="Calibri"/>
              </a:rPr>
              <a:t>mmar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844711" y="2369118"/>
            <a:ext cx="3307715" cy="1226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46405" marR="5080" indent="-434340">
              <a:lnSpc>
                <a:spcPct val="109400"/>
              </a:lnSpc>
              <a:spcBef>
                <a:spcPts val="100"/>
              </a:spcBef>
              <a:tabLst>
                <a:tab pos="1218565" algn="l"/>
                <a:tab pos="1878964" algn="l"/>
                <a:tab pos="2841625" algn="l"/>
              </a:tabLst>
            </a:pPr>
            <a:r>
              <a:rPr sz="3600" dirty="0">
                <a:latin typeface="Calibri"/>
                <a:cs typeface="Calibri"/>
              </a:rPr>
              <a:t>their	w</a:t>
            </a:r>
            <a:r>
              <a:rPr sz="3600" spc="-20" dirty="0">
                <a:latin typeface="Calibri"/>
                <a:cs typeface="Calibri"/>
              </a:rPr>
              <a:t>r</a:t>
            </a:r>
            <a:r>
              <a:rPr sz="3600" spc="-10" dirty="0">
                <a:latin typeface="Calibri"/>
                <a:cs typeface="Calibri"/>
              </a:rPr>
              <a:t>i</a:t>
            </a:r>
            <a:r>
              <a:rPr sz="3600" dirty="0">
                <a:latin typeface="Calibri"/>
                <a:cs typeface="Calibri"/>
              </a:rPr>
              <a:t>t</a:t>
            </a:r>
            <a:r>
              <a:rPr sz="3600" spc="-20" dirty="0">
                <a:latin typeface="Calibri"/>
                <a:cs typeface="Calibri"/>
              </a:rPr>
              <a:t>i</a:t>
            </a:r>
            <a:r>
              <a:rPr sz="3600" spc="-5" dirty="0">
                <a:latin typeface="Calibri"/>
                <a:cs typeface="Calibri"/>
              </a:rPr>
              <a:t>n</a:t>
            </a:r>
            <a:r>
              <a:rPr sz="3600" dirty="0">
                <a:latin typeface="Calibri"/>
                <a:cs typeface="Calibri"/>
              </a:rPr>
              <a:t>g	</a:t>
            </a:r>
            <a:r>
              <a:rPr sz="3600" spc="-5" dirty="0">
                <a:latin typeface="Calibri"/>
                <a:cs typeface="Calibri"/>
              </a:rPr>
              <a:t>by  </a:t>
            </a:r>
            <a:r>
              <a:rPr sz="3600" dirty="0">
                <a:latin typeface="Calibri"/>
                <a:cs typeface="Calibri"/>
              </a:rPr>
              <a:t>and		</a:t>
            </a:r>
            <a:r>
              <a:rPr sz="3600" spc="-5" dirty="0">
                <a:latin typeface="Calibri"/>
                <a:cs typeface="Calibri"/>
              </a:rPr>
              <a:t>s</a:t>
            </a:r>
            <a:r>
              <a:rPr sz="3600" spc="5" dirty="0">
                <a:latin typeface="Calibri"/>
                <a:cs typeface="Calibri"/>
              </a:rPr>
              <a:t>p</a:t>
            </a:r>
            <a:r>
              <a:rPr sz="3600" dirty="0">
                <a:latin typeface="Calibri"/>
                <a:cs typeface="Calibri"/>
              </a:rPr>
              <a:t>el</a:t>
            </a:r>
            <a:r>
              <a:rPr sz="3600" spc="-20" dirty="0">
                <a:latin typeface="Calibri"/>
                <a:cs typeface="Calibri"/>
              </a:rPr>
              <a:t>l</a:t>
            </a:r>
            <a:r>
              <a:rPr sz="3600" spc="-10" dirty="0">
                <a:latin typeface="Calibri"/>
                <a:cs typeface="Calibri"/>
              </a:rPr>
              <a:t>i</a:t>
            </a:r>
            <a:r>
              <a:rPr sz="3600" spc="-5" dirty="0">
                <a:latin typeface="Calibri"/>
                <a:cs typeface="Calibri"/>
              </a:rPr>
              <a:t>ng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59153" y="3573078"/>
            <a:ext cx="7792084" cy="1226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9500"/>
              </a:lnSpc>
              <a:spcBef>
                <a:spcPts val="100"/>
              </a:spcBef>
            </a:pPr>
            <a:r>
              <a:rPr sz="3600" spc="-5" dirty="0">
                <a:latin typeface="Calibri"/>
                <a:cs typeface="Calibri"/>
              </a:rPr>
              <a:t>suggestions,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enhancing</a:t>
            </a:r>
            <a:r>
              <a:rPr sz="3600" spc="1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the</a:t>
            </a:r>
            <a:r>
              <a:rPr sz="3600" spc="1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overall</a:t>
            </a:r>
            <a:r>
              <a:rPr sz="3600" spc="-5" dirty="0">
                <a:latin typeface="Calibri"/>
                <a:cs typeface="Calibri"/>
              </a:rPr>
              <a:t> quality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of</a:t>
            </a:r>
            <a:r>
              <a:rPr sz="3600" spc="-1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written</a:t>
            </a:r>
            <a:r>
              <a:rPr sz="3600" spc="1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English.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1057589"/>
            <a:ext cx="3446145" cy="12331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  <a:tabLst>
                <a:tab pos="1487805" algn="l"/>
                <a:tab pos="2846070" algn="l"/>
              </a:tabLst>
            </a:pPr>
            <a:r>
              <a:rPr sz="3600" dirty="0">
                <a:solidFill>
                  <a:srgbClr val="00B050"/>
                </a:solidFill>
                <a:latin typeface="Calibri"/>
                <a:cs typeface="Calibri"/>
              </a:rPr>
              <a:t>Some	</a:t>
            </a:r>
            <a:r>
              <a:rPr sz="3600" spc="-10" dirty="0">
                <a:solidFill>
                  <a:srgbClr val="00B050"/>
                </a:solidFill>
                <a:latin typeface="Calibri"/>
                <a:cs typeface="Calibri"/>
              </a:rPr>
              <a:t>ways</a:t>
            </a:r>
            <a:r>
              <a:rPr sz="3600" spc="-10" dirty="0">
                <a:solidFill>
                  <a:srgbClr val="FF0000"/>
                </a:solidFill>
                <a:latin typeface="Calibri"/>
                <a:cs typeface="Calibri"/>
              </a:rPr>
              <a:t>	</a:t>
            </a:r>
            <a:r>
              <a:rPr sz="3600" spc="-15" dirty="0">
                <a:solidFill>
                  <a:srgbClr val="00B050"/>
                </a:solidFill>
                <a:latin typeface="Calibri"/>
                <a:cs typeface="Calibri"/>
              </a:rPr>
              <a:t>AI</a:t>
            </a:r>
            <a:r>
              <a:rPr sz="3600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00B050"/>
                </a:solidFill>
                <a:latin typeface="Calibri"/>
                <a:cs typeface="Calibri"/>
              </a:rPr>
              <a:t>language</a:t>
            </a:r>
            <a:r>
              <a:rPr sz="3600" spc="-110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00B050"/>
                </a:solidFill>
                <a:latin typeface="Calibri"/>
                <a:cs typeface="Calibri"/>
              </a:rPr>
              <a:t>learning: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772126" y="1112341"/>
            <a:ext cx="438531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94105" algn="l"/>
                <a:tab pos="3066415" algn="l"/>
              </a:tabLst>
            </a:pPr>
            <a:r>
              <a:rPr sz="3600" spc="-5" dirty="0">
                <a:solidFill>
                  <a:srgbClr val="00B050"/>
                </a:solidFill>
                <a:latin typeface="Calibri"/>
                <a:cs typeface="Calibri"/>
              </a:rPr>
              <a:t>can	improve	</a:t>
            </a:r>
            <a:r>
              <a:rPr sz="3600" spc="-10" dirty="0">
                <a:solidFill>
                  <a:srgbClr val="00B050"/>
                </a:solidFill>
                <a:latin typeface="Calibri"/>
                <a:cs typeface="Calibri"/>
              </a:rPr>
              <a:t>English</a:t>
            </a:r>
            <a:endParaRPr sz="3600" dirty="0">
              <a:solidFill>
                <a:srgbClr val="00B050"/>
              </a:solidFill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30604" y="3066857"/>
            <a:ext cx="8020684" cy="12331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marR="5080" indent="-228600">
              <a:lnSpc>
                <a:spcPct val="110000"/>
              </a:lnSpc>
              <a:spcBef>
                <a:spcPts val="100"/>
              </a:spcBef>
              <a:buSzPct val="27777"/>
              <a:buFont typeface="Symbol"/>
              <a:buChar char=""/>
              <a:tabLst>
                <a:tab pos="240665" algn="l"/>
                <a:tab pos="241300" algn="l"/>
                <a:tab pos="1109980" algn="l"/>
                <a:tab pos="3397250" algn="l"/>
                <a:tab pos="4791710" algn="l"/>
                <a:tab pos="6196965" algn="l"/>
                <a:tab pos="7077709" algn="l"/>
              </a:tabLst>
            </a:pPr>
            <a:r>
              <a:rPr sz="3600" dirty="0">
                <a:solidFill>
                  <a:srgbClr val="00B050"/>
                </a:solidFill>
                <a:latin typeface="Calibri"/>
                <a:cs typeface="Calibri"/>
              </a:rPr>
              <a:t>AI	</a:t>
            </a:r>
            <a:r>
              <a:rPr sz="3600" spc="-5" dirty="0">
                <a:solidFill>
                  <a:srgbClr val="00B050"/>
                </a:solidFill>
                <a:latin typeface="Calibri"/>
                <a:cs typeface="Calibri"/>
              </a:rPr>
              <a:t>pla</a:t>
            </a:r>
            <a:r>
              <a:rPr sz="3600" spc="-15" dirty="0">
                <a:solidFill>
                  <a:srgbClr val="00B050"/>
                </a:solidFill>
                <a:latin typeface="Calibri"/>
                <a:cs typeface="Calibri"/>
              </a:rPr>
              <a:t>t</a:t>
            </a:r>
            <a:r>
              <a:rPr sz="3600" spc="-5" dirty="0">
                <a:solidFill>
                  <a:srgbClr val="00B050"/>
                </a:solidFill>
                <a:latin typeface="Calibri"/>
                <a:cs typeface="Calibri"/>
              </a:rPr>
              <a:t>form</a:t>
            </a:r>
            <a:r>
              <a:rPr sz="3600" dirty="0">
                <a:solidFill>
                  <a:srgbClr val="00B050"/>
                </a:solidFill>
                <a:latin typeface="Calibri"/>
                <a:cs typeface="Calibri"/>
              </a:rPr>
              <a:t>s</a:t>
            </a:r>
            <a:r>
              <a:rPr sz="3600" dirty="0">
                <a:latin typeface="Calibri"/>
                <a:cs typeface="Calibri"/>
              </a:rPr>
              <a:t>	</a:t>
            </a:r>
            <a:r>
              <a:rPr sz="3600" spc="-5" dirty="0">
                <a:latin typeface="Calibri"/>
                <a:cs typeface="Calibri"/>
              </a:rPr>
              <a:t>off</a:t>
            </a:r>
            <a:r>
              <a:rPr sz="3600" spc="5" dirty="0">
                <a:latin typeface="Calibri"/>
                <a:cs typeface="Calibri"/>
              </a:rPr>
              <a:t>e</a:t>
            </a:r>
            <a:r>
              <a:rPr sz="3600" dirty="0">
                <a:latin typeface="Calibri"/>
                <a:cs typeface="Calibri"/>
              </a:rPr>
              <a:t>r	to</a:t>
            </a:r>
            <a:r>
              <a:rPr sz="3600" spc="-15" dirty="0">
                <a:latin typeface="Calibri"/>
                <a:cs typeface="Calibri"/>
              </a:rPr>
              <a:t>o</a:t>
            </a:r>
            <a:r>
              <a:rPr sz="3600" spc="-10" dirty="0">
                <a:latin typeface="Calibri"/>
                <a:cs typeface="Calibri"/>
              </a:rPr>
              <a:t>l</a:t>
            </a:r>
            <a:r>
              <a:rPr sz="3600" dirty="0">
                <a:latin typeface="Calibri"/>
                <a:cs typeface="Calibri"/>
              </a:rPr>
              <a:t>s	to	</a:t>
            </a:r>
            <a:r>
              <a:rPr sz="3600" spc="-5" dirty="0">
                <a:latin typeface="Calibri"/>
                <a:cs typeface="Calibri"/>
              </a:rPr>
              <a:t>bui</a:t>
            </a:r>
            <a:r>
              <a:rPr sz="3600" spc="-20" dirty="0">
                <a:latin typeface="Calibri"/>
                <a:cs typeface="Calibri"/>
              </a:rPr>
              <a:t>l</a:t>
            </a:r>
            <a:r>
              <a:rPr sz="3600" dirty="0">
                <a:latin typeface="Calibri"/>
                <a:cs typeface="Calibri"/>
              </a:rPr>
              <a:t>d  vocabulary,</a:t>
            </a:r>
            <a:r>
              <a:rPr sz="3600" spc="31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study</a:t>
            </a:r>
            <a:r>
              <a:rPr sz="3600" spc="35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grammar,</a:t>
            </a:r>
            <a:r>
              <a:rPr sz="3600" spc="32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and</a:t>
            </a:r>
            <a:r>
              <a:rPr sz="3600" spc="34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practice</a:t>
            </a:r>
            <a:endParaRPr sz="36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621665" y="4277293"/>
            <a:ext cx="4532630" cy="12274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7329" marR="5080" indent="-215265">
              <a:lnSpc>
                <a:spcPct val="109500"/>
              </a:lnSpc>
              <a:spcBef>
                <a:spcPts val="100"/>
              </a:spcBef>
              <a:tabLst>
                <a:tab pos="1426210" algn="l"/>
                <a:tab pos="1528445" algn="l"/>
                <a:tab pos="2785745" algn="l"/>
                <a:tab pos="3819525" algn="l"/>
              </a:tabLst>
            </a:pPr>
            <a:r>
              <a:rPr sz="3600" spc="-5" dirty="0">
                <a:latin typeface="Calibri"/>
                <a:cs typeface="Calibri"/>
              </a:rPr>
              <a:t>sk</a:t>
            </a:r>
            <a:r>
              <a:rPr sz="3600" spc="-15" dirty="0">
                <a:latin typeface="Calibri"/>
                <a:cs typeface="Calibri"/>
              </a:rPr>
              <a:t>i</a:t>
            </a:r>
            <a:r>
              <a:rPr sz="3600" spc="-10" dirty="0">
                <a:latin typeface="Calibri"/>
                <a:cs typeface="Calibri"/>
              </a:rPr>
              <a:t>ll</a:t>
            </a:r>
            <a:r>
              <a:rPr sz="3600" dirty="0">
                <a:latin typeface="Calibri"/>
                <a:cs typeface="Calibri"/>
              </a:rPr>
              <a:t>s	w</a:t>
            </a:r>
            <a:r>
              <a:rPr sz="3600" spc="-25" dirty="0">
                <a:latin typeface="Calibri"/>
                <a:cs typeface="Calibri"/>
              </a:rPr>
              <a:t>i</a:t>
            </a:r>
            <a:r>
              <a:rPr sz="3600" dirty="0">
                <a:latin typeface="Calibri"/>
                <a:cs typeface="Calibri"/>
              </a:rPr>
              <a:t>th	</a:t>
            </a:r>
            <a:r>
              <a:rPr sz="3600" spc="-15" dirty="0">
                <a:latin typeface="Calibri"/>
                <a:cs typeface="Calibri"/>
              </a:rPr>
              <a:t>c</a:t>
            </a:r>
            <a:r>
              <a:rPr sz="3600" spc="-5" dirty="0">
                <a:latin typeface="Calibri"/>
                <a:cs typeface="Calibri"/>
              </a:rPr>
              <a:t>hatbots,  </a:t>
            </a:r>
            <a:r>
              <a:rPr sz="3600" dirty="0">
                <a:latin typeface="Calibri"/>
                <a:cs typeface="Calibri"/>
              </a:rPr>
              <a:t>more		</a:t>
            </a:r>
            <a:r>
              <a:rPr sz="3600" spc="-10" dirty="0">
                <a:latin typeface="Calibri"/>
                <a:cs typeface="Calibri"/>
              </a:rPr>
              <a:t>i</a:t>
            </a:r>
            <a:r>
              <a:rPr sz="3600" spc="-5" dirty="0">
                <a:latin typeface="Calibri"/>
                <a:cs typeface="Calibri"/>
              </a:rPr>
              <a:t>ntera</a:t>
            </a:r>
            <a:r>
              <a:rPr sz="3600" spc="-45" dirty="0">
                <a:latin typeface="Calibri"/>
                <a:cs typeface="Calibri"/>
              </a:rPr>
              <a:t>c</a:t>
            </a:r>
            <a:r>
              <a:rPr sz="3600" dirty="0">
                <a:latin typeface="Calibri"/>
                <a:cs typeface="Calibri"/>
              </a:rPr>
              <a:t>t</a:t>
            </a:r>
            <a:r>
              <a:rPr sz="3600" spc="-20" dirty="0">
                <a:latin typeface="Calibri"/>
                <a:cs typeface="Calibri"/>
              </a:rPr>
              <a:t>i</a:t>
            </a:r>
            <a:r>
              <a:rPr sz="3600" dirty="0">
                <a:latin typeface="Calibri"/>
                <a:cs typeface="Calibri"/>
              </a:rPr>
              <a:t>ve	and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59153" y="4277293"/>
            <a:ext cx="3194050" cy="183070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09800"/>
              </a:lnSpc>
              <a:spcBef>
                <a:spcPts val="85"/>
              </a:spcBef>
              <a:tabLst>
                <a:tab pos="1671955" algn="l"/>
              </a:tabLst>
            </a:pPr>
            <a:r>
              <a:rPr sz="3600" spc="-5" dirty="0">
                <a:latin typeface="Calibri"/>
                <a:cs typeface="Calibri"/>
              </a:rPr>
              <a:t>conversational </a:t>
            </a:r>
            <a:r>
              <a:rPr sz="3600" dirty="0">
                <a:latin typeface="Calibri"/>
                <a:cs typeface="Calibri"/>
              </a:rPr>
              <a:t> mak</a:t>
            </a:r>
            <a:r>
              <a:rPr sz="3600" spc="-15" dirty="0">
                <a:latin typeface="Calibri"/>
                <a:cs typeface="Calibri"/>
              </a:rPr>
              <a:t>i</a:t>
            </a:r>
            <a:r>
              <a:rPr sz="3600" spc="-5" dirty="0">
                <a:latin typeface="Calibri"/>
                <a:cs typeface="Calibri"/>
              </a:rPr>
              <a:t>n</a:t>
            </a:r>
            <a:r>
              <a:rPr sz="3600" dirty="0">
                <a:latin typeface="Calibri"/>
                <a:cs typeface="Calibri"/>
              </a:rPr>
              <a:t>g	</a:t>
            </a:r>
            <a:r>
              <a:rPr sz="3600" spc="-10" dirty="0">
                <a:latin typeface="Calibri"/>
                <a:cs typeface="Calibri"/>
              </a:rPr>
              <a:t>l</a:t>
            </a:r>
            <a:r>
              <a:rPr sz="3600" dirty="0">
                <a:latin typeface="Calibri"/>
                <a:cs typeface="Calibri"/>
              </a:rPr>
              <a:t>earni</a:t>
            </a:r>
            <a:r>
              <a:rPr sz="3600" spc="-30" dirty="0">
                <a:latin typeface="Calibri"/>
                <a:cs typeface="Calibri"/>
              </a:rPr>
              <a:t>n</a:t>
            </a:r>
            <a:r>
              <a:rPr sz="3600" dirty="0">
                <a:latin typeface="Calibri"/>
                <a:cs typeface="Calibri"/>
              </a:rPr>
              <a:t>g  engaging.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1761805"/>
            <a:ext cx="8028305" cy="303847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40665" marR="5080" indent="-228600" algn="just">
              <a:lnSpc>
                <a:spcPct val="109800"/>
              </a:lnSpc>
              <a:spcBef>
                <a:spcPts val="110"/>
              </a:spcBef>
            </a:pPr>
            <a:r>
              <a:rPr sz="3600" spc="-5" dirty="0">
                <a:latin typeface="Calibri"/>
                <a:cs typeface="Calibri"/>
              </a:rPr>
              <a:t>3.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B050"/>
                </a:solidFill>
                <a:latin typeface="Calibri"/>
                <a:cs typeface="Calibri"/>
              </a:rPr>
              <a:t>Duolingo</a:t>
            </a:r>
            <a:r>
              <a:rPr sz="3600" dirty="0">
                <a:latin typeface="Calibri"/>
                <a:cs typeface="Calibri"/>
              </a:rPr>
              <a:t>: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An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AI-supported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language </a:t>
            </a:r>
            <a:r>
              <a:rPr sz="3600" spc="-5" dirty="0">
                <a:latin typeface="Calibri"/>
                <a:cs typeface="Calibri"/>
              </a:rPr>
              <a:t> learning platform </a:t>
            </a:r>
            <a:r>
              <a:rPr sz="3600" dirty="0">
                <a:latin typeface="Calibri"/>
                <a:cs typeface="Calibri"/>
              </a:rPr>
              <a:t>that </a:t>
            </a:r>
            <a:r>
              <a:rPr sz="3600" spc="-10" dirty="0">
                <a:latin typeface="Calibri"/>
                <a:cs typeface="Calibri"/>
              </a:rPr>
              <a:t>offers </a:t>
            </a:r>
            <a:r>
              <a:rPr sz="3600" spc="-5" dirty="0">
                <a:latin typeface="Calibri"/>
                <a:cs typeface="Calibri"/>
              </a:rPr>
              <a:t>personalized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lessons,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interactive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exercises,</a:t>
            </a:r>
            <a:r>
              <a:rPr sz="3600" dirty="0">
                <a:latin typeface="Calibri"/>
                <a:cs typeface="Calibri"/>
              </a:rPr>
              <a:t> and 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feedback </a:t>
            </a:r>
            <a:r>
              <a:rPr sz="3600" dirty="0">
                <a:latin typeface="Calibri"/>
                <a:cs typeface="Calibri"/>
              </a:rPr>
              <a:t>to </a:t>
            </a:r>
            <a:r>
              <a:rPr sz="3600" spc="-10" dirty="0">
                <a:latin typeface="Calibri"/>
                <a:cs typeface="Calibri"/>
              </a:rPr>
              <a:t>help </a:t>
            </a:r>
            <a:r>
              <a:rPr sz="3600" spc="-5" dirty="0">
                <a:latin typeface="Calibri"/>
                <a:cs typeface="Calibri"/>
              </a:rPr>
              <a:t>learners </a:t>
            </a:r>
            <a:r>
              <a:rPr sz="3600" spc="-10" dirty="0">
                <a:latin typeface="Calibri"/>
                <a:cs typeface="Calibri"/>
              </a:rPr>
              <a:t>improve </a:t>
            </a:r>
            <a:r>
              <a:rPr sz="3600" dirty="0">
                <a:latin typeface="Calibri"/>
                <a:cs typeface="Calibri"/>
              </a:rPr>
              <a:t>their 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English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skills.</a:t>
            </a:r>
            <a:endParaRPr sz="3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1761805"/>
            <a:ext cx="8028940" cy="3641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40665" marR="5080" indent="-228600" algn="just">
              <a:lnSpc>
                <a:spcPct val="109800"/>
              </a:lnSpc>
              <a:spcBef>
                <a:spcPts val="110"/>
              </a:spcBef>
              <a:tabLst>
                <a:tab pos="3165475" algn="l"/>
                <a:tab pos="7313930" algn="l"/>
              </a:tabLst>
            </a:pPr>
            <a:r>
              <a:rPr sz="3600" spc="-5" dirty="0">
                <a:latin typeface="Calibri"/>
                <a:cs typeface="Calibri"/>
              </a:rPr>
              <a:t>4.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b="1" spc="-5" dirty="0">
                <a:solidFill>
                  <a:srgbClr val="00B050"/>
                </a:solidFill>
                <a:latin typeface="Calibri"/>
                <a:cs typeface="Calibri"/>
              </a:rPr>
              <a:t>Google Translate</a:t>
            </a:r>
            <a:r>
              <a:rPr sz="3600" spc="-5" dirty="0">
                <a:latin typeface="Calibri"/>
                <a:cs typeface="Calibri"/>
              </a:rPr>
              <a:t>: </a:t>
            </a:r>
            <a:r>
              <a:rPr sz="3600" spc="-10" dirty="0">
                <a:latin typeface="Calibri"/>
                <a:cs typeface="Calibri"/>
              </a:rPr>
              <a:t>Utilizes </a:t>
            </a:r>
            <a:r>
              <a:rPr sz="3600" dirty="0">
                <a:latin typeface="Calibri"/>
                <a:cs typeface="Calibri"/>
              </a:rPr>
              <a:t>AI </a:t>
            </a:r>
            <a:r>
              <a:rPr sz="3600" spc="-5" dirty="0">
                <a:latin typeface="Calibri"/>
                <a:cs typeface="Calibri"/>
              </a:rPr>
              <a:t>for </a:t>
            </a:r>
            <a:r>
              <a:rPr sz="3600" dirty="0">
                <a:latin typeface="Calibri"/>
                <a:cs typeface="Calibri"/>
              </a:rPr>
              <a:t>neural 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machine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translation,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enabling</a:t>
            </a:r>
            <a:r>
              <a:rPr sz="3600" dirty="0">
                <a:latin typeface="Calibri"/>
                <a:cs typeface="Calibri"/>
              </a:rPr>
              <a:t> users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to 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translate</a:t>
            </a:r>
            <a:r>
              <a:rPr sz="3600" dirty="0">
                <a:latin typeface="Calibri"/>
                <a:cs typeface="Calibri"/>
              </a:rPr>
              <a:t> text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between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different 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languages,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including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English,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enhancing 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l</a:t>
            </a:r>
            <a:r>
              <a:rPr sz="3600" dirty="0">
                <a:latin typeface="Calibri"/>
                <a:cs typeface="Calibri"/>
              </a:rPr>
              <a:t>an</a:t>
            </a:r>
            <a:r>
              <a:rPr sz="3600" spc="10" dirty="0">
                <a:latin typeface="Calibri"/>
                <a:cs typeface="Calibri"/>
              </a:rPr>
              <a:t>g</a:t>
            </a:r>
            <a:r>
              <a:rPr sz="3600" spc="-5" dirty="0">
                <a:latin typeface="Calibri"/>
                <a:cs typeface="Calibri"/>
              </a:rPr>
              <a:t>ua</a:t>
            </a:r>
            <a:r>
              <a:rPr sz="3600" spc="5" dirty="0">
                <a:latin typeface="Calibri"/>
                <a:cs typeface="Calibri"/>
              </a:rPr>
              <a:t>g</a:t>
            </a:r>
            <a:r>
              <a:rPr sz="3600" dirty="0">
                <a:latin typeface="Calibri"/>
                <a:cs typeface="Calibri"/>
              </a:rPr>
              <a:t>e	</a:t>
            </a:r>
            <a:r>
              <a:rPr sz="3600" spc="-15" dirty="0">
                <a:latin typeface="Calibri"/>
                <a:cs typeface="Calibri"/>
              </a:rPr>
              <a:t>c</a:t>
            </a:r>
            <a:r>
              <a:rPr sz="3600" spc="-5" dirty="0">
                <a:latin typeface="Calibri"/>
                <a:cs typeface="Calibri"/>
              </a:rPr>
              <a:t>ompreh</a:t>
            </a:r>
            <a:r>
              <a:rPr sz="3600" spc="5" dirty="0">
                <a:latin typeface="Calibri"/>
                <a:cs typeface="Calibri"/>
              </a:rPr>
              <a:t>e</a:t>
            </a:r>
            <a:r>
              <a:rPr sz="3600" spc="-5" dirty="0">
                <a:latin typeface="Calibri"/>
                <a:cs typeface="Calibri"/>
              </a:rPr>
              <a:t>n</a:t>
            </a:r>
            <a:r>
              <a:rPr sz="3600" spc="45" dirty="0">
                <a:latin typeface="Calibri"/>
                <a:cs typeface="Calibri"/>
              </a:rPr>
              <a:t>s</a:t>
            </a:r>
            <a:r>
              <a:rPr sz="3600" spc="-10" dirty="0">
                <a:latin typeface="Calibri"/>
                <a:cs typeface="Calibri"/>
              </a:rPr>
              <a:t>i</a:t>
            </a:r>
            <a:r>
              <a:rPr sz="3600" spc="-5" dirty="0">
                <a:latin typeface="Calibri"/>
                <a:cs typeface="Calibri"/>
              </a:rPr>
              <a:t>o</a:t>
            </a:r>
            <a:r>
              <a:rPr sz="3600" dirty="0">
                <a:latin typeface="Calibri"/>
                <a:cs typeface="Calibri"/>
              </a:rPr>
              <a:t>n	and  </a:t>
            </a:r>
            <a:r>
              <a:rPr sz="3600" spc="-5" dirty="0">
                <a:latin typeface="Calibri"/>
                <a:cs typeface="Calibri"/>
              </a:rPr>
              <a:t>communication.</a:t>
            </a:r>
            <a:endParaRPr sz="3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30604" y="1761805"/>
            <a:ext cx="8028305" cy="398109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40665" marR="5080" indent="-228600" algn="just">
              <a:lnSpc>
                <a:spcPct val="109800"/>
              </a:lnSpc>
              <a:spcBef>
                <a:spcPts val="110"/>
              </a:spcBef>
            </a:pPr>
            <a:r>
              <a:rPr spc="-5" dirty="0">
                <a:solidFill>
                  <a:schemeClr val="tx1"/>
                </a:solidFill>
              </a:rPr>
              <a:t>5.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b="1" spc="-5" dirty="0">
                <a:solidFill>
                  <a:srgbClr val="00B050"/>
                </a:solidFill>
                <a:latin typeface="Calibri"/>
                <a:cs typeface="Calibri"/>
              </a:rPr>
              <a:t>Midjourney</a:t>
            </a:r>
            <a:r>
              <a:rPr b="1" dirty="0">
                <a:solidFill>
                  <a:srgbClr val="00B050"/>
                </a:solidFill>
                <a:latin typeface="Calibri"/>
                <a:cs typeface="Calibri"/>
              </a:rPr>
              <a:t> bot</a:t>
            </a:r>
            <a:r>
              <a:rPr dirty="0">
                <a:solidFill>
                  <a:schemeClr val="tx1"/>
                </a:solidFill>
              </a:rPr>
              <a:t>:</a:t>
            </a:r>
            <a:r>
              <a:rPr spc="5" dirty="0">
                <a:solidFill>
                  <a:schemeClr val="tx1"/>
                </a:solidFill>
              </a:rPr>
              <a:t> </a:t>
            </a:r>
            <a:r>
              <a:rPr dirty="0">
                <a:solidFill>
                  <a:schemeClr val="tx1"/>
                </a:solidFill>
              </a:rPr>
              <a:t>An</a:t>
            </a:r>
            <a:r>
              <a:rPr spc="5" dirty="0">
                <a:solidFill>
                  <a:schemeClr val="tx1"/>
                </a:solidFill>
              </a:rPr>
              <a:t> </a:t>
            </a:r>
            <a:r>
              <a:rPr spc="-5" dirty="0">
                <a:solidFill>
                  <a:schemeClr val="tx1"/>
                </a:solidFill>
              </a:rPr>
              <a:t>AI-powered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spc="-5" dirty="0">
                <a:solidFill>
                  <a:schemeClr val="tx1"/>
                </a:solidFill>
              </a:rPr>
              <a:t>tool </a:t>
            </a:r>
            <a:r>
              <a:rPr dirty="0">
                <a:solidFill>
                  <a:schemeClr val="tx1"/>
                </a:solidFill>
              </a:rPr>
              <a:t> that</a:t>
            </a:r>
            <a:r>
              <a:rPr spc="5" dirty="0">
                <a:solidFill>
                  <a:schemeClr val="tx1"/>
                </a:solidFill>
              </a:rPr>
              <a:t> </a:t>
            </a:r>
            <a:r>
              <a:rPr spc="-5" dirty="0">
                <a:solidFill>
                  <a:schemeClr val="tx1"/>
                </a:solidFill>
              </a:rPr>
              <a:t>assists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spc="-5" dirty="0">
                <a:solidFill>
                  <a:schemeClr val="tx1"/>
                </a:solidFill>
              </a:rPr>
              <a:t>in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spc="-5" dirty="0">
                <a:solidFill>
                  <a:schemeClr val="tx1"/>
                </a:solidFill>
              </a:rPr>
              <a:t>generating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spc="-5" dirty="0">
                <a:solidFill>
                  <a:schemeClr val="tx1"/>
                </a:solidFill>
              </a:rPr>
              <a:t>coherent</a:t>
            </a:r>
            <a:r>
              <a:rPr dirty="0">
                <a:solidFill>
                  <a:schemeClr val="tx1"/>
                </a:solidFill>
              </a:rPr>
              <a:t> and </a:t>
            </a:r>
            <a:r>
              <a:rPr spc="-800" dirty="0">
                <a:solidFill>
                  <a:schemeClr val="tx1"/>
                </a:solidFill>
              </a:rPr>
              <a:t> </a:t>
            </a:r>
            <a:r>
              <a:rPr spc="-5" dirty="0">
                <a:solidFill>
                  <a:schemeClr val="tx1"/>
                </a:solidFill>
              </a:rPr>
              <a:t>grammatically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spc="-10" dirty="0">
                <a:solidFill>
                  <a:schemeClr val="tx1"/>
                </a:solidFill>
              </a:rPr>
              <a:t>correct</a:t>
            </a:r>
            <a:r>
              <a:rPr spc="-5" dirty="0">
                <a:solidFill>
                  <a:schemeClr val="tx1"/>
                </a:solidFill>
              </a:rPr>
              <a:t> </a:t>
            </a:r>
            <a:r>
              <a:rPr dirty="0">
                <a:solidFill>
                  <a:schemeClr val="tx1"/>
                </a:solidFill>
              </a:rPr>
              <a:t>texts,</a:t>
            </a:r>
            <a:r>
              <a:rPr spc="5" dirty="0">
                <a:solidFill>
                  <a:schemeClr val="tx1"/>
                </a:solidFill>
              </a:rPr>
              <a:t> </a:t>
            </a:r>
            <a:r>
              <a:rPr spc="-5" dirty="0">
                <a:solidFill>
                  <a:schemeClr val="tx1"/>
                </a:solidFill>
              </a:rPr>
              <a:t>analyzing </a:t>
            </a:r>
            <a:r>
              <a:rPr dirty="0">
                <a:solidFill>
                  <a:schemeClr val="tx1"/>
                </a:solidFill>
              </a:rPr>
              <a:t> texts,</a:t>
            </a:r>
            <a:r>
              <a:rPr spc="5" dirty="0">
                <a:solidFill>
                  <a:schemeClr val="tx1"/>
                </a:solidFill>
              </a:rPr>
              <a:t> </a:t>
            </a:r>
            <a:r>
              <a:rPr dirty="0">
                <a:solidFill>
                  <a:schemeClr val="tx1"/>
                </a:solidFill>
              </a:rPr>
              <a:t>and</a:t>
            </a:r>
            <a:r>
              <a:rPr spc="5" dirty="0">
                <a:solidFill>
                  <a:schemeClr val="tx1"/>
                </a:solidFill>
              </a:rPr>
              <a:t> </a:t>
            </a:r>
            <a:r>
              <a:rPr spc="-10" dirty="0">
                <a:solidFill>
                  <a:schemeClr val="tx1"/>
                </a:solidFill>
              </a:rPr>
              <a:t>providing</a:t>
            </a:r>
            <a:r>
              <a:rPr spc="-5" dirty="0">
                <a:solidFill>
                  <a:schemeClr val="tx1"/>
                </a:solidFill>
              </a:rPr>
              <a:t> </a:t>
            </a:r>
            <a:r>
              <a:rPr dirty="0">
                <a:solidFill>
                  <a:schemeClr val="tx1"/>
                </a:solidFill>
              </a:rPr>
              <a:t>remedial</a:t>
            </a:r>
            <a:r>
              <a:rPr spc="5" dirty="0">
                <a:solidFill>
                  <a:schemeClr val="tx1"/>
                </a:solidFill>
              </a:rPr>
              <a:t> </a:t>
            </a:r>
            <a:r>
              <a:rPr spc="-10" dirty="0">
                <a:solidFill>
                  <a:schemeClr val="tx1"/>
                </a:solidFill>
              </a:rPr>
              <a:t>drills</a:t>
            </a:r>
            <a:r>
              <a:rPr spc="-5" dirty="0">
                <a:solidFill>
                  <a:schemeClr val="tx1"/>
                </a:solidFill>
              </a:rPr>
              <a:t> </a:t>
            </a:r>
            <a:r>
              <a:rPr spc="5" dirty="0">
                <a:solidFill>
                  <a:schemeClr val="tx1"/>
                </a:solidFill>
              </a:rPr>
              <a:t>to </a:t>
            </a:r>
            <a:r>
              <a:rPr spc="10" dirty="0">
                <a:solidFill>
                  <a:schemeClr val="tx1"/>
                </a:solidFill>
              </a:rPr>
              <a:t> </a:t>
            </a:r>
            <a:r>
              <a:rPr dirty="0">
                <a:solidFill>
                  <a:schemeClr val="tx1"/>
                </a:solidFill>
              </a:rPr>
              <a:t>enhance</a:t>
            </a:r>
            <a:r>
              <a:rPr spc="-5" dirty="0">
                <a:solidFill>
                  <a:schemeClr val="tx1"/>
                </a:solidFill>
              </a:rPr>
              <a:t> </a:t>
            </a:r>
            <a:r>
              <a:rPr spc="-10" dirty="0">
                <a:solidFill>
                  <a:schemeClr val="tx1"/>
                </a:solidFill>
              </a:rPr>
              <a:t>English</a:t>
            </a:r>
            <a:r>
              <a:rPr spc="5" dirty="0">
                <a:solidFill>
                  <a:schemeClr val="tx1"/>
                </a:solidFill>
              </a:rPr>
              <a:t> </a:t>
            </a:r>
            <a:r>
              <a:rPr dirty="0">
                <a:solidFill>
                  <a:schemeClr val="tx1"/>
                </a:solidFill>
              </a:rPr>
              <a:t>language</a:t>
            </a:r>
            <a:r>
              <a:rPr spc="-5" dirty="0">
                <a:solidFill>
                  <a:schemeClr val="tx1"/>
                </a:solidFill>
              </a:rPr>
              <a:t> skills.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30604" y="1761805"/>
            <a:ext cx="8026400" cy="398044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0665" marR="5080" indent="-228600" algn="just">
              <a:lnSpc>
                <a:spcPct val="109900"/>
              </a:lnSpc>
              <a:spcBef>
                <a:spcPts val="105"/>
              </a:spcBef>
            </a:pPr>
            <a:r>
              <a:rPr spc="-5" dirty="0">
                <a:solidFill>
                  <a:schemeClr val="tx1"/>
                </a:solidFill>
              </a:rPr>
              <a:t>6.</a:t>
            </a:r>
            <a:r>
              <a:rPr spc="210" dirty="0">
                <a:solidFill>
                  <a:schemeClr val="tx1"/>
                </a:solidFill>
              </a:rPr>
              <a:t> </a:t>
            </a:r>
            <a:r>
              <a:rPr b="1" dirty="0">
                <a:solidFill>
                  <a:srgbClr val="00B050"/>
                </a:solidFill>
                <a:latin typeface="Calibri"/>
                <a:cs typeface="Calibri"/>
              </a:rPr>
              <a:t>AudioPen</a:t>
            </a:r>
            <a:r>
              <a:rPr dirty="0">
                <a:solidFill>
                  <a:schemeClr val="tx1"/>
                </a:solidFill>
              </a:rPr>
              <a:t>:</a:t>
            </a:r>
            <a:r>
              <a:rPr spc="-204" dirty="0">
                <a:solidFill>
                  <a:schemeClr val="tx1"/>
                </a:solidFill>
              </a:rPr>
              <a:t> </a:t>
            </a:r>
            <a:r>
              <a:rPr dirty="0">
                <a:solidFill>
                  <a:schemeClr val="tx1"/>
                </a:solidFill>
              </a:rPr>
              <a:t>An</a:t>
            </a:r>
            <a:r>
              <a:rPr spc="-190" dirty="0">
                <a:solidFill>
                  <a:schemeClr val="tx1"/>
                </a:solidFill>
              </a:rPr>
              <a:t> </a:t>
            </a:r>
            <a:r>
              <a:rPr spc="-5" dirty="0">
                <a:solidFill>
                  <a:schemeClr val="tx1"/>
                </a:solidFill>
              </a:rPr>
              <a:t>AI-powered</a:t>
            </a:r>
            <a:r>
              <a:rPr spc="-200" dirty="0">
                <a:solidFill>
                  <a:schemeClr val="tx1"/>
                </a:solidFill>
              </a:rPr>
              <a:t> </a:t>
            </a:r>
            <a:r>
              <a:rPr dirty="0">
                <a:solidFill>
                  <a:schemeClr val="tx1"/>
                </a:solidFill>
              </a:rPr>
              <a:t>web</a:t>
            </a:r>
            <a:r>
              <a:rPr spc="-195" dirty="0">
                <a:solidFill>
                  <a:schemeClr val="tx1"/>
                </a:solidFill>
              </a:rPr>
              <a:t> </a:t>
            </a:r>
            <a:r>
              <a:rPr dirty="0">
                <a:solidFill>
                  <a:schemeClr val="tx1"/>
                </a:solidFill>
              </a:rPr>
              <a:t>app</a:t>
            </a:r>
            <a:r>
              <a:rPr spc="-195" dirty="0">
                <a:solidFill>
                  <a:schemeClr val="tx1"/>
                </a:solidFill>
              </a:rPr>
              <a:t> </a:t>
            </a:r>
            <a:r>
              <a:rPr dirty="0">
                <a:solidFill>
                  <a:schemeClr val="tx1"/>
                </a:solidFill>
              </a:rPr>
              <a:t>that </a:t>
            </a:r>
            <a:r>
              <a:rPr spc="-805" dirty="0">
                <a:solidFill>
                  <a:schemeClr val="tx1"/>
                </a:solidFill>
              </a:rPr>
              <a:t> </a:t>
            </a:r>
            <a:r>
              <a:rPr spc="-5" dirty="0">
                <a:solidFill>
                  <a:schemeClr val="tx1"/>
                </a:solidFill>
              </a:rPr>
              <a:t>converts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spc="-5" dirty="0">
                <a:solidFill>
                  <a:schemeClr val="tx1"/>
                </a:solidFill>
              </a:rPr>
              <a:t>voice-to-text,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spc="-5" dirty="0">
                <a:solidFill>
                  <a:schemeClr val="tx1"/>
                </a:solidFill>
              </a:rPr>
              <a:t>aiding</a:t>
            </a:r>
            <a:r>
              <a:rPr dirty="0">
                <a:solidFill>
                  <a:schemeClr val="tx1"/>
                </a:solidFill>
              </a:rPr>
              <a:t> in</a:t>
            </a:r>
            <a:r>
              <a:rPr spc="5" dirty="0">
                <a:solidFill>
                  <a:schemeClr val="tx1"/>
                </a:solidFill>
              </a:rPr>
              <a:t> </a:t>
            </a:r>
            <a:r>
              <a:rPr spc="-5" dirty="0">
                <a:solidFill>
                  <a:schemeClr val="tx1"/>
                </a:solidFill>
              </a:rPr>
              <a:t>writing </a:t>
            </a:r>
            <a:r>
              <a:rPr spc="-800" dirty="0">
                <a:solidFill>
                  <a:schemeClr val="tx1"/>
                </a:solidFill>
              </a:rPr>
              <a:t> </a:t>
            </a:r>
            <a:r>
              <a:rPr spc="-5" dirty="0">
                <a:solidFill>
                  <a:schemeClr val="tx1"/>
                </a:solidFill>
              </a:rPr>
              <a:t>blogs, books, </a:t>
            </a:r>
            <a:r>
              <a:rPr spc="-10" dirty="0">
                <a:solidFill>
                  <a:schemeClr val="tx1"/>
                </a:solidFill>
              </a:rPr>
              <a:t>emails, </a:t>
            </a:r>
            <a:r>
              <a:rPr dirty="0">
                <a:solidFill>
                  <a:schemeClr val="tx1"/>
                </a:solidFill>
              </a:rPr>
              <a:t>and </a:t>
            </a:r>
            <a:r>
              <a:rPr spc="-5" dirty="0">
                <a:solidFill>
                  <a:schemeClr val="tx1"/>
                </a:solidFill>
              </a:rPr>
              <a:t>lesson plans </a:t>
            </a:r>
            <a:r>
              <a:rPr dirty="0">
                <a:solidFill>
                  <a:schemeClr val="tx1"/>
                </a:solidFill>
              </a:rPr>
              <a:t>to </a:t>
            </a:r>
            <a:r>
              <a:rPr spc="5" dirty="0">
                <a:solidFill>
                  <a:schemeClr val="tx1"/>
                </a:solidFill>
              </a:rPr>
              <a:t> </a:t>
            </a:r>
            <a:r>
              <a:rPr spc="-5" dirty="0">
                <a:solidFill>
                  <a:schemeClr val="tx1"/>
                </a:solidFill>
              </a:rPr>
              <a:t>improve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spc="-5" dirty="0">
                <a:solidFill>
                  <a:schemeClr val="tx1"/>
                </a:solidFill>
              </a:rPr>
              <a:t>English</a:t>
            </a:r>
            <a:r>
              <a:rPr spc="-15" dirty="0">
                <a:solidFill>
                  <a:schemeClr val="tx1"/>
                </a:solidFill>
              </a:rPr>
              <a:t> </a:t>
            </a:r>
            <a:r>
              <a:rPr dirty="0">
                <a:solidFill>
                  <a:schemeClr val="tx1"/>
                </a:solidFill>
              </a:rPr>
              <a:t>language</a:t>
            </a:r>
            <a:r>
              <a:rPr spc="-20" dirty="0">
                <a:solidFill>
                  <a:schemeClr val="tx1"/>
                </a:solidFill>
              </a:rPr>
              <a:t> </a:t>
            </a:r>
            <a:r>
              <a:rPr spc="-5" dirty="0">
                <a:solidFill>
                  <a:schemeClr val="tx1"/>
                </a:solidFill>
              </a:rPr>
              <a:t>proficiency.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1057589"/>
            <a:ext cx="8028940" cy="303847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40665" marR="5080" indent="-228600" algn="just">
              <a:lnSpc>
                <a:spcPct val="109800"/>
              </a:lnSpc>
              <a:spcBef>
                <a:spcPts val="110"/>
              </a:spcBef>
            </a:pPr>
            <a:r>
              <a:rPr sz="3600" spc="-5" dirty="0">
                <a:latin typeface="Calibri"/>
                <a:cs typeface="Calibri"/>
              </a:rPr>
              <a:t>7.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b="1" spc="-5" dirty="0">
                <a:solidFill>
                  <a:srgbClr val="00B050"/>
                </a:solidFill>
                <a:latin typeface="Calibri"/>
                <a:cs typeface="Calibri"/>
              </a:rPr>
              <a:t>Canva Magic Write</a:t>
            </a:r>
            <a:r>
              <a:rPr sz="3600" spc="-5" dirty="0">
                <a:latin typeface="Calibri"/>
                <a:cs typeface="Calibri"/>
              </a:rPr>
              <a:t>: Offers </a:t>
            </a:r>
            <a:r>
              <a:rPr sz="3600" dirty="0">
                <a:latin typeface="Calibri"/>
                <a:cs typeface="Calibri"/>
              </a:rPr>
              <a:t>an AI text- 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to-image</a:t>
            </a:r>
            <a:r>
              <a:rPr sz="3600" spc="-14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generator</a:t>
            </a:r>
            <a:r>
              <a:rPr sz="3600" spc="-17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that</a:t>
            </a:r>
            <a:r>
              <a:rPr sz="3600" spc="-16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inspires</a:t>
            </a:r>
            <a:r>
              <a:rPr sz="3600" spc="-16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creativity </a:t>
            </a:r>
            <a:r>
              <a:rPr sz="3600" spc="-80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in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writing,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supports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brainstorming,</a:t>
            </a:r>
            <a:r>
              <a:rPr sz="3600" dirty="0">
                <a:latin typeface="Calibri"/>
                <a:cs typeface="Calibri"/>
              </a:rPr>
              <a:t> and 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aids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in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lesson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planning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for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educators 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teaching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English.</a:t>
            </a:r>
            <a:endParaRPr sz="36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04" y="4875464"/>
            <a:ext cx="8248650" cy="12325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  <a:tabLst>
                <a:tab pos="838200" algn="l"/>
                <a:tab pos="1282065" algn="l"/>
                <a:tab pos="2749550" algn="l"/>
                <a:tab pos="3211830" algn="l"/>
                <a:tab pos="4637405" algn="l"/>
                <a:tab pos="5786120" algn="l"/>
                <a:tab pos="6555105" algn="l"/>
                <a:tab pos="6763384" algn="l"/>
                <a:tab pos="7315200" algn="l"/>
              </a:tabLst>
            </a:pPr>
            <a:r>
              <a:rPr sz="3600" spc="-5" dirty="0">
                <a:latin typeface="Calibri"/>
                <a:cs typeface="Calibri"/>
              </a:rPr>
              <a:t>The</a:t>
            </a:r>
            <a:r>
              <a:rPr sz="3600" spc="5" dirty="0">
                <a:latin typeface="Calibri"/>
                <a:cs typeface="Calibri"/>
              </a:rPr>
              <a:t>s</a:t>
            </a:r>
            <a:r>
              <a:rPr sz="3600" dirty="0">
                <a:latin typeface="Calibri"/>
                <a:cs typeface="Calibri"/>
              </a:rPr>
              <a:t>e	ex</a:t>
            </a:r>
            <a:r>
              <a:rPr sz="3600" spc="-15" dirty="0">
                <a:latin typeface="Calibri"/>
                <a:cs typeface="Calibri"/>
              </a:rPr>
              <a:t>a</a:t>
            </a:r>
            <a:r>
              <a:rPr sz="3600" dirty="0">
                <a:latin typeface="Calibri"/>
                <a:cs typeface="Calibri"/>
              </a:rPr>
              <a:t>mples	</a:t>
            </a:r>
            <a:r>
              <a:rPr sz="3600" spc="-5" dirty="0">
                <a:latin typeface="Calibri"/>
                <a:cs typeface="Calibri"/>
              </a:rPr>
              <a:t>de</a:t>
            </a:r>
            <a:r>
              <a:rPr sz="3600" spc="5" dirty="0">
                <a:latin typeface="Calibri"/>
                <a:cs typeface="Calibri"/>
              </a:rPr>
              <a:t>m</a:t>
            </a:r>
            <a:r>
              <a:rPr sz="3600" spc="-5" dirty="0">
                <a:latin typeface="Calibri"/>
                <a:cs typeface="Calibri"/>
              </a:rPr>
              <a:t>onstrat</a:t>
            </a:r>
            <a:r>
              <a:rPr sz="3600" dirty="0">
                <a:latin typeface="Calibri"/>
                <a:cs typeface="Calibri"/>
              </a:rPr>
              <a:t>e	</a:t>
            </a:r>
            <a:r>
              <a:rPr sz="3600" spc="-5" dirty="0">
                <a:latin typeface="Calibri"/>
                <a:cs typeface="Calibri"/>
              </a:rPr>
              <a:t>ho</a:t>
            </a:r>
            <a:r>
              <a:rPr sz="3600" dirty="0">
                <a:latin typeface="Calibri"/>
                <a:cs typeface="Calibri"/>
              </a:rPr>
              <a:t>w	AI	to</a:t>
            </a:r>
            <a:r>
              <a:rPr sz="3600" spc="-15" dirty="0">
                <a:latin typeface="Calibri"/>
                <a:cs typeface="Calibri"/>
              </a:rPr>
              <a:t>o</a:t>
            </a:r>
            <a:r>
              <a:rPr sz="3600" spc="-10" dirty="0">
                <a:latin typeface="Calibri"/>
                <a:cs typeface="Calibri"/>
              </a:rPr>
              <a:t>l</a:t>
            </a:r>
            <a:r>
              <a:rPr sz="3600" dirty="0">
                <a:latin typeface="Calibri"/>
                <a:cs typeface="Calibri"/>
              </a:rPr>
              <a:t>s  </a:t>
            </a:r>
            <a:r>
              <a:rPr sz="3600" spc="-10" dirty="0">
                <a:latin typeface="Calibri"/>
                <a:cs typeface="Calibri"/>
              </a:rPr>
              <a:t>li</a:t>
            </a:r>
            <a:r>
              <a:rPr sz="3600" dirty="0">
                <a:latin typeface="Calibri"/>
                <a:cs typeface="Calibri"/>
              </a:rPr>
              <a:t>ke	</a:t>
            </a:r>
            <a:r>
              <a:rPr sz="3600" spc="-15" dirty="0">
                <a:latin typeface="Calibri"/>
                <a:cs typeface="Calibri"/>
              </a:rPr>
              <a:t>c</a:t>
            </a:r>
            <a:r>
              <a:rPr sz="3600" spc="-5" dirty="0">
                <a:latin typeface="Calibri"/>
                <a:cs typeface="Calibri"/>
              </a:rPr>
              <a:t>hatbots</a:t>
            </a:r>
            <a:r>
              <a:rPr sz="3600" dirty="0">
                <a:latin typeface="Calibri"/>
                <a:cs typeface="Calibri"/>
              </a:rPr>
              <a:t>,	grammar	</a:t>
            </a:r>
            <a:r>
              <a:rPr sz="3600" spc="-15" dirty="0">
                <a:latin typeface="Calibri"/>
                <a:cs typeface="Calibri"/>
              </a:rPr>
              <a:t>c</a:t>
            </a:r>
            <a:r>
              <a:rPr sz="3600" spc="-5" dirty="0">
                <a:latin typeface="Calibri"/>
                <a:cs typeface="Calibri"/>
              </a:rPr>
              <a:t>hecke</a:t>
            </a:r>
            <a:r>
              <a:rPr sz="3600" spc="-40" dirty="0">
                <a:latin typeface="Calibri"/>
                <a:cs typeface="Calibri"/>
              </a:rPr>
              <a:t>r</a:t>
            </a:r>
            <a:r>
              <a:rPr sz="3600" spc="-5" dirty="0">
                <a:latin typeface="Calibri"/>
                <a:cs typeface="Calibri"/>
              </a:rPr>
              <a:t>s</a:t>
            </a:r>
            <a:r>
              <a:rPr sz="3600" dirty="0">
                <a:latin typeface="Calibri"/>
                <a:cs typeface="Calibri"/>
              </a:rPr>
              <a:t>,	</a:t>
            </a:r>
            <a:r>
              <a:rPr sz="3600" spc="-10" dirty="0">
                <a:latin typeface="Calibri"/>
                <a:cs typeface="Calibri"/>
              </a:rPr>
              <a:t>l</a:t>
            </a:r>
            <a:r>
              <a:rPr sz="3600" dirty="0">
                <a:latin typeface="Calibri"/>
                <a:cs typeface="Calibri"/>
              </a:rPr>
              <a:t>an</a:t>
            </a:r>
            <a:r>
              <a:rPr sz="3600" spc="10" dirty="0">
                <a:latin typeface="Calibri"/>
                <a:cs typeface="Calibri"/>
              </a:rPr>
              <a:t>g</a:t>
            </a:r>
            <a:r>
              <a:rPr sz="3600" spc="-5" dirty="0">
                <a:latin typeface="Calibri"/>
                <a:cs typeface="Calibri"/>
              </a:rPr>
              <a:t>u</a:t>
            </a:r>
            <a:r>
              <a:rPr sz="3600" spc="-20" dirty="0">
                <a:latin typeface="Calibri"/>
                <a:cs typeface="Calibri"/>
              </a:rPr>
              <a:t>a</a:t>
            </a:r>
            <a:r>
              <a:rPr sz="3600" dirty="0">
                <a:latin typeface="Calibri"/>
                <a:cs typeface="Calibri"/>
              </a:rPr>
              <a:t>ge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2004" y="1057589"/>
            <a:ext cx="8253095" cy="331013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9900"/>
              </a:lnSpc>
              <a:spcBef>
                <a:spcPts val="105"/>
              </a:spcBef>
            </a:pPr>
            <a:r>
              <a:rPr spc="-5" dirty="0">
                <a:solidFill>
                  <a:schemeClr val="tx1"/>
                </a:solidFill>
              </a:rPr>
              <a:t>learning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spc="-5" dirty="0">
                <a:solidFill>
                  <a:schemeClr val="tx1"/>
                </a:solidFill>
              </a:rPr>
              <a:t>platforms,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spc="-5" dirty="0">
                <a:solidFill>
                  <a:schemeClr val="tx1"/>
                </a:solidFill>
              </a:rPr>
              <a:t>translation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spc="-5" dirty="0">
                <a:solidFill>
                  <a:schemeClr val="tx1"/>
                </a:solidFill>
              </a:rPr>
              <a:t>tools,</a:t>
            </a:r>
            <a:r>
              <a:rPr dirty="0">
                <a:solidFill>
                  <a:schemeClr val="tx1"/>
                </a:solidFill>
              </a:rPr>
              <a:t> and </a:t>
            </a:r>
            <a:r>
              <a:rPr spc="5" dirty="0">
                <a:solidFill>
                  <a:schemeClr val="tx1"/>
                </a:solidFill>
              </a:rPr>
              <a:t> </a:t>
            </a:r>
            <a:r>
              <a:rPr dirty="0">
                <a:solidFill>
                  <a:schemeClr val="tx1"/>
                </a:solidFill>
              </a:rPr>
              <a:t>text </a:t>
            </a:r>
            <a:r>
              <a:rPr spc="-5" dirty="0">
                <a:solidFill>
                  <a:schemeClr val="tx1"/>
                </a:solidFill>
              </a:rPr>
              <a:t>generators can be effectively </a:t>
            </a:r>
            <a:r>
              <a:rPr spc="-10" dirty="0">
                <a:solidFill>
                  <a:schemeClr val="tx1"/>
                </a:solidFill>
              </a:rPr>
              <a:t>utilized </a:t>
            </a:r>
            <a:r>
              <a:rPr dirty="0">
                <a:solidFill>
                  <a:schemeClr val="tx1"/>
                </a:solidFill>
              </a:rPr>
              <a:t>to </a:t>
            </a:r>
            <a:r>
              <a:rPr spc="-800" dirty="0">
                <a:solidFill>
                  <a:schemeClr val="tx1"/>
                </a:solidFill>
              </a:rPr>
              <a:t> </a:t>
            </a:r>
            <a:r>
              <a:rPr dirty="0">
                <a:solidFill>
                  <a:schemeClr val="tx1"/>
                </a:solidFill>
              </a:rPr>
              <a:t>enhance</a:t>
            </a:r>
            <a:r>
              <a:rPr spc="5" dirty="0">
                <a:solidFill>
                  <a:schemeClr val="tx1"/>
                </a:solidFill>
              </a:rPr>
              <a:t> </a:t>
            </a:r>
            <a:r>
              <a:rPr spc="-10" dirty="0">
                <a:solidFill>
                  <a:schemeClr val="tx1"/>
                </a:solidFill>
              </a:rPr>
              <a:t>English</a:t>
            </a:r>
            <a:r>
              <a:rPr spc="-5" dirty="0">
                <a:solidFill>
                  <a:schemeClr val="tx1"/>
                </a:solidFill>
              </a:rPr>
              <a:t> language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spc="-10" dirty="0">
                <a:solidFill>
                  <a:schemeClr val="tx1"/>
                </a:solidFill>
              </a:rPr>
              <a:t>teaching</a:t>
            </a:r>
            <a:r>
              <a:rPr spc="-5" dirty="0">
                <a:solidFill>
                  <a:schemeClr val="tx1"/>
                </a:solidFill>
              </a:rPr>
              <a:t> </a:t>
            </a:r>
            <a:r>
              <a:rPr dirty="0">
                <a:solidFill>
                  <a:schemeClr val="tx1"/>
                </a:solidFill>
              </a:rPr>
              <a:t>and </a:t>
            </a:r>
            <a:r>
              <a:rPr spc="5" dirty="0">
                <a:solidFill>
                  <a:schemeClr val="tx1"/>
                </a:solidFill>
              </a:rPr>
              <a:t> </a:t>
            </a:r>
            <a:r>
              <a:rPr spc="-5" dirty="0">
                <a:solidFill>
                  <a:schemeClr val="tx1"/>
                </a:solidFill>
              </a:rPr>
              <a:t>learning experiences.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2469703"/>
            <a:ext cx="8026400" cy="303466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240665" marR="5080" indent="-228600" algn="just">
              <a:lnSpc>
                <a:spcPct val="109800"/>
              </a:lnSpc>
              <a:spcBef>
                <a:spcPts val="85"/>
              </a:spcBef>
              <a:buSzPct val="27777"/>
              <a:buFont typeface="Symbol"/>
              <a:buChar char=""/>
              <a:tabLst>
                <a:tab pos="241300" algn="l"/>
              </a:tabLst>
            </a:pPr>
            <a:r>
              <a:rPr sz="3600" dirty="0">
                <a:solidFill>
                  <a:srgbClr val="00B050"/>
                </a:solidFill>
                <a:latin typeface="Calibri"/>
                <a:cs typeface="Calibri"/>
              </a:rPr>
              <a:t>AI</a:t>
            </a:r>
            <a:r>
              <a:rPr sz="3600" spc="5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3600" spc="-5" dirty="0">
                <a:solidFill>
                  <a:srgbClr val="00B050"/>
                </a:solidFill>
                <a:latin typeface="Calibri"/>
                <a:cs typeface="Calibri"/>
              </a:rPr>
              <a:t>algorithms</a:t>
            </a:r>
            <a:r>
              <a:rPr sz="3600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can</a:t>
            </a:r>
            <a:r>
              <a:rPr sz="3600" dirty="0">
                <a:latin typeface="Calibri"/>
                <a:cs typeface="Calibri"/>
              </a:rPr>
              <a:t> analyze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students' </a:t>
            </a:r>
            <a:r>
              <a:rPr sz="3600" spc="-80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learning</a:t>
            </a:r>
            <a:r>
              <a:rPr sz="3600" spc="-15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styles,</a:t>
            </a:r>
            <a:r>
              <a:rPr sz="3600" spc="-19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strengths,</a:t>
            </a:r>
            <a:r>
              <a:rPr sz="3600" spc="-16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and</a:t>
            </a:r>
            <a:r>
              <a:rPr sz="3600" spc="-17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weaknesses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to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tailor</a:t>
            </a:r>
            <a:r>
              <a:rPr sz="3600" dirty="0">
                <a:latin typeface="Calibri"/>
                <a:cs typeface="Calibri"/>
              </a:rPr>
              <a:t> language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learning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content</a:t>
            </a:r>
            <a:r>
              <a:rPr sz="3600" dirty="0">
                <a:latin typeface="Calibri"/>
                <a:cs typeface="Calibri"/>
              </a:rPr>
              <a:t> to 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individual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needs,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providing</a:t>
            </a:r>
            <a:r>
              <a:rPr sz="3600" spc="-5" dirty="0">
                <a:latin typeface="Calibri"/>
                <a:cs typeface="Calibri"/>
              </a:rPr>
              <a:t> personalized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and </a:t>
            </a:r>
            <a:r>
              <a:rPr sz="3600" spc="-5" dirty="0">
                <a:latin typeface="Calibri"/>
                <a:cs typeface="Calibri"/>
              </a:rPr>
              <a:t>adaptive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learning</a:t>
            </a:r>
            <a:r>
              <a:rPr sz="3600" dirty="0">
                <a:latin typeface="Calibri"/>
                <a:cs typeface="Calibri"/>
              </a:rPr>
              <a:t> experiences.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59153" y="2469703"/>
            <a:ext cx="7803515" cy="243395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 algn="just">
              <a:lnSpc>
                <a:spcPct val="109800"/>
              </a:lnSpc>
              <a:spcBef>
                <a:spcPts val="85"/>
              </a:spcBef>
            </a:pPr>
            <a:r>
              <a:rPr sz="3600" spc="-5" dirty="0">
                <a:latin typeface="Calibri"/>
                <a:cs typeface="Calibri"/>
              </a:rPr>
              <a:t>.</a:t>
            </a:r>
            <a:r>
              <a:rPr sz="3600" spc="-5" dirty="0">
                <a:solidFill>
                  <a:srgbClr val="00B050"/>
                </a:solidFill>
                <a:latin typeface="Calibri"/>
                <a:cs typeface="Calibri"/>
              </a:rPr>
              <a:t>AI</a:t>
            </a:r>
            <a:r>
              <a:rPr sz="3600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3600" spc="-5" dirty="0">
                <a:solidFill>
                  <a:srgbClr val="00B050"/>
                </a:solidFill>
                <a:latin typeface="Calibri"/>
                <a:cs typeface="Calibri"/>
              </a:rPr>
              <a:t>technology</a:t>
            </a:r>
            <a:r>
              <a:rPr sz="3600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provides</a:t>
            </a:r>
            <a:r>
              <a:rPr sz="3600" spc="-5" dirty="0">
                <a:latin typeface="Calibri"/>
                <a:cs typeface="Calibri"/>
              </a:rPr>
              <a:t> immediate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feedback</a:t>
            </a:r>
            <a:r>
              <a:rPr sz="3600" spc="-13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on</a:t>
            </a:r>
            <a:r>
              <a:rPr sz="3600" spc="-12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pronunciation,</a:t>
            </a:r>
            <a:r>
              <a:rPr sz="3600" spc="-13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grammar,</a:t>
            </a:r>
            <a:r>
              <a:rPr sz="3600" spc="-13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and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vocabulary,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helping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students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5" dirty="0">
                <a:latin typeface="Calibri"/>
                <a:cs typeface="Calibri"/>
              </a:rPr>
              <a:t>identify </a:t>
            </a:r>
            <a:r>
              <a:rPr sz="3600" spc="1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weaknesses</a:t>
            </a:r>
            <a:r>
              <a:rPr sz="3600" spc="-18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and</a:t>
            </a:r>
            <a:r>
              <a:rPr sz="3600" spc="-18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focus</a:t>
            </a:r>
            <a:r>
              <a:rPr sz="3600" spc="-16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on</a:t>
            </a:r>
            <a:r>
              <a:rPr sz="3600" spc="-16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improving</a:t>
            </a:r>
            <a:r>
              <a:rPr sz="3600" spc="-16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them.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1761805"/>
            <a:ext cx="8027034" cy="303847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40665" marR="5080" indent="-228600" algn="just">
              <a:lnSpc>
                <a:spcPct val="109800"/>
              </a:lnSpc>
              <a:spcBef>
                <a:spcPts val="110"/>
              </a:spcBef>
              <a:buSzPct val="27777"/>
              <a:buFont typeface="Symbol"/>
              <a:buChar char=""/>
              <a:tabLst>
                <a:tab pos="241300" algn="l"/>
              </a:tabLst>
            </a:pPr>
            <a:r>
              <a:rPr sz="3600" spc="-5" dirty="0">
                <a:solidFill>
                  <a:srgbClr val="00B050"/>
                </a:solidFill>
                <a:latin typeface="Calibri"/>
                <a:cs typeface="Calibri"/>
              </a:rPr>
              <a:t>AI-powered</a:t>
            </a:r>
            <a:r>
              <a:rPr sz="3600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3600" spc="-5" dirty="0">
                <a:solidFill>
                  <a:srgbClr val="00B050"/>
                </a:solidFill>
                <a:latin typeface="Calibri"/>
                <a:cs typeface="Calibri"/>
              </a:rPr>
              <a:t>virtual</a:t>
            </a:r>
            <a:r>
              <a:rPr sz="3600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3600" spc="-5" dirty="0">
                <a:solidFill>
                  <a:srgbClr val="00B050"/>
                </a:solidFill>
                <a:latin typeface="Calibri"/>
                <a:cs typeface="Calibri"/>
              </a:rPr>
              <a:t>classrooms</a:t>
            </a:r>
            <a:r>
              <a:rPr sz="3600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may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be </a:t>
            </a:r>
            <a:r>
              <a:rPr sz="3600" spc="-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used</a:t>
            </a:r>
            <a:r>
              <a:rPr sz="3600" spc="-8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to</a:t>
            </a:r>
            <a:r>
              <a:rPr sz="3600" spc="-11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teach</a:t>
            </a:r>
            <a:r>
              <a:rPr sz="3600" spc="-11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and</a:t>
            </a:r>
            <a:r>
              <a:rPr sz="3600" spc="-9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monitor</a:t>
            </a:r>
            <a:r>
              <a:rPr sz="3600" spc="-114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English</a:t>
            </a:r>
            <a:r>
              <a:rPr sz="3600" spc="-10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classes,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while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machine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learning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algorithms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can 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help</a:t>
            </a:r>
            <a:r>
              <a:rPr sz="3600" spc="-16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detect</a:t>
            </a:r>
            <a:r>
              <a:rPr sz="3600" spc="-18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errors</a:t>
            </a:r>
            <a:r>
              <a:rPr sz="3600" spc="-16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in</a:t>
            </a:r>
            <a:r>
              <a:rPr sz="3600" spc="-16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language</a:t>
            </a:r>
            <a:r>
              <a:rPr sz="3600" spc="-17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and</a:t>
            </a:r>
            <a:r>
              <a:rPr sz="3600" spc="-16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provide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personalized </a:t>
            </a:r>
            <a:r>
              <a:rPr sz="3600" dirty="0">
                <a:latin typeface="Calibri"/>
                <a:cs typeface="Calibri"/>
              </a:rPr>
              <a:t>feedback.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59153" y="1057589"/>
            <a:ext cx="7797165" cy="3641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algn="just">
              <a:lnSpc>
                <a:spcPct val="109800"/>
              </a:lnSpc>
              <a:spcBef>
                <a:spcPts val="110"/>
              </a:spcBef>
            </a:pPr>
            <a:r>
              <a:rPr sz="3600" spc="-5" dirty="0">
                <a:latin typeface="Calibri"/>
                <a:cs typeface="Calibri"/>
              </a:rPr>
              <a:t>.AI tools like </a:t>
            </a:r>
            <a:r>
              <a:rPr sz="3600" spc="-10" dirty="0">
                <a:latin typeface="Calibri"/>
                <a:cs typeface="Calibri"/>
              </a:rPr>
              <a:t>natural </a:t>
            </a:r>
            <a:r>
              <a:rPr sz="3600" spc="-5" dirty="0">
                <a:latin typeface="Calibri"/>
                <a:cs typeface="Calibri"/>
              </a:rPr>
              <a:t>language </a:t>
            </a:r>
            <a:r>
              <a:rPr sz="3600" spc="-10" dirty="0">
                <a:latin typeface="Calibri"/>
                <a:cs typeface="Calibri"/>
              </a:rPr>
              <a:t>processing, </a:t>
            </a:r>
            <a:r>
              <a:rPr sz="3600" spc="-5" dirty="0">
                <a:latin typeface="Calibri"/>
                <a:cs typeface="Calibri"/>
              </a:rPr>
              <a:t> machine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translation,</a:t>
            </a:r>
            <a:r>
              <a:rPr sz="3600" dirty="0">
                <a:latin typeface="Calibri"/>
                <a:cs typeface="Calibri"/>
              </a:rPr>
              <a:t> and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automated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speech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recognition</a:t>
            </a:r>
            <a:r>
              <a:rPr sz="3600" spc="-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make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it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easier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for 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students</a:t>
            </a:r>
            <a:r>
              <a:rPr sz="3600" dirty="0">
                <a:latin typeface="Calibri"/>
                <a:cs typeface="Calibri"/>
              </a:rPr>
              <a:t> to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learn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English</a:t>
            </a:r>
            <a:r>
              <a:rPr sz="3600" spc="-5" dirty="0">
                <a:latin typeface="Calibri"/>
                <a:cs typeface="Calibri"/>
              </a:rPr>
              <a:t> by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offering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personalized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content,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tracking</a:t>
            </a:r>
            <a:r>
              <a:rPr sz="3600" spc="-5" dirty="0">
                <a:latin typeface="Calibri"/>
                <a:cs typeface="Calibri"/>
              </a:rPr>
              <a:t> progress, </a:t>
            </a:r>
            <a:r>
              <a:rPr sz="3600" spc="-80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and </a:t>
            </a:r>
            <a:r>
              <a:rPr sz="3600" spc="-5" dirty="0">
                <a:latin typeface="Calibri"/>
                <a:cs typeface="Calibri"/>
              </a:rPr>
              <a:t>adapting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lessons</a:t>
            </a:r>
            <a:r>
              <a:rPr sz="3600" spc="1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accordingly.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25455" y="1030842"/>
            <a:ext cx="1711960" cy="12331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  <a:tabLst>
                <a:tab pos="1217930" algn="l"/>
              </a:tabLst>
            </a:pPr>
            <a:r>
              <a:rPr lang="en-US" sz="3600" spc="-5" dirty="0">
                <a:solidFill>
                  <a:srgbClr val="00B050"/>
                </a:solidFill>
                <a:latin typeface="Calibri"/>
                <a:cs typeface="Calibri"/>
              </a:rPr>
              <a:t>H</a:t>
            </a:r>
            <a:r>
              <a:rPr sz="3600" spc="-5" dirty="0" smtClean="0">
                <a:solidFill>
                  <a:srgbClr val="00B050"/>
                </a:solidFill>
                <a:latin typeface="Calibri"/>
                <a:cs typeface="Calibri"/>
              </a:rPr>
              <a:t>o</a:t>
            </a:r>
            <a:r>
              <a:rPr sz="3600" dirty="0" smtClean="0">
                <a:solidFill>
                  <a:srgbClr val="00B050"/>
                </a:solidFill>
                <a:latin typeface="Calibri"/>
                <a:cs typeface="Calibri"/>
              </a:rPr>
              <a:t>w</a:t>
            </a:r>
            <a:r>
              <a:rPr sz="3600" dirty="0">
                <a:solidFill>
                  <a:srgbClr val="00B050"/>
                </a:solidFill>
                <a:latin typeface="Calibri"/>
                <a:cs typeface="Calibri"/>
              </a:rPr>
              <a:t>	</a:t>
            </a:r>
            <a:r>
              <a:rPr sz="3600" spc="-5" dirty="0">
                <a:solidFill>
                  <a:srgbClr val="00B050"/>
                </a:solidFill>
                <a:latin typeface="Calibri"/>
                <a:cs typeface="Calibri"/>
              </a:rPr>
              <a:t>do  </a:t>
            </a:r>
            <a:r>
              <a:rPr sz="3600" spc="-10" dirty="0">
                <a:solidFill>
                  <a:srgbClr val="00B050"/>
                </a:solidFill>
                <a:latin typeface="Calibri"/>
                <a:cs typeface="Calibri"/>
              </a:rPr>
              <a:t>l</a:t>
            </a:r>
            <a:r>
              <a:rPr sz="3600" dirty="0">
                <a:solidFill>
                  <a:srgbClr val="00B050"/>
                </a:solidFill>
                <a:latin typeface="Calibri"/>
                <a:cs typeface="Calibri"/>
              </a:rPr>
              <a:t>an</a:t>
            </a:r>
            <a:r>
              <a:rPr sz="3600" spc="15" dirty="0">
                <a:solidFill>
                  <a:srgbClr val="00B050"/>
                </a:solidFill>
                <a:latin typeface="Calibri"/>
                <a:cs typeface="Calibri"/>
              </a:rPr>
              <a:t>g</a:t>
            </a:r>
            <a:r>
              <a:rPr sz="3600" spc="-5" dirty="0">
                <a:solidFill>
                  <a:srgbClr val="00B050"/>
                </a:solidFill>
                <a:latin typeface="Calibri"/>
                <a:cs typeface="Calibri"/>
              </a:rPr>
              <a:t>ua</a:t>
            </a:r>
            <a:r>
              <a:rPr sz="3600" spc="5" dirty="0">
                <a:solidFill>
                  <a:srgbClr val="00B050"/>
                </a:solidFill>
                <a:latin typeface="Calibri"/>
                <a:cs typeface="Calibri"/>
              </a:rPr>
              <a:t>g</a:t>
            </a:r>
            <a:r>
              <a:rPr sz="3600" dirty="0">
                <a:solidFill>
                  <a:srgbClr val="00B050"/>
                </a:solidFill>
                <a:latin typeface="Calibri"/>
                <a:cs typeface="Calibri"/>
              </a:rPr>
              <a:t>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860865" y="1057589"/>
            <a:ext cx="6294755" cy="12331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6364">
              <a:lnSpc>
                <a:spcPct val="110000"/>
              </a:lnSpc>
              <a:spcBef>
                <a:spcPts val="100"/>
              </a:spcBef>
              <a:tabLst>
                <a:tab pos="1877060" algn="l"/>
                <a:tab pos="2723515" algn="l"/>
                <a:tab pos="3160395" algn="l"/>
                <a:tab pos="4040504" algn="l"/>
                <a:tab pos="4336415" algn="l"/>
                <a:tab pos="4975860" algn="l"/>
              </a:tabLst>
            </a:pPr>
            <a:r>
              <a:rPr sz="3600" dirty="0">
                <a:solidFill>
                  <a:srgbClr val="00B050"/>
                </a:solidFill>
                <a:latin typeface="Calibri"/>
                <a:cs typeface="Calibri"/>
              </a:rPr>
              <a:t>A</a:t>
            </a:r>
            <a:r>
              <a:rPr sz="3600" spc="30" dirty="0">
                <a:solidFill>
                  <a:srgbClr val="00B050"/>
                </a:solidFill>
                <a:latin typeface="Calibri"/>
                <a:cs typeface="Calibri"/>
              </a:rPr>
              <a:t>I</a:t>
            </a:r>
            <a:r>
              <a:rPr sz="3600" dirty="0">
                <a:solidFill>
                  <a:srgbClr val="00B050"/>
                </a:solidFill>
                <a:latin typeface="Calibri"/>
                <a:cs typeface="Calibri"/>
              </a:rPr>
              <a:t>-</a:t>
            </a:r>
            <a:r>
              <a:rPr sz="3600" spc="-5" dirty="0">
                <a:solidFill>
                  <a:srgbClr val="00B050"/>
                </a:solidFill>
                <a:latin typeface="Calibri"/>
                <a:cs typeface="Calibri"/>
              </a:rPr>
              <a:t>p</a:t>
            </a:r>
            <a:r>
              <a:rPr sz="3600" spc="-25" dirty="0">
                <a:solidFill>
                  <a:srgbClr val="00B050"/>
                </a:solidFill>
                <a:latin typeface="Calibri"/>
                <a:cs typeface="Calibri"/>
              </a:rPr>
              <a:t>o</a:t>
            </a:r>
            <a:r>
              <a:rPr sz="3600" dirty="0">
                <a:solidFill>
                  <a:srgbClr val="00B050"/>
                </a:solidFill>
                <a:latin typeface="Calibri"/>
                <a:cs typeface="Calibri"/>
              </a:rPr>
              <a:t>we</a:t>
            </a:r>
            <a:r>
              <a:rPr sz="3600" spc="-15" dirty="0">
                <a:solidFill>
                  <a:srgbClr val="00B050"/>
                </a:solidFill>
                <a:latin typeface="Calibri"/>
                <a:cs typeface="Calibri"/>
              </a:rPr>
              <a:t>r</a:t>
            </a:r>
            <a:r>
              <a:rPr sz="3600" dirty="0">
                <a:solidFill>
                  <a:srgbClr val="00B050"/>
                </a:solidFill>
                <a:latin typeface="Calibri"/>
                <a:cs typeface="Calibri"/>
              </a:rPr>
              <a:t>ed	to</a:t>
            </a:r>
            <a:r>
              <a:rPr sz="3600" spc="-15" dirty="0">
                <a:solidFill>
                  <a:srgbClr val="00B050"/>
                </a:solidFill>
                <a:latin typeface="Calibri"/>
                <a:cs typeface="Calibri"/>
              </a:rPr>
              <a:t>o</a:t>
            </a:r>
            <a:r>
              <a:rPr sz="3600" spc="-10" dirty="0">
                <a:solidFill>
                  <a:srgbClr val="00B050"/>
                </a:solidFill>
                <a:latin typeface="Calibri"/>
                <a:cs typeface="Calibri"/>
              </a:rPr>
              <a:t>l</a:t>
            </a:r>
            <a:r>
              <a:rPr sz="3600" dirty="0">
                <a:solidFill>
                  <a:srgbClr val="00B050"/>
                </a:solidFill>
                <a:latin typeface="Calibri"/>
                <a:cs typeface="Calibri"/>
              </a:rPr>
              <a:t>s	</a:t>
            </a:r>
            <a:r>
              <a:rPr sz="3600" spc="-20" dirty="0">
                <a:solidFill>
                  <a:srgbClr val="00B050"/>
                </a:solidFill>
                <a:latin typeface="Calibri"/>
                <a:cs typeface="Calibri"/>
              </a:rPr>
              <a:t>f</a:t>
            </a:r>
            <a:r>
              <a:rPr sz="3600" spc="-5" dirty="0">
                <a:solidFill>
                  <a:srgbClr val="00B050"/>
                </a:solidFill>
                <a:latin typeface="Calibri"/>
                <a:cs typeface="Calibri"/>
              </a:rPr>
              <a:t>o</a:t>
            </a:r>
            <a:r>
              <a:rPr sz="3600" dirty="0">
                <a:solidFill>
                  <a:srgbClr val="00B050"/>
                </a:solidFill>
                <a:latin typeface="Calibri"/>
                <a:cs typeface="Calibri"/>
              </a:rPr>
              <a:t>r	</a:t>
            </a:r>
            <a:r>
              <a:rPr sz="3600" spc="-5" dirty="0">
                <a:solidFill>
                  <a:srgbClr val="00B050"/>
                </a:solidFill>
                <a:latin typeface="Calibri"/>
                <a:cs typeface="Calibri"/>
              </a:rPr>
              <a:t>Engl</a:t>
            </a:r>
            <a:r>
              <a:rPr sz="3600" spc="-20" dirty="0">
                <a:solidFill>
                  <a:srgbClr val="00B050"/>
                </a:solidFill>
                <a:latin typeface="Calibri"/>
                <a:cs typeface="Calibri"/>
              </a:rPr>
              <a:t>i</a:t>
            </a:r>
            <a:r>
              <a:rPr sz="3600" spc="-5" dirty="0">
                <a:solidFill>
                  <a:srgbClr val="00B050"/>
                </a:solidFill>
                <a:latin typeface="Calibri"/>
                <a:cs typeface="Calibri"/>
              </a:rPr>
              <a:t>sh  </a:t>
            </a:r>
            <a:r>
              <a:rPr sz="3600" spc="-35" dirty="0">
                <a:solidFill>
                  <a:srgbClr val="00B050"/>
                </a:solidFill>
                <a:latin typeface="Calibri"/>
                <a:cs typeface="Calibri"/>
              </a:rPr>
              <a:t>t</a:t>
            </a:r>
            <a:r>
              <a:rPr sz="3600" dirty="0">
                <a:solidFill>
                  <a:srgbClr val="00B050"/>
                </a:solidFill>
                <a:latin typeface="Calibri"/>
                <a:cs typeface="Calibri"/>
              </a:rPr>
              <a:t>each</a:t>
            </a:r>
            <a:r>
              <a:rPr sz="3600" spc="-10" dirty="0">
                <a:solidFill>
                  <a:srgbClr val="00B050"/>
                </a:solidFill>
                <a:latin typeface="Calibri"/>
                <a:cs typeface="Calibri"/>
              </a:rPr>
              <a:t>i</a:t>
            </a:r>
            <a:r>
              <a:rPr sz="3600" spc="-5" dirty="0">
                <a:solidFill>
                  <a:srgbClr val="00B050"/>
                </a:solidFill>
                <a:latin typeface="Calibri"/>
                <a:cs typeface="Calibri"/>
              </a:rPr>
              <a:t>n</a:t>
            </a:r>
            <a:r>
              <a:rPr sz="3600" dirty="0">
                <a:solidFill>
                  <a:srgbClr val="00B050"/>
                </a:solidFill>
                <a:latin typeface="Calibri"/>
                <a:cs typeface="Calibri"/>
              </a:rPr>
              <a:t>g	</a:t>
            </a:r>
            <a:r>
              <a:rPr sz="3600" spc="-5" dirty="0">
                <a:solidFill>
                  <a:srgbClr val="00B050"/>
                </a:solidFill>
                <a:latin typeface="Calibri"/>
                <a:cs typeface="Calibri"/>
              </a:rPr>
              <a:t>diffe</a:t>
            </a:r>
            <a:r>
              <a:rPr sz="3600" dirty="0">
                <a:solidFill>
                  <a:srgbClr val="00B050"/>
                </a:solidFill>
                <a:latin typeface="Calibri"/>
                <a:cs typeface="Calibri"/>
              </a:rPr>
              <a:t>r	</a:t>
            </a:r>
            <a:r>
              <a:rPr sz="3600" spc="-5" dirty="0">
                <a:solidFill>
                  <a:srgbClr val="00B050"/>
                </a:solidFill>
                <a:latin typeface="Calibri"/>
                <a:cs typeface="Calibri"/>
              </a:rPr>
              <a:t>fro</a:t>
            </a:r>
            <a:r>
              <a:rPr sz="3600" dirty="0">
                <a:solidFill>
                  <a:srgbClr val="00B050"/>
                </a:solidFill>
                <a:latin typeface="Calibri"/>
                <a:cs typeface="Calibri"/>
              </a:rPr>
              <a:t>m	t</a:t>
            </a:r>
            <a:r>
              <a:rPr sz="3600" spc="-15" dirty="0">
                <a:solidFill>
                  <a:srgbClr val="00B050"/>
                </a:solidFill>
                <a:latin typeface="Calibri"/>
                <a:cs typeface="Calibri"/>
              </a:rPr>
              <a:t>r</a:t>
            </a:r>
            <a:r>
              <a:rPr sz="3600" dirty="0">
                <a:solidFill>
                  <a:srgbClr val="00B050"/>
                </a:solidFill>
                <a:latin typeface="Calibri"/>
                <a:cs typeface="Calibri"/>
              </a:rPr>
              <a:t>adi</a:t>
            </a:r>
            <a:r>
              <a:rPr sz="3600" spc="-15" dirty="0">
                <a:solidFill>
                  <a:srgbClr val="00B050"/>
                </a:solidFill>
                <a:latin typeface="Calibri"/>
                <a:cs typeface="Calibri"/>
              </a:rPr>
              <a:t>t</a:t>
            </a:r>
            <a:r>
              <a:rPr sz="3600" spc="-10" dirty="0">
                <a:solidFill>
                  <a:srgbClr val="00B050"/>
                </a:solidFill>
                <a:latin typeface="Calibri"/>
                <a:cs typeface="Calibri"/>
              </a:rPr>
              <a:t>i</a:t>
            </a:r>
            <a:r>
              <a:rPr sz="3600" spc="-5" dirty="0">
                <a:solidFill>
                  <a:srgbClr val="00B050"/>
                </a:solidFill>
                <a:latin typeface="Calibri"/>
                <a:cs typeface="Calibri"/>
              </a:rPr>
              <a:t>on</a:t>
            </a:r>
            <a:r>
              <a:rPr sz="3600" spc="20" dirty="0">
                <a:solidFill>
                  <a:srgbClr val="00B050"/>
                </a:solidFill>
                <a:latin typeface="Calibri"/>
                <a:cs typeface="Calibri"/>
              </a:rPr>
              <a:t>a</a:t>
            </a:r>
            <a:r>
              <a:rPr sz="3600" dirty="0">
                <a:solidFill>
                  <a:srgbClr val="00B050"/>
                </a:solidFill>
                <a:latin typeface="Calibri"/>
                <a:cs typeface="Calibri"/>
              </a:rPr>
              <a:t>l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02004" y="2161092"/>
            <a:ext cx="6167120" cy="1434465"/>
          </a:xfrm>
          <a:prstGeom prst="rect">
            <a:avLst/>
          </a:prstGeom>
        </p:spPr>
        <p:txBody>
          <a:bodyPr vert="horz" wrap="square" lIns="0" tIns="1682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25"/>
              </a:spcBef>
            </a:pPr>
            <a:r>
              <a:rPr sz="3600" spc="-5" dirty="0">
                <a:solidFill>
                  <a:srgbClr val="00B050"/>
                </a:solidFill>
                <a:latin typeface="Calibri"/>
                <a:cs typeface="Calibri"/>
              </a:rPr>
              <a:t>teaching</a:t>
            </a:r>
            <a:r>
              <a:rPr sz="3600" spc="-25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3600" spc="-5" dirty="0">
                <a:solidFill>
                  <a:srgbClr val="00B050"/>
                </a:solidFill>
                <a:latin typeface="Calibri"/>
                <a:cs typeface="Calibri"/>
              </a:rPr>
              <a:t>methods</a:t>
            </a:r>
            <a:endParaRPr sz="3600" dirty="0">
              <a:solidFill>
                <a:srgbClr val="00B050"/>
              </a:solidFill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25"/>
              </a:spcBef>
              <a:tabLst>
                <a:tab pos="2593975" algn="l"/>
                <a:tab pos="3907154" algn="l"/>
                <a:tab pos="4845050" algn="l"/>
              </a:tabLst>
            </a:pPr>
            <a:r>
              <a:rPr sz="3600" spc="-5" dirty="0">
                <a:latin typeface="Calibri"/>
                <a:cs typeface="Calibri"/>
              </a:rPr>
              <a:t>AI-powered	</a:t>
            </a:r>
            <a:r>
              <a:rPr sz="3600" spc="-15" dirty="0">
                <a:latin typeface="Calibri"/>
                <a:cs typeface="Calibri"/>
              </a:rPr>
              <a:t>tools	</a:t>
            </a:r>
            <a:r>
              <a:rPr sz="3600" spc="-5" dirty="0">
                <a:latin typeface="Calibri"/>
                <a:cs typeface="Calibri"/>
              </a:rPr>
              <a:t>for	English</a:t>
            </a:r>
            <a:endParaRPr sz="36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2004" y="3624783"/>
            <a:ext cx="636016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00555" algn="l"/>
                <a:tab pos="3204845" algn="l"/>
                <a:tab pos="4404995" algn="l"/>
              </a:tabLst>
            </a:pPr>
            <a:r>
              <a:rPr sz="3600" dirty="0">
                <a:latin typeface="Calibri"/>
                <a:cs typeface="Calibri"/>
              </a:rPr>
              <a:t>teach</a:t>
            </a:r>
            <a:r>
              <a:rPr sz="3600" spc="-20" dirty="0">
                <a:latin typeface="Calibri"/>
                <a:cs typeface="Calibri"/>
              </a:rPr>
              <a:t>i</a:t>
            </a:r>
            <a:r>
              <a:rPr sz="3600" spc="-5" dirty="0">
                <a:latin typeface="Calibri"/>
                <a:cs typeface="Calibri"/>
              </a:rPr>
              <a:t>n</a:t>
            </a:r>
            <a:r>
              <a:rPr sz="3600" dirty="0">
                <a:latin typeface="Calibri"/>
                <a:cs typeface="Calibri"/>
              </a:rPr>
              <a:t>g	</a:t>
            </a:r>
            <a:r>
              <a:rPr sz="3600" spc="-5" dirty="0">
                <a:latin typeface="Calibri"/>
                <a:cs typeface="Calibri"/>
              </a:rPr>
              <a:t>diffe</a:t>
            </a:r>
            <a:r>
              <a:rPr sz="3600" dirty="0">
                <a:latin typeface="Calibri"/>
                <a:cs typeface="Calibri"/>
              </a:rPr>
              <a:t>r	</a:t>
            </a:r>
            <a:r>
              <a:rPr sz="3600" spc="-5" dirty="0">
                <a:latin typeface="Calibri"/>
                <a:cs typeface="Calibri"/>
              </a:rPr>
              <a:t>fro</a:t>
            </a:r>
            <a:r>
              <a:rPr sz="3600" dirty="0">
                <a:latin typeface="Calibri"/>
                <a:cs typeface="Calibri"/>
              </a:rPr>
              <a:t>m	t</a:t>
            </a:r>
            <a:r>
              <a:rPr sz="3600" spc="-15" dirty="0">
                <a:latin typeface="Calibri"/>
                <a:cs typeface="Calibri"/>
              </a:rPr>
              <a:t>r</a:t>
            </a:r>
            <a:r>
              <a:rPr sz="3600" dirty="0">
                <a:latin typeface="Calibri"/>
                <a:cs typeface="Calibri"/>
              </a:rPr>
              <a:t>adi</a:t>
            </a:r>
            <a:r>
              <a:rPr sz="3600" spc="5" dirty="0">
                <a:latin typeface="Calibri"/>
                <a:cs typeface="Calibri"/>
              </a:rPr>
              <a:t>t</a:t>
            </a:r>
            <a:r>
              <a:rPr sz="3600" spc="-10" dirty="0">
                <a:latin typeface="Calibri"/>
                <a:cs typeface="Calibri"/>
              </a:rPr>
              <a:t>i</a:t>
            </a:r>
            <a:r>
              <a:rPr sz="3600" spc="-5" dirty="0">
                <a:latin typeface="Calibri"/>
                <a:cs typeface="Calibri"/>
              </a:rPr>
              <a:t>o</a:t>
            </a:r>
            <a:r>
              <a:rPr sz="3600" spc="20" dirty="0">
                <a:latin typeface="Calibri"/>
                <a:cs typeface="Calibri"/>
              </a:rPr>
              <a:t>n</a:t>
            </a:r>
            <a:r>
              <a:rPr sz="3600" dirty="0">
                <a:latin typeface="Calibri"/>
                <a:cs typeface="Calibri"/>
              </a:rPr>
              <a:t>al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442703" y="2966272"/>
            <a:ext cx="1706880" cy="12331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9695" marR="5080" indent="-87630">
              <a:lnSpc>
                <a:spcPct val="110000"/>
              </a:lnSpc>
              <a:spcBef>
                <a:spcPts val="100"/>
              </a:spcBef>
            </a:pPr>
            <a:r>
              <a:rPr sz="3600" spc="-10" dirty="0">
                <a:latin typeface="Calibri"/>
                <a:cs typeface="Calibri"/>
              </a:rPr>
              <a:t>l</a:t>
            </a:r>
            <a:r>
              <a:rPr sz="3600" dirty="0">
                <a:latin typeface="Calibri"/>
                <a:cs typeface="Calibri"/>
              </a:rPr>
              <a:t>an</a:t>
            </a:r>
            <a:r>
              <a:rPr sz="3600" spc="10" dirty="0">
                <a:latin typeface="Calibri"/>
                <a:cs typeface="Calibri"/>
              </a:rPr>
              <a:t>g</a:t>
            </a:r>
            <a:r>
              <a:rPr sz="3600" spc="-5" dirty="0">
                <a:latin typeface="Calibri"/>
                <a:cs typeface="Calibri"/>
              </a:rPr>
              <a:t>uage  </a:t>
            </a:r>
            <a:r>
              <a:rPr sz="3600" dirty="0">
                <a:latin typeface="Calibri"/>
                <a:cs typeface="Calibri"/>
              </a:rPr>
              <a:t>teach</a:t>
            </a:r>
            <a:r>
              <a:rPr sz="3600" spc="-20" dirty="0">
                <a:latin typeface="Calibri"/>
                <a:cs typeface="Calibri"/>
              </a:rPr>
              <a:t>i</a:t>
            </a:r>
            <a:r>
              <a:rPr sz="3600" spc="-5" dirty="0">
                <a:latin typeface="Calibri"/>
                <a:cs typeface="Calibri"/>
              </a:rPr>
              <a:t>ng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02004" y="4170995"/>
            <a:ext cx="8258175" cy="24371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9900"/>
              </a:lnSpc>
              <a:spcBef>
                <a:spcPts val="100"/>
              </a:spcBef>
            </a:pPr>
            <a:r>
              <a:rPr sz="3600" dirty="0">
                <a:latin typeface="Calibri"/>
                <a:cs typeface="Calibri"/>
              </a:rPr>
              <a:t>methods</a:t>
            </a:r>
            <a:r>
              <a:rPr sz="3600" spc="-2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i</a:t>
            </a:r>
            <a:r>
              <a:rPr sz="3600" dirty="0">
                <a:latin typeface="Calibri"/>
                <a:cs typeface="Calibri"/>
              </a:rPr>
              <a:t>n</a:t>
            </a:r>
            <a:r>
              <a:rPr sz="3600" spc="-190" dirty="0">
                <a:latin typeface="Calibri"/>
                <a:cs typeface="Calibri"/>
              </a:rPr>
              <a:t> </a:t>
            </a:r>
            <a:r>
              <a:rPr sz="3600" spc="-20" dirty="0">
                <a:latin typeface="Calibri"/>
                <a:cs typeface="Calibri"/>
              </a:rPr>
              <a:t>s</a:t>
            </a:r>
            <a:r>
              <a:rPr sz="3600" dirty="0">
                <a:latin typeface="Calibri"/>
                <a:cs typeface="Calibri"/>
              </a:rPr>
              <a:t>eve</a:t>
            </a:r>
            <a:r>
              <a:rPr sz="3600" spc="-20" dirty="0">
                <a:latin typeface="Calibri"/>
                <a:cs typeface="Calibri"/>
              </a:rPr>
              <a:t>r</a:t>
            </a:r>
            <a:r>
              <a:rPr sz="3600" dirty="0">
                <a:latin typeface="Calibri"/>
                <a:cs typeface="Calibri"/>
              </a:rPr>
              <a:t>al</a:t>
            </a:r>
            <a:r>
              <a:rPr sz="3600" spc="-204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key</a:t>
            </a:r>
            <a:r>
              <a:rPr sz="3600" spc="-19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ways,</a:t>
            </a:r>
            <a:r>
              <a:rPr sz="3600" spc="-204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o</a:t>
            </a:r>
            <a:r>
              <a:rPr sz="3600" spc="-25" dirty="0">
                <a:latin typeface="Calibri"/>
                <a:cs typeface="Calibri"/>
              </a:rPr>
              <a:t>f</a:t>
            </a:r>
            <a:r>
              <a:rPr sz="3600" spc="-20" dirty="0">
                <a:latin typeface="Calibri"/>
                <a:cs typeface="Calibri"/>
              </a:rPr>
              <a:t>f</a:t>
            </a:r>
            <a:r>
              <a:rPr sz="3600" dirty="0">
                <a:latin typeface="Calibri"/>
                <a:cs typeface="Calibri"/>
              </a:rPr>
              <a:t>er</a:t>
            </a:r>
            <a:r>
              <a:rPr sz="3600" spc="-15" dirty="0">
                <a:latin typeface="Calibri"/>
                <a:cs typeface="Calibri"/>
              </a:rPr>
              <a:t>i</a:t>
            </a:r>
            <a:r>
              <a:rPr sz="3600" spc="-5" dirty="0">
                <a:latin typeface="Calibri"/>
                <a:cs typeface="Calibri"/>
              </a:rPr>
              <a:t>n</a:t>
            </a:r>
            <a:r>
              <a:rPr sz="3600" dirty="0">
                <a:latin typeface="Calibri"/>
                <a:cs typeface="Calibri"/>
              </a:rPr>
              <a:t>g</a:t>
            </a:r>
            <a:r>
              <a:rPr sz="3600" spc="-18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uniq</a:t>
            </a:r>
            <a:r>
              <a:rPr sz="3600" spc="-20" dirty="0">
                <a:latin typeface="Calibri"/>
                <a:cs typeface="Calibri"/>
              </a:rPr>
              <a:t>u</a:t>
            </a:r>
            <a:r>
              <a:rPr sz="3600" dirty="0">
                <a:latin typeface="Calibri"/>
                <a:cs typeface="Calibri"/>
              </a:rPr>
              <a:t>e  advantages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that</a:t>
            </a:r>
            <a:r>
              <a:rPr sz="3600" spc="-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enhance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the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learning </a:t>
            </a:r>
            <a:r>
              <a:rPr sz="3600" dirty="0">
                <a:latin typeface="Calibri"/>
                <a:cs typeface="Calibri"/>
              </a:rPr>
              <a:t> experience.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15" dirty="0">
                <a:latin typeface="Calibri"/>
                <a:cs typeface="Calibri"/>
              </a:rPr>
              <a:t>Here</a:t>
            </a:r>
            <a:r>
              <a:rPr sz="3600" spc="-10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are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some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of</a:t>
            </a:r>
            <a:r>
              <a:rPr sz="3600" dirty="0">
                <a:latin typeface="Calibri"/>
                <a:cs typeface="Calibri"/>
              </a:rPr>
              <a:t> the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main </a:t>
            </a:r>
            <a:r>
              <a:rPr sz="3600" dirty="0">
                <a:latin typeface="Calibri"/>
                <a:cs typeface="Calibri"/>
              </a:rPr>
              <a:t> differences: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1761805"/>
            <a:ext cx="4966970" cy="12331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0665" marR="5080" indent="-228600">
              <a:lnSpc>
                <a:spcPct val="110100"/>
              </a:lnSpc>
              <a:spcBef>
                <a:spcPts val="95"/>
              </a:spcBef>
              <a:tabLst>
                <a:tab pos="698500" algn="l"/>
                <a:tab pos="3439160" algn="l"/>
                <a:tab pos="4265930" algn="l"/>
              </a:tabLst>
            </a:pPr>
            <a:r>
              <a:rPr sz="3600" spc="-5" dirty="0">
                <a:latin typeface="Calibri"/>
                <a:cs typeface="Calibri"/>
              </a:rPr>
              <a:t>1.	</a:t>
            </a:r>
            <a:r>
              <a:rPr sz="3600" b="1" dirty="0">
                <a:solidFill>
                  <a:srgbClr val="00B050"/>
                </a:solidFill>
                <a:latin typeface="Calibri"/>
                <a:cs typeface="Calibri"/>
              </a:rPr>
              <a:t>Personalization</a:t>
            </a:r>
            <a:r>
              <a:rPr sz="3600" dirty="0">
                <a:latin typeface="Calibri"/>
                <a:cs typeface="Calibri"/>
              </a:rPr>
              <a:t>:	AI 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perso</a:t>
            </a:r>
            <a:r>
              <a:rPr sz="3600" spc="5" dirty="0">
                <a:latin typeface="Calibri"/>
                <a:cs typeface="Calibri"/>
              </a:rPr>
              <a:t>n</a:t>
            </a:r>
            <a:r>
              <a:rPr sz="3600" dirty="0">
                <a:latin typeface="Calibri"/>
                <a:cs typeface="Calibri"/>
              </a:rPr>
              <a:t>al</a:t>
            </a:r>
            <a:r>
              <a:rPr sz="3600" spc="-25" dirty="0">
                <a:latin typeface="Calibri"/>
                <a:cs typeface="Calibri"/>
              </a:rPr>
              <a:t>i</a:t>
            </a:r>
            <a:r>
              <a:rPr sz="3600" spc="-5" dirty="0">
                <a:latin typeface="Calibri"/>
                <a:cs typeface="Calibri"/>
              </a:rPr>
              <a:t>ze</a:t>
            </a:r>
            <a:r>
              <a:rPr sz="3600" dirty="0">
                <a:latin typeface="Calibri"/>
                <a:cs typeface="Calibri"/>
              </a:rPr>
              <a:t>d	</a:t>
            </a:r>
            <a:r>
              <a:rPr sz="3600" spc="-10" dirty="0">
                <a:latin typeface="Calibri"/>
                <a:cs typeface="Calibri"/>
              </a:rPr>
              <a:t>l</a:t>
            </a:r>
            <a:r>
              <a:rPr sz="3600" dirty="0">
                <a:latin typeface="Calibri"/>
                <a:cs typeface="Calibri"/>
              </a:rPr>
              <a:t>earning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280205" y="1761805"/>
            <a:ext cx="2880360" cy="12331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39445" marR="5080" indent="-627380">
              <a:lnSpc>
                <a:spcPct val="110100"/>
              </a:lnSpc>
              <a:spcBef>
                <a:spcPts val="95"/>
              </a:spcBef>
              <a:tabLst>
                <a:tab pos="1445260" algn="l"/>
              </a:tabLst>
            </a:pPr>
            <a:r>
              <a:rPr sz="3600" dirty="0">
                <a:latin typeface="Calibri"/>
                <a:cs typeface="Calibri"/>
              </a:rPr>
              <a:t>to</a:t>
            </a:r>
            <a:r>
              <a:rPr sz="3600" spc="-15" dirty="0">
                <a:latin typeface="Calibri"/>
                <a:cs typeface="Calibri"/>
              </a:rPr>
              <a:t>o</a:t>
            </a:r>
            <a:r>
              <a:rPr sz="3600" spc="-10" dirty="0">
                <a:latin typeface="Calibri"/>
                <a:cs typeface="Calibri"/>
              </a:rPr>
              <a:t>l</a:t>
            </a:r>
            <a:r>
              <a:rPr sz="3600" dirty="0">
                <a:latin typeface="Calibri"/>
                <a:cs typeface="Calibri"/>
              </a:rPr>
              <a:t>s	</a:t>
            </a:r>
            <a:r>
              <a:rPr sz="3600" spc="-5" dirty="0">
                <a:latin typeface="Calibri"/>
                <a:cs typeface="Calibri"/>
              </a:rPr>
              <a:t>prov</a:t>
            </a:r>
            <a:r>
              <a:rPr sz="3600" spc="-20" dirty="0">
                <a:latin typeface="Calibri"/>
                <a:cs typeface="Calibri"/>
              </a:rPr>
              <a:t>i</a:t>
            </a:r>
            <a:r>
              <a:rPr sz="3600" spc="-5" dirty="0">
                <a:latin typeface="Calibri"/>
                <a:cs typeface="Calibri"/>
              </a:rPr>
              <a:t>de  </a:t>
            </a:r>
            <a:r>
              <a:rPr sz="3600" dirty="0">
                <a:latin typeface="Calibri"/>
                <a:cs typeface="Calibri"/>
              </a:rPr>
              <a:t>ex</a:t>
            </a:r>
            <a:r>
              <a:rPr sz="3600" spc="5" dirty="0">
                <a:latin typeface="Calibri"/>
                <a:cs typeface="Calibri"/>
              </a:rPr>
              <a:t>p</a:t>
            </a:r>
            <a:r>
              <a:rPr sz="3600" dirty="0">
                <a:latin typeface="Calibri"/>
                <a:cs typeface="Calibri"/>
              </a:rPr>
              <a:t>er</a:t>
            </a:r>
            <a:r>
              <a:rPr sz="3600" spc="-15" dirty="0">
                <a:latin typeface="Calibri"/>
                <a:cs typeface="Calibri"/>
              </a:rPr>
              <a:t>i</a:t>
            </a:r>
            <a:r>
              <a:rPr sz="3600" dirty="0">
                <a:latin typeface="Calibri"/>
                <a:cs typeface="Calibri"/>
              </a:rPr>
              <a:t>ences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59153" y="2966272"/>
            <a:ext cx="7800975" cy="243713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algn="just">
              <a:lnSpc>
                <a:spcPct val="109800"/>
              </a:lnSpc>
              <a:spcBef>
                <a:spcPts val="110"/>
              </a:spcBef>
            </a:pPr>
            <a:r>
              <a:rPr sz="3600" spc="-10" dirty="0">
                <a:latin typeface="Calibri"/>
                <a:cs typeface="Calibri"/>
              </a:rPr>
              <a:t>tailored</a:t>
            </a:r>
            <a:r>
              <a:rPr sz="3600" spc="-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to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dirty="0">
                <a:latin typeface="Calibri"/>
                <a:cs typeface="Calibri"/>
              </a:rPr>
              <a:t>individual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students'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needs, 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10" dirty="0">
                <a:latin typeface="Calibri"/>
                <a:cs typeface="Calibri"/>
              </a:rPr>
              <a:t>allowing </a:t>
            </a:r>
            <a:r>
              <a:rPr sz="3600" spc="-5" dirty="0">
                <a:latin typeface="Calibri"/>
                <a:cs typeface="Calibri"/>
              </a:rPr>
              <a:t>for customized content delivery </a:t>
            </a:r>
            <a:r>
              <a:rPr sz="3600" dirty="0">
                <a:latin typeface="Calibri"/>
                <a:cs typeface="Calibri"/>
              </a:rPr>
              <a:t> and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adaptive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learning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paths</a:t>
            </a:r>
            <a:r>
              <a:rPr sz="3600" dirty="0">
                <a:latin typeface="Calibri"/>
                <a:cs typeface="Calibri"/>
              </a:rPr>
              <a:t> based</a:t>
            </a:r>
            <a:r>
              <a:rPr sz="3600" spc="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on </a:t>
            </a:r>
            <a:r>
              <a:rPr sz="3600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students'</a:t>
            </a:r>
            <a:r>
              <a:rPr sz="3600" spc="-25" dirty="0">
                <a:latin typeface="Calibri"/>
                <a:cs typeface="Calibri"/>
              </a:rPr>
              <a:t> </a:t>
            </a:r>
            <a:r>
              <a:rPr sz="3600" spc="-5" dirty="0">
                <a:latin typeface="Calibri"/>
                <a:cs typeface="Calibri"/>
              </a:rPr>
              <a:t>strengths</a:t>
            </a:r>
            <a:r>
              <a:rPr sz="3600" dirty="0">
                <a:latin typeface="Calibri"/>
                <a:cs typeface="Calibri"/>
              </a:rPr>
              <a:t> and</a:t>
            </a:r>
            <a:r>
              <a:rPr sz="3600" spc="-5" dirty="0">
                <a:latin typeface="Calibri"/>
                <a:cs typeface="Calibri"/>
              </a:rPr>
              <a:t> weaknesses.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</TotalTime>
  <Words>1143</Words>
  <Application>Microsoft Office PowerPoint</Application>
  <PresentationFormat>Custom</PresentationFormat>
  <Paragraphs>86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1" baseType="lpstr">
      <vt:lpstr>Arial</vt:lpstr>
      <vt:lpstr>Calibri</vt:lpstr>
      <vt:lpstr>Century Gothic</vt:lpstr>
      <vt:lpstr>Symbol</vt:lpstr>
      <vt:lpstr>Wingdings 3</vt:lpstr>
      <vt:lpstr>Wisp</vt:lpstr>
      <vt:lpstr>The Role of AI in the  Development of Your  English Language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5. Midjourney bot: An AI-powered tool  that assists in generating coherent and  grammatically correct texts, analyzing  texts, and providing remedial drills to  enhance English language skills.</vt:lpstr>
      <vt:lpstr>6. AudioPen: An AI-powered web app that  converts voice-to-text, aiding in writing  blogs, books, emails, and lesson plans to  improve English language proficiency.</vt:lpstr>
      <vt:lpstr>PowerPoint Presentation</vt:lpstr>
      <vt:lpstr>learning platforms, translation tools, and  text generators can be effectively utilized to  enhance English language teaching and  learning experiences.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Role of AI in the  Development of Your  English Language</dc:title>
  <dc:creator>luma hasan</dc:creator>
  <cp:lastModifiedBy>luma hasan</cp:lastModifiedBy>
  <cp:revision>3</cp:revision>
  <dcterms:created xsi:type="dcterms:W3CDTF">2024-03-08T20:50:50Z</dcterms:created>
  <dcterms:modified xsi:type="dcterms:W3CDTF">2024-03-09T18:10:29Z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2024-03-08T00:00:00Z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2024-03-08T00:00:00Z</vt:filetime>
  </property>
</Properties>
</file>