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8" d="100"/>
          <a:sy n="58" d="100"/>
        </p:scale>
        <p:origin x="489"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12C609-071A-485F-85BA-53F5AE64DA06}"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21430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2C609-071A-485F-85BA-53F5AE64DA06}"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222290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2C609-071A-485F-85BA-53F5AE64DA06}"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73353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2C609-071A-485F-85BA-53F5AE64DA06}"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21246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12C609-071A-485F-85BA-53F5AE64DA06}" type="datetimeFigureOut">
              <a:rPr lang="ar-IQ" smtClean="0"/>
              <a:t>11/10/1445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407807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12C609-071A-485F-85BA-53F5AE64DA06}"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314700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12C609-071A-485F-85BA-53F5AE64DA06}" type="datetimeFigureOut">
              <a:rPr lang="ar-IQ" smtClean="0"/>
              <a:t>11/10/1445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262503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12C609-071A-485F-85BA-53F5AE64DA06}" type="datetimeFigureOut">
              <a:rPr lang="ar-IQ" smtClean="0"/>
              <a:t>11/10/1445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41414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2C609-071A-485F-85BA-53F5AE64DA06}" type="datetimeFigureOut">
              <a:rPr lang="ar-IQ" smtClean="0"/>
              <a:t>11/10/1445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21420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12C609-071A-485F-85BA-53F5AE64DA06}"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232778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12C609-071A-485F-85BA-53F5AE64DA06}" type="datetimeFigureOut">
              <a:rPr lang="ar-IQ" smtClean="0"/>
              <a:t>11/10/1445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AF0FCD-F825-410E-9682-5E2487C53D2E}" type="slidenum">
              <a:rPr lang="ar-IQ" smtClean="0"/>
              <a:t>‹#›</a:t>
            </a:fld>
            <a:endParaRPr lang="ar-IQ"/>
          </a:p>
        </p:txBody>
      </p:sp>
    </p:spTree>
    <p:extLst>
      <p:ext uri="{BB962C8B-B14F-4D97-AF65-F5344CB8AC3E}">
        <p14:creationId xmlns:p14="http://schemas.microsoft.com/office/powerpoint/2010/main" val="130835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2C609-071A-485F-85BA-53F5AE64DA06}" type="datetimeFigureOut">
              <a:rPr lang="ar-IQ" smtClean="0"/>
              <a:t>11/10/1445</a:t>
            </a:fld>
            <a:endParaRPr lang="ar-IQ"/>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F0FCD-F825-410E-9682-5E2487C53D2E}" type="slidenum">
              <a:rPr lang="ar-IQ" smtClean="0"/>
              <a:t>‹#›</a:t>
            </a:fld>
            <a:endParaRPr lang="ar-IQ"/>
          </a:p>
        </p:txBody>
      </p:sp>
    </p:spTree>
    <p:extLst>
      <p:ext uri="{BB962C8B-B14F-4D97-AF65-F5344CB8AC3E}">
        <p14:creationId xmlns:p14="http://schemas.microsoft.com/office/powerpoint/2010/main" val="37969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751D-ADCB-455B-9D66-477D7B85A0B0}"/>
              </a:ext>
            </a:extLst>
          </p:cNvPr>
          <p:cNvSpPr>
            <a:spLocks noGrp="1"/>
          </p:cNvSpPr>
          <p:nvPr>
            <p:ph type="ctrTitle"/>
          </p:nvPr>
        </p:nvSpPr>
        <p:spPr/>
        <p:txBody>
          <a:bodyPr>
            <a:normAutofit/>
          </a:bodyPr>
          <a:lstStyle/>
          <a:p>
            <a:r>
              <a:rPr lang="ar-IQ" sz="2000" dirty="0"/>
              <a:t>مكونات نظام التدريس ومهاراته</a:t>
            </a:r>
          </a:p>
        </p:txBody>
      </p:sp>
      <p:sp>
        <p:nvSpPr>
          <p:cNvPr id="3" name="Subtitle 2">
            <a:extLst>
              <a:ext uri="{FF2B5EF4-FFF2-40B4-BE49-F238E27FC236}">
                <a16:creationId xmlns:a16="http://schemas.microsoft.com/office/drawing/2014/main" id="{613F0FF4-3AA3-49C7-9565-A079EC5B49D7}"/>
              </a:ext>
            </a:extLst>
          </p:cNvPr>
          <p:cNvSpPr>
            <a:spLocks noGrp="1"/>
          </p:cNvSpPr>
          <p:nvPr>
            <p:ph type="subTitle" idx="1"/>
          </p:nvPr>
        </p:nvSpPr>
        <p:spPr/>
        <p:txBody>
          <a:bodyPr>
            <a:normAutofit/>
          </a:bodyPr>
          <a:lstStyle/>
          <a:p>
            <a:r>
              <a:rPr lang="ar-IQ" sz="1400" dirty="0"/>
              <a:t>اعداد</a:t>
            </a:r>
          </a:p>
          <a:p>
            <a:r>
              <a:rPr lang="ar-IQ" sz="1400" dirty="0"/>
              <a:t> ا.م.د نديمة بدر محمد</a:t>
            </a:r>
          </a:p>
        </p:txBody>
      </p:sp>
    </p:spTree>
    <p:extLst>
      <p:ext uri="{BB962C8B-B14F-4D97-AF65-F5344CB8AC3E}">
        <p14:creationId xmlns:p14="http://schemas.microsoft.com/office/powerpoint/2010/main" val="235922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5AFFCA-57A7-4DD8-A17C-E13425B0CDEA}"/>
              </a:ext>
            </a:extLst>
          </p:cNvPr>
          <p:cNvSpPr/>
          <p:nvPr/>
        </p:nvSpPr>
        <p:spPr>
          <a:xfrm>
            <a:off x="1712793" y="1878843"/>
            <a:ext cx="6585045" cy="4339650"/>
          </a:xfrm>
          <a:prstGeom prst="rect">
            <a:avLst/>
          </a:prstGeom>
        </p:spPr>
        <p:txBody>
          <a:bodyPr wrap="square">
            <a:spAutoFit/>
          </a:bodyPr>
          <a:lstStyle/>
          <a:p>
            <a:pPr algn="r"/>
            <a:r>
              <a:rPr lang="ar-IQ"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الخاتمة:-------</a:t>
            </a:r>
          </a:p>
          <a:p>
            <a:pPr algn="r"/>
            <a:r>
              <a:rPr lang="ar-IQ"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t>
            </a:r>
            <a:r>
              <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ونأتي هنا إلى السؤال الذي يجب أن يوجهه المدرس إلى نفسه………؟</a:t>
            </a:r>
          </a:p>
          <a:p>
            <a:pPr algn="r"/>
            <a:r>
              <a:rPr lang="en-US" sz="1600"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rPr>
              <a:t> </a:t>
            </a:r>
            <a:endParaRPr lang="ar-IQ" sz="1600" dirty="0">
              <a:solidFill>
                <a:srgbClr val="000000"/>
              </a:solidFill>
              <a:latin typeface="Simplified Arabic" panose="02020603050405020304" pitchFamily="18" charset="-78"/>
              <a:ea typeface="Times New Roman" panose="02020603050405020304" pitchFamily="18" charset="0"/>
              <a:cs typeface="Arial" panose="020B0604020202020204" pitchFamily="34" charset="0"/>
            </a:endParaRPr>
          </a:p>
          <a:p>
            <a:pPr algn="r"/>
            <a:r>
              <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هل التدريس الذي أقوم به فعال؟</a:t>
            </a:r>
          </a:p>
          <a:p>
            <a:pPr algn="r"/>
            <a:r>
              <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السؤال عن فاعلية التدريس تعود بنا إلى سؤال إلى من أدرس؟</a:t>
            </a:r>
          </a:p>
          <a:p>
            <a:pPr algn="r"/>
            <a:endPar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endParaRPr>
          </a:p>
          <a:p>
            <a:pPr algn="r"/>
            <a:r>
              <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فالمتعلمون يحتاجون إلى عملية تعلم نشط كما أنهم يحتاجون إلى تغذية راجعة </a:t>
            </a:r>
          </a:p>
          <a:p>
            <a:pPr algn="r"/>
            <a:endPar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endParaRPr>
          </a:p>
          <a:p>
            <a:pPr algn="r"/>
            <a:r>
              <a:rPr lang="ar-IQ"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ولتحقيق التدريس الفعال يحتاج المتعلم إلى خبرات إيجابية وأنشطة معدة جيداً في الحياة العملية وأيضا يحتاج إلى إستراتيجيات تدريس وطرق تقييم متنوعة.</a:t>
            </a:r>
            <a:endParaRPr lang="en-GB"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endParaRPr>
          </a:p>
          <a:p>
            <a:pPr algn="r"/>
            <a:endParaRPr lang="en-GB" sz="16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endParaRPr>
          </a:p>
          <a:p>
            <a:pPr algn="ctr"/>
            <a:r>
              <a:rPr lang="ar-IQ" sz="1600" dirty="0">
                <a:solidFill>
                  <a:srgbClr val="000000"/>
                </a:solidFill>
                <a:latin typeface="Calibri" panose="020F0502020204030204" pitchFamily="34" charset="0"/>
                <a:cs typeface="Simplified Arabic" panose="02020603050405020304" pitchFamily="18" charset="-78"/>
              </a:rPr>
              <a:t>وختامها مسك</a:t>
            </a:r>
          </a:p>
          <a:p>
            <a:pPr algn="r"/>
            <a:endParaRPr lang="en-GB" sz="1600" dirty="0">
              <a:solidFill>
                <a:srgbClr val="000000"/>
              </a:solidFill>
              <a:latin typeface="Calibri" panose="020F0502020204030204" pitchFamily="34" charset="0"/>
              <a:cs typeface="Simplified Arabic" panose="02020603050405020304" pitchFamily="18" charset="-78"/>
            </a:endParaRPr>
          </a:p>
          <a:p>
            <a:pPr algn="ctr"/>
            <a:r>
              <a:rPr lang="ar-IQ" sz="1600" dirty="0">
                <a:solidFill>
                  <a:srgbClr val="000000"/>
                </a:solidFill>
                <a:latin typeface="Calibri" panose="020F0502020204030204" pitchFamily="34" charset="0"/>
                <a:cs typeface="Simplified Arabic" panose="02020603050405020304" pitchFamily="18" charset="-78"/>
              </a:rPr>
              <a:t>"أتمنى ان تكوني تدريسية ناجحة"  </a:t>
            </a:r>
            <a:endParaRPr lang="en-GB" sz="1600" dirty="0">
              <a:solidFill>
                <a:srgbClr val="000000"/>
              </a:solidFill>
              <a:latin typeface="Calibri" panose="020F0502020204030204" pitchFamily="34" charset="0"/>
              <a:cs typeface="Simplified Arabic" panose="02020603050405020304" pitchFamily="18" charset="-78"/>
            </a:endParaRPr>
          </a:p>
          <a:p>
            <a:pPr algn="ctr"/>
            <a:endParaRPr lang="en-GB" sz="1600" dirty="0">
              <a:solidFill>
                <a:srgbClr val="000000"/>
              </a:solidFill>
              <a:latin typeface="Calibri" panose="020F0502020204030204" pitchFamily="34" charset="0"/>
              <a:cs typeface="Simplified Arabic" panose="02020603050405020304" pitchFamily="18" charset="-78"/>
            </a:endParaRPr>
          </a:p>
          <a:p>
            <a:pPr algn="r"/>
            <a:endParaRPr lang="en-GB" sz="1600" dirty="0">
              <a:solidFill>
                <a:srgbClr val="000000"/>
              </a:solidFill>
              <a:latin typeface="Calibri" panose="020F0502020204030204" pitchFamily="34" charset="0"/>
              <a:cs typeface="Simplified Arabic" panose="02020603050405020304" pitchFamily="18" charset="-78"/>
            </a:endParaRPr>
          </a:p>
          <a:p>
            <a:pPr algn="ctr"/>
            <a:endParaRPr lang="ar-IQ" sz="1600" dirty="0"/>
          </a:p>
        </p:txBody>
      </p:sp>
    </p:spTree>
    <p:extLst>
      <p:ext uri="{BB962C8B-B14F-4D97-AF65-F5344CB8AC3E}">
        <p14:creationId xmlns:p14="http://schemas.microsoft.com/office/powerpoint/2010/main" val="322430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A39F-2512-4CFF-A711-6298DCE3F523}"/>
              </a:ext>
            </a:extLst>
          </p:cNvPr>
          <p:cNvSpPr>
            <a:spLocks noGrp="1"/>
          </p:cNvSpPr>
          <p:nvPr>
            <p:ph type="title"/>
          </p:nvPr>
        </p:nvSpPr>
        <p:spPr/>
        <p:txBody>
          <a:bodyPr/>
          <a:lstStyle/>
          <a:p>
            <a:pPr algn="r"/>
            <a:r>
              <a:rPr lang="ar-IQ" sz="1800" dirty="0"/>
              <a:t>التدريس:</a:t>
            </a:r>
            <a:r>
              <a:rPr lang="ar-IQ" dirty="0"/>
              <a:t>-</a:t>
            </a:r>
          </a:p>
        </p:txBody>
      </p:sp>
      <p:sp>
        <p:nvSpPr>
          <p:cNvPr id="3" name="Content Placeholder 2">
            <a:extLst>
              <a:ext uri="{FF2B5EF4-FFF2-40B4-BE49-F238E27FC236}">
                <a16:creationId xmlns:a16="http://schemas.microsoft.com/office/drawing/2014/main" id="{CE60E12A-7AA0-44D9-9CE6-8B3C2E8CBF7A}"/>
              </a:ext>
            </a:extLst>
          </p:cNvPr>
          <p:cNvSpPr>
            <a:spLocks noGrp="1"/>
          </p:cNvSpPr>
          <p:nvPr>
            <p:ph idx="1"/>
          </p:nvPr>
        </p:nvSpPr>
        <p:spPr/>
        <p:txBody>
          <a:bodyPr>
            <a:normAutofit/>
          </a:bodyPr>
          <a:lstStyle/>
          <a:p>
            <a:r>
              <a:rPr lang="ar-IQ" sz="1400" dirty="0"/>
              <a:t> </a:t>
            </a:r>
            <a:r>
              <a:rPr lang="ar-IQ" sz="1600" dirty="0"/>
              <a:t>التدريس لم يعد كما كان في الماضي " مهنة من لا مهنة له " بمعنى أن أي شخص يملك قدرا من المعرفة وليس لديه أي وظيفة يعمل بها فيمكنه القيام بالتدريس، فمهنة التدريس كغيرها من المهن الأخرى، كالطب أو الهندسة أو المحاماة .... مثلاً، لها شروط ومواصفات خاصة، وعلى من يريد أن يمتهن التدريس يجب أن تتوفر فيه هذه الشروط والمواصفات. فالتدريس أصبح من المهن التي تتطلب إعدادا جيداً، وليس مجرد أداء عمل يمارسه أي فرد، فهي مهنة لها أصولها، ولها أخلاقياتها، وعلم له مقوماته، وفن له موهبة.</a:t>
            </a:r>
          </a:p>
          <a:p>
            <a:endParaRPr lang="ar-IQ" sz="1600" dirty="0"/>
          </a:p>
          <a:p>
            <a:endParaRPr lang="ar-IQ" sz="1600" dirty="0"/>
          </a:p>
          <a:p>
            <a:r>
              <a:rPr lang="ar-IQ" sz="1600" dirty="0"/>
              <a:t>  فهو عملية تعليمية تربوية تقوم على أسس وقواعد ونظريات ونماذج، ولم تعد مهمة المدرس داخل الفصل مجرد تلقين المعلومات والحقائق والمفاهيم وسردها على التلاميذ بل أصبحت مهمته توجيه وإرشاد التلاميذ وملاحظاتهم وتقويمهم من جميع الجوانب .</a:t>
            </a:r>
          </a:p>
        </p:txBody>
      </p:sp>
    </p:spTree>
    <p:extLst>
      <p:ext uri="{BB962C8B-B14F-4D97-AF65-F5344CB8AC3E}">
        <p14:creationId xmlns:p14="http://schemas.microsoft.com/office/powerpoint/2010/main" val="234254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6097A0-4048-41D7-A881-0DB8F3C5D2BF}"/>
              </a:ext>
            </a:extLst>
          </p:cNvPr>
          <p:cNvSpPr/>
          <p:nvPr/>
        </p:nvSpPr>
        <p:spPr>
          <a:xfrm>
            <a:off x="400335" y="1251044"/>
            <a:ext cx="8593540" cy="3348609"/>
          </a:xfrm>
          <a:prstGeom prst="rect">
            <a:avLst/>
          </a:prstGeom>
        </p:spPr>
        <p:txBody>
          <a:bodyPr wrap="square">
            <a:spAutoFit/>
          </a:bodyPr>
          <a:lstStyle/>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نستنتج  أن التدريس يستند إلى مجموعة من الحقائق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أ- التدريس عملية ذات أبعاد ثلاثة ( مدرس ، وتلميذ ، وخبرة تربوية )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ب- التدريس سلوك اجتماعي لا ينشأ من </a:t>
            </a:r>
            <a:r>
              <a:rPr lang="ar-IQ" sz="1400" dirty="0">
                <a:solidFill>
                  <a:srgbClr val="000000"/>
                </a:solidFill>
                <a:latin typeface="Calibri" panose="020F0502020204030204" pitchFamily="34" charset="0"/>
                <a:ea typeface="Times New Roman" panose="02020603050405020304" pitchFamily="18" charset="0"/>
                <a:cs typeface="+mj-cs"/>
              </a:rPr>
              <a:t>فراغ</a:t>
            </a: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ولكن يتضمن تفاعلا بين المعلم والتلميذ والخبرة التربوية، وقد اقتضى هذا ضرورة اختيار الخبرات التربوية والطرائق المناسبة لتدريسها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ج- التدريس سلوك يمكن ملاحظته وقياسه، وبالتالي يمكن ضبطه وتقويمه وتحسينه ، لذا يميل التربويون إلى اعتبار التدريس علما أكثر منه فنا، و يؤكدون أن المدرس يُصنَع ولا يولد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r"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د- يشتمل التدريس على بعد إنساني يتمثل في التفاعل بين المعلم والتلميذ، فالمدرس لا يمكن استبداله بأية آلة مهما بلغت دقتها، والوسائل التعليمية والأجهزة لا تتعدى كونها أدوات مساعدة لا تمثل بديلا للمدرس بأي حال من الأحوال.</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ه- التدريس عملية حركية تشمل فاعلا ومنفعلاً وتأثراً وتأثيراً وثقة متبادلة، فالمدرس يجب أن يسلم بأهمية تلميذه، وأن يسعي لإشراكه في الموقف التعليمي، والتلميذ يجب أن يشعر بقدرة أستاذه على التأثير وتمكنه من مساعدته على تحقيق أهدافه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و- التدريس عملية اتصال وسيلتها الرئيسة اللغة، مما يتطلب من المعلم استخدام لغة ما لتوصيل رسالة معينة إلى مستقل معين، وهذه اللغة ليست اللغة المقروءة والمكتوبة فقط، وإنما تشمل اللمس والنظر والصمت والإشارة والإيماءة وغير ذلك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tabLst>
                <a:tab pos="5274310" algn="l"/>
              </a:tabLs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وبالتالي يمكن التعبير عن التدريس هو </a:t>
            </a:r>
            <a:r>
              <a:rPr lang="ar-IQ" sz="16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نظام متكامل</a:t>
            </a: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a:t>
            </a:r>
            <a:endParaRPr lang="en-US" sz="1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1669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FDA3AA-03D0-4E75-9002-908D606FF5E1}"/>
              </a:ext>
            </a:extLst>
          </p:cNvPr>
          <p:cNvSpPr/>
          <p:nvPr/>
        </p:nvSpPr>
        <p:spPr>
          <a:xfrm>
            <a:off x="991738" y="322997"/>
            <a:ext cx="7742829" cy="4659417"/>
          </a:xfrm>
          <a:prstGeom prst="rect">
            <a:avLst/>
          </a:prstGeom>
        </p:spPr>
        <p:txBody>
          <a:bodyPr wrap="square">
            <a:spAutoFit/>
          </a:bodyPr>
          <a:lstStyle/>
          <a:p>
            <a:pPr algn="r" rtl="1">
              <a:lnSpc>
                <a:spcPct val="150000"/>
              </a:lnSpc>
              <a:spcAft>
                <a:spcPts val="1000"/>
              </a:spcAft>
            </a:pPr>
            <a:r>
              <a:rPr lang="ar-IQ" sz="1400" b="1" u="sng" dirty="0">
                <a:latin typeface="Calibri" panose="020F0502020204030204" pitchFamily="34" charset="0"/>
                <a:ea typeface="Calibri" panose="020F0502020204030204" pitchFamily="34" charset="0"/>
                <a:cs typeface="Times New Roman" panose="02020603050405020304" pitchFamily="18" charset="0"/>
              </a:rPr>
              <a:t>اما مكونات النظام فهي</a:t>
            </a:r>
            <a:r>
              <a:rPr lang="ar-IQ" sz="1400" b="1" dirty="0">
                <a:latin typeface="Calibri" panose="020F0502020204030204" pitchFamily="34" charset="0"/>
                <a:ea typeface="Calibri" panose="020F0502020204030204" pitchFamily="34" charset="0"/>
                <a:cs typeface="Times New Roman" panose="02020603050405020304" pitchFamily="18" charset="0"/>
              </a:rPr>
              <a:t>: -</a:t>
            </a:r>
            <a:r>
              <a:rPr lang="ar-IQ" sz="1400" b="1" dirty="0">
                <a:latin typeface="Calibri" panose="020F0502020204030204" pitchFamily="34" charset="0"/>
                <a:ea typeface="Calibri" panose="020F050202020403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SA" sz="1400" dirty="0">
                <a:latin typeface="Calibri" panose="020F0502020204030204" pitchFamily="34" charset="0"/>
                <a:ea typeface="Calibri" panose="020F0502020204030204" pitchFamily="34" charset="0"/>
              </a:rPr>
              <a:t>إذا نظرنا الى التدريس كنظام متكامل نجد انه يتكون من: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SA" sz="1400" b="1" dirty="0">
                <a:latin typeface="Calibri" panose="020F0502020204030204" pitchFamily="34" charset="0"/>
                <a:ea typeface="Calibri" panose="020F0502020204030204" pitchFamily="34" charset="0"/>
                <a:cs typeface="Times New Roman" panose="02020603050405020304" pitchFamily="18" charset="0"/>
              </a:rPr>
              <a:t>1-</a:t>
            </a:r>
            <a:r>
              <a:rPr lang="ar-SA" sz="1400" b="1" u="sng" dirty="0">
                <a:latin typeface="Calibri" panose="020F0502020204030204" pitchFamily="34" charset="0"/>
                <a:ea typeface="Calibri" panose="020F0502020204030204" pitchFamily="34" charset="0"/>
                <a:cs typeface="Times New Roman" panose="02020603050405020304" pitchFamily="18" charset="0"/>
              </a:rPr>
              <a:t> </a:t>
            </a:r>
            <a:r>
              <a:rPr lang="ar-IQ" sz="1400" b="1" u="sng" dirty="0">
                <a:latin typeface="Calibri" panose="020F0502020204030204" pitchFamily="34" charset="0"/>
                <a:ea typeface="Calibri" panose="020F0502020204030204" pitchFamily="34" charset="0"/>
                <a:cs typeface="Times New Roman" panose="02020603050405020304" pitchFamily="18" charset="0"/>
              </a:rPr>
              <a:t>مدخلات التدريس: -</a:t>
            </a:r>
            <a:r>
              <a:rPr lang="ar-IQ" sz="1400" dirty="0">
                <a:latin typeface="Calibri" panose="020F0502020204030204" pitchFamily="34" charset="0"/>
                <a:ea typeface="Calibri" panose="020F0502020204030204" pitchFamily="34" charset="0"/>
                <a:cs typeface="Times New Roman" panose="02020603050405020304" pitchFamily="18" charset="0"/>
              </a:rPr>
              <a:t> وهي كل العناصر التي تدخل النظام من اجل تحقيق أهداف معينة وتنقسم المدخلات الى: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cs"/>
              <a:buAutoNum type="arabic1Minus"/>
            </a:pPr>
            <a:r>
              <a:rPr lang="ar-IQ" sz="1400" dirty="0">
                <a:latin typeface="Calibri" panose="020F0502020204030204" pitchFamily="34" charset="0"/>
                <a:ea typeface="Calibri" panose="020F0502020204030204" pitchFamily="34" charset="0"/>
                <a:cs typeface="Times New Roman" panose="02020603050405020304" pitchFamily="18" charset="0"/>
              </a:rPr>
              <a:t>المعلم: خصائصه النفسية والاجتماعية، اعداده وتدريبه وفلسفته التربوية.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cs"/>
              <a:buAutoNum type="arabic1Minus"/>
            </a:pPr>
            <a:r>
              <a:rPr lang="ar-IQ" sz="1400" dirty="0">
                <a:latin typeface="Calibri" panose="020F0502020204030204" pitchFamily="34" charset="0"/>
                <a:ea typeface="Calibri" panose="020F0502020204030204" pitchFamily="34" charset="0"/>
                <a:cs typeface="Times New Roman" panose="02020603050405020304" pitchFamily="18" charset="0"/>
              </a:rPr>
              <a:t>المتعلم: خصائصه، جنسه، خلفيته الاجتماعية والاقتصادية.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cs"/>
              <a:buAutoNum type="arabic1Minus"/>
            </a:pPr>
            <a:r>
              <a:rPr lang="ar-IQ" sz="1400" dirty="0">
                <a:latin typeface="Calibri" panose="020F0502020204030204" pitchFamily="34" charset="0"/>
                <a:ea typeface="Calibri" panose="020F0502020204030204" pitchFamily="34" charset="0"/>
                <a:cs typeface="Times New Roman" panose="02020603050405020304" pitchFamily="18" charset="0"/>
              </a:rPr>
              <a:t>المناهج المدرسية: الكتب المدرسية، دليل الطلاب والمعلمين، المصادر الأخرى.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1000"/>
              </a:spcAft>
              <a:buFont typeface="+mj-cs"/>
              <a:buAutoNum type="arabic1Minus"/>
            </a:pPr>
            <a:r>
              <a:rPr lang="ar-IQ" sz="1400" dirty="0">
                <a:latin typeface="Calibri" panose="020F0502020204030204" pitchFamily="34" charset="0"/>
                <a:ea typeface="Calibri" panose="020F0502020204030204" pitchFamily="34" charset="0"/>
                <a:cs typeface="Times New Roman" panose="02020603050405020304" pitchFamily="18" charset="0"/>
              </a:rPr>
              <a:t>بيئة التعلم: أثاث مدرسي، تجهيزات رياضية، ملاعب، تكنلوجيا التعلم، بيئة التعلم الاجتماعية (التشجيع، التنافس، ...... الخ).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1400" b="1" dirty="0">
                <a:latin typeface="Calibri" panose="020F0502020204030204" pitchFamily="34" charset="0"/>
                <a:ea typeface="Calibri" panose="020F0502020204030204" pitchFamily="34" charset="0"/>
                <a:cs typeface="Times New Roman" panose="02020603050405020304" pitchFamily="18" charset="0"/>
              </a:rPr>
              <a:t>2-</a:t>
            </a:r>
            <a:r>
              <a:rPr lang="ar-IQ" sz="1400" b="1" u="sng" dirty="0">
                <a:latin typeface="Calibri" panose="020F0502020204030204" pitchFamily="34" charset="0"/>
                <a:ea typeface="Calibri" panose="020F0502020204030204" pitchFamily="34" charset="0"/>
                <a:cs typeface="Times New Roman" panose="02020603050405020304" pitchFamily="18" charset="0"/>
              </a:rPr>
              <a:t>عملية التدريس: -</a:t>
            </a:r>
            <a:r>
              <a:rPr lang="ar-IQ" sz="1400" dirty="0">
                <a:latin typeface="Calibri" panose="020F0502020204030204" pitchFamily="34" charset="0"/>
                <a:ea typeface="Calibri" panose="020F0502020204030204" pitchFamily="34" charset="0"/>
                <a:cs typeface="Times New Roman" panose="02020603050405020304" pitchFamily="18" charset="0"/>
              </a:rPr>
              <a:t> وهي نظم الاستراتيجيات بما تشمله من (الأهداف، المحتوى، طرائق وأساليب التدريس، واستعمال الوسائل التعليمية، التقويم) وتشمل العلاقات المتبادلة والمتفاعلة بين مدخلات النظام كالتفاعل بين الطلبة والمعلم والإداريين لتمويل مدخلات النظام الى مخرجات تحقق أهداف النظام.</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sz="1400" b="1" dirty="0">
                <a:latin typeface="Calibri" panose="020F0502020204030204" pitchFamily="34" charset="0"/>
                <a:ea typeface="Calibri" panose="020F0502020204030204" pitchFamily="34" charset="0"/>
                <a:cs typeface="Times New Roman" panose="02020603050405020304" pitchFamily="18" charset="0"/>
              </a:rPr>
              <a:t>3-</a:t>
            </a:r>
            <a:r>
              <a:rPr lang="ar-IQ" sz="1400" b="1" u="sng" dirty="0">
                <a:latin typeface="Calibri" panose="020F0502020204030204" pitchFamily="34" charset="0"/>
                <a:ea typeface="Calibri" panose="020F0502020204030204" pitchFamily="34" charset="0"/>
                <a:cs typeface="Times New Roman" panose="02020603050405020304" pitchFamily="18" charset="0"/>
              </a:rPr>
              <a:t>المخرجات: -</a:t>
            </a:r>
            <a:r>
              <a:rPr lang="ar-IQ" sz="1400" dirty="0">
                <a:latin typeface="Calibri" panose="020F0502020204030204" pitchFamily="34" charset="0"/>
                <a:ea typeface="Calibri" panose="020F0502020204030204" pitchFamily="34" charset="0"/>
                <a:cs typeface="Times New Roman" panose="02020603050405020304" pitchFamily="18" charset="0"/>
              </a:rPr>
              <a:t> وهي تمثل التغيرات المطلوب احداثها في شخصية المتعلم في الجوانب المعرفية والمهارية والانفعالية والاجتماعية. وهي تمثل النتائج النهائية كمؤشر لنجاح او فشل النظام</a:t>
            </a:r>
            <a:r>
              <a:rPr lang="ar-IQ" dirty="0">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576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723709-C0B1-4A50-906C-2BD37C2461C9}"/>
              </a:ext>
            </a:extLst>
          </p:cNvPr>
          <p:cNvSpPr/>
          <p:nvPr/>
        </p:nvSpPr>
        <p:spPr>
          <a:xfrm>
            <a:off x="-1" y="495869"/>
            <a:ext cx="8807355" cy="4614725"/>
          </a:xfrm>
          <a:prstGeom prst="rect">
            <a:avLst/>
          </a:prstGeom>
        </p:spPr>
        <p:txBody>
          <a:bodyPr wrap="square">
            <a:spAutoFit/>
          </a:bodyPr>
          <a:lstStyle/>
          <a:p>
            <a:pPr algn="justLow" rtl="1">
              <a:lnSpc>
                <a:spcPct val="115000"/>
              </a:lnSpc>
              <a:spcAft>
                <a:spcPts val="0"/>
              </a:spcAft>
            </a:pPr>
            <a:r>
              <a:rPr lang="ar-IQ"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t>
            </a:r>
            <a:r>
              <a:rPr lang="ar-IQ" sz="14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عناصر التدريس</a:t>
            </a: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يستند التدريس إلى ثلاثة عناصر رئيسة هي:</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1. المدرس:</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يعد المدرس من أهم عناصر التدريس فهو المسؤول عن تهيئة النشاطات التعليمية والموجه والمرشد للمتعلمين اثناء عملية التعلم؛ اذ يثير اذهانهم ويجذب انتباههم ويحفزهم على التعلم ويدفعهم باتجاه الاهداف المنشودة من عملية التعلم، وهو المسؤول عن تقديم اشكال العون التعليمي للمتعلمين وقابلياتهم المختلفة وتنظيم عملية التعلم وتصميم الواجبات والنشاطات المساندة لعمليات التعلم الصفي.</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ومما تقدم يتضح ان المدرس يقوم بادوار تدريبية عديدة ومتنوعة تختلف باختلاف المتعلمين ومستوياتهم التعليمية وباختلاف الاهداف التعليمية وطبيعة المعرفة وطرائق التدريس وأساليبه المستخدمة في مواقف التعليم فضلا عن الكثير من المتغيرات ذات العلاقة بالبيئة المادية للإمكانات البشرية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2. المتعلمون:</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هم محور العملية التعليمية ومحركها والعنصر الثاني في عملية التدريس والمستهدفون بالتعليم ويؤدون ادوارا عديدة ومتنوعة في التدريس والاتجاهات الحديثة تؤكد تفعيل دورهم وتوسيع مشاركتهم وتفاعلهم في مواقف التعليم المختلفة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ولاشك ان الاهتمام بالمتعلمين يعد من اهم التجديدات التربوية التي تؤكد عليها التربية الحديثة. ولا يخفى اثر نوع العلاقة المتبادلة بين المدرس وطلبته على تعاملهم معه وإقبالهم عليه وانصرافهم عنه، فاذا اتصفت هذه العلاقة بالايجابية انعكس ذلك على نشاط الطلبة وايجابيتهم، واذا كانت سلبية مال نشاطهم نحو السلبية والفتور وتصبح العلاقة ايجابية بين المدرس والمتعلم من خلال اهتمام المدرس بطلبته باعتبار كل واحد منهم انسانا له انسانيته وله حقوقه وعليه واجبات ومشاركتهم افكارهم وطموحاتهم ومشاعرهم بكل ايجابية. وتعزيز ثقة الطلبة بأنفسهم وإحساسه بمشاكلهم واحترامه آرائهم ووجهات نظرهم المختلفة.</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algn="justLow" rtl="1">
              <a:lnSpc>
                <a:spcPct val="115000"/>
              </a:lnSpc>
              <a:spcAft>
                <a:spcPts val="0"/>
              </a:spcAft>
            </a:pPr>
            <a:r>
              <a:rPr lang="ar-IQ" sz="14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3. المحتويات التعليمية  :</a:t>
            </a:r>
            <a:endParaRPr lang="en-US" sz="1400" dirty="0">
              <a:latin typeface="Calibri" panose="020F0502020204030204" pitchFamily="34" charset="0"/>
              <a:ea typeface="Times New Roman" panose="02020603050405020304" pitchFamily="18" charset="0"/>
              <a:cs typeface="Arial" panose="020B0604020202020204" pitchFamily="34" charset="0"/>
            </a:endParaRPr>
          </a:p>
          <a:p>
            <a:pPr indent="16510" algn="justLow" rtl="1">
              <a:lnSpc>
                <a:spcPct val="115000"/>
              </a:lnSpc>
              <a:spcAft>
                <a:spcPts val="0"/>
              </a:spcAft>
            </a:pPr>
            <a:r>
              <a:rPr lang="ar-IQ" sz="14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ويراد بها الكتاب المدرسي والمواد التعليمية المساندة، ويعد المحتوى التعليمي من المصادر المهمة للمعلم والمتعلم معا، فعليه يعتمد المدرس في تحديد الاهداف السلوكية التي يتطلع الى تحقيقها ومن خلاله يصمم النشاطات التعليمية ويتيح للمتعلمين فرص التدريب والتعليم بما يتلاءم وخصائصهم وما بينهم من فروق مادية.</a:t>
            </a:r>
            <a:endParaRPr lang="ar-IQ" sz="1400" dirty="0"/>
          </a:p>
        </p:txBody>
      </p:sp>
    </p:spTree>
    <p:extLst>
      <p:ext uri="{BB962C8B-B14F-4D97-AF65-F5344CB8AC3E}">
        <p14:creationId xmlns:p14="http://schemas.microsoft.com/office/powerpoint/2010/main" val="147291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7DD003-E5B4-41FB-8939-8E70EB461570}"/>
              </a:ext>
            </a:extLst>
          </p:cNvPr>
          <p:cNvSpPr/>
          <p:nvPr/>
        </p:nvSpPr>
        <p:spPr>
          <a:xfrm>
            <a:off x="1182807" y="841613"/>
            <a:ext cx="6919414" cy="3266535"/>
          </a:xfrm>
          <a:prstGeom prst="rect">
            <a:avLst/>
          </a:prstGeom>
        </p:spPr>
        <p:txBody>
          <a:bodyPr wrap="square">
            <a:spAutoFit/>
          </a:bodyPr>
          <a:lstStyle/>
          <a:p>
            <a:pPr algn="r" rtl="1">
              <a:lnSpc>
                <a:spcPct val="115000"/>
              </a:lnSpc>
              <a:spcAft>
                <a:spcPts val="1000"/>
              </a:spcAft>
            </a:pPr>
            <a:r>
              <a:rPr lang="ar-IQ" sz="2400" b="1" u="sng" dirty="0">
                <a:latin typeface="Calibri" panose="020F0502020204030204" pitchFamily="34" charset="0"/>
                <a:ea typeface="Calibri" panose="020F0502020204030204" pitchFamily="34" charset="0"/>
                <a:cs typeface="Times New Roman" panose="02020603050405020304" pitchFamily="18" charset="0"/>
              </a:rPr>
              <a:t>مهارات التدريس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dirty="0">
                <a:latin typeface="Calibri" panose="020F0502020204030204" pitchFamily="34" charset="0"/>
                <a:ea typeface="Calibri" panose="020F0502020204030204" pitchFamily="34" charset="0"/>
              </a:rPr>
              <a:t>هي مجموعة السلوكيات التدريسية التي يظهرها المعلم في نشاطه التعليمي بهدف تحقيق أهداف معينة، وتظهر هذه السلوكيات من خلال الممارسات التدريسية للمعلم في صورة استجابات انفعالية او حركية او لفظية تتميز بعناصر الدقة والسرعة في الأداء والتكيف مع ظروف الموقف التدريسي.</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r>
              <a:rPr lang="ar-IQ" dirty="0">
                <a:ea typeface="Calibri" panose="020F0502020204030204" pitchFamily="34" charset="0"/>
              </a:rPr>
              <a:t>كما هي مظاهر السلوك الأدائي الإدراكي والحركي التي يقوم بها المعلم من خلال عملية التعليم في ترابط وتسلسل منظم وثابت بغرض تحقيق أهداف تعليمية محددة مع مراعاة الدقة والاستمرارية وتختلف باختلاف المادة الدراسية وطبيعتها وخصائصها</a:t>
            </a:r>
            <a:endParaRPr lang="ar-IQ" dirty="0"/>
          </a:p>
        </p:txBody>
      </p:sp>
    </p:spTree>
    <p:extLst>
      <p:ext uri="{BB962C8B-B14F-4D97-AF65-F5344CB8AC3E}">
        <p14:creationId xmlns:p14="http://schemas.microsoft.com/office/powerpoint/2010/main" val="289175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05B81F-1A27-47AD-AF68-7AA3FA0FD173}"/>
              </a:ext>
            </a:extLst>
          </p:cNvPr>
          <p:cNvSpPr/>
          <p:nvPr/>
        </p:nvSpPr>
        <p:spPr>
          <a:xfrm>
            <a:off x="941696" y="550460"/>
            <a:ext cx="7347044" cy="4727256"/>
          </a:xfrm>
          <a:prstGeom prst="rect">
            <a:avLst/>
          </a:prstGeom>
        </p:spPr>
        <p:txBody>
          <a:bodyPr wrap="square">
            <a:spAutoFit/>
          </a:bodyPr>
          <a:lstStyle/>
          <a:p>
            <a:pPr algn="r" rtl="1">
              <a:lnSpc>
                <a:spcPct val="115000"/>
              </a:lnSpc>
              <a:spcAft>
                <a:spcPts val="1000"/>
              </a:spcAft>
            </a:pPr>
            <a:r>
              <a:rPr lang="ar-IQ" sz="1600" b="1" dirty="0">
                <a:latin typeface="Calibri" panose="020F0502020204030204" pitchFamily="34" charset="0"/>
                <a:ea typeface="Calibri" panose="020F0502020204030204" pitchFamily="34" charset="0"/>
              </a:rPr>
              <a:t>ان من اهم المهارات التي لها اثراً كبيراً في تنفيذ درس التربية الرياضية هي</a:t>
            </a:r>
            <a:r>
              <a:rPr lang="ar-IQ" sz="1400" b="1" dirty="0">
                <a:latin typeface="Calibri" panose="020F0502020204030204" pitchFamily="34" charset="0"/>
                <a:ea typeface="Calibri" panose="020F050202020403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eriod"/>
            </a:pPr>
            <a:r>
              <a:rPr lang="ar-IQ" sz="1400" b="1" u="sng" dirty="0">
                <a:latin typeface="Calibri" panose="020F0502020204030204" pitchFamily="34" charset="0"/>
                <a:ea typeface="Calibri" panose="020F0502020204030204" pitchFamily="34" charset="0"/>
              </a:rPr>
              <a:t>مهارة التهيئة (التمهيد للدرس):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1400" dirty="0">
                <a:latin typeface="Calibri" panose="020F0502020204030204" pitchFamily="34" charset="0"/>
                <a:ea typeface="Calibri" panose="020F0502020204030204" pitchFamily="34" charset="0"/>
              </a:rPr>
              <a:t> التهيئة :هي الوسيلة التي يستخدمها المدرس لإثارة اهتمام الطلاب وزيادة دافعيتهم وجذب انتباههم للدرس ، حيث كانت في الماضي تعتمد على موهبة المدرس الفطرية ومدى ابتكاراته في التدريس ولكن بسبب تطور المناهج لتربوية والانتقال من المنهج التقليدي الى المنهج الحديث او الشامل تم إدخال هذه المهارة فمن المهارات التي يجب ان يتدرب عليها مدرس التربية الرياضية قبل الخدمة في الكليات او المعاهد ويقصد بها مهارة التهيئة وهي ( كل ما يقوم به مدرس التربية الرياضية او يفعله بقصد اعداد الطلاب للدرس بحيث يكونون في حالة ذهنية وانفعالية وجسمية قوامها التلقي والقبول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1400" b="1" dirty="0">
                <a:latin typeface="Calibri" panose="020F0502020204030204" pitchFamily="34" charset="0"/>
                <a:ea typeface="Calibri" panose="020F0502020204030204" pitchFamily="34" charset="0"/>
              </a:rPr>
              <a:t>وللتهيئة عدة أنواع تستخدم في عدة أمور: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1400" b="1" dirty="0">
                <a:latin typeface="Calibri" panose="020F0502020204030204" pitchFamily="34" charset="0"/>
                <a:ea typeface="Calibri" panose="020F0502020204030204" pitchFamily="34" charset="0"/>
              </a:rPr>
              <a:t>    أولاً: التهيئة التوجيهية: يستخدم</a:t>
            </a:r>
            <a:r>
              <a:rPr lang="ar-IQ" sz="1400" dirty="0">
                <a:latin typeface="Calibri" panose="020F0502020204030204" pitchFamily="34" charset="0"/>
                <a:ea typeface="Calibri" panose="020F0502020204030204" pitchFamily="34" charset="0"/>
              </a:rPr>
              <a:t> هذا النوع من التوجيه لعدة أسباب وهي: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IQ" sz="1400" dirty="0">
                <a:latin typeface="Calibri" panose="020F0502020204030204" pitchFamily="34" charset="0"/>
                <a:ea typeface="Calibri" panose="020F0502020204030204" pitchFamily="34" charset="0"/>
              </a:rPr>
              <a:t>توجيه انتباه الطلاب الى الدرس.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0"/>
              </a:spcAft>
              <a:buFont typeface="+mj-lt"/>
              <a:buAutoNum type="arabicPeriod"/>
            </a:pPr>
            <a:r>
              <a:rPr lang="ar-IQ" sz="1400" dirty="0">
                <a:latin typeface="Calibri" panose="020F0502020204030204" pitchFamily="34" charset="0"/>
                <a:ea typeface="Calibri" panose="020F0502020204030204" pitchFamily="34" charset="0"/>
              </a:rPr>
              <a:t>يستخدم المدرس في التهيئة التوجيهية شخصاً او شيئاً او حدثاً، يعرف مسبقاً انه موضوع اهتمام الطلاب، كنقطة بدء لتوجيه انتباههم نحو موضوع الدرس من أجل اثارتهم.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Aft>
                <a:spcPts val="1000"/>
              </a:spcAft>
              <a:buFont typeface="+mj-lt"/>
              <a:buAutoNum type="arabicPeriod"/>
            </a:pPr>
            <a:r>
              <a:rPr lang="ar-IQ" sz="1400" dirty="0">
                <a:latin typeface="Calibri" panose="020F0502020204030204" pitchFamily="34" charset="0"/>
                <a:ea typeface="Calibri" panose="020F0502020204030204" pitchFamily="34" charset="0"/>
              </a:rPr>
              <a:t>مساعدة الطلاب على تصور الأنشطة التعليمية التي سوف يتضمنها الدرس.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1400" dirty="0">
                <a:latin typeface="Calibri" panose="020F0502020204030204" pitchFamily="34" charset="0"/>
                <a:ea typeface="Calibri" panose="020F0502020204030204" pitchFamily="34" charset="0"/>
              </a:rPr>
              <a:t> 4 - توضيح اهداف الدرس </a:t>
            </a:r>
          </a:p>
          <a:p>
            <a:pPr algn="r" rtl="1">
              <a:lnSpc>
                <a:spcPct val="115000"/>
              </a:lnSpc>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092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580B6B-9805-4C21-82D0-75918ED6E8C6}"/>
              </a:ext>
            </a:extLst>
          </p:cNvPr>
          <p:cNvSpPr/>
          <p:nvPr/>
        </p:nvSpPr>
        <p:spPr>
          <a:xfrm>
            <a:off x="2549856" y="1133587"/>
            <a:ext cx="4572000" cy="3635482"/>
          </a:xfrm>
          <a:prstGeom prst="rect">
            <a:avLst/>
          </a:prstGeom>
        </p:spPr>
        <p:txBody>
          <a:bodyPr>
            <a:spAutoFit/>
          </a:bodyPr>
          <a:lstStyle/>
          <a:p>
            <a:pPr algn="r" rtl="1">
              <a:lnSpc>
                <a:spcPct val="115000"/>
              </a:lnSpc>
              <a:spcAft>
                <a:spcPts val="1000"/>
              </a:spcAft>
            </a:pPr>
            <a:r>
              <a:rPr lang="ar-IQ" dirty="0">
                <a:latin typeface="Calibri" panose="020F0502020204030204" pitchFamily="34" charset="0"/>
                <a:ea typeface="Calibri" panose="020F0502020204030204" pitchFamily="34" charset="0"/>
              </a:rPr>
              <a:t> </a:t>
            </a:r>
            <a:r>
              <a:rPr lang="ar-IQ" b="1" dirty="0">
                <a:latin typeface="Calibri" panose="020F0502020204030204" pitchFamily="34" charset="0"/>
                <a:ea typeface="Calibri" panose="020F0502020204030204" pitchFamily="34" charset="0"/>
              </a:rPr>
              <a:t>ثانياً: التهيئة الانتقالية: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dirty="0">
                <a:latin typeface="Calibri" panose="020F0502020204030204" pitchFamily="34" charset="0"/>
                <a:ea typeface="Calibri" panose="020F0502020204030204" pitchFamily="34" charset="0"/>
              </a:rPr>
              <a:t> يسعى المدرس لاستخدام هذا النوع للانتقال من جزء الى جزء اخر او من نشاط تعليمي الى اخر ويعتمد المدرس على الأنشطة التي يعرف طلابه مولعون بها او لهم خبرة فيها وذلك لتحقيق الانتقال التدريجي المنطقي.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b="1" dirty="0">
                <a:latin typeface="Calibri" panose="020F0502020204030204" pitchFamily="34" charset="0"/>
                <a:ea typeface="Calibri" panose="020F0502020204030204" pitchFamily="34" charset="0"/>
              </a:rPr>
              <a:t>ثالثاً: التهيئة التقويمية: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dirty="0">
                <a:latin typeface="Calibri" panose="020F0502020204030204" pitchFamily="34" charset="0"/>
                <a:ea typeface="Calibri" panose="020F0502020204030204" pitchFamily="34" charset="0"/>
              </a:rPr>
              <a:t>     يعد هذا النوع من التهيئة اساساً لعملية التقويم لما سبق ان تعلمه الطلاب قبل الانتقال الى أنشطة متمركزة حول الطالب او على المهارات التي يقدمها لإظهار مدى تمكنه من المادة التعليمية. </a:t>
            </a:r>
            <a:endParaRPr lang="ar-IQ" dirty="0"/>
          </a:p>
        </p:txBody>
      </p:sp>
    </p:spTree>
    <p:extLst>
      <p:ext uri="{BB962C8B-B14F-4D97-AF65-F5344CB8AC3E}">
        <p14:creationId xmlns:p14="http://schemas.microsoft.com/office/powerpoint/2010/main" val="292481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2D68A0-A98D-4C8C-B645-904448BA829B}"/>
              </a:ext>
            </a:extLst>
          </p:cNvPr>
          <p:cNvSpPr/>
          <p:nvPr/>
        </p:nvSpPr>
        <p:spPr>
          <a:xfrm>
            <a:off x="837063" y="973539"/>
            <a:ext cx="8138615" cy="4438138"/>
          </a:xfrm>
          <a:prstGeom prst="rect">
            <a:avLst/>
          </a:prstGeom>
        </p:spPr>
        <p:txBody>
          <a:bodyPr wrap="square">
            <a:spAutoFit/>
          </a:bodyPr>
          <a:lstStyle/>
          <a:p>
            <a:pPr marL="342900" indent="-342900" algn="r" rtl="1">
              <a:lnSpc>
                <a:spcPct val="115000"/>
              </a:lnSpc>
              <a:buFont typeface="+mj-lt"/>
              <a:buAutoNum type="arabicPeriod"/>
            </a:pPr>
            <a:r>
              <a:rPr lang="ar-IQ" b="1" u="sng" dirty="0">
                <a:latin typeface="Calibri" panose="020F0502020204030204" pitchFamily="34" charset="0"/>
                <a:ea typeface="Calibri" panose="020F0502020204030204" pitchFamily="34" charset="0"/>
              </a:rPr>
              <a:t>ثانياً مهارة العرض: </a:t>
            </a:r>
          </a:p>
          <a:p>
            <a:pPr marL="381000" algn="r" rtl="1">
              <a:lnSpc>
                <a:spcPct val="115000"/>
              </a:lnSpc>
              <a:spcAft>
                <a:spcPts val="0"/>
              </a:spcAft>
            </a:pPr>
            <a:r>
              <a:rPr lang="ar-IQ" dirty="0">
                <a:latin typeface="Calibri" panose="020F0502020204030204" pitchFamily="34" charset="0"/>
                <a:ea typeface="Calibri" panose="020F0502020204030204" pitchFamily="34" charset="0"/>
              </a:rPr>
              <a:t>تعد مهارة العرض من المهارات المهمة لمدرس التربية الرياضية فهي مهارته المباشرة التي يستخدمها لإلقاء المعلومات امام الطلاب حيث تتميز هذه المهارة في مجال التدريب والاتصال الإنساني وفقاً لاتجاه المدرس وينتهي بالطلاب وهذا يعني ان المدرس هو المتكلم والطالب المتلقي ولكن قد تكون هذه الصفة من عوامل ضعف هذه المهارة، ولذا على المدرس ان يغير لكي يميل الطلاب الى تقبل هذه المهارة عندما يقوم باستخدامها او توظيفها في سرد القصص الحركية لصغار السن لما فيها من تشويق وجذب انتباه. </a:t>
            </a:r>
          </a:p>
          <a:p>
            <a:pPr marL="381000" algn="r" rtl="1">
              <a:lnSpc>
                <a:spcPct val="115000"/>
              </a:lnSpc>
              <a:spcAft>
                <a:spcPts val="0"/>
              </a:spcAft>
            </a:pPr>
            <a:endParaRPr lang="ar-IQ" sz="1400" dirty="0">
              <a:latin typeface="Calibri" panose="020F0502020204030204" pitchFamily="34" charset="0"/>
              <a:ea typeface="Calibri" panose="020F0502020204030204" pitchFamily="34" charset="0"/>
              <a:cs typeface="Arial" panose="020B0604020202020204" pitchFamily="34" charset="0"/>
            </a:endParaRPr>
          </a:p>
          <a:p>
            <a:pPr marL="381000" algn="r" rtl="1">
              <a:lnSpc>
                <a:spcPct val="115000"/>
              </a:lnSpc>
              <a:spcAft>
                <a:spcPts val="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algn="r"/>
            <a:r>
              <a:rPr lang="ar-IQ" b="1" dirty="0">
                <a:ea typeface="Calibri" panose="020F0502020204030204" pitchFamily="34" charset="0"/>
              </a:rPr>
              <a:t>ثالثا مهارة التفاعل : </a:t>
            </a:r>
          </a:p>
          <a:p>
            <a:pPr algn="r"/>
            <a:r>
              <a:rPr lang="ar-IQ" dirty="0">
                <a:ea typeface="Calibri" panose="020F0502020204030204" pitchFamily="34" charset="0"/>
              </a:rPr>
              <a:t>يوجد تفاعل لفظي وتفاعل لا لفظي ، ويقصد بالتفاعل اللفظي تلك العلاقات اللفظية بين طرفي التفاعل في الصف وهما المدرس والطالب ، اما التفاعل اللا لفظي فيشير الى التفاهم والتعبير الصامت بين المدرس والطالب والمدرس وبقية الطلاب ، وكي يتم التفاعل لا بد من الاتصال بين المدرس والطالب فاذا لم يتكلم طرف او لم يكون لهم مشاركة إيجابية لن يتم التفاعل ، لذلك يجب ان يكون الطالب ايجابياً ، وتؤكد نظريات التعلم على أهمية استجابات المتعلم وفعاليته ، حيث ان التفاعل سواء كان لفظياً ام غير لفظي فهو أساس في خلق المناخ الاجتماعي المناسب في الصف .</a:t>
            </a:r>
            <a:endParaRPr lang="ar-IQ" dirty="0"/>
          </a:p>
        </p:txBody>
      </p:sp>
    </p:spTree>
    <p:extLst>
      <p:ext uri="{BB962C8B-B14F-4D97-AF65-F5344CB8AC3E}">
        <p14:creationId xmlns:p14="http://schemas.microsoft.com/office/powerpoint/2010/main" val="22348690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1454</Words>
  <Application>Microsoft Office PowerPoint</Application>
  <PresentationFormat>On-screen Show (4:3)</PresentationFormat>
  <Paragraphs>70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Simplified Arabic</vt:lpstr>
      <vt:lpstr>Office Theme</vt:lpstr>
      <vt:lpstr>مكونات نظام التدريس ومهاراته</vt:lpstr>
      <vt:lpstr>التدريس:-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مكونات نظام التدريس ومهاراته</dc:title>
  <dc:creator>nadeema m</dc:creator>
  <cp:lastModifiedBy>nadeema m</cp:lastModifiedBy>
  <cp:revision>5</cp:revision>
  <dcterms:created xsi:type="dcterms:W3CDTF">2024-04-19T20:37:48Z</dcterms:created>
  <dcterms:modified xsi:type="dcterms:W3CDTF">2024-04-19T21:56:33Z</dcterms:modified>
</cp:coreProperties>
</file>