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28"/>
  </p:notesMasterIdLst>
  <p:sldIdLst>
    <p:sldId id="389" r:id="rId2"/>
    <p:sldId id="264" r:id="rId3"/>
    <p:sldId id="257" r:id="rId4"/>
    <p:sldId id="376" r:id="rId5"/>
    <p:sldId id="275" r:id="rId6"/>
    <p:sldId id="388" r:id="rId7"/>
    <p:sldId id="256" r:id="rId8"/>
    <p:sldId id="387" r:id="rId9"/>
    <p:sldId id="377" r:id="rId10"/>
    <p:sldId id="441" r:id="rId11"/>
    <p:sldId id="265" r:id="rId12"/>
    <p:sldId id="465" r:id="rId13"/>
    <p:sldId id="258" r:id="rId14"/>
    <p:sldId id="463" r:id="rId15"/>
    <p:sldId id="274" r:id="rId16"/>
    <p:sldId id="285" r:id="rId17"/>
    <p:sldId id="262" r:id="rId18"/>
    <p:sldId id="261" r:id="rId19"/>
    <p:sldId id="457" r:id="rId20"/>
    <p:sldId id="470" r:id="rId21"/>
    <p:sldId id="294" r:id="rId22"/>
    <p:sldId id="293" r:id="rId23"/>
    <p:sldId id="270" r:id="rId24"/>
    <p:sldId id="272" r:id="rId25"/>
    <p:sldId id="359" r:id="rId26"/>
    <p:sldId id="384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4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8421F4-4EF1-4E46-B1F8-1283744F3FEB}" v="15" dt="2024-02-21T19:55:35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80" autoAdjust="0"/>
    <p:restoredTop sz="93333" autoAdjust="0"/>
  </p:normalViewPr>
  <p:slideViewPr>
    <p:cSldViewPr snapToGrid="0">
      <p:cViewPr varScale="1">
        <p:scale>
          <a:sx n="77" d="100"/>
          <a:sy n="77" d="100"/>
        </p:scale>
        <p:origin x="955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6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er Alhaboubi" userId="72bb9cc2751f50ff" providerId="LiveId" clId="{D28421F4-4EF1-4E46-B1F8-1283744F3FEB}"/>
    <pc:docChg chg="undo redo custSel addSld delSld modSld sldOrd">
      <pc:chgData name="Amer Alhaboubi" userId="72bb9cc2751f50ff" providerId="LiveId" clId="{D28421F4-4EF1-4E46-B1F8-1283744F3FEB}" dt="2024-02-21T19:58:47.552" v="263" actId="26606"/>
      <pc:docMkLst>
        <pc:docMk/>
      </pc:docMkLst>
      <pc:sldChg chg="addSp delSp modSp mod">
        <pc:chgData name="Amer Alhaboubi" userId="72bb9cc2751f50ff" providerId="LiveId" clId="{D28421F4-4EF1-4E46-B1F8-1283744F3FEB}" dt="2024-02-21T19:53:54.842" v="238" actId="1036"/>
        <pc:sldMkLst>
          <pc:docMk/>
          <pc:sldMk cId="3388864063" sldId="258"/>
        </pc:sldMkLst>
        <pc:spChg chg="mod">
          <ac:chgData name="Amer Alhaboubi" userId="72bb9cc2751f50ff" providerId="LiveId" clId="{D28421F4-4EF1-4E46-B1F8-1283744F3FEB}" dt="2024-02-21T19:53:44.855" v="225" actId="14100"/>
          <ac:spMkLst>
            <pc:docMk/>
            <pc:sldMk cId="3388864063" sldId="258"/>
            <ac:spMk id="3" creationId="{00000000-0000-0000-0000-000000000000}"/>
          </ac:spMkLst>
        </pc:spChg>
        <pc:picChg chg="add mod">
          <ac:chgData name="Amer Alhaboubi" userId="72bb9cc2751f50ff" providerId="LiveId" clId="{D28421F4-4EF1-4E46-B1F8-1283744F3FEB}" dt="2024-02-21T19:53:54.842" v="238" actId="1036"/>
          <ac:picMkLst>
            <pc:docMk/>
            <pc:sldMk cId="3388864063" sldId="258"/>
            <ac:picMk id="4" creationId="{3FCD8545-E195-9972-0708-51962DD77069}"/>
          </ac:picMkLst>
        </pc:picChg>
        <pc:picChg chg="del">
          <ac:chgData name="Amer Alhaboubi" userId="72bb9cc2751f50ff" providerId="LiveId" clId="{D28421F4-4EF1-4E46-B1F8-1283744F3FEB}" dt="2024-02-21T19:53:28.580" v="221" actId="478"/>
          <ac:picMkLst>
            <pc:docMk/>
            <pc:sldMk cId="3388864063" sldId="258"/>
            <ac:picMk id="7" creationId="{00000000-0000-0000-0000-000000000000}"/>
          </ac:picMkLst>
        </pc:picChg>
      </pc:sldChg>
      <pc:sldChg chg="addSp delSp modSp mod setBg">
        <pc:chgData name="Amer Alhaboubi" userId="72bb9cc2751f50ff" providerId="LiveId" clId="{D28421F4-4EF1-4E46-B1F8-1283744F3FEB}" dt="2024-02-21T19:46:40.472" v="209"/>
        <pc:sldMkLst>
          <pc:docMk/>
          <pc:sldMk cId="1217383987" sldId="261"/>
        </pc:sldMkLst>
        <pc:spChg chg="mod">
          <ac:chgData name="Amer Alhaboubi" userId="72bb9cc2751f50ff" providerId="LiveId" clId="{D28421F4-4EF1-4E46-B1F8-1283744F3FEB}" dt="2024-02-21T19:31:55.109" v="206" actId="27636"/>
          <ac:spMkLst>
            <pc:docMk/>
            <pc:sldMk cId="1217383987" sldId="261"/>
            <ac:spMk id="2" creationId="{00000000-0000-0000-0000-000000000000}"/>
          </ac:spMkLst>
        </pc:spChg>
        <pc:spChg chg="mod ord">
          <ac:chgData name="Amer Alhaboubi" userId="72bb9cc2751f50ff" providerId="LiveId" clId="{D28421F4-4EF1-4E46-B1F8-1283744F3FEB}" dt="2024-02-21T19:31:47.581" v="204" actId="1036"/>
          <ac:spMkLst>
            <pc:docMk/>
            <pc:sldMk cId="1217383987" sldId="261"/>
            <ac:spMk id="3" creationId="{00000000-0000-0000-0000-000000000000}"/>
          </ac:spMkLst>
        </pc:spChg>
        <pc:spChg chg="add del">
          <ac:chgData name="Amer Alhaboubi" userId="72bb9cc2751f50ff" providerId="LiveId" clId="{D28421F4-4EF1-4E46-B1F8-1283744F3FEB}" dt="2024-02-21T19:09:12.004" v="72" actId="26606"/>
          <ac:spMkLst>
            <pc:docMk/>
            <pc:sldMk cId="1217383987" sldId="261"/>
            <ac:spMk id="13" creationId="{F13C74B1-5B17-4795-BED0-7140497B445A}"/>
          </ac:spMkLst>
        </pc:spChg>
        <pc:spChg chg="add del">
          <ac:chgData name="Amer Alhaboubi" userId="72bb9cc2751f50ff" providerId="LiveId" clId="{D28421F4-4EF1-4E46-B1F8-1283744F3FEB}" dt="2024-02-21T19:09:12.004" v="72" actId="26606"/>
          <ac:spMkLst>
            <pc:docMk/>
            <pc:sldMk cId="1217383987" sldId="261"/>
            <ac:spMk id="15" creationId="{D4974D33-8DC5-464E-8C6D-BE58F0669C17}"/>
          </ac:spMkLst>
        </pc:spChg>
        <pc:spChg chg="add del">
          <ac:chgData name="Amer Alhaboubi" userId="72bb9cc2751f50ff" providerId="LiveId" clId="{D28421F4-4EF1-4E46-B1F8-1283744F3FEB}" dt="2024-02-21T19:09:13.393" v="74" actId="26606"/>
          <ac:spMkLst>
            <pc:docMk/>
            <pc:sldMk cId="1217383987" sldId="261"/>
            <ac:spMk id="17" creationId="{0007FE00-9498-4706-B255-6437B0252C02}"/>
          </ac:spMkLst>
        </pc:spChg>
        <pc:spChg chg="add del">
          <ac:chgData name="Amer Alhaboubi" userId="72bb9cc2751f50ff" providerId="LiveId" clId="{D28421F4-4EF1-4E46-B1F8-1283744F3FEB}" dt="2024-02-21T19:09:13.393" v="74" actId="26606"/>
          <ac:spMkLst>
            <pc:docMk/>
            <pc:sldMk cId="1217383987" sldId="261"/>
            <ac:spMk id="18" creationId="{2EB492CD-616E-47F8-933B-5E2D952A0593}"/>
          </ac:spMkLst>
        </pc:spChg>
        <pc:spChg chg="add del">
          <ac:chgData name="Amer Alhaboubi" userId="72bb9cc2751f50ff" providerId="LiveId" clId="{D28421F4-4EF1-4E46-B1F8-1283744F3FEB}" dt="2024-02-21T19:09:13.393" v="74" actId="26606"/>
          <ac:spMkLst>
            <pc:docMk/>
            <pc:sldMk cId="1217383987" sldId="261"/>
            <ac:spMk id="19" creationId="{59383CF9-23B5-4335-9B21-1791C4CF1C75}"/>
          </ac:spMkLst>
        </pc:spChg>
        <pc:spChg chg="add del">
          <ac:chgData name="Amer Alhaboubi" userId="72bb9cc2751f50ff" providerId="LiveId" clId="{D28421F4-4EF1-4E46-B1F8-1283744F3FEB}" dt="2024-02-21T19:09:18.387" v="76" actId="26606"/>
          <ac:spMkLst>
            <pc:docMk/>
            <pc:sldMk cId="1217383987" sldId="261"/>
            <ac:spMk id="21" creationId="{3ECBE1F1-D69B-4AFA-ABD5-8E41720EF6DE}"/>
          </ac:spMkLst>
        </pc:spChg>
        <pc:spChg chg="add del">
          <ac:chgData name="Amer Alhaboubi" userId="72bb9cc2751f50ff" providerId="LiveId" clId="{D28421F4-4EF1-4E46-B1F8-1283744F3FEB}" dt="2024-02-21T19:09:18.387" v="76" actId="26606"/>
          <ac:spMkLst>
            <pc:docMk/>
            <pc:sldMk cId="1217383987" sldId="261"/>
            <ac:spMk id="22" creationId="{603A6265-E10C-4B85-9C20-E75FCAF9CC63}"/>
          </ac:spMkLst>
        </pc:spChg>
        <pc:spChg chg="add">
          <ac:chgData name="Amer Alhaboubi" userId="72bb9cc2751f50ff" providerId="LiveId" clId="{D28421F4-4EF1-4E46-B1F8-1283744F3FEB}" dt="2024-02-21T19:09:18.403" v="77" actId="26606"/>
          <ac:spMkLst>
            <pc:docMk/>
            <pc:sldMk cId="1217383987" sldId="261"/>
            <ac:spMk id="24" creationId="{12609869-9E80-471B-A487-A53288E0E791}"/>
          </ac:spMkLst>
        </pc:spChg>
        <pc:spChg chg="add">
          <ac:chgData name="Amer Alhaboubi" userId="72bb9cc2751f50ff" providerId="LiveId" clId="{D28421F4-4EF1-4E46-B1F8-1283744F3FEB}" dt="2024-02-21T19:09:18.403" v="77" actId="26606"/>
          <ac:spMkLst>
            <pc:docMk/>
            <pc:sldMk cId="1217383987" sldId="261"/>
            <ac:spMk id="25" creationId="{7004738A-9D34-43E8-97D2-CA0EED4F8BE0}"/>
          </ac:spMkLst>
        </pc:spChg>
        <pc:spChg chg="add">
          <ac:chgData name="Amer Alhaboubi" userId="72bb9cc2751f50ff" providerId="LiveId" clId="{D28421F4-4EF1-4E46-B1F8-1283744F3FEB}" dt="2024-02-21T19:09:18.403" v="77" actId="26606"/>
          <ac:spMkLst>
            <pc:docMk/>
            <pc:sldMk cId="1217383987" sldId="261"/>
            <ac:spMk id="26" creationId="{B8B8D07F-F13E-443E-BA68-2D26672D76B9}"/>
          </ac:spMkLst>
        </pc:spChg>
        <pc:spChg chg="add">
          <ac:chgData name="Amer Alhaboubi" userId="72bb9cc2751f50ff" providerId="LiveId" clId="{D28421F4-4EF1-4E46-B1F8-1283744F3FEB}" dt="2024-02-21T19:09:18.403" v="77" actId="26606"/>
          <ac:spMkLst>
            <pc:docMk/>
            <pc:sldMk cId="1217383987" sldId="261"/>
            <ac:spMk id="27" creationId="{2813A4FA-24A5-41ED-A534-3807D1B2F344}"/>
          </ac:spMkLst>
        </pc:spChg>
        <pc:spChg chg="add">
          <ac:chgData name="Amer Alhaboubi" userId="72bb9cc2751f50ff" providerId="LiveId" clId="{D28421F4-4EF1-4E46-B1F8-1283744F3FEB}" dt="2024-02-21T19:09:18.403" v="77" actId="26606"/>
          <ac:spMkLst>
            <pc:docMk/>
            <pc:sldMk cId="1217383987" sldId="261"/>
            <ac:spMk id="28" creationId="{C3944F27-CA70-4E84-A51A-E6BF89558979}"/>
          </ac:spMkLst>
        </pc:spChg>
        <pc:picChg chg="add">
          <ac:chgData name="Amer Alhaboubi" userId="72bb9cc2751f50ff" providerId="LiveId" clId="{D28421F4-4EF1-4E46-B1F8-1283744F3FEB}" dt="2024-02-21T19:46:40.472" v="209"/>
          <ac:picMkLst>
            <pc:docMk/>
            <pc:sldMk cId="1217383987" sldId="261"/>
            <ac:picMk id="4" creationId="{04F24DFB-4164-8547-2EAC-16F978B04792}"/>
          </ac:picMkLst>
        </pc:picChg>
        <pc:picChg chg="mod ord">
          <ac:chgData name="Amer Alhaboubi" userId="72bb9cc2751f50ff" providerId="LiveId" clId="{D28421F4-4EF1-4E46-B1F8-1283744F3FEB}" dt="2024-02-21T19:31:38.507" v="197" actId="1038"/>
          <ac:picMkLst>
            <pc:docMk/>
            <pc:sldMk cId="1217383987" sldId="261"/>
            <ac:picMk id="8" creationId="{00000000-0000-0000-0000-000000000000}"/>
          </ac:picMkLst>
        </pc:picChg>
      </pc:sldChg>
      <pc:sldChg chg="modSp mod">
        <pc:chgData name="Amer Alhaboubi" userId="72bb9cc2751f50ff" providerId="LiveId" clId="{D28421F4-4EF1-4E46-B1F8-1283744F3FEB}" dt="2024-02-21T19:08:42.445" v="70" actId="115"/>
        <pc:sldMkLst>
          <pc:docMk/>
          <pc:sldMk cId="2372209720" sldId="262"/>
        </pc:sldMkLst>
        <pc:spChg chg="mod">
          <ac:chgData name="Amer Alhaboubi" userId="72bb9cc2751f50ff" providerId="LiveId" clId="{D28421F4-4EF1-4E46-B1F8-1283744F3FEB}" dt="2024-02-21T19:08:42.445" v="70" actId="115"/>
          <ac:spMkLst>
            <pc:docMk/>
            <pc:sldMk cId="2372209720" sldId="262"/>
            <ac:spMk id="3" creationId="{00000000-0000-0000-0000-000000000000}"/>
          </ac:spMkLst>
        </pc:spChg>
      </pc:sldChg>
      <pc:sldChg chg="modSp mod">
        <pc:chgData name="Amer Alhaboubi" userId="72bb9cc2751f50ff" providerId="LiveId" clId="{D28421F4-4EF1-4E46-B1F8-1283744F3FEB}" dt="2024-02-21T18:44:33.410" v="1" actId="14100"/>
        <pc:sldMkLst>
          <pc:docMk/>
          <pc:sldMk cId="3921521996" sldId="264"/>
        </pc:sldMkLst>
        <pc:picChg chg="mod">
          <ac:chgData name="Amer Alhaboubi" userId="72bb9cc2751f50ff" providerId="LiveId" clId="{D28421F4-4EF1-4E46-B1F8-1283744F3FEB}" dt="2024-02-21T18:44:33.410" v="1" actId="14100"/>
          <ac:picMkLst>
            <pc:docMk/>
            <pc:sldMk cId="3921521996" sldId="264"/>
            <ac:picMk id="8" creationId="{00000000-0000-0000-0000-000000000000}"/>
          </ac:picMkLst>
        </pc:picChg>
      </pc:sldChg>
      <pc:sldChg chg="modSp mod">
        <pc:chgData name="Amer Alhaboubi" userId="72bb9cc2751f50ff" providerId="LiveId" clId="{D28421F4-4EF1-4E46-B1F8-1283744F3FEB}" dt="2024-02-21T19:18:07.789" v="158" actId="20577"/>
        <pc:sldMkLst>
          <pc:docMk/>
          <pc:sldMk cId="808587370" sldId="265"/>
        </pc:sldMkLst>
        <pc:spChg chg="mod">
          <ac:chgData name="Amer Alhaboubi" userId="72bb9cc2751f50ff" providerId="LiveId" clId="{D28421F4-4EF1-4E46-B1F8-1283744F3FEB}" dt="2024-02-21T19:18:07.789" v="158" actId="20577"/>
          <ac:spMkLst>
            <pc:docMk/>
            <pc:sldMk cId="808587370" sldId="265"/>
            <ac:spMk id="3" creationId="{00000000-0000-0000-0000-000000000000}"/>
          </ac:spMkLst>
        </pc:spChg>
        <pc:picChg chg="mod">
          <ac:chgData name="Amer Alhaboubi" userId="72bb9cc2751f50ff" providerId="LiveId" clId="{D28421F4-4EF1-4E46-B1F8-1283744F3FEB}" dt="2024-02-21T19:04:12.897" v="14" actId="14100"/>
          <ac:picMkLst>
            <pc:docMk/>
            <pc:sldMk cId="808587370" sldId="265"/>
            <ac:picMk id="5" creationId="{00000000-0000-0000-0000-000000000000}"/>
          </ac:picMkLst>
        </pc:picChg>
      </pc:sldChg>
      <pc:sldChg chg="modSp mod">
        <pc:chgData name="Amer Alhaboubi" userId="72bb9cc2751f50ff" providerId="LiveId" clId="{D28421F4-4EF1-4E46-B1F8-1283744F3FEB}" dt="2024-02-21T19:06:40.596" v="65" actId="113"/>
        <pc:sldMkLst>
          <pc:docMk/>
          <pc:sldMk cId="1171966050" sldId="274"/>
        </pc:sldMkLst>
        <pc:spChg chg="mod">
          <ac:chgData name="Amer Alhaboubi" userId="72bb9cc2751f50ff" providerId="LiveId" clId="{D28421F4-4EF1-4E46-B1F8-1283744F3FEB}" dt="2024-02-21T19:06:40.596" v="65" actId="113"/>
          <ac:spMkLst>
            <pc:docMk/>
            <pc:sldMk cId="1171966050" sldId="274"/>
            <ac:spMk id="4" creationId="{00000000-0000-0000-0000-000000000000}"/>
          </ac:spMkLst>
        </pc:spChg>
        <pc:spChg chg="mod">
          <ac:chgData name="Amer Alhaboubi" userId="72bb9cc2751f50ff" providerId="LiveId" clId="{D28421F4-4EF1-4E46-B1F8-1283744F3FEB}" dt="2024-02-21T19:06:11.134" v="58" actId="1038"/>
          <ac:spMkLst>
            <pc:docMk/>
            <pc:sldMk cId="1171966050" sldId="274"/>
            <ac:spMk id="10" creationId="{00000000-0000-0000-0000-000000000000}"/>
          </ac:spMkLst>
        </pc:spChg>
        <pc:spChg chg="mod">
          <ac:chgData name="Amer Alhaboubi" userId="72bb9cc2751f50ff" providerId="LiveId" clId="{D28421F4-4EF1-4E46-B1F8-1283744F3FEB}" dt="2024-02-21T19:06:20.865" v="64" actId="1037"/>
          <ac:spMkLst>
            <pc:docMk/>
            <pc:sldMk cId="1171966050" sldId="274"/>
            <ac:spMk id="15" creationId="{00000000-0000-0000-0000-000000000000}"/>
          </ac:spMkLst>
        </pc:spChg>
        <pc:picChg chg="mod">
          <ac:chgData name="Amer Alhaboubi" userId="72bb9cc2751f50ff" providerId="LiveId" clId="{D28421F4-4EF1-4E46-B1F8-1283744F3FEB}" dt="2024-02-21T19:05:57.294" v="55" actId="14100"/>
          <ac:picMkLst>
            <pc:docMk/>
            <pc:sldMk cId="1171966050" sldId="274"/>
            <ac:picMk id="11" creationId="{00000000-0000-0000-0000-000000000000}"/>
          </ac:picMkLst>
        </pc:picChg>
        <pc:picChg chg="mod">
          <ac:chgData name="Amer Alhaboubi" userId="72bb9cc2751f50ff" providerId="LiveId" clId="{D28421F4-4EF1-4E46-B1F8-1283744F3FEB}" dt="2024-02-21T19:06:17.448" v="59" actId="14100"/>
          <ac:picMkLst>
            <pc:docMk/>
            <pc:sldMk cId="1171966050" sldId="274"/>
            <ac:picMk id="12" creationId="{00000000-0000-0000-0000-000000000000}"/>
          </ac:picMkLst>
        </pc:picChg>
        <pc:picChg chg="mod">
          <ac:chgData name="Amer Alhaboubi" userId="72bb9cc2751f50ff" providerId="LiveId" clId="{D28421F4-4EF1-4E46-B1F8-1283744F3FEB}" dt="2024-02-21T19:05:51.722" v="54" actId="1037"/>
          <ac:picMkLst>
            <pc:docMk/>
            <pc:sldMk cId="1171966050" sldId="274"/>
            <ac:picMk id="16" creationId="{00000000-0000-0000-0000-000000000000}"/>
          </ac:picMkLst>
        </pc:picChg>
      </pc:sldChg>
      <pc:sldChg chg="addSp delSp modSp mod setBg">
        <pc:chgData name="Amer Alhaboubi" userId="72bb9cc2751f50ff" providerId="LiveId" clId="{D28421F4-4EF1-4E46-B1F8-1283744F3FEB}" dt="2024-02-21T19:54:39.201" v="245" actId="1076"/>
        <pc:sldMkLst>
          <pc:docMk/>
          <pc:sldMk cId="242491021" sldId="285"/>
        </pc:sldMkLst>
        <pc:spChg chg="mod ord">
          <ac:chgData name="Amer Alhaboubi" userId="72bb9cc2751f50ff" providerId="LiveId" clId="{D28421F4-4EF1-4E46-B1F8-1283744F3FEB}" dt="2024-02-21T19:10:12.909" v="84" actId="26606"/>
          <ac:spMkLst>
            <pc:docMk/>
            <pc:sldMk cId="242491021" sldId="285"/>
            <ac:spMk id="2" creationId="{00000000-0000-0000-0000-000000000000}"/>
          </ac:spMkLst>
        </pc:spChg>
        <pc:spChg chg="add del mod ord">
          <ac:chgData name="Amer Alhaboubi" userId="72bb9cc2751f50ff" providerId="LiveId" clId="{D28421F4-4EF1-4E46-B1F8-1283744F3FEB}" dt="2024-02-21T19:10:28.209" v="89" actId="26606"/>
          <ac:spMkLst>
            <pc:docMk/>
            <pc:sldMk cId="242491021" sldId="285"/>
            <ac:spMk id="3" creationId="{00000000-0000-0000-0000-000000000000}"/>
          </ac:spMkLst>
        </pc:spChg>
        <pc:spChg chg="add del">
          <ac:chgData name="Amer Alhaboubi" userId="72bb9cc2751f50ff" providerId="LiveId" clId="{D28421F4-4EF1-4E46-B1F8-1283744F3FEB}" dt="2024-02-21T19:09:53.297" v="80" actId="26606"/>
          <ac:spMkLst>
            <pc:docMk/>
            <pc:sldMk cId="242491021" sldId="285"/>
            <ac:spMk id="12" creationId="{9C54E95E-EF2B-4F27-9DF4-29FCA95168FB}"/>
          </ac:spMkLst>
        </pc:spChg>
        <pc:spChg chg="add del">
          <ac:chgData name="Amer Alhaboubi" userId="72bb9cc2751f50ff" providerId="LiveId" clId="{D28421F4-4EF1-4E46-B1F8-1283744F3FEB}" dt="2024-02-21T19:09:53.297" v="80" actId="26606"/>
          <ac:spMkLst>
            <pc:docMk/>
            <pc:sldMk cId="242491021" sldId="285"/>
            <ac:spMk id="14" creationId="{B8AF3F2D-63F1-4537-ADE7-A62A71AE9555}"/>
          </ac:spMkLst>
        </pc:spChg>
        <pc:spChg chg="add del">
          <ac:chgData name="Amer Alhaboubi" userId="72bb9cc2751f50ff" providerId="LiveId" clId="{D28421F4-4EF1-4E46-B1F8-1283744F3FEB}" dt="2024-02-21T19:10:05.986" v="82" actId="26606"/>
          <ac:spMkLst>
            <pc:docMk/>
            <pc:sldMk cId="242491021" sldId="285"/>
            <ac:spMk id="16" creationId="{1575FCDF-9379-4936-90E8-B54AEF4833C9}"/>
          </ac:spMkLst>
        </pc:spChg>
        <pc:spChg chg="add del">
          <ac:chgData name="Amer Alhaboubi" userId="72bb9cc2751f50ff" providerId="LiveId" clId="{D28421F4-4EF1-4E46-B1F8-1283744F3FEB}" dt="2024-02-21T19:10:05.986" v="82" actId="26606"/>
          <ac:spMkLst>
            <pc:docMk/>
            <pc:sldMk cId="242491021" sldId="285"/>
            <ac:spMk id="17" creationId="{5C88C0A4-98F7-318B-4605-6A13155890F7}"/>
          </ac:spMkLst>
        </pc:spChg>
        <pc:spChg chg="add del">
          <ac:chgData name="Amer Alhaboubi" userId="72bb9cc2751f50ff" providerId="LiveId" clId="{D28421F4-4EF1-4E46-B1F8-1283744F3FEB}" dt="2024-02-21T19:10:12.909" v="84" actId="26606"/>
          <ac:spMkLst>
            <pc:docMk/>
            <pc:sldMk cId="242491021" sldId="285"/>
            <ac:spMk id="18" creationId="{CACDB5F7-773D-4473-B654-CBEDD5D39791}"/>
          </ac:spMkLst>
        </pc:spChg>
        <pc:spChg chg="add del">
          <ac:chgData name="Amer Alhaboubi" userId="72bb9cc2751f50ff" providerId="LiveId" clId="{D28421F4-4EF1-4E46-B1F8-1283744F3FEB}" dt="2024-02-21T19:10:12.909" v="84" actId="26606"/>
          <ac:spMkLst>
            <pc:docMk/>
            <pc:sldMk cId="242491021" sldId="285"/>
            <ac:spMk id="19" creationId="{6B34B622-B8FA-47B4-AE9C-CF67C2D6CD61}"/>
          </ac:spMkLst>
        </pc:spChg>
        <pc:spChg chg="add del">
          <ac:chgData name="Amer Alhaboubi" userId="72bb9cc2751f50ff" providerId="LiveId" clId="{D28421F4-4EF1-4E46-B1F8-1283744F3FEB}" dt="2024-02-21T19:10:12.909" v="84" actId="26606"/>
          <ac:spMkLst>
            <pc:docMk/>
            <pc:sldMk cId="242491021" sldId="285"/>
            <ac:spMk id="20" creationId="{4F2A6A32-9ADF-4DD4-AEA5-0D1FF0F8B490}"/>
          </ac:spMkLst>
        </pc:spChg>
        <pc:spChg chg="add del">
          <ac:chgData name="Amer Alhaboubi" userId="72bb9cc2751f50ff" providerId="LiveId" clId="{D28421F4-4EF1-4E46-B1F8-1283744F3FEB}" dt="2024-02-21T19:10:12.909" v="84" actId="26606"/>
          <ac:spMkLst>
            <pc:docMk/>
            <pc:sldMk cId="242491021" sldId="285"/>
            <ac:spMk id="21" creationId="{E82F361B-984A-43B6-AFE8-1F14394284E4}"/>
          </ac:spMkLst>
        </pc:spChg>
        <pc:graphicFrameChg chg="add del">
          <ac:chgData name="Amer Alhaboubi" userId="72bb9cc2751f50ff" providerId="LiveId" clId="{D28421F4-4EF1-4E46-B1F8-1283744F3FEB}" dt="2024-02-21T19:10:28.209" v="89" actId="26606"/>
          <ac:graphicFrameMkLst>
            <pc:docMk/>
            <pc:sldMk cId="242491021" sldId="285"/>
            <ac:graphicFrameMk id="9" creationId="{4D444642-77B0-A996-2DD7-79ED7F463031}"/>
          </ac:graphicFrameMkLst>
        </pc:graphicFrameChg>
        <pc:picChg chg="add mod">
          <ac:chgData name="Amer Alhaboubi" userId="72bb9cc2751f50ff" providerId="LiveId" clId="{D28421F4-4EF1-4E46-B1F8-1283744F3FEB}" dt="2024-02-21T19:54:39.201" v="245" actId="1076"/>
          <ac:picMkLst>
            <pc:docMk/>
            <pc:sldMk cId="242491021" sldId="285"/>
            <ac:picMk id="4" creationId="{C3565083-65B1-2E49-67DF-C52468CEA36B}"/>
          </ac:picMkLst>
        </pc:picChg>
        <pc:picChg chg="mod ord">
          <ac:chgData name="Amer Alhaboubi" userId="72bb9cc2751f50ff" providerId="LiveId" clId="{D28421F4-4EF1-4E46-B1F8-1283744F3FEB}" dt="2024-02-21T19:10:28.209" v="89" actId="26606"/>
          <ac:picMkLst>
            <pc:docMk/>
            <pc:sldMk cId="242491021" sldId="285"/>
            <ac:picMk id="5" creationId="{00000000-0000-0000-0000-000000000000}"/>
          </ac:picMkLst>
        </pc:picChg>
        <pc:picChg chg="del mod">
          <ac:chgData name="Amer Alhaboubi" userId="72bb9cc2751f50ff" providerId="LiveId" clId="{D28421F4-4EF1-4E46-B1F8-1283744F3FEB}" dt="2024-02-21T19:54:33.423" v="242" actId="478"/>
          <ac:picMkLst>
            <pc:docMk/>
            <pc:sldMk cId="242491021" sldId="285"/>
            <ac:picMk id="6" creationId="{00000000-0000-0000-0000-000000000000}"/>
          </ac:picMkLst>
        </pc:picChg>
        <pc:picChg chg="mod">
          <ac:chgData name="Amer Alhaboubi" userId="72bb9cc2751f50ff" providerId="LiveId" clId="{D28421F4-4EF1-4E46-B1F8-1283744F3FEB}" dt="2024-02-21T19:10:28.209" v="89" actId="26606"/>
          <ac:picMkLst>
            <pc:docMk/>
            <pc:sldMk cId="242491021" sldId="285"/>
            <ac:picMk id="7" creationId="{00000000-0000-0000-0000-000000000000}"/>
          </ac:picMkLst>
        </pc:picChg>
      </pc:sldChg>
      <pc:sldChg chg="addSp delSp modSp mod setBg">
        <pc:chgData name="Amer Alhaboubi" userId="72bb9cc2751f50ff" providerId="LiveId" clId="{D28421F4-4EF1-4E46-B1F8-1283744F3FEB}" dt="2024-02-21T19:12:05.112" v="97" actId="26606"/>
        <pc:sldMkLst>
          <pc:docMk/>
          <pc:sldMk cId="3898637834" sldId="294"/>
        </pc:sldMkLst>
        <pc:spChg chg="mod">
          <ac:chgData name="Amer Alhaboubi" userId="72bb9cc2751f50ff" providerId="LiveId" clId="{D28421F4-4EF1-4E46-B1F8-1283744F3FEB}" dt="2024-02-21T19:12:05.112" v="97" actId="26606"/>
          <ac:spMkLst>
            <pc:docMk/>
            <pc:sldMk cId="3898637834" sldId="294"/>
            <ac:spMk id="2" creationId="{00000000-0000-0000-0000-000000000000}"/>
          </ac:spMkLst>
        </pc:spChg>
        <pc:spChg chg="mod">
          <ac:chgData name="Amer Alhaboubi" userId="72bb9cc2751f50ff" providerId="LiveId" clId="{D28421F4-4EF1-4E46-B1F8-1283744F3FEB}" dt="2024-02-21T19:12:05.112" v="97" actId="26606"/>
          <ac:spMkLst>
            <pc:docMk/>
            <pc:sldMk cId="3898637834" sldId="294"/>
            <ac:spMk id="3" creationId="{00000000-0000-0000-0000-000000000000}"/>
          </ac:spMkLst>
        </pc:spChg>
        <pc:spChg chg="add del">
          <ac:chgData name="Amer Alhaboubi" userId="72bb9cc2751f50ff" providerId="LiveId" clId="{D28421F4-4EF1-4E46-B1F8-1283744F3FEB}" dt="2024-02-21T19:11:57.591" v="93" actId="26606"/>
          <ac:spMkLst>
            <pc:docMk/>
            <pc:sldMk cId="3898637834" sldId="294"/>
            <ac:spMk id="6153" creationId="{AE6F1C77-EDC9-4C5F-8C1C-62DD46BDA3C3}"/>
          </ac:spMkLst>
        </pc:spChg>
        <pc:spChg chg="add del">
          <ac:chgData name="Amer Alhaboubi" userId="72bb9cc2751f50ff" providerId="LiveId" clId="{D28421F4-4EF1-4E46-B1F8-1283744F3FEB}" dt="2024-02-21T19:11:57.591" v="93" actId="26606"/>
          <ac:spMkLst>
            <pc:docMk/>
            <pc:sldMk cId="3898637834" sldId="294"/>
            <ac:spMk id="6154" creationId="{2172A0AC-3DCE-4672-BCAF-28FEF91F6020}"/>
          </ac:spMkLst>
        </pc:spChg>
        <pc:spChg chg="add del">
          <ac:chgData name="Amer Alhaboubi" userId="72bb9cc2751f50ff" providerId="LiveId" clId="{D28421F4-4EF1-4E46-B1F8-1283744F3FEB}" dt="2024-02-21T19:12:01.107" v="95" actId="26606"/>
          <ac:spMkLst>
            <pc:docMk/>
            <pc:sldMk cId="3898637834" sldId="294"/>
            <ac:spMk id="6155" creationId="{CA52A9B9-B2B3-46F0-9D53-0EFF9905BF8F}"/>
          </ac:spMkLst>
        </pc:spChg>
        <pc:spChg chg="add del">
          <ac:chgData name="Amer Alhaboubi" userId="72bb9cc2751f50ff" providerId="LiveId" clId="{D28421F4-4EF1-4E46-B1F8-1283744F3FEB}" dt="2024-02-21T19:12:01.107" v="95" actId="26606"/>
          <ac:spMkLst>
            <pc:docMk/>
            <pc:sldMk cId="3898637834" sldId="294"/>
            <ac:spMk id="6156" creationId="{38468727-63BE-4191-B4A6-C30C82C0E986}"/>
          </ac:spMkLst>
        </pc:spChg>
        <pc:spChg chg="add del">
          <ac:chgData name="Amer Alhaboubi" userId="72bb9cc2751f50ff" providerId="LiveId" clId="{D28421F4-4EF1-4E46-B1F8-1283744F3FEB}" dt="2024-02-21T19:12:01.107" v="95" actId="26606"/>
          <ac:spMkLst>
            <pc:docMk/>
            <pc:sldMk cId="3898637834" sldId="294"/>
            <ac:spMk id="6157" creationId="{9D355BB6-1BB8-4828-B246-CFB31742D7B8}"/>
          </ac:spMkLst>
        </pc:spChg>
        <pc:spChg chg="add del">
          <ac:chgData name="Amer Alhaboubi" userId="72bb9cc2751f50ff" providerId="LiveId" clId="{D28421F4-4EF1-4E46-B1F8-1283744F3FEB}" dt="2024-02-21T19:12:05.112" v="97" actId="26606"/>
          <ac:spMkLst>
            <pc:docMk/>
            <pc:sldMk cId="3898637834" sldId="294"/>
            <ac:spMk id="6159" creationId="{82095FCE-EF05-4443-B97A-85DEE3A5CA17}"/>
          </ac:spMkLst>
        </pc:spChg>
        <pc:spChg chg="add del">
          <ac:chgData name="Amer Alhaboubi" userId="72bb9cc2751f50ff" providerId="LiveId" clId="{D28421F4-4EF1-4E46-B1F8-1283744F3FEB}" dt="2024-02-21T19:12:05.112" v="97" actId="26606"/>
          <ac:spMkLst>
            <pc:docMk/>
            <pc:sldMk cId="3898637834" sldId="294"/>
            <ac:spMk id="6160" creationId="{115719BB-48A7-4AF4-BB91-DC82E0DF727D}"/>
          </ac:spMkLst>
        </pc:spChg>
        <pc:spChg chg="add del">
          <ac:chgData name="Amer Alhaboubi" userId="72bb9cc2751f50ff" providerId="LiveId" clId="{D28421F4-4EF1-4E46-B1F8-1283744F3FEB}" dt="2024-02-21T19:12:05.112" v="97" actId="26606"/>
          <ac:spMkLst>
            <pc:docMk/>
            <pc:sldMk cId="3898637834" sldId="294"/>
            <ac:spMk id="6161" creationId="{10973A55-5440-4A99-B526-B5812E46271E}"/>
          </ac:spMkLst>
        </pc:spChg>
        <pc:spChg chg="add del">
          <ac:chgData name="Amer Alhaboubi" userId="72bb9cc2751f50ff" providerId="LiveId" clId="{D28421F4-4EF1-4E46-B1F8-1283744F3FEB}" dt="2024-02-21T19:12:05.112" v="97" actId="26606"/>
          <ac:spMkLst>
            <pc:docMk/>
            <pc:sldMk cId="3898637834" sldId="294"/>
            <ac:spMk id="6162" creationId="{A9682493-588A-4D52-98F6-FBBD80C07ECB}"/>
          </ac:spMkLst>
        </pc:spChg>
        <pc:spChg chg="add del">
          <ac:chgData name="Amer Alhaboubi" userId="72bb9cc2751f50ff" providerId="LiveId" clId="{D28421F4-4EF1-4E46-B1F8-1283744F3FEB}" dt="2024-02-21T19:12:05.112" v="97" actId="26606"/>
          <ac:spMkLst>
            <pc:docMk/>
            <pc:sldMk cId="3898637834" sldId="294"/>
            <ac:spMk id="6163" creationId="{FBEC5A7A-ADE4-48D9-B89C-2BA1C9110632}"/>
          </ac:spMkLst>
        </pc:spChg>
        <pc:picChg chg="mod ord">
          <ac:chgData name="Amer Alhaboubi" userId="72bb9cc2751f50ff" providerId="LiveId" clId="{D28421F4-4EF1-4E46-B1F8-1283744F3FEB}" dt="2024-02-21T19:12:05.112" v="97" actId="26606"/>
          <ac:picMkLst>
            <pc:docMk/>
            <pc:sldMk cId="3898637834" sldId="294"/>
            <ac:picMk id="4" creationId="{00000000-0000-0000-0000-000000000000}"/>
          </ac:picMkLst>
        </pc:picChg>
        <pc:picChg chg="mod ord">
          <ac:chgData name="Amer Alhaboubi" userId="72bb9cc2751f50ff" providerId="LiveId" clId="{D28421F4-4EF1-4E46-B1F8-1283744F3FEB}" dt="2024-02-21T19:12:05.112" v="97" actId="26606"/>
          <ac:picMkLst>
            <pc:docMk/>
            <pc:sldMk cId="3898637834" sldId="294"/>
            <ac:picMk id="6146" creationId="{00000000-0000-0000-0000-000000000000}"/>
          </ac:picMkLst>
        </pc:picChg>
        <pc:cxnChg chg="add del">
          <ac:chgData name="Amer Alhaboubi" userId="72bb9cc2751f50ff" providerId="LiveId" clId="{D28421F4-4EF1-4E46-B1F8-1283744F3FEB}" dt="2024-02-21T19:11:52.599" v="91" actId="26606"/>
          <ac:cxnSpMkLst>
            <pc:docMk/>
            <pc:sldMk cId="3898637834" sldId="294"/>
            <ac:cxnSpMk id="6151" creationId="{37C77032-C865-6057-7D7A-E2743CFA20F9}"/>
          </ac:cxnSpMkLst>
        </pc:cxnChg>
      </pc:sldChg>
      <pc:sldChg chg="modSp mod">
        <pc:chgData name="Amer Alhaboubi" userId="72bb9cc2751f50ff" providerId="LiveId" clId="{D28421F4-4EF1-4E46-B1F8-1283744F3FEB}" dt="2024-02-21T19:03:57.592" v="12" actId="1038"/>
        <pc:sldMkLst>
          <pc:docMk/>
          <pc:sldMk cId="2753864378" sldId="387"/>
        </pc:sldMkLst>
        <pc:spChg chg="mod">
          <ac:chgData name="Amer Alhaboubi" userId="72bb9cc2751f50ff" providerId="LiveId" clId="{D28421F4-4EF1-4E46-B1F8-1283744F3FEB}" dt="2024-02-21T19:03:57.592" v="12" actId="1038"/>
          <ac:spMkLst>
            <pc:docMk/>
            <pc:sldMk cId="2753864378" sldId="387"/>
            <ac:spMk id="2" creationId="{2D1A4669-40D1-095E-4E7A-B54805583EB4}"/>
          </ac:spMkLst>
        </pc:spChg>
      </pc:sldChg>
      <pc:sldChg chg="ord">
        <pc:chgData name="Amer Alhaboubi" userId="72bb9cc2751f50ff" providerId="LiveId" clId="{D28421F4-4EF1-4E46-B1F8-1283744F3FEB}" dt="2024-02-21T18:45:47.136" v="3"/>
        <pc:sldMkLst>
          <pc:docMk/>
          <pc:sldMk cId="3079356157" sldId="390"/>
        </pc:sldMkLst>
      </pc:sldChg>
      <pc:sldChg chg="addSp delSp modSp add mod setBg">
        <pc:chgData name="Amer Alhaboubi" userId="72bb9cc2751f50ff" providerId="LiveId" clId="{D28421F4-4EF1-4E46-B1F8-1283744F3FEB}" dt="2024-02-21T19:58:47.552" v="263" actId="26606"/>
        <pc:sldMkLst>
          <pc:docMk/>
          <pc:sldMk cId="2079136370" sldId="441"/>
        </pc:sldMkLst>
        <pc:spChg chg="mod ord">
          <ac:chgData name="Amer Alhaboubi" userId="72bb9cc2751f50ff" providerId="LiveId" clId="{D28421F4-4EF1-4E46-B1F8-1283744F3FEB}" dt="2024-02-21T19:58:47.552" v="263" actId="26606"/>
          <ac:spMkLst>
            <pc:docMk/>
            <pc:sldMk cId="2079136370" sldId="441"/>
            <ac:spMk id="3" creationId="{00000000-0000-0000-0000-000000000000}"/>
          </ac:spMkLst>
        </pc:spChg>
        <pc:spChg chg="mod">
          <ac:chgData name="Amer Alhaboubi" userId="72bb9cc2751f50ff" providerId="LiveId" clId="{D28421F4-4EF1-4E46-B1F8-1283744F3FEB}" dt="2024-02-21T19:58:47.552" v="263" actId="26606"/>
          <ac:spMkLst>
            <pc:docMk/>
            <pc:sldMk cId="2079136370" sldId="441"/>
            <ac:spMk id="6" creationId="{00000000-0000-0000-0000-000000000000}"/>
          </ac:spMkLst>
        </pc:spChg>
        <pc:spChg chg="add del">
          <ac:chgData name="Amer Alhaboubi" userId="72bb9cc2751f50ff" providerId="LiveId" clId="{D28421F4-4EF1-4E46-B1F8-1283744F3FEB}" dt="2024-02-21T19:58:47.536" v="262" actId="26606"/>
          <ac:spMkLst>
            <pc:docMk/>
            <pc:sldMk cId="2079136370" sldId="441"/>
            <ac:spMk id="12" creationId="{F13C74B1-5B17-4795-BED0-7140497B445A}"/>
          </ac:spMkLst>
        </pc:spChg>
        <pc:spChg chg="add del">
          <ac:chgData name="Amer Alhaboubi" userId="72bb9cc2751f50ff" providerId="LiveId" clId="{D28421F4-4EF1-4E46-B1F8-1283744F3FEB}" dt="2024-02-21T19:58:47.536" v="262" actId="26606"/>
          <ac:spMkLst>
            <pc:docMk/>
            <pc:sldMk cId="2079136370" sldId="441"/>
            <ac:spMk id="14" creationId="{D4974D33-8DC5-464E-8C6D-BE58F0669C17}"/>
          </ac:spMkLst>
        </pc:spChg>
        <pc:spChg chg="add">
          <ac:chgData name="Amer Alhaboubi" userId="72bb9cc2751f50ff" providerId="LiveId" clId="{D28421F4-4EF1-4E46-B1F8-1283744F3FEB}" dt="2024-02-21T19:58:47.552" v="263" actId="26606"/>
          <ac:spMkLst>
            <pc:docMk/>
            <pc:sldMk cId="2079136370" sldId="441"/>
            <ac:spMk id="16" creationId="{45D37F4E-DDB4-456B-97E0-9937730A039F}"/>
          </ac:spMkLst>
        </pc:spChg>
        <pc:spChg chg="add">
          <ac:chgData name="Amer Alhaboubi" userId="72bb9cc2751f50ff" providerId="LiveId" clId="{D28421F4-4EF1-4E46-B1F8-1283744F3FEB}" dt="2024-02-21T19:58:47.552" v="263" actId="26606"/>
          <ac:spMkLst>
            <pc:docMk/>
            <pc:sldMk cId="2079136370" sldId="441"/>
            <ac:spMk id="17" creationId="{B2DD41CD-8F47-4F56-AD12-4E2FF7696987}"/>
          </ac:spMkLst>
        </pc:spChg>
        <pc:picChg chg="mod">
          <ac:chgData name="Amer Alhaboubi" userId="72bb9cc2751f50ff" providerId="LiveId" clId="{D28421F4-4EF1-4E46-B1F8-1283744F3FEB}" dt="2024-02-21T19:58:47.552" v="263" actId="26606"/>
          <ac:picMkLst>
            <pc:docMk/>
            <pc:sldMk cId="2079136370" sldId="441"/>
            <ac:picMk id="7" creationId="{00000000-0000-0000-0000-000000000000}"/>
          </ac:picMkLst>
        </pc:picChg>
      </pc:sldChg>
      <pc:sldChg chg="add del setBg">
        <pc:chgData name="Amer Alhaboubi" userId="72bb9cc2751f50ff" providerId="LiveId" clId="{D28421F4-4EF1-4E46-B1F8-1283744F3FEB}" dt="2024-02-21T19:46:57.696" v="212"/>
        <pc:sldMkLst>
          <pc:docMk/>
          <pc:sldMk cId="879630607" sldId="457"/>
        </pc:sldMkLst>
      </pc:sldChg>
      <pc:sldChg chg="addSp delSp add del mod setBg">
        <pc:chgData name="Amer Alhaboubi" userId="72bb9cc2751f50ff" providerId="LiveId" clId="{D28421F4-4EF1-4E46-B1F8-1283744F3FEB}" dt="2024-02-21T19:53:05.934" v="220" actId="478"/>
        <pc:sldMkLst>
          <pc:docMk/>
          <pc:sldMk cId="1556739133" sldId="463"/>
        </pc:sldMkLst>
        <pc:picChg chg="add del">
          <ac:chgData name="Amer Alhaboubi" userId="72bb9cc2751f50ff" providerId="LiveId" clId="{D28421F4-4EF1-4E46-B1F8-1283744F3FEB}" dt="2024-02-21T19:53:05.934" v="220" actId="478"/>
          <ac:picMkLst>
            <pc:docMk/>
            <pc:sldMk cId="1556739133" sldId="463"/>
            <ac:picMk id="5" creationId="{00000000-0000-0000-0000-000000000000}"/>
          </ac:picMkLst>
        </pc:picChg>
      </pc:sldChg>
      <pc:sldChg chg="modSp add mod setBg">
        <pc:chgData name="Amer Alhaboubi" userId="72bb9cc2751f50ff" providerId="LiveId" clId="{D28421F4-4EF1-4E46-B1F8-1283744F3FEB}" dt="2024-02-21T19:57:56.115" v="260" actId="12"/>
        <pc:sldMkLst>
          <pc:docMk/>
          <pc:sldMk cId="1685592191" sldId="465"/>
        </pc:sldMkLst>
        <pc:spChg chg="mod">
          <ac:chgData name="Amer Alhaboubi" userId="72bb9cc2751f50ff" providerId="LiveId" clId="{D28421F4-4EF1-4E46-B1F8-1283744F3FEB}" dt="2024-02-21T19:56:54.746" v="252" actId="207"/>
          <ac:spMkLst>
            <pc:docMk/>
            <pc:sldMk cId="1685592191" sldId="465"/>
            <ac:spMk id="2" creationId="{00000000-0000-0000-0000-000000000000}"/>
          </ac:spMkLst>
        </pc:spChg>
        <pc:spChg chg="mod">
          <ac:chgData name="Amer Alhaboubi" userId="72bb9cc2751f50ff" providerId="LiveId" clId="{D28421F4-4EF1-4E46-B1F8-1283744F3FEB}" dt="2024-02-21T19:57:56.115" v="260" actId="12"/>
          <ac:spMkLst>
            <pc:docMk/>
            <pc:sldMk cId="1685592191" sldId="465"/>
            <ac:spMk id="12291" creationId="{00000000-0000-0000-0000-000000000000}"/>
          </ac:spMkLst>
        </pc:spChg>
      </pc:sldChg>
      <pc:sldChg chg="add setBg">
        <pc:chgData name="Amer Alhaboubi" userId="72bb9cc2751f50ff" providerId="LiveId" clId="{D28421F4-4EF1-4E46-B1F8-1283744F3FEB}" dt="2024-02-21T19:48:08.839" v="213"/>
        <pc:sldMkLst>
          <pc:docMk/>
          <pc:sldMk cId="1469313802" sldId="4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B8FE7C8-1E63-4432-8A5F-D37D9D1F1C7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0852BF8-5A01-4CC7-956E-903F135E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5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52BF8-5A01-4CC7-956E-903F135E17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79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Changing</a:t>
            </a:r>
            <a:r>
              <a:rPr lang="en-US" baseline="0" dirty="0"/>
              <a:t> media </a:t>
            </a:r>
            <a:r>
              <a:rPr lang="en-US" dirty="0"/>
              <a:t>, Sampling , and</a:t>
            </a:r>
            <a:r>
              <a:rPr lang="en-US" baseline="0" dirty="0"/>
              <a:t> </a:t>
            </a:r>
            <a:r>
              <a:rPr lang="en-US" dirty="0"/>
              <a:t> </a:t>
            </a:r>
            <a:r>
              <a:rPr lang="en-US" b="0" dirty="0"/>
              <a:t>Staining</a:t>
            </a:r>
            <a:r>
              <a:rPr lang="en-US" dirty="0"/>
              <a:t> …. subculture if needed </a:t>
            </a:r>
            <a:r>
              <a:rPr lang="en-US" dirty="0" err="1"/>
              <a:t>reched</a:t>
            </a:r>
            <a:r>
              <a:rPr lang="en-US" dirty="0"/>
              <a:t> </a:t>
            </a:r>
            <a:r>
              <a:rPr lang="en-US" dirty="0" err="1"/>
              <a:t>parasitemia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52BF8-5A01-4CC7-956E-903F135E17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86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52BF8-5A01-4CC7-956E-903F135E17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74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early with late passages</a:t>
            </a:r>
            <a:r>
              <a:rPr lang="en-US" baseline="0" dirty="0"/>
              <a:t> 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52BF8-5A01-4CC7-956E-903F135E17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17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Blood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stabilates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 reported to remain infective for animals after 19 years in storage at -196˚C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Zweygarth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Lopez-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Rebollar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2000).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52BF8-5A01-4CC7-956E-903F135E17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7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sp. Of one host tick will be there in</a:t>
            </a:r>
            <a:r>
              <a:rPr lang="en-US" baseline="0" dirty="0"/>
              <a:t> North</a:t>
            </a:r>
            <a:r>
              <a:rPr lang="en-US" dirty="0"/>
              <a:t> Africa</a:t>
            </a:r>
            <a:r>
              <a:rPr lang="en-US" baseline="0" dirty="0"/>
              <a:t> and Asia </a:t>
            </a:r>
            <a:r>
              <a:rPr lang="en-US" i="1" baseline="0" dirty="0"/>
              <a:t>R. bursa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52BF8-5A01-4CC7-956E-903F135E17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90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Fortunately, its transmitted by one host tick, eradicated in</a:t>
            </a:r>
            <a:r>
              <a:rPr lang="en-US" b="0" baseline="0" dirty="0"/>
              <a:t> </a:t>
            </a:r>
            <a:r>
              <a:rPr lang="en-US" b="0" dirty="0"/>
              <a:t>1960s</a:t>
            </a:r>
            <a:r>
              <a:rPr lang="en-US" b="0" baseline="0" dirty="0"/>
              <a:t> from </a:t>
            </a:r>
            <a:r>
              <a:rPr lang="en-US" b="0" baseline="0" dirty="0" err="1"/>
              <a:t>Floridia</a:t>
            </a:r>
            <a:r>
              <a:rPr lang="en-US" b="0" baseline="0" dirty="0"/>
              <a:t>, </a:t>
            </a:r>
            <a:r>
              <a:rPr lang="en-US" b="0" dirty="0"/>
              <a:t>More</a:t>
            </a:r>
            <a:r>
              <a:rPr lang="en-US" b="0" baseline="0" dirty="0"/>
              <a:t> </a:t>
            </a:r>
            <a:r>
              <a:rPr lang="en-US" b="0" dirty="0"/>
              <a:t>severely than young, enzootic stability ;a situation in which all factors influencing disease occurrence are relatively stable,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52BF8-5A01-4CC7-956E-903F135E17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13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the fact that other species that affect </a:t>
            </a:r>
            <a:r>
              <a:rPr lang="en-US" b="1" dirty="0"/>
              <a:t>humans</a:t>
            </a:r>
            <a:r>
              <a:rPr lang="en-US" dirty="0"/>
              <a:t> and companion </a:t>
            </a:r>
            <a:r>
              <a:rPr lang="en-US" b="1" dirty="0"/>
              <a:t>animals</a:t>
            </a:r>
            <a:r>
              <a:rPr lang="en-US" dirty="0"/>
              <a:t> can not be culture continuously? </a:t>
            </a:r>
            <a:r>
              <a:rPr lang="en-US" i="1" dirty="0"/>
              <a:t>B. micro, B. </a:t>
            </a:r>
            <a:r>
              <a:rPr lang="en-US" i="1" dirty="0" err="1"/>
              <a:t>canis</a:t>
            </a:r>
            <a:r>
              <a:rPr lang="en-US" dirty="0"/>
              <a:t>. only very recently </a:t>
            </a:r>
            <a:r>
              <a:rPr lang="en-US" i="1" dirty="0"/>
              <a:t>B. </a:t>
            </a:r>
            <a:r>
              <a:rPr lang="en-US" i="1" dirty="0" err="1"/>
              <a:t>duncani</a:t>
            </a:r>
            <a:r>
              <a:rPr lang="en-US" i="1" dirty="0"/>
              <a:t> </a:t>
            </a:r>
            <a:r>
              <a:rPr lang="en-US" dirty="0"/>
              <a:t>has been culture. Just to emphasize the fact that culturing </a:t>
            </a:r>
            <a:r>
              <a:rPr lang="en-US" dirty="0" err="1"/>
              <a:t>Babesia</a:t>
            </a:r>
            <a:r>
              <a:rPr lang="en-US" dirty="0"/>
              <a:t> </a:t>
            </a:r>
            <a:r>
              <a:rPr lang="en-US" b="1" dirty="0"/>
              <a:t>parasites it is not an easy matter.</a:t>
            </a:r>
          </a:p>
          <a:p>
            <a:r>
              <a:rPr lang="en-US" b="1" dirty="0"/>
              <a:t>3 </a:t>
            </a:r>
            <a:r>
              <a:rPr lang="en-US" dirty="0"/>
              <a:t>part of the system : </a:t>
            </a:r>
            <a:r>
              <a:rPr lang="en-US" baseline="0" dirty="0"/>
              <a:t> </a:t>
            </a:r>
            <a:r>
              <a:rPr lang="en-US" b="1" dirty="0"/>
              <a:t>Low </a:t>
            </a:r>
            <a:r>
              <a:rPr lang="en-US" sz="1400" b="1" dirty="0"/>
              <a:t>02</a:t>
            </a:r>
            <a:r>
              <a:rPr lang="en-US" b="1" dirty="0"/>
              <a:t> tension 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="1" baseline="0" dirty="0"/>
              <a:t>parasite development stage in he RBC , Nutrients and the RBC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52BF8-5A01-4CC7-956E-903F135E17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3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52BF8-5A01-4CC7-956E-903F135E17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59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Upon</a:t>
            </a:r>
            <a:r>
              <a:rPr lang="en-US" baseline="0" dirty="0"/>
              <a:t> availability, blood were provided by the USDA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52BF8-5A01-4CC7-956E-903F135E17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5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52BF8-5A01-4CC7-956E-903F135E17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54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Experiment designed</a:t>
            </a:r>
            <a:r>
              <a:rPr lang="en-US" b="0" baseline="0" dirty="0"/>
              <a:t> and </a:t>
            </a:r>
            <a:r>
              <a:rPr lang="en-US" b="0" dirty="0"/>
              <a:t>started by</a:t>
            </a:r>
            <a:r>
              <a:rPr lang="en-US" b="0" baseline="0" dirty="0"/>
              <a:t> chose </a:t>
            </a:r>
            <a:r>
              <a:rPr lang="en-US" b="0" baseline="0" dirty="0" err="1"/>
              <a:t>cryovails</a:t>
            </a:r>
            <a:r>
              <a:rPr lang="en-US" b="0" baseline="0" dirty="0"/>
              <a:t> from both </a:t>
            </a:r>
            <a:r>
              <a:rPr lang="en-US" b="0" i="1" baseline="0" dirty="0" err="1"/>
              <a:t>babesia</a:t>
            </a:r>
            <a:r>
              <a:rPr lang="en-US" b="0" baseline="0" dirty="0"/>
              <a:t> </a:t>
            </a:r>
            <a:r>
              <a:rPr lang="en-US" b="0" baseline="0" dirty="0" err="1"/>
              <a:t>spp</a:t>
            </a:r>
            <a:r>
              <a:rPr lang="en-US" b="0" baseline="0" dirty="0"/>
              <a:t>, Thawing process ,upon availability . In specific hood in culture Rome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52BF8-5A01-4CC7-956E-903F135E17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09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gas mix chamber (humidified modular unit). Gas and incubator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52BF8-5A01-4CC7-956E-903F135E17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5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9B75-411E-41E0-A556-C5ADC1DA7F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E167-C3F8-474B-9537-478A77C82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9B75-411E-41E0-A556-C5ADC1DA7F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E167-C3F8-474B-9537-478A77C82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93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9B75-411E-41E0-A556-C5ADC1DA7F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E167-C3F8-474B-9537-478A77C82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47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9B75-411E-41E0-A556-C5ADC1DA7F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E167-C3F8-474B-9537-478A77C82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2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9B75-411E-41E0-A556-C5ADC1DA7F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E167-C3F8-474B-9537-478A77C82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20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9B75-411E-41E0-A556-C5ADC1DA7F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E167-C3F8-474B-9537-478A77C82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10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9B75-411E-41E0-A556-C5ADC1DA7F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E167-C3F8-474B-9537-478A77C82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30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9B75-411E-41E0-A556-C5ADC1DA7F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E167-C3F8-474B-9537-478A77C82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25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9B75-411E-41E0-A556-C5ADC1DA7F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E167-C3F8-474B-9537-478A77C82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02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9B75-411E-41E0-A556-C5ADC1DA7F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E167-C3F8-474B-9537-478A77C82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04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9B75-411E-41E0-A556-C5ADC1DA7F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E167-C3F8-474B-9537-478A77C82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9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69B75-411E-41E0-A556-C5ADC1DA7F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5E167-C3F8-474B-9537-478A77C82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4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Freeform: Shape 7176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2180" y="870125"/>
            <a:ext cx="8371031" cy="39733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Arial Narrow" panose="020B0606020202030204" pitchFamily="34" charset="0"/>
                <a:cs typeface="Andalus" panose="02020603050405020304" pitchFamily="18" charset="-78"/>
              </a:rPr>
              <a:t>Recovery of bovine </a:t>
            </a:r>
            <a:r>
              <a:rPr lang="en-US" sz="2400" i="1" dirty="0">
                <a:latin typeface="Arial Narrow" panose="020B0606020202030204" pitchFamily="34" charset="0"/>
                <a:cs typeface="Andalus" panose="02020603050405020304" pitchFamily="18" charset="-78"/>
              </a:rPr>
              <a:t>Babesia</a:t>
            </a:r>
            <a:r>
              <a:rPr lang="en-US" sz="2400" dirty="0">
                <a:latin typeface="Arial Narrow" panose="020B0606020202030204" pitchFamily="34" charset="0"/>
                <a:cs typeface="Andalus" panose="02020603050405020304" pitchFamily="18" charset="-78"/>
              </a:rPr>
              <a:t> spp. after long-term </a:t>
            </a:r>
            <a:r>
              <a:rPr lang="en-US" sz="2400" dirty="0" err="1">
                <a:latin typeface="Arial Narrow" panose="020B0606020202030204" pitchFamily="34" charset="0"/>
                <a:cs typeface="Andalus" panose="02020603050405020304" pitchFamily="18" charset="-78"/>
              </a:rPr>
              <a:t>cryostorage</a:t>
            </a:r>
            <a:r>
              <a:rPr lang="en-US" sz="2400" dirty="0">
                <a:latin typeface="Arial Narrow" panose="020B0606020202030204" pitchFamily="34" charset="0"/>
                <a:cs typeface="Andalus" panose="02020603050405020304" pitchFamily="18" charset="-78"/>
              </a:rPr>
              <a:t> and comparison of bovine donor erythrocytes and serum</a:t>
            </a:r>
          </a:p>
          <a:p>
            <a:pPr marL="0" indent="0">
              <a:buNone/>
            </a:pPr>
            <a:endParaRPr lang="en-US" sz="20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en-US" sz="2000" dirty="0" err="1">
                <a:latin typeface="Arial Narrow" panose="020B0606020202030204" pitchFamily="34" charset="0"/>
                <a:cs typeface="Andalus" panose="02020603050405020304" pitchFamily="18" charset="-78"/>
              </a:rPr>
              <a:t>Lec</a:t>
            </a:r>
            <a:r>
              <a:rPr lang="en-US" sz="2000" dirty="0">
                <a:latin typeface="Arial Narrow" panose="020B0606020202030204" pitchFamily="34" charset="0"/>
                <a:cs typeface="Andalus" panose="02020603050405020304" pitchFamily="18" charset="-78"/>
              </a:rPr>
              <a:t>. Amer Rasool Alhaboubi  BSc, </a:t>
            </a:r>
            <a:r>
              <a:rPr lang="en-US" sz="2000" dirty="0" err="1">
                <a:latin typeface="Arial Narrow" panose="020B0606020202030204" pitchFamily="34" charset="0"/>
                <a:cs typeface="Andalus" panose="02020603050405020304" pitchFamily="18" charset="-78"/>
              </a:rPr>
              <a:t>DVM</a:t>
            </a:r>
            <a:r>
              <a:rPr lang="en-US" sz="2000" dirty="0">
                <a:latin typeface="Arial Narrow" panose="020B0606020202030204" pitchFamily="34" charset="0"/>
                <a:cs typeface="Andalus" panose="02020603050405020304" pitchFamily="18" charset="-78"/>
              </a:rPr>
              <a:t>, MSc, PhD </a:t>
            </a:r>
          </a:p>
          <a:p>
            <a:pPr marL="0" indent="0" algn="ctr">
              <a:buNone/>
            </a:pPr>
            <a:r>
              <a:rPr lang="en-US" sz="2000" dirty="0">
                <a:latin typeface="Arial Narrow" panose="020B0606020202030204" pitchFamily="34" charset="0"/>
                <a:cs typeface="Andalus" panose="02020603050405020304" pitchFamily="18" charset="-78"/>
              </a:rPr>
              <a:t>Dep. of Parasitology </a:t>
            </a:r>
          </a:p>
          <a:p>
            <a:pPr marL="0" indent="0" algn="ctr">
              <a:buNone/>
            </a:pPr>
            <a:r>
              <a:rPr lang="en-US" sz="2000" dirty="0">
                <a:latin typeface="Arial Narrow" panose="020B0606020202030204" pitchFamily="34" charset="0"/>
                <a:cs typeface="Andalus" panose="02020603050405020304" pitchFamily="18" charset="-78"/>
              </a:rPr>
              <a:t>University of Baghdad </a:t>
            </a:r>
          </a:p>
        </p:txBody>
      </p:sp>
      <p:pic>
        <p:nvPicPr>
          <p:cNvPr id="7170" name="Picture 2" descr="MVESC3/3 - 3L Liquid nitrogen t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9734" y="3873331"/>
            <a:ext cx="1772666" cy="295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211" y="2014537"/>
            <a:ext cx="2828925" cy="28289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FF9190-C83A-BE33-3837-B47446D054E5}"/>
              </a:ext>
            </a:extLst>
          </p:cNvPr>
          <p:cNvSpPr txBox="1"/>
          <p:nvPr/>
        </p:nvSpPr>
        <p:spPr>
          <a:xfrm>
            <a:off x="9936836" y="6460436"/>
            <a:ext cx="218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Amer r. Alhaboubi</a:t>
            </a:r>
          </a:p>
        </p:txBody>
      </p:sp>
    </p:spTree>
    <p:extLst>
      <p:ext uri="{BB962C8B-B14F-4D97-AF65-F5344CB8AC3E}">
        <p14:creationId xmlns:p14="http://schemas.microsoft.com/office/powerpoint/2010/main" val="4168110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5216" y="256273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Babesia History of Early Work </a:t>
            </a:r>
            <a:endParaRPr kumimoji="0" lang="en-US" sz="5400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200" b="1" dirty="0"/>
              <a:t>Low temperature cryopreservation </a:t>
            </a:r>
            <a:r>
              <a:rPr lang="en-US" sz="2200" dirty="0"/>
              <a:t>:</a:t>
            </a:r>
          </a:p>
          <a:p>
            <a:pPr>
              <a:buClr>
                <a:srgbClr val="0070C0"/>
              </a:buClr>
            </a:pPr>
            <a:r>
              <a:rPr lang="en-US" sz="2200" i="1" dirty="0"/>
              <a:t>Babesia </a:t>
            </a:r>
            <a:r>
              <a:rPr lang="en-US" sz="2200" i="1" dirty="0" err="1"/>
              <a:t>bigemina</a:t>
            </a:r>
            <a:r>
              <a:rPr lang="en-US" sz="2200" i="1" dirty="0"/>
              <a:t> </a:t>
            </a:r>
            <a:r>
              <a:rPr lang="en-US" sz="2200" dirty="0"/>
              <a:t>infected blood remained infective to cattle for almost </a:t>
            </a:r>
            <a:r>
              <a:rPr lang="en-US" sz="2200" b="1" dirty="0"/>
              <a:t>2 years </a:t>
            </a:r>
            <a:r>
              <a:rPr lang="en-US" sz="2200" dirty="0"/>
              <a:t>using </a:t>
            </a:r>
            <a:r>
              <a:rPr lang="en-US" sz="2200" b="1" dirty="0"/>
              <a:t>Glycerol</a:t>
            </a:r>
            <a:r>
              <a:rPr lang="en-US" sz="2200" dirty="0"/>
              <a:t> as the </a:t>
            </a:r>
            <a:r>
              <a:rPr lang="en-US" sz="2200" b="1" dirty="0"/>
              <a:t>cryoprotectant</a:t>
            </a:r>
            <a:r>
              <a:rPr lang="en-US" sz="2200" dirty="0"/>
              <a:t> and storing at -79 °C (Barnett, 1964; Dalgliesh, 1972). </a:t>
            </a:r>
          </a:p>
          <a:p>
            <a:pPr>
              <a:buClr>
                <a:srgbClr val="0070C0"/>
              </a:buClr>
            </a:pPr>
            <a:r>
              <a:rPr lang="en-US" sz="2200" dirty="0"/>
              <a:t>Dalgliesh (1972) demonstrated that </a:t>
            </a:r>
            <a:r>
              <a:rPr lang="en-US" sz="2200" dirty="0" err="1"/>
              <a:t>dimethylsulfoxide</a:t>
            </a:r>
            <a:r>
              <a:rPr lang="en-US" sz="2200" dirty="0"/>
              <a:t> (</a:t>
            </a:r>
            <a:r>
              <a:rPr lang="en-US" sz="2200" b="1" dirty="0"/>
              <a:t>DMSO</a:t>
            </a:r>
            <a:r>
              <a:rPr lang="en-US" sz="2200" dirty="0"/>
              <a:t>) effectively cryopreserved </a:t>
            </a:r>
            <a:r>
              <a:rPr lang="en-US" sz="2200" i="1" dirty="0"/>
              <a:t>B. </a:t>
            </a:r>
            <a:r>
              <a:rPr lang="en-US" sz="2200" i="1" dirty="0" err="1"/>
              <a:t>bigemina</a:t>
            </a:r>
            <a:r>
              <a:rPr lang="en-US" sz="2200" i="1" dirty="0"/>
              <a:t> </a:t>
            </a:r>
            <a:r>
              <a:rPr lang="en-US" sz="2200" dirty="0"/>
              <a:t>at -79 °C and later optimized the cooling rates for </a:t>
            </a:r>
            <a:r>
              <a:rPr lang="en-US" sz="2200" b="1" dirty="0"/>
              <a:t>cryopreserving</a:t>
            </a:r>
            <a:r>
              <a:rPr lang="en-US" sz="2200" dirty="0"/>
              <a:t> the parasite in DMSO at -196 °C (Dalgliesh and </a:t>
            </a:r>
            <a:r>
              <a:rPr lang="en-US" sz="2200" dirty="0" err="1"/>
              <a:t>Mellors</a:t>
            </a:r>
            <a:r>
              <a:rPr lang="en-US" sz="2200" dirty="0"/>
              <a:t>, 1974).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2" r="1514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36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E6D2D34-4BB4-460B-8844-027610FB2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9395" y="2065307"/>
            <a:ext cx="4977976" cy="549421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>
            <a:normAutofit fontScale="90000"/>
          </a:bodyPr>
          <a:lstStyle/>
          <a:p>
            <a:r>
              <a:rPr lang="en-US" sz="3600" b="1" dirty="0">
                <a:solidFill>
                  <a:schemeClr val="tx2"/>
                </a:solidFill>
                <a:cs typeface="Times New Roman" panose="02020603050405020304" pitchFamily="18" charset="0"/>
              </a:rPr>
              <a:t>Materials and Methods </a:t>
            </a:r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7" t="6685" r="14802" b="15574"/>
          <a:stretch/>
        </p:blipFill>
        <p:spPr>
          <a:xfrm rot="5400000">
            <a:off x="1248285" y="88789"/>
            <a:ext cx="2871873" cy="368820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5314570-9B06-4D37-8CBD-EDD67C2FA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-4155"/>
            <a:ext cx="2514948" cy="2174333"/>
            <a:chOff x="-305" y="-4155"/>
            <a:chExt cx="2514948" cy="217433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204F55B-358D-4FB5-9979-6724C6415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4F77C62-9DDF-48D3-A074-159A3276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EB07022-F30B-49CA-B1DD-A826815C4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C47E16-167C-48BF-9FC9-08787D348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0120" y="3462198"/>
            <a:ext cx="3688209" cy="27661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9809" y="2421682"/>
            <a:ext cx="6997148" cy="3639289"/>
          </a:xfrm>
        </p:spPr>
        <p:txBody>
          <a:bodyPr anchor="ctr">
            <a:normAutofit/>
          </a:bodyPr>
          <a:lstStyle/>
          <a:p>
            <a:pPr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i="1" dirty="0">
                <a:solidFill>
                  <a:schemeClr val="tx2"/>
                </a:solidFill>
                <a:cs typeface="Times New Roman" panose="02020603050405020304" pitchFamily="18" charset="0"/>
              </a:rPr>
              <a:t> B. </a:t>
            </a:r>
            <a:r>
              <a:rPr lang="en-US" i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bovis</a:t>
            </a:r>
            <a:r>
              <a:rPr lang="en-US" i="1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2"/>
                </a:solidFill>
                <a:cs typeface="Times New Roman" panose="02020603050405020304" pitchFamily="18" charset="0"/>
              </a:rPr>
              <a:t>and </a:t>
            </a:r>
            <a:r>
              <a:rPr lang="en-US" i="1" dirty="0">
                <a:solidFill>
                  <a:schemeClr val="tx2"/>
                </a:solidFill>
                <a:cs typeface="Times New Roman" panose="02020603050405020304" pitchFamily="18" charset="0"/>
              </a:rPr>
              <a:t>B. </a:t>
            </a:r>
            <a:r>
              <a:rPr lang="en-US" i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bigemina</a:t>
            </a:r>
            <a:r>
              <a:rPr lang="en-US" i="1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cryostocks</a:t>
            </a:r>
            <a:r>
              <a:rPr lang="en-US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cs typeface="Times New Roman" panose="02020603050405020304" pitchFamily="18" charset="0"/>
              </a:rPr>
              <a:t>MASP</a:t>
            </a:r>
            <a:r>
              <a:rPr lang="en-US" dirty="0">
                <a:solidFill>
                  <a:schemeClr val="tx2"/>
                </a:solidFill>
                <a:cs typeface="Times New Roman" panose="02020603050405020304" pitchFamily="18" charset="0"/>
              </a:rPr>
              <a:t> cultures of </a:t>
            </a:r>
            <a:r>
              <a:rPr lang="en-US" i="1" dirty="0">
                <a:solidFill>
                  <a:schemeClr val="tx2"/>
                </a:solidFill>
                <a:cs typeface="Times New Roman" panose="02020603050405020304" pitchFamily="18" charset="0"/>
              </a:rPr>
              <a:t>B. </a:t>
            </a:r>
            <a:r>
              <a:rPr lang="en-US" i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bovis</a:t>
            </a:r>
            <a:r>
              <a:rPr lang="en-US" i="1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2"/>
                </a:solidFill>
                <a:cs typeface="Times New Roman" panose="02020603050405020304" pitchFamily="18" charset="0"/>
              </a:rPr>
              <a:t>and </a:t>
            </a:r>
            <a:r>
              <a:rPr lang="en-US" i="1" dirty="0">
                <a:solidFill>
                  <a:schemeClr val="tx2"/>
                </a:solidFill>
                <a:cs typeface="Times New Roman" panose="02020603050405020304" pitchFamily="18" charset="0"/>
              </a:rPr>
              <a:t>B. </a:t>
            </a:r>
            <a:r>
              <a:rPr lang="en-US" i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bigemina</a:t>
            </a:r>
            <a:r>
              <a:rPr lang="en-US" i="1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2"/>
                </a:solidFill>
                <a:cs typeface="Times New Roman" panose="02020603050405020304" pitchFamily="18" charset="0"/>
              </a:rPr>
              <a:t>stored in </a:t>
            </a:r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liquid nitrogen since years 1986 and 1987</a:t>
            </a:r>
          </a:p>
          <a:p>
            <a:pPr marL="0" indent="0">
              <a:buClr>
                <a:srgbClr val="92D050"/>
              </a:buClr>
              <a:buSzPct val="75000"/>
              <a:buNone/>
            </a:pPr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   in polypropylene cryovials</a:t>
            </a:r>
          </a:p>
          <a:p>
            <a:pPr marL="0" indent="0">
              <a:buClr>
                <a:srgbClr val="92D050"/>
              </a:buClr>
              <a:buSzPct val="75000"/>
              <a:buNone/>
            </a:pPr>
            <a:endParaRPr lang="en-US" b="1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03589-2E8D-64AE-8B59-4AAC50AF5D0D}"/>
              </a:ext>
            </a:extLst>
          </p:cNvPr>
          <p:cNvSpPr txBox="1"/>
          <p:nvPr/>
        </p:nvSpPr>
        <p:spPr>
          <a:xfrm>
            <a:off x="9936836" y="6460436"/>
            <a:ext cx="218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Amer r. Alhaboubi</a:t>
            </a:r>
          </a:p>
        </p:txBody>
      </p:sp>
    </p:spTree>
    <p:extLst>
      <p:ext uri="{BB962C8B-B14F-4D97-AF65-F5344CB8AC3E}">
        <p14:creationId xmlns:p14="http://schemas.microsoft.com/office/powerpoint/2010/main" val="808587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72" y="132896"/>
            <a:ext cx="10515600" cy="1325563"/>
          </a:xfrm>
        </p:spPr>
        <p:txBody>
          <a:bodyPr/>
          <a:lstStyle/>
          <a:p>
            <a:r>
              <a:rPr lang="en-US" altLang="en-US" b="1" dirty="0"/>
              <a:t>Thawing Stored Ampoules</a:t>
            </a:r>
            <a:endParaRPr lang="en-US" b="1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86228" y="1458459"/>
            <a:ext cx="9383485" cy="46955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altLang="en-US" dirty="0"/>
              <a:t>Thawing of cells should be rapid</a:t>
            </a:r>
          </a:p>
          <a:p>
            <a:pPr lvl="1"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altLang="en-US" dirty="0"/>
              <a:t>Water bath @ 37</a:t>
            </a:r>
            <a:r>
              <a:rPr lang="en-US" altLang="en-US" dirty="0">
                <a:cs typeface="Times New Roman" panose="02020603050405020304" pitchFamily="18" charset="0"/>
              </a:rPr>
              <a:t>°</a:t>
            </a:r>
            <a:r>
              <a:rPr lang="en-US" altLang="en-US" dirty="0"/>
              <a:t>C to  minimize crystal formation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altLang="en-US" dirty="0"/>
              <a:t>Spray vial with alcohol to avoid contamination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altLang="en-US" dirty="0"/>
              <a:t>Dilution Should Be Done Slowly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altLang="en-US" dirty="0"/>
              <a:t>Most cells do not require centrifugation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altLang="en-US" dirty="0"/>
              <a:t>Do not Require Centrifugation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r="22741" b="20198"/>
          <a:stretch/>
        </p:blipFill>
        <p:spPr>
          <a:xfrm rot="5400000">
            <a:off x="7920166" y="1283642"/>
            <a:ext cx="4107670" cy="41241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1D2DC6-B063-A9F0-6559-95E23227078E}"/>
              </a:ext>
            </a:extLst>
          </p:cNvPr>
          <p:cNvSpPr txBox="1"/>
          <p:nvPr/>
        </p:nvSpPr>
        <p:spPr>
          <a:xfrm>
            <a:off x="9936836" y="6460436"/>
            <a:ext cx="218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Amer r. Alhaboubi</a:t>
            </a:r>
          </a:p>
        </p:txBody>
      </p:sp>
    </p:spTree>
    <p:extLst>
      <p:ext uri="{BB962C8B-B14F-4D97-AF65-F5344CB8AC3E}">
        <p14:creationId xmlns:p14="http://schemas.microsoft.com/office/powerpoint/2010/main" val="1685592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080" y="178725"/>
            <a:ext cx="11019288" cy="103255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/>
              <a:t>Donor Cattle and Blood Preparation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079" y="1569365"/>
            <a:ext cx="9012601" cy="4985813"/>
          </a:xfrm>
        </p:spPr>
        <p:txBody>
          <a:bodyPr>
            <a:normAutofit fontScale="25000" lnSpcReduction="20000"/>
          </a:bodyPr>
          <a:lstStyle/>
          <a:p>
            <a:pPr marL="91440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9600" dirty="0"/>
              <a:t>MASP cultures require donor erythrocytes and serum from a normal uninfected adult animal </a:t>
            </a:r>
          </a:p>
          <a:p>
            <a:pPr marL="91440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9600" dirty="0"/>
              <a:t>Blood and serum from 4 cattle housed at the National Veterinary Services Laboratories, </a:t>
            </a:r>
            <a:r>
              <a:rPr lang="en-US" sz="9600" b="1" dirty="0"/>
              <a:t>Ames, IA. USA </a:t>
            </a:r>
          </a:p>
          <a:p>
            <a:pPr marL="914400" lvl="1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8000" dirty="0"/>
              <a:t>2-year-old Angus steer (#913) </a:t>
            </a:r>
          </a:p>
          <a:p>
            <a:pPr marL="914400" lvl="1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8000" dirty="0"/>
              <a:t>7-year-old Jersey steer (#1393) </a:t>
            </a:r>
          </a:p>
          <a:p>
            <a:pPr marL="914400" lvl="1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8000" dirty="0"/>
              <a:t>Two 8-year-old Jersey steers (#58 and #61) </a:t>
            </a:r>
          </a:p>
          <a:p>
            <a:pPr marL="91440" lvl="1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9600" kern="600" dirty="0"/>
              <a:t>Blood and serum tubes were shipped at </a:t>
            </a:r>
            <a:r>
              <a:rPr lang="en-US" sz="9600" b="1" kern="600" dirty="0"/>
              <a:t>2-week intervals </a:t>
            </a:r>
            <a:r>
              <a:rPr lang="en-US" sz="9600" kern="600" dirty="0"/>
              <a:t>overnight to Texas A&amp;M University</a:t>
            </a:r>
          </a:p>
          <a:p>
            <a:pPr marL="91440" lvl="1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9600" kern="600" dirty="0"/>
              <a:t>The erythrocytes were </a:t>
            </a:r>
            <a:r>
              <a:rPr lang="en-US" sz="9600" b="1" kern="600" dirty="0"/>
              <a:t>washed 3 times </a:t>
            </a:r>
            <a:r>
              <a:rPr lang="en-US" sz="9600" kern="600" dirty="0"/>
              <a:t>by centrifugation with 5 volumes of medium and the final pellet </a:t>
            </a:r>
            <a:r>
              <a:rPr lang="en-US" sz="9600" kern="600" dirty="0" err="1"/>
              <a:t>resuspended</a:t>
            </a:r>
            <a:r>
              <a:rPr lang="en-US" sz="9600" kern="600" dirty="0"/>
              <a:t> in Puck's Saline Glucose until use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154" y="1994297"/>
            <a:ext cx="1536013" cy="1162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CD8545-E195-9972-0708-51962DD77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8470" y="3811161"/>
            <a:ext cx="2664953" cy="199871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64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254"/>
            <a:ext cx="11942615" cy="1849581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 sz="3100" dirty="0"/>
              <a:t>The study confirmed that the </a:t>
            </a:r>
            <a:r>
              <a:rPr lang="en-US" sz="3100" b="1" dirty="0" err="1"/>
              <a:t>cryprotectant</a:t>
            </a:r>
            <a:r>
              <a:rPr lang="en-US" sz="3100" b="1" dirty="0"/>
              <a:t> medium </a:t>
            </a:r>
            <a:r>
              <a:rPr lang="en-US" sz="3100" dirty="0"/>
              <a:t>(</a:t>
            </a:r>
            <a:r>
              <a:rPr lang="en-US" sz="3100" b="1" dirty="0"/>
              <a:t>final concentration 10% PVP-40 in PSG+G</a:t>
            </a:r>
            <a:r>
              <a:rPr lang="en-US" sz="3100" dirty="0"/>
              <a:t>) introduced to cryopreserve</a:t>
            </a:r>
            <a:r>
              <a:rPr lang="en-US" sz="3100" i="1" dirty="0"/>
              <a:t> </a:t>
            </a:r>
            <a:r>
              <a:rPr lang="en-US" sz="3100" i="1" dirty="0" err="1"/>
              <a:t>Babesia</a:t>
            </a:r>
            <a:r>
              <a:rPr lang="en-US" sz="3100" i="1" dirty="0"/>
              <a:t> </a:t>
            </a:r>
            <a:r>
              <a:rPr lang="en-US" sz="3100" dirty="0"/>
              <a:t>spp. </a:t>
            </a:r>
            <a:br>
              <a:rPr lang="en-US" sz="3100" dirty="0"/>
            </a:br>
            <a:r>
              <a:rPr lang="en-US" sz="3100" dirty="0"/>
              <a:t>highly dependable for long term liquid nitrogen storage of cultured parasites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8069" y="2783897"/>
            <a:ext cx="4066312" cy="3049734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1232" y="2790103"/>
            <a:ext cx="4115958" cy="30869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39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18" y="168452"/>
            <a:ext cx="10823963" cy="1054816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3600" b="1" dirty="0"/>
              <a:t>Medium</a:t>
            </a:r>
            <a:r>
              <a:rPr lang="en-US" b="1" dirty="0"/>
              <a:t> </a:t>
            </a:r>
            <a:r>
              <a:rPr lang="en-US" sz="3600" b="1" dirty="0"/>
              <a:t>Preparation</a:t>
            </a:r>
            <a:r>
              <a:rPr lang="en-US" b="1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144" y="1374639"/>
            <a:ext cx="10468667" cy="88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</a:rPr>
              <a:t>HL-1™ medium with 20% adult bovine serum corresponding to the donor RBCs </a:t>
            </a:r>
          </a:p>
          <a:p>
            <a:pPr marL="800089" lvl="1" indent="-342900">
              <a:lnSpc>
                <a:spcPct val="90000"/>
              </a:lnSpc>
              <a:spcBef>
                <a:spcPts val="1000"/>
              </a:spcBef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</a:rPr>
              <a:t>Supplemented with 200 </a:t>
            </a:r>
            <a:r>
              <a:rPr lang="en-US" sz="2400" dirty="0" err="1">
                <a:solidFill>
                  <a:prstClr val="black"/>
                </a:solidFill>
              </a:rPr>
              <a:t>mM</a:t>
            </a:r>
            <a:r>
              <a:rPr lang="en-US" sz="2400" dirty="0">
                <a:solidFill>
                  <a:prstClr val="black"/>
                </a:solidFill>
              </a:rPr>
              <a:t> L-glutamine and antibiotic/</a:t>
            </a:r>
            <a:r>
              <a:rPr lang="en-US" sz="2400" dirty="0" err="1">
                <a:solidFill>
                  <a:prstClr val="black"/>
                </a:solidFill>
              </a:rPr>
              <a:t>antimycotic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046" y="3786809"/>
            <a:ext cx="1335209" cy="2036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t="7320" r="15764" b="4895"/>
          <a:stretch/>
        </p:blipFill>
        <p:spPr>
          <a:xfrm>
            <a:off x="8237293" y="3246545"/>
            <a:ext cx="1136298" cy="2267261"/>
          </a:xfrm>
          <a:prstGeom prst="round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7600275" y="4740449"/>
            <a:ext cx="592179" cy="2845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" r="18051"/>
          <a:stretch/>
        </p:blipFill>
        <p:spPr>
          <a:xfrm>
            <a:off x="10091192" y="2434803"/>
            <a:ext cx="2004729" cy="3618030"/>
          </a:xfrm>
          <a:prstGeom prst="round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4" t="9735" r="32782" b="15425"/>
          <a:stretch/>
        </p:blipFill>
        <p:spPr>
          <a:xfrm>
            <a:off x="5651240" y="1946944"/>
            <a:ext cx="2004729" cy="3975831"/>
          </a:xfrm>
          <a:prstGeom prst="roundRect">
            <a:avLst/>
          </a:prstGeom>
        </p:spPr>
      </p:pic>
      <p:sp>
        <p:nvSpPr>
          <p:cNvPr id="14" name="Plus 13"/>
          <p:cNvSpPr/>
          <p:nvPr/>
        </p:nvSpPr>
        <p:spPr>
          <a:xfrm>
            <a:off x="3181846" y="4740449"/>
            <a:ext cx="510988" cy="537883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lus 14"/>
          <p:cNvSpPr/>
          <p:nvPr/>
        </p:nvSpPr>
        <p:spPr>
          <a:xfrm>
            <a:off x="5204580" y="4710002"/>
            <a:ext cx="519955" cy="488575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9608928" y="4641575"/>
            <a:ext cx="379898" cy="369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1" t="11295" r="8567" b="6515"/>
          <a:stretch/>
        </p:blipFill>
        <p:spPr>
          <a:xfrm>
            <a:off x="526774" y="2220922"/>
            <a:ext cx="2419736" cy="3602232"/>
          </a:xfrm>
          <a:prstGeom prst="round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4773" y="6061784"/>
            <a:ext cx="11073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HL-1™ is a chemically defined culture </a:t>
            </a:r>
            <a:r>
              <a:rPr lang="en-US" sz="2000" b="1" dirty="0"/>
              <a:t>medium (</a:t>
            </a:r>
            <a:r>
              <a:rPr lang="en-US" sz="2000" b="1" dirty="0" err="1"/>
              <a:t>hybridomas</a:t>
            </a:r>
            <a:r>
              <a:rPr lang="en-US" sz="2000" b="1" dirty="0"/>
              <a:t>) </a:t>
            </a:r>
            <a:r>
              <a:rPr lang="en-US" sz="2000" dirty="0"/>
              <a:t>containing, include </a:t>
            </a:r>
            <a:r>
              <a:rPr lang="en-US" sz="2000" b="1" dirty="0"/>
              <a:t>Buffer, insulin, transferrin, testosterone, sodium selenite, ethanolamine, a variety fatty acids</a:t>
            </a:r>
            <a:r>
              <a:rPr lang="en-US" sz="2000" dirty="0"/>
              <a:t> </a:t>
            </a:r>
            <a:r>
              <a:rPr lang="en-US" dirty="0"/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71966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77" y="610134"/>
            <a:ext cx="10936927" cy="79515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 i="1"/>
              <a:t>Babesia</a:t>
            </a:r>
            <a:r>
              <a:rPr lang="en-US" sz="3600" b="1"/>
              <a:t> spp. Cryostock Recovery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986" y="1515663"/>
            <a:ext cx="9203209" cy="1913338"/>
          </a:xfrm>
        </p:spPr>
        <p:txBody>
          <a:bodyPr>
            <a:normAutofit lnSpcReduction="10000"/>
          </a:bodyPr>
          <a:lstStyle/>
          <a:p>
            <a:pPr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400" dirty="0"/>
              <a:t>The cryovials of the cultured </a:t>
            </a:r>
            <a:r>
              <a:rPr lang="en-US" sz="2400" i="1" dirty="0"/>
              <a:t>Babesia</a:t>
            </a:r>
            <a:r>
              <a:rPr lang="en-US" sz="2400" dirty="0"/>
              <a:t> were removed from </a:t>
            </a:r>
            <a:r>
              <a:rPr lang="en-US" sz="2400" b="1" dirty="0"/>
              <a:t>LN</a:t>
            </a:r>
            <a:r>
              <a:rPr lang="en-US" sz="1800" b="1" dirty="0"/>
              <a:t>2</a:t>
            </a:r>
            <a:r>
              <a:rPr lang="en-US" sz="2400" b="1" dirty="0"/>
              <a:t> storage </a:t>
            </a:r>
            <a:r>
              <a:rPr lang="en-US" sz="2400" dirty="0"/>
              <a:t>and thawed rapidly in a 37ºC water bath. </a:t>
            </a:r>
          </a:p>
          <a:p>
            <a:pPr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400" dirty="0"/>
              <a:t>The vial contents were pooled and 0.25 ml added to a well of a </a:t>
            </a:r>
            <a:r>
              <a:rPr lang="en-US" sz="2400" b="1" dirty="0"/>
              <a:t>24-well plate </a:t>
            </a:r>
            <a:r>
              <a:rPr lang="en-US" sz="2400" dirty="0"/>
              <a:t>containing 0.9 ml medium + 0.1 ml </a:t>
            </a:r>
            <a:r>
              <a:rPr lang="en-US" sz="2400" b="1" dirty="0"/>
              <a:t>donor RBC </a:t>
            </a:r>
          </a:p>
          <a:p>
            <a:pPr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400" dirty="0"/>
              <a:t>Final volume 1.25 ml/well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41" t="8557" r="39132" b="7976"/>
          <a:stretch/>
        </p:blipFill>
        <p:spPr>
          <a:xfrm>
            <a:off x="1188688" y="3337382"/>
            <a:ext cx="3745604" cy="3172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0005" t="12034" r="37502" b="6818"/>
          <a:stretch/>
        </p:blipFill>
        <p:spPr>
          <a:xfrm>
            <a:off x="5098636" y="3387076"/>
            <a:ext cx="3591514" cy="31230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565083-65B1-2E49-67DF-C52468CEA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106" y="2692686"/>
            <a:ext cx="2213261" cy="36048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B7CD9B-5E1D-E4EA-EED5-05CD8A243B7E}"/>
              </a:ext>
            </a:extLst>
          </p:cNvPr>
          <p:cNvSpPr txBox="1"/>
          <p:nvPr/>
        </p:nvSpPr>
        <p:spPr>
          <a:xfrm>
            <a:off x="9936836" y="6460436"/>
            <a:ext cx="218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Amer r. Alhaboubi</a:t>
            </a:r>
          </a:p>
        </p:txBody>
      </p:sp>
    </p:spTree>
    <p:extLst>
      <p:ext uri="{BB962C8B-B14F-4D97-AF65-F5344CB8AC3E}">
        <p14:creationId xmlns:p14="http://schemas.microsoft.com/office/powerpoint/2010/main" val="242491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07" y="180076"/>
            <a:ext cx="10983276" cy="9143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 i="1" dirty="0"/>
              <a:t>Babesia</a:t>
            </a:r>
            <a:r>
              <a:rPr lang="en-US" sz="3600" b="1" dirty="0"/>
              <a:t> spp. Stock 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373" y="1233537"/>
            <a:ext cx="9930850" cy="1417730"/>
          </a:xfrm>
        </p:spPr>
        <p:txBody>
          <a:bodyPr>
            <a:normAutofit/>
          </a:bodyPr>
          <a:lstStyle/>
          <a:p>
            <a:pPr>
              <a:buClr>
                <a:srgbClr val="92D050"/>
              </a:buClr>
              <a:buSzPct val="74000"/>
              <a:buFont typeface="Wingdings" panose="05000000000000000000" pitchFamily="2" charset="2"/>
              <a:buChar char="q"/>
            </a:pPr>
            <a:r>
              <a:rPr lang="en-US" sz="2400" dirty="0"/>
              <a:t>The plates were placed in a </a:t>
            </a:r>
            <a:r>
              <a:rPr lang="en-US" sz="2400" b="1" dirty="0"/>
              <a:t>humidified modular incubator unit</a:t>
            </a:r>
          </a:p>
          <a:p>
            <a:pPr>
              <a:buClr>
                <a:srgbClr val="92D050"/>
              </a:buClr>
              <a:buSzPct val="74000"/>
              <a:buFont typeface="Wingdings" panose="05000000000000000000" pitchFamily="2" charset="2"/>
              <a:buChar char="q"/>
            </a:pPr>
            <a:r>
              <a:rPr lang="en-US" sz="2400" dirty="0"/>
              <a:t>The unit was flushed with a gas mixture of </a:t>
            </a:r>
            <a:r>
              <a:rPr lang="en-US" sz="2400" u="sng" dirty="0"/>
              <a:t>2% O</a:t>
            </a:r>
            <a:r>
              <a:rPr lang="en-US" sz="2400" u="sng" baseline="-25000" dirty="0"/>
              <a:t>2</a:t>
            </a:r>
            <a:r>
              <a:rPr lang="en-US" sz="2400" dirty="0"/>
              <a:t>, </a:t>
            </a:r>
            <a:r>
              <a:rPr lang="en-US" sz="2400" u="sng" dirty="0"/>
              <a:t>5% CO</a:t>
            </a:r>
            <a:r>
              <a:rPr lang="en-US" sz="2400" u="sng" baseline="-25000" dirty="0"/>
              <a:t>2</a:t>
            </a:r>
            <a:r>
              <a:rPr lang="en-US" sz="2400" dirty="0"/>
              <a:t>, and </a:t>
            </a:r>
            <a:r>
              <a:rPr lang="en-US" sz="2400" u="sng" dirty="0"/>
              <a:t>93% N</a:t>
            </a:r>
            <a:r>
              <a:rPr lang="en-US" sz="2400" u="sng" baseline="-25000" dirty="0"/>
              <a:t>2</a:t>
            </a:r>
            <a:r>
              <a:rPr lang="en-US" sz="2400" u="sng" dirty="0"/>
              <a:t> </a:t>
            </a:r>
          </a:p>
          <a:p>
            <a:pPr>
              <a:buClr>
                <a:srgbClr val="92D050"/>
              </a:buClr>
              <a:buSzPct val="74000"/>
              <a:buFont typeface="Wingdings" panose="05000000000000000000" pitchFamily="2" charset="2"/>
              <a:buChar char="q"/>
            </a:pPr>
            <a:r>
              <a:rPr lang="en-US" sz="2400" dirty="0"/>
              <a:t>Incubated at </a:t>
            </a:r>
            <a:r>
              <a:rPr lang="en-US" sz="2400" b="1" dirty="0"/>
              <a:t>37 ˚C</a:t>
            </a:r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3"/>
          <a:srcRect l="71595" t="353" r="198" b="37871"/>
          <a:stretch/>
        </p:blipFill>
        <p:spPr>
          <a:xfrm>
            <a:off x="755373" y="2882348"/>
            <a:ext cx="2743200" cy="3291840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75" y="2941983"/>
            <a:ext cx="2743200" cy="3291840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943023" y="2941983"/>
            <a:ext cx="2743200" cy="3291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2331" y="6221896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MASP Unit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1289" y="6193429"/>
            <a:ext cx="150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Gas Mix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905460" y="6202020"/>
            <a:ext cx="2544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37˚C</a:t>
            </a:r>
          </a:p>
        </p:txBody>
      </p:sp>
    </p:spTree>
    <p:extLst>
      <p:ext uri="{BB962C8B-B14F-4D97-AF65-F5344CB8AC3E}">
        <p14:creationId xmlns:p14="http://schemas.microsoft.com/office/powerpoint/2010/main" val="2372209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380" y="190451"/>
            <a:ext cx="7656576" cy="766621"/>
          </a:xfrm>
        </p:spPr>
        <p:txBody>
          <a:bodyPr anchor="b">
            <a:normAutofit fontScale="90000"/>
          </a:bodyPr>
          <a:lstStyle/>
          <a:p>
            <a:r>
              <a:rPr lang="en-US" sz="3600" b="1" dirty="0"/>
              <a:t>Daily Monitoring and Media Replenishment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0594"/>
            <a:ext cx="6443472" cy="4461566"/>
          </a:xfrm>
        </p:spPr>
        <p:txBody>
          <a:bodyPr anchor="t">
            <a:normAutofit fontScale="92500" lnSpcReduction="10000"/>
          </a:bodyPr>
          <a:lstStyle/>
          <a:p>
            <a:pPr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Cultures </a:t>
            </a:r>
            <a:r>
              <a:rPr lang="en-US" dirty="0">
                <a:ea typeface="Calibri" panose="020F0502020204030204" pitchFamily="34" charset="0"/>
              </a:rPr>
              <a:t>replenished </a:t>
            </a:r>
            <a:r>
              <a:rPr lang="en-US" dirty="0"/>
              <a:t>daily with new media </a:t>
            </a:r>
          </a:p>
          <a:p>
            <a:pPr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Sample smears made </a:t>
            </a:r>
          </a:p>
          <a:p>
            <a:pPr>
              <a:spcBef>
                <a:spcPts val="600"/>
              </a:spcBef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The thin smear was air-dried, methanol fixed and stained with Giemsa</a:t>
            </a:r>
          </a:p>
          <a:p>
            <a:pPr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The stained smear was viewed by light microscopy at 1,000X under oil immersion to monitor for the appearance of parasites </a:t>
            </a:r>
          </a:p>
          <a:p>
            <a:pPr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dirty="0" err="1"/>
              <a:t>Subcultured</a:t>
            </a:r>
            <a:r>
              <a:rPr lang="en-US" dirty="0"/>
              <a:t> at a 1:5 split ratio</a:t>
            </a:r>
          </a:p>
          <a:p>
            <a:pPr lvl="1"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800" dirty="0"/>
              <a:t>0.25 ml resuspended cultures </a:t>
            </a:r>
          </a:p>
          <a:p>
            <a:pPr lvl="1"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800" dirty="0"/>
              <a:t>0.1 ml appropriate RBC</a:t>
            </a:r>
          </a:p>
          <a:p>
            <a:pPr lvl="1"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800" dirty="0"/>
              <a:t>0.9 ml appropriate medium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gloved hand holding a tube with a sample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t="12667" r="12083" b="25666"/>
          <a:stretch/>
        </p:blipFill>
        <p:spPr>
          <a:xfrm>
            <a:off x="7246655" y="2105446"/>
            <a:ext cx="4170530" cy="2679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0808DF-531C-1004-D25A-AFFE2362514C}"/>
              </a:ext>
            </a:extLst>
          </p:cNvPr>
          <p:cNvSpPr txBox="1"/>
          <p:nvPr/>
        </p:nvSpPr>
        <p:spPr>
          <a:xfrm>
            <a:off x="9936836" y="6460436"/>
            <a:ext cx="218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Dr. Amer r. Alhaboubi</a:t>
            </a:r>
          </a:p>
        </p:txBody>
      </p:sp>
    </p:spTree>
    <p:extLst>
      <p:ext uri="{BB962C8B-B14F-4D97-AF65-F5344CB8AC3E}">
        <p14:creationId xmlns:p14="http://schemas.microsoft.com/office/powerpoint/2010/main" val="1217383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chemeClr val="accent3">
                <a:lumMod val="5000"/>
                <a:lumOff val="95000"/>
              </a:schemeClr>
            </a:gs>
            <a:gs pos="5200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327" t="4393" r="5779" b="5790"/>
          <a:stretch/>
        </p:blipFill>
        <p:spPr>
          <a:xfrm>
            <a:off x="2205319" y="537883"/>
            <a:ext cx="8014446" cy="5450542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879630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93107" y="3429001"/>
            <a:ext cx="8805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271" b="38987"/>
          <a:stretch/>
        </p:blipFill>
        <p:spPr>
          <a:xfrm>
            <a:off x="123619" y="344557"/>
            <a:ext cx="11903596" cy="50026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42050A-5C9A-7308-6EB9-CF5F686F64A8}"/>
              </a:ext>
            </a:extLst>
          </p:cNvPr>
          <p:cNvSpPr txBox="1"/>
          <p:nvPr/>
        </p:nvSpPr>
        <p:spPr>
          <a:xfrm>
            <a:off x="9936836" y="6460436"/>
            <a:ext cx="218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Amer r. Alhaboubi</a:t>
            </a:r>
          </a:p>
        </p:txBody>
      </p:sp>
    </p:spTree>
    <p:extLst>
      <p:ext uri="{BB962C8B-B14F-4D97-AF65-F5344CB8AC3E}">
        <p14:creationId xmlns:p14="http://schemas.microsoft.com/office/powerpoint/2010/main" val="3921521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67554" y="1510553"/>
            <a:ext cx="8579224" cy="4316506"/>
          </a:xfrm>
        </p:spPr>
        <p:txBody>
          <a:bodyPr>
            <a:normAutofit/>
          </a:bodyPr>
          <a:lstStyle/>
          <a:p>
            <a:r>
              <a:rPr lang="en-US" altLang="en-US" dirty="0"/>
              <a:t> Polystyrene foam boxes to store vials</a:t>
            </a:r>
          </a:p>
          <a:p>
            <a:pPr lvl="1"/>
            <a:r>
              <a:rPr lang="en-US" altLang="en-US" dirty="0"/>
              <a:t>This set up provides insulation for 1</a:t>
            </a:r>
            <a:r>
              <a:rPr lang="en-US" altLang="en-US" dirty="0">
                <a:cs typeface="Times New Roman" panose="02020603050405020304" pitchFamily="18" charset="0"/>
              </a:rPr>
              <a:t>°</a:t>
            </a:r>
            <a:r>
              <a:rPr lang="en-US" altLang="en-US" dirty="0"/>
              <a:t>C/minute cooling</a:t>
            </a:r>
          </a:p>
          <a:p>
            <a:r>
              <a:rPr lang="en-US" altLang="en-US" dirty="0"/>
              <a:t>Place in a –80</a:t>
            </a:r>
            <a:r>
              <a:rPr lang="en-US" altLang="en-US" dirty="0">
                <a:cs typeface="Times New Roman" panose="02020603050405020304" pitchFamily="18" charset="0"/>
              </a:rPr>
              <a:t>°</a:t>
            </a:r>
            <a:r>
              <a:rPr lang="en-US" altLang="en-US" dirty="0"/>
              <a:t>c </a:t>
            </a:r>
            <a:r>
              <a:rPr lang="en-US" altLang="en-US" dirty="0" err="1"/>
              <a:t>freezerover</a:t>
            </a:r>
            <a:r>
              <a:rPr lang="en-US" altLang="en-US" dirty="0"/>
              <a:t> night</a:t>
            </a:r>
          </a:p>
          <a:p>
            <a:r>
              <a:rPr lang="en-US" altLang="en-US" dirty="0"/>
              <a:t>Transfer to Liquid Nitrogen after 24 </a:t>
            </a:r>
            <a:r>
              <a:rPr lang="en-US" altLang="en-US" dirty="0" err="1"/>
              <a:t>Hrs</a:t>
            </a:r>
            <a:r>
              <a:rPr lang="en-US" altLang="en-US" dirty="0"/>
              <a:t> Or -150</a:t>
            </a:r>
            <a:r>
              <a:rPr lang="en-US" altLang="en-US" dirty="0">
                <a:cs typeface="Times New Roman" panose="02020603050405020304" pitchFamily="18" charset="0"/>
              </a:rPr>
              <a:t>°</a:t>
            </a:r>
            <a:r>
              <a:rPr lang="en-US" altLang="en-US" dirty="0"/>
              <a:t>C Freezer</a:t>
            </a:r>
          </a:p>
          <a:p>
            <a:r>
              <a:rPr lang="en-US" altLang="en-US" dirty="0"/>
              <a:t>Liquid nitrogen is widely used to store cells long term</a:t>
            </a:r>
          </a:p>
          <a:p>
            <a:pPr lvl="1"/>
            <a:r>
              <a:rPr lang="en-US" altLang="en-US" dirty="0"/>
              <a:t>-196 </a:t>
            </a:r>
            <a:r>
              <a:rPr lang="en-US" altLang="en-US" dirty="0">
                <a:cs typeface="Times New Roman" panose="02020603050405020304" pitchFamily="18" charset="0"/>
              </a:rPr>
              <a:t>°</a:t>
            </a:r>
            <a:r>
              <a:rPr lang="en-US" altLang="en-US" dirty="0"/>
              <a:t>c</a:t>
            </a:r>
          </a:p>
          <a:p>
            <a:pPr lvl="1"/>
            <a:r>
              <a:rPr lang="en-US" altLang="en-US" dirty="0"/>
              <a:t>Several types of liquid nitrogen </a:t>
            </a:r>
            <a:r>
              <a:rPr lang="en-US" altLang="en-US" dirty="0" err="1"/>
              <a:t>cryofreezers</a:t>
            </a:r>
            <a:r>
              <a:rPr lang="en-US" altLang="en-US" dirty="0"/>
              <a:t> are available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931848" y="386407"/>
            <a:ext cx="3096983" cy="2584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57148" y="3723086"/>
            <a:ext cx="3446384" cy="25847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5601" y="506827"/>
            <a:ext cx="19117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</a:rPr>
              <a:t>Storage 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13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679" y="426257"/>
            <a:ext cx="10874688" cy="82359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/>
              <a:t>Cryopreservation and Recovery of </a:t>
            </a:r>
            <a:r>
              <a:rPr lang="en-US" sz="3600" b="1" i="1"/>
              <a:t>B. bovis </a:t>
            </a:r>
            <a:r>
              <a:rPr lang="en-US" sz="3600" b="1"/>
              <a:t>Cultured in #913 </a:t>
            </a:r>
            <a:endParaRPr lang="en-US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t="32333" r="37948" b="7297"/>
          <a:stretch/>
        </p:blipFill>
        <p:spPr bwMode="auto">
          <a:xfrm>
            <a:off x="875161" y="2961995"/>
            <a:ext cx="5220839" cy="359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4679" y="1628870"/>
            <a:ext cx="112277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92D050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2800" i="1"/>
              <a:t>Babesia bovis </a:t>
            </a:r>
            <a:r>
              <a:rPr lang="en-US" sz="2800"/>
              <a:t>culture cryopreserved after 3 subcultures </a:t>
            </a:r>
          </a:p>
          <a:p>
            <a:pPr marL="457200" indent="-457200">
              <a:buClr>
                <a:srgbClr val="92D050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2800"/>
              <a:t>Stored in liquid nitrogen for </a:t>
            </a:r>
            <a:r>
              <a:rPr lang="en-US" sz="2800" b="1"/>
              <a:t>6 months and </a:t>
            </a:r>
            <a:r>
              <a:rPr lang="en-US" sz="2800"/>
              <a:t>recovered as described before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029" y="3146284"/>
            <a:ext cx="3628545" cy="3043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0F7557-E827-8E9C-1C87-D2EFCEF1E349}"/>
              </a:ext>
            </a:extLst>
          </p:cNvPr>
          <p:cNvSpPr txBox="1"/>
          <p:nvPr/>
        </p:nvSpPr>
        <p:spPr>
          <a:xfrm>
            <a:off x="9936836" y="6460436"/>
            <a:ext cx="218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Amer r. Alhaboubi</a:t>
            </a:r>
          </a:p>
        </p:txBody>
      </p:sp>
    </p:spTree>
    <p:extLst>
      <p:ext uri="{BB962C8B-B14F-4D97-AF65-F5344CB8AC3E}">
        <p14:creationId xmlns:p14="http://schemas.microsoft.com/office/powerpoint/2010/main" val="3898637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8988"/>
            <a:ext cx="10515600" cy="783771"/>
          </a:xfrm>
        </p:spPr>
        <p:txBody>
          <a:bodyPr>
            <a:normAutofit/>
          </a:bodyPr>
          <a:lstStyle/>
          <a:p>
            <a:r>
              <a:rPr lang="en-US" b="1" dirty="0"/>
              <a:t>Results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36163" y="17336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0697" y="5213195"/>
            <a:ext cx="10958287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n-US" sz="1200" i="1" dirty="0" err="1">
                <a:solidFill>
                  <a:srgbClr val="000000"/>
                </a:solidFill>
                <a:ea typeface="Calibri" panose="020F0502020204030204" pitchFamily="34" charset="0"/>
              </a:rPr>
              <a:t>Babesia</a:t>
            </a:r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ea typeface="Calibri" panose="020F0502020204030204" pitchFamily="34" charset="0"/>
              </a:rPr>
              <a:t>bigemina</a:t>
            </a:r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</a:rPr>
              <a:t> recovered from cryopreservation. </a:t>
            </a:r>
            <a:r>
              <a:rPr lang="en-US" altLang="en-US" sz="1200" dirty="0">
                <a:solidFill>
                  <a:srgbClr val="000000"/>
                </a:solidFill>
              </a:rPr>
              <a:t>The percent parasitized erythrocytes </a:t>
            </a:r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</a:rPr>
              <a:t>(PPE) in the culture are shown on days between subcultures incubated in a humidified gas mixture of 2% oxygen, 5% carbon dioxide and 97% nitrogen atmosphere (●), PPE on day of subculture in the gas mixture (□), on days between subculture when incubated in a humidified 5% carbon dioxide in air atmosphere (○), and on the day of subculture in 5% carbon dioxide (∆).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 flipV="1">
            <a:off x="6441747" y="1710767"/>
            <a:ext cx="148138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1283925" y="168790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4891" y="1262641"/>
          <a:ext cx="5642812" cy="390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7" r:id="rId3" imgW="3585871" imgH="2482182" progId="Prism7.Document">
                  <p:embed/>
                </p:oleObj>
              </mc:Choice>
              <mc:Fallback>
                <p:oleObj name="Prism 7" r:id="rId3" imgW="3585871" imgH="2482182" progId="Prism7.Document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1" y="1262641"/>
                        <a:ext cx="5642812" cy="39065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54"/>
          <p:cNvSpPr>
            <a:spLocks noChangeArrowheads="1"/>
          </p:cNvSpPr>
          <p:nvPr/>
        </p:nvSpPr>
        <p:spPr bwMode="auto">
          <a:xfrm>
            <a:off x="6059839" y="185246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096000" y="1192611"/>
          <a:ext cx="6066461" cy="3974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7" r:id="rId5" imgW="3578308" imgH="2460933" progId="Prism7.Document">
                  <p:embed/>
                </p:oleObj>
              </mc:Choice>
              <mc:Fallback>
                <p:oleObj name="Prism 7" r:id="rId5" imgW="3578308" imgH="2460933" progId="Prism7.Document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192611"/>
                        <a:ext cx="6066461" cy="39748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6295" y="1209413"/>
            <a:ext cx="5399315" cy="365307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96636" y="4975043"/>
            <a:ext cx="6125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prstClr val="black"/>
                </a:solidFill>
              </a:rPr>
              <a:t>Babesia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i="1" dirty="0" err="1">
                <a:solidFill>
                  <a:prstClr val="black"/>
                </a:solidFill>
              </a:rPr>
              <a:t>bigemina</a:t>
            </a:r>
            <a:r>
              <a:rPr lang="en-US" sz="1200" i="1" dirty="0">
                <a:solidFill>
                  <a:prstClr val="black"/>
                </a:solidFill>
              </a:rPr>
              <a:t> </a:t>
            </a:r>
            <a:r>
              <a:rPr lang="en-US" sz="1200" dirty="0">
                <a:solidFill>
                  <a:prstClr val="black"/>
                </a:solidFill>
              </a:rPr>
              <a:t>paired </a:t>
            </a:r>
            <a:r>
              <a:rPr lang="en-US" sz="1200" dirty="0" err="1">
                <a:solidFill>
                  <a:prstClr val="black"/>
                </a:solidFill>
              </a:rPr>
              <a:t>pyriforms</a:t>
            </a:r>
            <a:r>
              <a:rPr lang="en-US" sz="1200" dirty="0">
                <a:solidFill>
                  <a:prstClr val="black"/>
                </a:solidFill>
              </a:rPr>
              <a:t> in culture passage 4 (a) and passage 6 (b) after recovery from cryopreservation.  Giemsa stain, 1000X oil immersion.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583" y="261261"/>
            <a:ext cx="1077916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Results: </a:t>
            </a:r>
            <a:r>
              <a:rPr lang="en-US" sz="3600" b="1" i="1" dirty="0">
                <a:latin typeface="+mj-lt"/>
              </a:rPr>
              <a:t>B. </a:t>
            </a:r>
            <a:r>
              <a:rPr lang="en-US" sz="3600" b="1" i="1" dirty="0" err="1">
                <a:latin typeface="+mj-lt"/>
              </a:rPr>
              <a:t>bigemina</a:t>
            </a:r>
            <a:r>
              <a:rPr lang="en-US" sz="3600" b="1" i="1" dirty="0">
                <a:latin typeface="+mj-lt"/>
              </a:rPr>
              <a:t>  </a:t>
            </a:r>
            <a:r>
              <a:rPr lang="en-US" sz="3600" b="1" dirty="0">
                <a:latin typeface="+mj-lt"/>
              </a:rPr>
              <a:t>grew only in #913 RBC and serum </a:t>
            </a:r>
          </a:p>
        </p:txBody>
      </p:sp>
    </p:spTree>
    <p:extLst>
      <p:ext uri="{BB962C8B-B14F-4D97-AF65-F5344CB8AC3E}">
        <p14:creationId xmlns:p14="http://schemas.microsoft.com/office/powerpoint/2010/main" val="151372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97245" y="5062492"/>
            <a:ext cx="8673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 </a:t>
            </a:r>
            <a:r>
              <a:rPr lang="en-US" sz="1600" i="1" dirty="0"/>
              <a:t>Babesia bovis </a:t>
            </a:r>
            <a:r>
              <a:rPr lang="en-US" sz="1600" dirty="0"/>
              <a:t>paired </a:t>
            </a:r>
            <a:r>
              <a:rPr lang="en-US" sz="1600" dirty="0" err="1"/>
              <a:t>pyriforms</a:t>
            </a:r>
            <a:r>
              <a:rPr lang="en-US" sz="1600" dirty="0"/>
              <a:t> (black arrows) and singles (white arrows) in culture passage 2 (a) and passage 10 (b) after recovery from cryopreservation.  Giemsa stain, 1000X oil immersion.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767" y="236297"/>
            <a:ext cx="1112772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Results: </a:t>
            </a:r>
            <a:r>
              <a:rPr lang="en-US" sz="3600" b="1" i="1" dirty="0">
                <a:latin typeface="+mj-lt"/>
              </a:rPr>
              <a:t>B. </a:t>
            </a:r>
            <a:r>
              <a:rPr lang="en-US" sz="3600" b="1" i="1" dirty="0" err="1">
                <a:latin typeface="+mj-lt"/>
              </a:rPr>
              <a:t>bovis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dirty="0">
                <a:latin typeface="+mj-lt"/>
              </a:rPr>
              <a:t>was cultured only in #913 RBC and serum</a:t>
            </a:r>
            <a:r>
              <a:rPr lang="en-US" sz="3600" b="1" i="1" dirty="0">
                <a:latin typeface="+mj-lt"/>
              </a:rPr>
              <a:t> </a:t>
            </a:r>
            <a:endParaRPr lang="en-US" sz="3600" b="1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133" y="1300879"/>
            <a:ext cx="5763367" cy="3733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52258" y="4138272"/>
            <a:ext cx="7367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400" dirty="0"/>
              <a:t>Growth of </a:t>
            </a:r>
            <a:r>
              <a:rPr lang="en-US" sz="1400" i="1" dirty="0" err="1"/>
              <a:t>Babesia</a:t>
            </a:r>
            <a:r>
              <a:rPr lang="en-US" sz="1400" i="1" dirty="0"/>
              <a:t> </a:t>
            </a:r>
            <a:r>
              <a:rPr lang="en-US" sz="1400" i="1" dirty="0" err="1"/>
              <a:t>bovis</a:t>
            </a:r>
            <a:r>
              <a:rPr lang="en-US" sz="1400" i="1" dirty="0"/>
              <a:t> </a:t>
            </a:r>
            <a:r>
              <a:rPr lang="en-US" sz="1400" dirty="0"/>
              <a:t>recovered from cryopreservation.  PPE between subcultures (●) and PPE on the day of subculture (□).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451" y="616953"/>
            <a:ext cx="4912296" cy="35366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67" y="236297"/>
            <a:ext cx="4980776" cy="37016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32" y="3867873"/>
            <a:ext cx="3680472" cy="28946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36265" y="5839221"/>
            <a:ext cx="68631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Resuscitation of </a:t>
            </a:r>
            <a:r>
              <a:rPr lang="en-US" dirty="0" err="1"/>
              <a:t>Babesia</a:t>
            </a:r>
            <a:r>
              <a:rPr lang="en-US" dirty="0"/>
              <a:t> </a:t>
            </a:r>
            <a:r>
              <a:rPr lang="en-US" dirty="0" err="1"/>
              <a:t>bovis</a:t>
            </a:r>
            <a:r>
              <a:rPr lang="en-US" dirty="0"/>
              <a:t> culture frozen in the 3rd passage after recovery and stored for 6 months in liquid nitrogen. PPE (●) between subcultures and PPE at subculture (□). </a:t>
            </a:r>
          </a:p>
        </p:txBody>
      </p:sp>
    </p:spTree>
    <p:extLst>
      <p:ext uri="{BB962C8B-B14F-4D97-AF65-F5344CB8AC3E}">
        <p14:creationId xmlns:p14="http://schemas.microsoft.com/office/powerpoint/2010/main" val="376218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  <p:bldP spid="7" grpId="1" animBg="1"/>
      <p:bldP spid="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931" y="765971"/>
            <a:ext cx="10795814" cy="97887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/>
              <a:t>Discussion &amp; take home message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426" y="1897337"/>
            <a:ext cx="10802319" cy="437441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77000"/>
              <a:buFont typeface="Wingdings" panose="05000000000000000000" pitchFamily="2" charset="2"/>
              <a:buChar char="q"/>
            </a:pPr>
            <a:r>
              <a:rPr lang="en-US" dirty="0"/>
              <a:t> Cryopreservation of </a:t>
            </a:r>
            <a:r>
              <a:rPr lang="en-US" i="1" dirty="0"/>
              <a:t>Babesia </a:t>
            </a:r>
            <a:r>
              <a:rPr lang="en-US" dirty="0"/>
              <a:t>stocks is well-recognized, but there is </a:t>
            </a:r>
            <a:r>
              <a:rPr lang="en-US" b="1" dirty="0"/>
              <a:t>limited information regarding how long these stocks will remain viable </a:t>
            </a:r>
            <a:r>
              <a:rPr lang="en-US" dirty="0"/>
              <a:t>under extended storage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77000"/>
              <a:buFont typeface="Wingdings" panose="05000000000000000000" pitchFamily="2" charset="2"/>
              <a:buChar char="q"/>
            </a:pPr>
            <a:r>
              <a:rPr lang="en-US" dirty="0"/>
              <a:t> This study shows that after nearly </a:t>
            </a:r>
            <a:r>
              <a:rPr lang="en-US" b="1" dirty="0"/>
              <a:t>30 years in liquid nitrogen storage, cultured </a:t>
            </a:r>
            <a:r>
              <a:rPr lang="en-US" b="1" i="1" dirty="0"/>
              <a:t>B. bovis </a:t>
            </a:r>
            <a:r>
              <a:rPr lang="en-US" b="1" dirty="0"/>
              <a:t>and</a:t>
            </a:r>
            <a:r>
              <a:rPr lang="en-US" b="1" i="1" dirty="0"/>
              <a:t> B. </a:t>
            </a:r>
            <a:r>
              <a:rPr lang="en-US" b="1" i="1" dirty="0" err="1"/>
              <a:t>bigemina</a:t>
            </a:r>
            <a:r>
              <a:rPr lang="en-US" b="1" i="1" dirty="0"/>
              <a:t> </a:t>
            </a:r>
            <a:r>
              <a:rPr lang="en-US" b="1" dirty="0"/>
              <a:t>were successfully recovered </a:t>
            </a:r>
            <a:r>
              <a:rPr lang="en-US" dirty="0"/>
              <a:t>using the MASP system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77000"/>
              <a:buFont typeface="Wingdings" panose="05000000000000000000" pitchFamily="2" charset="2"/>
              <a:buChar char="q"/>
            </a:pPr>
            <a:r>
              <a:rPr lang="en-US" dirty="0"/>
              <a:t> The animal donor providing erythrocytes and serum for the medium is critical for successful culture of both </a:t>
            </a:r>
            <a:r>
              <a:rPr lang="en-US" i="1" dirty="0"/>
              <a:t>B. </a:t>
            </a:r>
            <a:r>
              <a:rPr lang="en-US" i="1" dirty="0" err="1"/>
              <a:t>bovis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/>
              <a:t>B. </a:t>
            </a:r>
            <a:r>
              <a:rPr lang="en-US" i="1" dirty="0" err="1"/>
              <a:t>bigemina</a:t>
            </a:r>
            <a:endParaRPr lang="en-US" i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77000"/>
              <a:buFont typeface="Wingdings" panose="05000000000000000000" pitchFamily="2" charset="2"/>
              <a:buChar char="q"/>
            </a:pPr>
            <a:r>
              <a:rPr lang="en-US" dirty="0"/>
              <a:t>This study confirmed that the </a:t>
            </a:r>
            <a:r>
              <a:rPr lang="en-US" b="1" dirty="0" err="1"/>
              <a:t>cryprotectant</a:t>
            </a:r>
            <a:r>
              <a:rPr lang="en-US" b="1" dirty="0"/>
              <a:t> medium </a:t>
            </a:r>
            <a:r>
              <a:rPr lang="en-US" dirty="0"/>
              <a:t>(final concentration 10% PVP-40 in PSG+G) introduced to cryopreserve </a:t>
            </a:r>
            <a:r>
              <a:rPr lang="en-US" i="1" dirty="0" err="1"/>
              <a:t>Babesia</a:t>
            </a:r>
            <a:r>
              <a:rPr lang="en-US" i="1" dirty="0"/>
              <a:t> spp</a:t>
            </a:r>
            <a:r>
              <a:rPr lang="en-US" dirty="0"/>
              <a:t>. </a:t>
            </a:r>
            <a:r>
              <a:rPr lang="en-US" b="1" dirty="0"/>
              <a:t>(Palmer et al. 1982) </a:t>
            </a:r>
            <a:r>
              <a:rPr lang="en-US" dirty="0"/>
              <a:t>is highly dependable for long term liquid nitrogen storage of cultured parasites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0B69B0-F49D-C680-A73B-417BFB4E63EC}"/>
              </a:ext>
            </a:extLst>
          </p:cNvPr>
          <p:cNvSpPr txBox="1"/>
          <p:nvPr/>
        </p:nvSpPr>
        <p:spPr>
          <a:xfrm>
            <a:off x="9936836" y="6460436"/>
            <a:ext cx="218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Amer r. Alhaboubi</a:t>
            </a:r>
          </a:p>
        </p:txBody>
      </p:sp>
    </p:spTree>
    <p:extLst>
      <p:ext uri="{BB962C8B-B14F-4D97-AF65-F5344CB8AC3E}">
        <p14:creationId xmlns:p14="http://schemas.microsoft.com/office/powerpoint/2010/main" val="2759913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6506" y="877056"/>
            <a:ext cx="54136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b="1" dirty="0">
                <a:ea typeface="Times New Roman" panose="02020603050405020304" pitchFamily="18" charset="0"/>
              </a:rPr>
              <a:t>Committee members</a:t>
            </a:r>
            <a:r>
              <a:rPr lang="en-US" dirty="0">
                <a:ea typeface="Times New Roman" panose="02020603050405020304" pitchFamily="18" charset="0"/>
              </a:rPr>
              <a:t>:</a:t>
            </a:r>
          </a:p>
          <a:p>
            <a:pPr marL="742950" lvl="1" indent="-285750">
              <a:buClr>
                <a:srgbClr val="92D050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>
                <a:ea typeface="Times New Roman" panose="02020603050405020304" pitchFamily="18" charset="0"/>
              </a:rPr>
              <a:t>Dr. Maria D. Esteve-Gasent  </a:t>
            </a:r>
          </a:p>
          <a:p>
            <a:pPr marL="742950" lvl="1" indent="-285750">
              <a:buClr>
                <a:srgbClr val="92D050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>
                <a:ea typeface="Times New Roman" panose="02020603050405020304" pitchFamily="18" charset="0"/>
              </a:rPr>
              <a:t>Dr. Patricia Holman              </a:t>
            </a:r>
          </a:p>
          <a:p>
            <a:pPr marL="742950" lvl="1" indent="-285750">
              <a:buClr>
                <a:srgbClr val="92D050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>
                <a:ea typeface="Times New Roman" panose="02020603050405020304" pitchFamily="18" charset="0"/>
              </a:rPr>
              <a:t>Dr. Linda Logan </a:t>
            </a:r>
          </a:p>
          <a:p>
            <a:pPr marL="742950" lvl="1" indent="-285750">
              <a:buClr>
                <a:srgbClr val="92D050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>
                <a:ea typeface="Times New Roman" panose="02020603050405020304" pitchFamily="18" charset="0"/>
              </a:rPr>
              <a:t>Dr. Luc R. </a:t>
            </a:r>
            <a:r>
              <a:rPr lang="en-US" dirty="0" err="1">
                <a:ea typeface="Times New Roman" panose="02020603050405020304" pitchFamily="18" charset="0"/>
              </a:rPr>
              <a:t>Berghman</a:t>
            </a:r>
            <a:r>
              <a:rPr lang="en-US" dirty="0">
                <a:ea typeface="Times New Roman" panose="02020603050405020304" pitchFamily="18" charset="0"/>
              </a:rPr>
              <a:t> </a:t>
            </a:r>
          </a:p>
          <a:p>
            <a:pPr marL="742950" lvl="1" indent="-285750">
              <a:buClr>
                <a:srgbClr val="92D050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>
                <a:ea typeface="Times New Roman" panose="02020603050405020304" pitchFamily="18" charset="0"/>
              </a:rPr>
              <a:t>Dr. </a:t>
            </a:r>
            <a:r>
              <a:rPr lang="en-US" dirty="0" err="1">
                <a:ea typeface="Times New Roman" panose="02020603050405020304" pitchFamily="18" charset="0"/>
              </a:rPr>
              <a:t>Adalberto</a:t>
            </a:r>
            <a:r>
              <a:rPr lang="en-US" dirty="0">
                <a:ea typeface="Times New Roman" panose="02020603050405020304" pitchFamily="18" charset="0"/>
              </a:rPr>
              <a:t> A. Perez de Leon </a:t>
            </a:r>
          </a:p>
          <a:p>
            <a:pPr marL="285750" indent="-285750"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b="1" dirty="0">
                <a:ea typeface="Times New Roman" panose="02020603050405020304" pitchFamily="18" charset="0"/>
              </a:rPr>
              <a:t>Veterinary Pathobiology at Texas A&amp;M University</a:t>
            </a:r>
            <a:r>
              <a:rPr lang="en-US" dirty="0">
                <a:ea typeface="Times New Roman" panose="02020603050405020304" pitchFamily="18" charset="0"/>
              </a:rPr>
              <a:t>, </a:t>
            </a:r>
          </a:p>
          <a:p>
            <a:pPr marL="742950" lvl="1" indent="-285750">
              <a:buClr>
                <a:srgbClr val="92D050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>
                <a:ea typeface="Times New Roman" panose="02020603050405020304" pitchFamily="18" charset="0"/>
              </a:rPr>
              <a:t>Dr. Ramesh </a:t>
            </a:r>
            <a:r>
              <a:rPr lang="en-US" dirty="0" err="1">
                <a:ea typeface="Times New Roman" panose="02020603050405020304" pitchFamily="18" charset="0"/>
              </a:rPr>
              <a:t>Vemulapalli</a:t>
            </a:r>
            <a:r>
              <a:rPr lang="en-US" dirty="0">
                <a:ea typeface="Times New Roman" panose="02020603050405020304" pitchFamily="18" charset="0"/>
              </a:rPr>
              <a:t> </a:t>
            </a:r>
          </a:p>
          <a:p>
            <a:pPr marL="742950" lvl="1" indent="-285750">
              <a:buClr>
                <a:srgbClr val="92D050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>
                <a:ea typeface="Times New Roman" panose="02020603050405020304" pitchFamily="18" charset="0"/>
              </a:rPr>
              <a:t>Dr. Thomas Craig</a:t>
            </a:r>
          </a:p>
          <a:p>
            <a:pPr marL="285750" indent="-285750"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b="1" dirty="0">
                <a:ea typeface="Times New Roman" panose="02020603050405020304" pitchFamily="18" charset="0"/>
              </a:rPr>
              <a:t>Maria Dr. Esteve-Gasent lab </a:t>
            </a:r>
          </a:p>
          <a:p>
            <a:pPr marL="742950" lvl="1" indent="-285750">
              <a:buClr>
                <a:srgbClr val="92D050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>
                <a:ea typeface="Times New Roman" panose="02020603050405020304" pitchFamily="18" charset="0"/>
              </a:rPr>
              <a:t>  Dr. Christina Brock </a:t>
            </a:r>
          </a:p>
          <a:p>
            <a:pPr marL="742950" lvl="1" indent="-285750">
              <a:buClr>
                <a:srgbClr val="92D050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>
                <a:ea typeface="Times New Roman" panose="02020603050405020304" pitchFamily="18" charset="0"/>
              </a:rPr>
              <a:t>  Dr. Wisam Hassan </a:t>
            </a:r>
          </a:p>
          <a:p>
            <a:pPr marL="742950" lvl="1" indent="-285750">
              <a:buClr>
                <a:srgbClr val="92D050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>
                <a:ea typeface="Times New Roman" panose="02020603050405020304" pitchFamily="18" charset="0"/>
              </a:rPr>
              <a:t>  Joseph </a:t>
            </a:r>
            <a:r>
              <a:rPr lang="en-US" dirty="0" err="1">
                <a:ea typeface="Times New Roman" panose="02020603050405020304" pitchFamily="18" charset="0"/>
              </a:rPr>
              <a:t>Modarlli</a:t>
            </a:r>
            <a:r>
              <a:rPr lang="en-US" dirty="0">
                <a:ea typeface="Times New Roman" panose="02020603050405020304" pitchFamily="18" charset="0"/>
              </a:rPr>
              <a:t> </a:t>
            </a:r>
          </a:p>
          <a:p>
            <a:pPr marL="742950" lvl="1" indent="-285750">
              <a:buClr>
                <a:srgbClr val="92D050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>
                <a:ea typeface="Times New Roman" panose="02020603050405020304" pitchFamily="18" charset="0"/>
              </a:rPr>
              <a:t>  Dr. </a:t>
            </a:r>
            <a:r>
              <a:rPr lang="en-US" dirty="0" err="1">
                <a:ea typeface="Times New Roman" panose="02020603050405020304" pitchFamily="18" charset="0"/>
              </a:rPr>
              <a:t>Eman</a:t>
            </a:r>
            <a:r>
              <a:rPr lang="en-US" dirty="0">
                <a:ea typeface="Times New Roman" panose="02020603050405020304" pitchFamily="18" charset="0"/>
              </a:rPr>
              <a:t> Hassan </a:t>
            </a:r>
          </a:p>
          <a:p>
            <a:pPr marL="742950" lvl="1" indent="-285750">
              <a:buClr>
                <a:srgbClr val="92D050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>
                <a:ea typeface="Times New Roman" panose="02020603050405020304" pitchFamily="18" charset="0"/>
              </a:rPr>
              <a:t>  Anna Lee, MPH</a:t>
            </a:r>
          </a:p>
          <a:p>
            <a:pPr marL="285750" indent="-285750"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b="1" dirty="0">
                <a:ea typeface="Times New Roman" panose="02020603050405020304" pitchFamily="18" charset="0"/>
              </a:rPr>
              <a:t>Dr. Holman’s lab - former students </a:t>
            </a:r>
          </a:p>
          <a:p>
            <a:pPr marL="742950" lvl="1" indent="-285750">
              <a:buClr>
                <a:srgbClr val="92D050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>
                <a:ea typeface="Times New Roman" panose="02020603050405020304" pitchFamily="18" charset="0"/>
              </a:rPr>
              <a:t> Dr. Dana A. Pollard</a:t>
            </a:r>
          </a:p>
          <a:p>
            <a:pPr marL="742950" lvl="1" indent="-285750">
              <a:buClr>
                <a:srgbClr val="92D050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>
                <a:ea typeface="Times New Roman" panose="02020603050405020304" pitchFamily="18" charset="0"/>
              </a:rPr>
              <a:t> Dr. Kimberly McCormack </a:t>
            </a:r>
          </a:p>
          <a:p>
            <a:pPr marL="285750" indent="-285750"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b="1" dirty="0">
                <a:ea typeface="Times New Roman" panose="02020603050405020304" pitchFamily="18" charset="0"/>
              </a:rPr>
              <a:t>Other lab members</a:t>
            </a:r>
          </a:p>
          <a:p>
            <a:pPr marL="742950" lvl="1" indent="-285750">
              <a:buClr>
                <a:srgbClr val="92D050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  Dr. Guan Zhu lab</a:t>
            </a:r>
          </a:p>
          <a:p>
            <a:pPr marL="742950" lvl="1" indent="-285750">
              <a:buClr>
                <a:srgbClr val="92D050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  Dr. Karen Snowden lab</a:t>
            </a:r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92400" y="893235"/>
            <a:ext cx="43226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92D050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ea typeface="Times New Roman" panose="02020603050405020304" pitchFamily="18" charset="0"/>
              </a:rPr>
              <a:t>Texas A&amp;M </a:t>
            </a:r>
            <a:r>
              <a:rPr lang="en-US" dirty="0" err="1">
                <a:ea typeface="Times New Roman" panose="02020603050405020304" pitchFamily="18" charset="0"/>
              </a:rPr>
              <a:t>AgriLife</a:t>
            </a:r>
            <a:r>
              <a:rPr lang="en-US" dirty="0">
                <a:ea typeface="Times New Roman" panose="02020603050405020304" pitchFamily="18" charset="0"/>
              </a:rPr>
              <a:t> Research</a:t>
            </a:r>
          </a:p>
          <a:p>
            <a:pPr marL="285750" indent="-285750">
              <a:buClr>
                <a:srgbClr val="92D050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ea typeface="Times New Roman" panose="02020603050405020304" pitchFamily="18" charset="0"/>
              </a:rPr>
              <a:t>Caldwell Zoo, Tyler, TX, </a:t>
            </a:r>
          </a:p>
          <a:p>
            <a:pPr marL="285750" indent="-285750">
              <a:buClr>
                <a:srgbClr val="92D050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ea typeface="Times New Roman" panose="02020603050405020304" pitchFamily="18" charset="0"/>
              </a:rPr>
              <a:t>USDA-APHIS, Ames, IA, </a:t>
            </a:r>
          </a:p>
          <a:p>
            <a:pPr marL="285750" indent="-285750">
              <a:buClr>
                <a:srgbClr val="92D050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ea typeface="Times New Roman" panose="02020603050405020304" pitchFamily="18" charset="0"/>
              </a:rPr>
              <a:t>USDA-ARS, Kerrville, TX</a:t>
            </a:r>
            <a:endParaRPr lang="en-US" dirty="0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386" y="3424653"/>
            <a:ext cx="1997379" cy="193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231" y="5458002"/>
            <a:ext cx="2524836" cy="1158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400" y="3823167"/>
            <a:ext cx="2385391" cy="914400"/>
          </a:xfrm>
          <a:prstGeom prst="rect">
            <a:avLst/>
          </a:prstGeom>
        </p:spPr>
      </p:pic>
      <p:pic>
        <p:nvPicPr>
          <p:cNvPr id="7170" name="Picture 2" descr="Welcome to KBUSLIRL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260" y="5108983"/>
            <a:ext cx="2242531" cy="13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22436" y="75843"/>
            <a:ext cx="41222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Acknowledgments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36160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564" y="1100136"/>
            <a:ext cx="5012871" cy="501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34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2E2428-58BA-458D-AA54-05502E63F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A68C90-2330-E549-89E1-7BEFA3DE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881026" cy="1322887"/>
          </a:xfrm>
        </p:spPr>
        <p:txBody>
          <a:bodyPr>
            <a:normAutofit/>
          </a:bodyPr>
          <a:lstStyle/>
          <a:p>
            <a:r>
              <a:rPr lang="en-US" b="1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879" y="1932488"/>
            <a:ext cx="7723329" cy="4170200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000" i="1" dirty="0">
                <a:cs typeface="Times New Roman" panose="02020603050405020304" pitchFamily="18" charset="0"/>
              </a:rPr>
              <a:t> Babesia </a:t>
            </a:r>
            <a:r>
              <a:rPr lang="en-US" sz="2000" i="1" dirty="0" err="1">
                <a:cs typeface="Times New Roman" panose="02020603050405020304" pitchFamily="18" charset="0"/>
              </a:rPr>
              <a:t>bovis</a:t>
            </a:r>
            <a:r>
              <a:rPr lang="en-US" sz="2000" i="1" dirty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&amp; </a:t>
            </a:r>
            <a:r>
              <a:rPr lang="en-US" sz="2000" i="1" dirty="0">
                <a:cs typeface="Times New Roman" panose="02020603050405020304" pitchFamily="18" charset="0"/>
              </a:rPr>
              <a:t>Babesia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cs typeface="Times New Roman" panose="02020603050405020304" pitchFamily="18" charset="0"/>
              </a:rPr>
              <a:t>bigemina</a:t>
            </a:r>
            <a:r>
              <a:rPr lang="en-US" sz="2000" dirty="0">
                <a:cs typeface="Times New Roman" panose="02020603050405020304" pitchFamily="18" charset="0"/>
              </a:rPr>
              <a:t> are blood borne intraerythrocytic, tick-transmitted protozoans </a:t>
            </a:r>
          </a:p>
          <a:p>
            <a:pPr>
              <a:buClr>
                <a:schemeClr val="accent6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000" dirty="0">
                <a:cs typeface="Times New Roman" panose="02020603050405020304" pitchFamily="18" charset="0"/>
              </a:rPr>
              <a:t> They are highly pathogenic and the causative agents of Bovine Babesiosis worldwide</a:t>
            </a:r>
          </a:p>
          <a:p>
            <a:pPr>
              <a:buClr>
                <a:schemeClr val="accent6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000" dirty="0">
                <a:cs typeface="Times New Roman" panose="02020603050405020304" pitchFamily="18" charset="0"/>
              </a:rPr>
              <a:t> Well-recognized disease of veterinary importance in cattle</a:t>
            </a:r>
          </a:p>
          <a:p>
            <a:pPr>
              <a:buClr>
                <a:schemeClr val="accent6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000" dirty="0">
                <a:cs typeface="Times New Roman" panose="02020603050405020304" pitchFamily="18" charset="0"/>
              </a:rPr>
              <a:t> Both are transmitted by the ticks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i="1" dirty="0">
                <a:cs typeface="Times New Roman" panose="02020603050405020304" pitchFamily="18" charset="0"/>
              </a:rPr>
              <a:t>Rhipicephalus </a:t>
            </a:r>
            <a:r>
              <a:rPr lang="en-US" sz="2000" dirty="0">
                <a:cs typeface="Times New Roman" panose="02020603050405020304" pitchFamily="18" charset="0"/>
              </a:rPr>
              <a:t>(</a:t>
            </a:r>
            <a:r>
              <a:rPr lang="en-US" sz="2000" i="1" dirty="0" err="1">
                <a:cs typeface="Times New Roman" panose="02020603050405020304" pitchFamily="18" charset="0"/>
              </a:rPr>
              <a:t>Boophilus</a:t>
            </a:r>
            <a:r>
              <a:rPr lang="en-US" sz="2000" dirty="0">
                <a:cs typeface="Times New Roman" panose="02020603050405020304" pitchFamily="18" charset="0"/>
              </a:rPr>
              <a:t>) </a:t>
            </a:r>
            <a:r>
              <a:rPr lang="en-US" sz="2000" i="1" dirty="0" err="1">
                <a:cs typeface="Times New Roman" panose="02020603050405020304" pitchFamily="18" charset="0"/>
              </a:rPr>
              <a:t>annulatus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2000" i="1" dirty="0">
                <a:cs typeface="Times New Roman" panose="02020603050405020304" pitchFamily="18" charset="0"/>
              </a:rPr>
              <a:t> Rhipicephalus </a:t>
            </a:r>
            <a:r>
              <a:rPr lang="en-US" sz="2000" dirty="0">
                <a:cs typeface="Times New Roman" panose="02020603050405020304" pitchFamily="18" charset="0"/>
              </a:rPr>
              <a:t>(</a:t>
            </a:r>
            <a:r>
              <a:rPr lang="en-US" sz="2000" i="1" dirty="0" err="1">
                <a:cs typeface="Times New Roman" panose="02020603050405020304" pitchFamily="18" charset="0"/>
              </a:rPr>
              <a:t>Boophilus</a:t>
            </a:r>
            <a:r>
              <a:rPr lang="en-US" sz="2000" dirty="0">
                <a:cs typeface="Times New Roman" panose="02020603050405020304" pitchFamily="18" charset="0"/>
              </a:rPr>
              <a:t>) </a:t>
            </a:r>
            <a:r>
              <a:rPr lang="en-US" sz="2000" i="1" dirty="0" err="1">
                <a:cs typeface="Times New Roman" panose="02020603050405020304" pitchFamily="18" charset="0"/>
              </a:rPr>
              <a:t>microplus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067" t="7500" r="10193" b="10277"/>
          <a:stretch/>
        </p:blipFill>
        <p:spPr>
          <a:xfrm>
            <a:off x="8795981" y="1053510"/>
            <a:ext cx="2906973" cy="47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01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5983" y="279913"/>
            <a:ext cx="1089702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i="1" dirty="0" err="1">
                <a:cs typeface="Times New Roman" panose="02020603050405020304" pitchFamily="18" charset="0"/>
              </a:rPr>
              <a:t>Babesia</a:t>
            </a:r>
            <a:r>
              <a:rPr lang="en-US" sz="3600" i="1" dirty="0"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cs typeface="Times New Roman" panose="02020603050405020304" pitchFamily="18" charset="0"/>
              </a:rPr>
              <a:t>bovis</a:t>
            </a:r>
            <a:r>
              <a:rPr lang="en-US" sz="3600" i="1" dirty="0">
                <a:cs typeface="Times New Roman" panose="02020603050405020304" pitchFamily="18" charset="0"/>
              </a:rPr>
              <a:t> </a:t>
            </a:r>
            <a:r>
              <a:rPr lang="en-US" sz="3600" dirty="0">
                <a:cs typeface="Times New Roman" panose="02020603050405020304" pitchFamily="18" charset="0"/>
              </a:rPr>
              <a:t>&amp; </a:t>
            </a:r>
            <a:r>
              <a:rPr lang="en-US" sz="3600" i="1" dirty="0" err="1">
                <a:cs typeface="Times New Roman" panose="02020603050405020304" pitchFamily="18" charset="0"/>
              </a:rPr>
              <a:t>Babesia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cs typeface="Times New Roman" panose="02020603050405020304" pitchFamily="18" charset="0"/>
              </a:rPr>
              <a:t>bigemina</a:t>
            </a:r>
            <a:r>
              <a:rPr lang="en-US" sz="3600" i="1" dirty="0">
                <a:cs typeface="Times New Roman" panose="02020603050405020304" pitchFamily="18" charset="0"/>
              </a:rPr>
              <a:t> </a:t>
            </a:r>
            <a:r>
              <a:rPr lang="en-US" sz="3600" dirty="0">
                <a:cs typeface="Times New Roman" panose="02020603050405020304" pitchFamily="18" charset="0"/>
              </a:rPr>
              <a:t>life cycle 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706686" y="5056052"/>
            <a:ext cx="2785211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Polymorphic Ray bodies</a:t>
            </a:r>
          </a:p>
          <a:p>
            <a:pPr algn="ctr"/>
            <a:r>
              <a:rPr lang="en-US" sz="2000" dirty="0"/>
              <a:t>(</a:t>
            </a:r>
            <a:r>
              <a:rPr lang="en-US" sz="2000" dirty="0" err="1"/>
              <a:t>Strahlenkorper</a:t>
            </a:r>
            <a:r>
              <a:rPr lang="en-US" sz="2000" dirty="0"/>
              <a:t>) 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/>
          <a:srcRect l="71064" t="40759" r="15881" b="38666"/>
          <a:stretch/>
        </p:blipFill>
        <p:spPr>
          <a:xfrm>
            <a:off x="9938614" y="3411518"/>
            <a:ext cx="1534885" cy="1360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20301" y="4798846"/>
            <a:ext cx="1439474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/>
              <a:t>Trophozoite</a:t>
            </a:r>
            <a:endParaRPr lang="en-US" sz="2000" dirty="0"/>
          </a:p>
          <a:p>
            <a:r>
              <a:rPr lang="en-US" sz="2000" dirty="0"/>
              <a:t> </a:t>
            </a:r>
            <a:r>
              <a:rPr lang="en-US" sz="2000" dirty="0" err="1"/>
              <a:t>Merozoite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6804689" y="5996699"/>
            <a:ext cx="11825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2000" dirty="0" err="1"/>
              <a:t>Gamonts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05242" y="1435156"/>
            <a:ext cx="1290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Sporozoite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492" y="4012698"/>
            <a:ext cx="963136" cy="6145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857" y="1756016"/>
            <a:ext cx="5359658" cy="41700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64802" y="2189259"/>
            <a:ext cx="2469523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Asexual reproduction </a:t>
            </a:r>
          </a:p>
          <a:p>
            <a:pPr algn="ctr"/>
            <a:r>
              <a:rPr lang="en-US" sz="2000" dirty="0"/>
              <a:t>In bovine RBCs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61000" y="2165585"/>
            <a:ext cx="2377440" cy="8229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Sexual reproduction </a:t>
            </a:r>
          </a:p>
          <a:p>
            <a:pPr algn="ctr"/>
            <a:r>
              <a:rPr lang="en-US" sz="2000" dirty="0"/>
              <a:t>In Tick vector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CD3C7-FB76-62D4-2F1B-56C2AB61F647}"/>
              </a:ext>
            </a:extLst>
          </p:cNvPr>
          <p:cNvSpPr txBox="1"/>
          <p:nvPr/>
        </p:nvSpPr>
        <p:spPr>
          <a:xfrm>
            <a:off x="9936836" y="6460436"/>
            <a:ext cx="218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Amer r. Alhaboubi</a:t>
            </a:r>
          </a:p>
        </p:txBody>
      </p:sp>
    </p:spTree>
    <p:extLst>
      <p:ext uri="{BB962C8B-B14F-4D97-AF65-F5344CB8AC3E}">
        <p14:creationId xmlns:p14="http://schemas.microsoft.com/office/powerpoint/2010/main" val="3349293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448" y="270520"/>
            <a:ext cx="10934129" cy="9384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>
                <a:cs typeface="Times New Roman" panose="02020603050405020304" pitchFamily="18" charset="0"/>
              </a:rPr>
              <a:t>Distribution and Eradicatioin </a:t>
            </a:r>
            <a:endParaRPr 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677" y="1436357"/>
            <a:ext cx="8413353" cy="499756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66000"/>
              <a:buFont typeface="Wingdings" panose="05000000000000000000" pitchFamily="2" charset="2"/>
              <a:buChar char="q"/>
            </a:pPr>
            <a:r>
              <a:rPr lang="en-US">
                <a:cs typeface="Times New Roman" panose="02020603050405020304" pitchFamily="18" charset="0"/>
              </a:rPr>
              <a:t>Bovine babesiosis found globally in tropical and subtropical areas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66000"/>
              <a:buFont typeface="Wingdings" panose="05000000000000000000" pitchFamily="2" charset="2"/>
              <a:buChar char="q"/>
            </a:pPr>
            <a:r>
              <a:rPr lang="en-US">
                <a:cs typeface="Times New Roman" panose="02020603050405020304" pitchFamily="18" charset="0"/>
              </a:rPr>
              <a:t>United States free in </a:t>
            </a:r>
            <a:r>
              <a:rPr lang="en-US" b="1">
                <a:cs typeface="Times New Roman" panose="02020603050405020304" pitchFamily="18" charset="0"/>
              </a:rPr>
              <a:t>1943 after </a:t>
            </a:r>
            <a:r>
              <a:rPr lang="en-US">
                <a:cs typeface="Times New Roman" panose="02020603050405020304" pitchFamily="18" charset="0"/>
              </a:rPr>
              <a:t>an extensive vector tick eradication program. (</a:t>
            </a:r>
            <a:r>
              <a:rPr lang="en-US" b="1"/>
              <a:t>Texas cattle fever)</a:t>
            </a:r>
            <a:endParaRPr lang="en-US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66000"/>
              <a:buFont typeface="Wingdings" panose="05000000000000000000" pitchFamily="2" charset="2"/>
              <a:buChar char="q"/>
            </a:pPr>
            <a:r>
              <a:rPr lang="en-US" sz="2800">
                <a:cs typeface="Times New Roman" panose="02020603050405020304" pitchFamily="18" charset="0"/>
              </a:rPr>
              <a:t>A permanent vector tick </a:t>
            </a:r>
            <a:r>
              <a:rPr lang="en-US" sz="2800" b="1">
                <a:cs typeface="Times New Roman" panose="02020603050405020304" pitchFamily="18" charset="0"/>
              </a:rPr>
              <a:t>buffer zone remains along the Texas border </a:t>
            </a:r>
            <a:r>
              <a:rPr lang="en-US" sz="2800">
                <a:cs typeface="Times New Roman" panose="02020603050405020304" pitchFamily="18" charset="0"/>
              </a:rPr>
              <a:t>with Mexico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66000"/>
              <a:buFont typeface="Wingdings" panose="05000000000000000000" pitchFamily="2" charset="2"/>
              <a:buChar char="q"/>
            </a:pPr>
            <a:r>
              <a:rPr lang="en-US" sz="2800">
                <a:cs typeface="Times New Roman" panose="02020603050405020304" pitchFamily="18" charset="0"/>
              </a:rPr>
              <a:t>Continuous </a:t>
            </a:r>
            <a:r>
              <a:rPr lang="en-US" sz="2800" b="1">
                <a:cs typeface="Times New Roman" panose="02020603050405020304" pitchFamily="18" charset="0"/>
              </a:rPr>
              <a:t>threat of reemergence </a:t>
            </a:r>
            <a:r>
              <a:rPr lang="en-US" sz="2800">
                <a:cs typeface="Times New Roman" panose="02020603050405020304" pitchFamily="18" charset="0"/>
              </a:rPr>
              <a:t>due to endemic babesiosis in Mexico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66000"/>
              <a:buFont typeface="Wingdings" panose="05000000000000000000" pitchFamily="2" charset="2"/>
              <a:buChar char="q"/>
            </a:pPr>
            <a:r>
              <a:rPr lang="en-US" sz="2800">
                <a:cs typeface="Times New Roman" panose="02020603050405020304" pitchFamily="18" charset="0"/>
              </a:rPr>
              <a:t>Recent increase in </a:t>
            </a:r>
            <a:r>
              <a:rPr lang="en-US" sz="2800" b="1">
                <a:cs typeface="Times New Roman" panose="02020603050405020304" pitchFamily="18" charset="0"/>
              </a:rPr>
              <a:t>tick vector outbreaks </a:t>
            </a:r>
            <a:r>
              <a:rPr lang="en-US" sz="2800">
                <a:cs typeface="Times New Roman" panose="02020603050405020304" pitchFamily="18" charset="0"/>
              </a:rPr>
              <a:t>outside the buffer zone in Texas 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pic>
        <p:nvPicPr>
          <p:cNvPr id="7170" name="Picture 2" descr="Image result for texas cattle tick fe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281" y="1815026"/>
            <a:ext cx="2793269" cy="189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380" y="3878022"/>
            <a:ext cx="2684197" cy="20148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977DFC-447A-A896-6B7E-2C0C912127DA}"/>
              </a:ext>
            </a:extLst>
          </p:cNvPr>
          <p:cNvSpPr txBox="1"/>
          <p:nvPr/>
        </p:nvSpPr>
        <p:spPr>
          <a:xfrm>
            <a:off x="9936836" y="6460436"/>
            <a:ext cx="218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Amer r. Alhaboubi</a:t>
            </a:r>
          </a:p>
        </p:txBody>
      </p:sp>
    </p:spTree>
    <p:extLst>
      <p:ext uri="{BB962C8B-B14F-4D97-AF65-F5344CB8AC3E}">
        <p14:creationId xmlns:p14="http://schemas.microsoft.com/office/powerpoint/2010/main" val="2097077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0" y="514350"/>
            <a:ext cx="10515600" cy="110013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>
                <a:cs typeface="Times New Roman" panose="02020603050405020304" pitchFamily="18" charset="0"/>
              </a:rPr>
              <a:t>Clinical 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277100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66000"/>
              <a:buFont typeface="Wingdings" panose="05000000000000000000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The disease affects adult animals more severely than young, leading to </a:t>
            </a:r>
            <a:r>
              <a:rPr lang="en-US" b="1" dirty="0">
                <a:cs typeface="Times New Roman" panose="02020603050405020304" pitchFamily="18" charset="0"/>
              </a:rPr>
              <a:t>enzootic stability</a:t>
            </a:r>
            <a:r>
              <a:rPr lang="en-US" dirty="0">
                <a:cs typeface="Times New Roman" panose="02020603050405020304" pitchFamily="18" charset="0"/>
              </a:rPr>
              <a:t> in regions where the climate is favorable to the tick vector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66000"/>
              <a:buFont typeface="Wingdings" panose="05000000000000000000" pitchFamily="2" charset="2"/>
              <a:buChar char="q"/>
            </a:pPr>
            <a:r>
              <a:rPr lang="en-US" b="1" dirty="0">
                <a:cs typeface="Times New Roman" panose="02020603050405020304" pitchFamily="18" charset="0"/>
              </a:rPr>
              <a:t>Clinical signs such as high fever, anemia, and hemoglobinuria, or even neurological signs</a:t>
            </a:r>
            <a:r>
              <a:rPr lang="en-US" dirty="0">
                <a:cs typeface="Times New Roman" panose="02020603050405020304" pitchFamily="18" charset="0"/>
              </a:rPr>
              <a:t> may result from infection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66000"/>
              <a:buFont typeface="Wingdings" panose="05000000000000000000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Economic burden to the livestock industry due to abortions, loss of milk or meat production, loss of draft power or even death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450" y="1825625"/>
            <a:ext cx="2971800" cy="39774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96200" y="5992297"/>
            <a:ext cx="405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Tamuin</a:t>
            </a:r>
            <a:r>
              <a:rPr lang="en-US" dirty="0"/>
              <a:t>, San Luis Potosi outbreak  Mexico</a:t>
            </a:r>
          </a:p>
        </p:txBody>
      </p:sp>
    </p:spTree>
    <p:extLst>
      <p:ext uri="{BB962C8B-B14F-4D97-AF65-F5344CB8AC3E}">
        <p14:creationId xmlns:p14="http://schemas.microsoft.com/office/powerpoint/2010/main" val="3336600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776" y="424074"/>
            <a:ext cx="10903372" cy="86211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000" b="1">
                <a:cs typeface="Times New Roman" panose="02020603050405020304" pitchFamily="18" charset="0"/>
              </a:rPr>
              <a:t>Continuous </a:t>
            </a:r>
            <a:r>
              <a:rPr lang="en-US" sz="4000" b="1" i="1">
                <a:cs typeface="Times New Roman" panose="02020603050405020304" pitchFamily="18" charset="0"/>
              </a:rPr>
              <a:t>in vitro </a:t>
            </a:r>
            <a:r>
              <a:rPr lang="en-US" sz="4000" b="1">
                <a:cs typeface="Times New Roman" panose="02020603050405020304" pitchFamily="18" charset="0"/>
              </a:rPr>
              <a:t>Cultivation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389" y="1555667"/>
            <a:ext cx="10663284" cy="480703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400">
                <a:cs typeface="Times New Roman" panose="02020603050405020304" pitchFamily="18" charset="0"/>
              </a:rPr>
              <a:t>Microaerophilous Stationary Phase (MASP) culture system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55000"/>
              <a:buFont typeface="Wingdings" panose="05000000000000000000" pitchFamily="2" charset="2"/>
              <a:buChar char="q"/>
            </a:pPr>
            <a:r>
              <a:rPr lang="en-US" b="1">
                <a:cs typeface="Times New Roman" panose="02020603050405020304" pitchFamily="18" charset="0"/>
              </a:rPr>
              <a:t>Microaerophilous</a:t>
            </a:r>
            <a:r>
              <a:rPr lang="en-US">
                <a:cs typeface="Times New Roman" panose="02020603050405020304" pitchFamily="18" charset="0"/>
              </a:rPr>
              <a:t> – </a:t>
            </a:r>
            <a:r>
              <a:rPr lang="en-US" i="1">
                <a:cs typeface="Times New Roman" panose="02020603050405020304" pitchFamily="18" charset="0"/>
              </a:rPr>
              <a:t>Babesia</a:t>
            </a:r>
            <a:r>
              <a:rPr lang="en-US">
                <a:cs typeface="Times New Roman" panose="02020603050405020304" pitchFamily="18" charset="0"/>
              </a:rPr>
              <a:t> multiplication is dependent on </a:t>
            </a:r>
            <a:r>
              <a:rPr lang="en-US" b="1">
                <a:cs typeface="Times New Roman" panose="02020603050405020304" pitchFamily="18" charset="0"/>
              </a:rPr>
              <a:t>a low oxygen tension</a:t>
            </a:r>
            <a:r>
              <a:rPr lang="en-US">
                <a:cs typeface="Times New Roman" panose="02020603050405020304" pitchFamily="18" charset="0"/>
              </a:rPr>
              <a:t> in the erythrocyte layer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55000"/>
              <a:buFont typeface="Wingdings" panose="05000000000000000000" pitchFamily="2" charset="2"/>
              <a:buChar char="q"/>
            </a:pPr>
            <a:r>
              <a:rPr lang="en-US" b="1">
                <a:cs typeface="Times New Roman" panose="02020603050405020304" pitchFamily="18" charset="0"/>
              </a:rPr>
              <a:t>Stationary Phase </a:t>
            </a:r>
            <a:r>
              <a:rPr lang="en-US">
                <a:cs typeface="Times New Roman" panose="02020603050405020304" pitchFamily="18" charset="0"/>
              </a:rPr>
              <a:t>– The erythrocytic stages of the parasite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55000"/>
              <a:buFont typeface="Wingdings" panose="05000000000000000000" pitchFamily="2" charset="2"/>
              <a:buChar char="q"/>
            </a:pPr>
            <a:r>
              <a:rPr lang="en-US">
                <a:cs typeface="Times New Roman" panose="02020603050405020304" pitchFamily="18" charset="0"/>
              </a:rPr>
              <a:t>Donor erythrocytes and nutrients are provided for </a:t>
            </a:r>
            <a:r>
              <a:rPr lang="en-US" i="1">
                <a:cs typeface="Times New Roman" panose="02020603050405020304" pitchFamily="18" charset="0"/>
              </a:rPr>
              <a:t>Babesia </a:t>
            </a:r>
            <a:r>
              <a:rPr lang="en-US">
                <a:cs typeface="Times New Roman" panose="02020603050405020304" pitchFamily="18" charset="0"/>
              </a:rPr>
              <a:t>invasion and multiplication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187" t="14166" r="19218" b="22501"/>
          <a:stretch/>
        </p:blipFill>
        <p:spPr>
          <a:xfrm>
            <a:off x="3467100" y="3937535"/>
            <a:ext cx="5219700" cy="271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39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825625"/>
            <a:ext cx="11016698" cy="4351338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75000"/>
              <a:buNone/>
            </a:pPr>
            <a:r>
              <a:rPr lang="en-US" dirty="0">
                <a:cs typeface="Times New Roman" panose="02020603050405020304" pitchFamily="18" charset="0"/>
              </a:rPr>
              <a:t>Continuous cultivation: 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b="1" i="1" dirty="0">
                <a:cs typeface="Times New Roman" panose="02020603050405020304" pitchFamily="18" charset="0"/>
              </a:rPr>
              <a:t>Babesia </a:t>
            </a:r>
            <a:r>
              <a:rPr lang="en-US" b="1" i="1" dirty="0" err="1">
                <a:cs typeface="Times New Roman" panose="02020603050405020304" pitchFamily="18" charset="0"/>
              </a:rPr>
              <a:t>bovis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led          to </a:t>
            </a:r>
            <a:r>
              <a:rPr lang="en-US" b="1" i="1" dirty="0">
                <a:cs typeface="Times New Roman" panose="02020603050405020304" pitchFamily="18" charset="0"/>
              </a:rPr>
              <a:t>B. </a:t>
            </a:r>
            <a:r>
              <a:rPr lang="en-US" b="1" i="1" dirty="0" err="1">
                <a:cs typeface="Times New Roman" panose="02020603050405020304" pitchFamily="18" charset="0"/>
              </a:rPr>
              <a:t>bigemina</a:t>
            </a:r>
            <a:r>
              <a:rPr lang="en-US" b="1" i="1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cultures (Levy and </a:t>
            </a:r>
            <a:r>
              <a:rPr lang="en-US" dirty="0" err="1">
                <a:cs typeface="Times New Roman" panose="02020603050405020304" pitchFamily="18" charset="0"/>
              </a:rPr>
              <a:t>Ristic</a:t>
            </a:r>
            <a:r>
              <a:rPr lang="en-US" dirty="0">
                <a:cs typeface="Times New Roman" panose="02020603050405020304" pitchFamily="18" charset="0"/>
              </a:rPr>
              <a:t>, 1980; Vega et al., 1985)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dirty="0">
                <a:cs typeface="Times New Roman" panose="02020603050405020304" pitchFamily="18" charset="0"/>
              </a:rPr>
              <a:t>Cultured </a:t>
            </a:r>
            <a:r>
              <a:rPr lang="en-US" i="1" dirty="0" err="1">
                <a:cs typeface="Times New Roman" panose="02020603050405020304" pitchFamily="18" charset="0"/>
              </a:rPr>
              <a:t>Babesia</a:t>
            </a:r>
            <a:r>
              <a:rPr lang="en-US" i="1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spp. are an </a:t>
            </a:r>
            <a:r>
              <a:rPr lang="en-US" b="1" dirty="0">
                <a:cs typeface="Times New Roman" panose="02020603050405020304" pitchFamily="18" charset="0"/>
              </a:rPr>
              <a:t>unlimited laboratory source </a:t>
            </a:r>
            <a:r>
              <a:rPr lang="en-US" dirty="0">
                <a:cs typeface="Times New Roman" panose="02020603050405020304" pitchFamily="18" charset="0"/>
              </a:rPr>
              <a:t>of </a:t>
            </a:r>
            <a:r>
              <a:rPr lang="en-US" b="1" dirty="0">
                <a:cs typeface="Times New Roman" panose="02020603050405020304" pitchFamily="18" charset="0"/>
              </a:rPr>
              <a:t>parasites free of adventitious </a:t>
            </a:r>
            <a:r>
              <a:rPr lang="en-US" dirty="0">
                <a:cs typeface="Times New Roman" panose="02020603050405020304" pitchFamily="18" charset="0"/>
              </a:rPr>
              <a:t>organisms for numerous applications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b="1" dirty="0">
                <a:cs typeface="Times New Roman" panose="02020603050405020304" pitchFamily="18" charset="0"/>
              </a:rPr>
              <a:t>Molecular and biochemical studies</a:t>
            </a:r>
            <a:r>
              <a:rPr lang="en-US" dirty="0">
                <a:cs typeface="Times New Roman" panose="02020603050405020304" pitchFamily="18" charset="0"/>
              </a:rPr>
              <a:t>, </a:t>
            </a:r>
            <a:r>
              <a:rPr lang="en-US" b="1" dirty="0">
                <a:cs typeface="Times New Roman" panose="02020603050405020304" pitchFamily="18" charset="0"/>
              </a:rPr>
              <a:t>anti-</a:t>
            </a:r>
            <a:r>
              <a:rPr lang="en-US" b="1" dirty="0" err="1">
                <a:cs typeface="Times New Roman" panose="02020603050405020304" pitchFamily="18" charset="0"/>
              </a:rPr>
              <a:t>babesial</a:t>
            </a:r>
            <a:r>
              <a:rPr lang="en-US" dirty="0">
                <a:cs typeface="Times New Roman" panose="02020603050405020304" pitchFamily="18" charset="0"/>
              </a:rPr>
              <a:t> drug testing, </a:t>
            </a:r>
            <a:r>
              <a:rPr lang="en-US" b="1" dirty="0">
                <a:cs typeface="Times New Roman" panose="02020603050405020304" pitchFamily="18" charset="0"/>
              </a:rPr>
              <a:t>diagnostics </a:t>
            </a:r>
            <a:r>
              <a:rPr lang="en-US" dirty="0">
                <a:cs typeface="Times New Roman" panose="02020603050405020304" pitchFamily="18" charset="0"/>
              </a:rPr>
              <a:t>and </a:t>
            </a:r>
            <a:r>
              <a:rPr lang="en-US" b="1" dirty="0">
                <a:cs typeface="Times New Roman" panose="02020603050405020304" pitchFamily="18" charset="0"/>
              </a:rPr>
              <a:t>vaccine</a:t>
            </a:r>
            <a:r>
              <a:rPr lang="en-US" dirty="0">
                <a:cs typeface="Times New Roman" panose="02020603050405020304" pitchFamily="18" charset="0"/>
              </a:rPr>
              <a:t> development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65776" y="424074"/>
            <a:ext cx="10903372" cy="86211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>
                <a:cs typeface="Times New Roman" panose="02020603050405020304" pitchFamily="18" charset="0"/>
              </a:rPr>
              <a:t>Continuous </a:t>
            </a:r>
            <a:r>
              <a:rPr lang="en-US" sz="4000" b="1" i="1" dirty="0">
                <a:cs typeface="Times New Roman" panose="02020603050405020304" pitchFamily="18" charset="0"/>
              </a:rPr>
              <a:t>in vitro </a:t>
            </a:r>
            <a:r>
              <a:rPr lang="en-US" sz="4000" b="1" dirty="0">
                <a:cs typeface="Times New Roman" panose="02020603050405020304" pitchFamily="18" charset="0"/>
              </a:rPr>
              <a:t>Cultivation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D1A4669-40D1-095E-4E7A-B54805583EB4}"/>
              </a:ext>
            </a:extLst>
          </p:cNvPr>
          <p:cNvSpPr/>
          <p:nvPr/>
        </p:nvSpPr>
        <p:spPr>
          <a:xfrm>
            <a:off x="3488634" y="2504660"/>
            <a:ext cx="665921" cy="2087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55216-F76F-A130-0706-1C581AE99B90}"/>
              </a:ext>
            </a:extLst>
          </p:cNvPr>
          <p:cNvSpPr txBox="1"/>
          <p:nvPr/>
        </p:nvSpPr>
        <p:spPr>
          <a:xfrm>
            <a:off x="9936836" y="6460436"/>
            <a:ext cx="218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Amer r. Alhaboubi</a:t>
            </a:r>
          </a:p>
        </p:txBody>
      </p:sp>
    </p:spTree>
    <p:extLst>
      <p:ext uri="{BB962C8B-B14F-4D97-AF65-F5344CB8AC3E}">
        <p14:creationId xmlns:p14="http://schemas.microsoft.com/office/powerpoint/2010/main" val="2753864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419" y="365125"/>
            <a:ext cx="10870094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/>
              <a:t>Specific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417" y="1889370"/>
            <a:ext cx="10870095" cy="4111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To recover </a:t>
            </a:r>
            <a:r>
              <a:rPr lang="en-US" dirty="0" err="1"/>
              <a:t>cryostocks</a:t>
            </a:r>
            <a:r>
              <a:rPr lang="en-US" dirty="0"/>
              <a:t> cultured </a:t>
            </a:r>
            <a:r>
              <a:rPr lang="en-US" i="1" dirty="0"/>
              <a:t>B. </a:t>
            </a:r>
            <a:r>
              <a:rPr lang="en-US" i="1" dirty="0" err="1"/>
              <a:t>bovis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/>
              <a:t>B. </a:t>
            </a:r>
            <a:r>
              <a:rPr lang="en-US" i="1" dirty="0" err="1"/>
              <a:t>bigemina</a:t>
            </a:r>
            <a:r>
              <a:rPr lang="en-US" i="1" dirty="0"/>
              <a:t> </a:t>
            </a:r>
            <a:r>
              <a:rPr lang="en-US" dirty="0"/>
              <a:t>after storage for nearly 30 years in liquid nitrogen </a:t>
            </a:r>
          </a:p>
          <a:p>
            <a:pPr>
              <a:lnSpc>
                <a:spcPct val="150000"/>
              </a:lnSpc>
              <a:buClr>
                <a:srgbClr val="92D05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To compare animal </a:t>
            </a:r>
            <a:r>
              <a:rPr lang="en-US" b="1" dirty="0"/>
              <a:t>donors</a:t>
            </a:r>
            <a:r>
              <a:rPr lang="en-US" dirty="0"/>
              <a:t> for suitability of  erythrocytes and serum in culturing </a:t>
            </a:r>
            <a:r>
              <a:rPr lang="en-US" i="1" dirty="0" err="1"/>
              <a:t>Babesia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20497</TotalTime>
  <Words>1823</Words>
  <Application>Microsoft Office PowerPoint</Application>
  <PresentationFormat>Widescreen</PresentationFormat>
  <Paragraphs>179</Paragraphs>
  <Slides>26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Courier New</vt:lpstr>
      <vt:lpstr>Times New Roman</vt:lpstr>
      <vt:lpstr>Wingdings</vt:lpstr>
      <vt:lpstr>Office Theme</vt:lpstr>
      <vt:lpstr>Prism 7</vt:lpstr>
      <vt:lpstr>PowerPoint Presentation</vt:lpstr>
      <vt:lpstr>PowerPoint Presentation</vt:lpstr>
      <vt:lpstr>Introduction</vt:lpstr>
      <vt:lpstr>PowerPoint Presentation</vt:lpstr>
      <vt:lpstr>Distribution and Eradicatioin </vt:lpstr>
      <vt:lpstr>Clinical Signs</vt:lpstr>
      <vt:lpstr>Continuous in vitro Cultivation</vt:lpstr>
      <vt:lpstr>Continuous in vitro Cultivation</vt:lpstr>
      <vt:lpstr>Specific Objectives</vt:lpstr>
      <vt:lpstr>PowerPoint Presentation</vt:lpstr>
      <vt:lpstr>Materials and Methods </vt:lpstr>
      <vt:lpstr>Thawing Stored Ampoules</vt:lpstr>
      <vt:lpstr>Donor Cattle and Blood Preparation </vt:lpstr>
      <vt:lpstr>The study confirmed that the cryprotectant medium (final concentration 10% PVP-40 in PSG+G) introduced to cryopreserve Babesia spp.  highly dependable for long term liquid nitrogen storage of cultured parasites</vt:lpstr>
      <vt:lpstr>Medium Preparation </vt:lpstr>
      <vt:lpstr>Babesia spp. Cryostock Recovery</vt:lpstr>
      <vt:lpstr>Babesia spp. Stock Recovery</vt:lpstr>
      <vt:lpstr>Daily Monitoring and Media Replenishment</vt:lpstr>
      <vt:lpstr>PowerPoint Presentation</vt:lpstr>
      <vt:lpstr>PowerPoint Presentation</vt:lpstr>
      <vt:lpstr>Cryopreservation and Recovery of B. bovis Cultured in #913 </vt:lpstr>
      <vt:lpstr>Results </vt:lpstr>
      <vt:lpstr>PowerPoint Presentation</vt:lpstr>
      <vt:lpstr>Discussion &amp; take home message </vt:lpstr>
      <vt:lpstr>PowerPoint Presentation</vt:lpstr>
      <vt:lpstr>PowerPoint Presentation</vt:lpstr>
    </vt:vector>
  </TitlesOfParts>
  <Company>College of Veterinary Medicine - Texas A&amp;M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Amer Fadhl</dc:creator>
  <cp:lastModifiedBy>Amer Alhaboubi</cp:lastModifiedBy>
  <cp:revision>695</cp:revision>
  <cp:lastPrinted>2017-07-21T19:57:37Z</cp:lastPrinted>
  <dcterms:created xsi:type="dcterms:W3CDTF">2016-11-14T19:01:30Z</dcterms:created>
  <dcterms:modified xsi:type="dcterms:W3CDTF">2024-02-23T07:19:49Z</dcterms:modified>
  <cp:contentStatus/>
</cp:coreProperties>
</file>