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56" r:id="rId3"/>
    <p:sldId id="269" r:id="rId4"/>
    <p:sldId id="258" r:id="rId5"/>
    <p:sldId id="259" r:id="rId6"/>
    <p:sldId id="260" r:id="rId7"/>
    <p:sldId id="262" r:id="rId8"/>
    <p:sldId id="261" r:id="rId9"/>
    <p:sldId id="280" r:id="rId10"/>
    <p:sldId id="272" r:id="rId11"/>
    <p:sldId id="273" r:id="rId12"/>
    <p:sldId id="263" r:id="rId13"/>
    <p:sldId id="276" r:id="rId14"/>
    <p:sldId id="277" r:id="rId15"/>
    <p:sldId id="281" r:id="rId16"/>
    <p:sldId id="264" r:id="rId17"/>
    <p:sldId id="266" r:id="rId18"/>
    <p:sldId id="278" r:id="rId19"/>
    <p:sldId id="282" r:id="rId20"/>
    <p:sldId id="279" r:id="rId21"/>
    <p:sldId id="270" r:id="rId22"/>
    <p:sldId id="283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79536" autoAdjust="0"/>
  </p:normalViewPr>
  <p:slideViewPr>
    <p:cSldViewPr snapToGrid="0">
      <p:cViewPr varScale="1">
        <p:scale>
          <a:sx n="53" d="100"/>
          <a:sy n="53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7F600-C6C8-42CC-A6FB-122D4EE20DF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C2230-8AB1-448D-B3EF-183087B9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6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Desalination has been used for thousands of years. Greek sailors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boiled water so that fresh water could evaporate away from the salt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. Also, the Romans trapped salt with clay filters.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C2230-8AB1-448D-B3EF-183087B94A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6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4F4F4F"/>
                </a:solidFill>
                <a:effectLst/>
                <a:latin typeface="Montserrat" panose="00000500000000000000" pitchFamily="2" charset="0"/>
              </a:rPr>
              <a:t>osmosis is the natural tendency of solvent molecules to move in order to equalize solute concentration on either side of a semipermeable membrane.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C2230-8AB1-448D-B3EF-183087B94A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1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C2230-8AB1-448D-B3EF-183087B94A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4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6174E-855D-E9D2-68AC-575D6BE3E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156E2-F757-73D7-D827-1E04A06F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B1183-7F1A-3EC1-1E9F-20738172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2F50-0708-499B-A37C-D5DFCD3BDC7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0B0E5-7055-A196-E555-146192AF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6DC3C-98A5-BB13-9747-1C20B002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8A3-2397-492E-AEC3-1265EBEB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2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5FF15-D863-19E3-5E8D-74B4D49A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082A1-4BED-44E5-895F-22DFD5F2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6B9B3-E606-4188-8C28-A3415192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2F50-0708-499B-A37C-D5DFCD3BDC7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5296A-9415-6FDD-453B-A00871AA4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061BD-3B66-1E17-C8BF-BE5460C6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8A3-2397-492E-AEC3-1265EBEB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9011B7-76D0-19BA-C136-A1C6EBF10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9DA39-52A6-9BF4-0D39-F07642862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D7511-FB29-818F-4415-78E51CFE9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2F50-0708-499B-A37C-D5DFCD3BDC7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36B0A-358F-46AD-2B8F-7D9BD103F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9BCEB-4292-6F75-D7D3-89A54133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8A3-2397-492E-AEC3-1265EBEB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2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A33D-8987-A43D-4001-6C299200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84A9-AEEF-8708-FEF5-FE7392C5A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24AE3-EE32-1D65-AFE2-B6900E06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2F50-0708-499B-A37C-D5DFCD3BDC7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04C4B-106B-9F22-F529-97E81DE2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67367-A950-4BAA-D0B3-E5D8E199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8A3-2397-492E-AEC3-1265EBEB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9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DAA8F-EB8D-8ECC-AB01-F688F604D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47028-B578-CC69-9697-9C4069931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5E2D0-C424-D50A-6A6E-9D3A5195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2F50-0708-499B-A37C-D5DFCD3BDC7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B492D-FD29-7790-4016-C3DBAEC2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5DBF4-4BBE-C98A-7B39-27DA9716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8A3-2397-492E-AEC3-1265EBEB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8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F72BB-08E9-AB5F-D4CE-ED4D4873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60771-F08E-A975-AE4B-E6EC5755E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22B62-C4D7-FFCE-F777-727C6A0DF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DDAA1-467F-6140-38D1-5DFC1889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2F50-0708-499B-A37C-D5DFCD3BDC7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B1230-97A3-2572-332C-A016C2A7A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097FA-5160-9932-BEAB-6DFCFC8A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8A3-2397-492E-AEC3-1265EBEB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7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087F8-DF2F-0F93-8391-3E4631EC8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FE1F5-BEA1-4B5C-EA3B-93BB4D77E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47718-4D64-1DFB-E24A-FCD76AE50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93F6BF-258A-72CB-2D82-FAE979C1F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2E6DD-DE51-2EF6-4163-339AEBC2E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F9383C-20EF-760C-B034-C351A8F5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2F50-0708-499B-A37C-D5DFCD3BDC7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FDAC0-9CB1-E2AC-54F4-CB7D5C2D4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405EBA-B589-694E-28AC-F5A8E195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8A3-2397-492E-AEC3-1265EBEB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7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E3342-7C59-C5C5-3999-3C80ED58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8B4D1A-B675-38C7-21BD-94A0D40C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2F50-0708-499B-A37C-D5DFCD3BDC7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6A4F0-856A-B278-8E7D-5C586DA5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96A2A-8486-B899-36A1-B4B15683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8A3-2397-492E-AEC3-1265EBEB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4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151D7B-CF35-7927-01AB-5B94B177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2F50-0708-499B-A37C-D5DFCD3BDC7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543B54-32EC-1A62-63EC-22D91147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E8789-AE63-F525-5995-19CDDADD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8A3-2397-492E-AEC3-1265EBEB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2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1356B-C901-0E5C-974D-7784CDD7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7F59E-9946-4990-D13F-6D161E0EA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C8CC-3923-6681-E3A4-D629628E0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048EE-0E63-E8A2-DDF4-366B5779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2F50-0708-499B-A37C-D5DFCD3BDC7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5A379-592A-ECB6-DCD9-2457D0FCF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10B50-AE15-E3D0-1684-61A80C5E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8A3-2397-492E-AEC3-1265EBEB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5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9C31-3606-AA11-15C0-5DBDC1D9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064E98-EA78-5B36-50B4-34DBA95FB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6CA6B-6946-C881-5306-BF7669B57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96BCB-2025-7652-E337-96DB1CCA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2F50-0708-499B-A37C-D5DFCD3BDC7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61826-4556-C3D5-C9F5-52F3C9B5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B90DB-203A-86B2-1E32-A3A749BD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A8A3-2397-492E-AEC3-1265EBEB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7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09624-F927-A1EF-E384-B26D78C0E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3E5A2-FE5E-7855-AA2F-D4BD22983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5B54B-6D8C-9032-1E15-E8248B5BA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982F50-0708-499B-A37C-D5DFCD3BDC7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668B3-E3D9-430B-CBFF-2CED00DE5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2929C-D45E-A5E5-19EA-6E8E073C5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7CA8A3-2397-492E-AEC3-1265EBEB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4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mcotech.com/remove-lead-from-industrial-water-wastewater/?__hstc=159917922.9502b2d14d216544601c91f10d26d562.1692805493144.1692805493144.1692805493144.1&amp;__hssc=159917922.1.1692805493144&amp;__hsfp=551255700" TargetMode="External"/><Relationship Id="rId2" Type="http://schemas.openxmlformats.org/officeDocument/2006/relationships/hyperlink" Target="https://samcotech.com/what-are-microfiltration-and-ultrafiltration-and-how-do-they-work/?__hstc=159917922.9502b2d14d216544601c91f10d26d562.1692805493144.1692805493144.1692805493144.1&amp;__hssc=159917922.1.1692805493144&amp;__hsfp=5512557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mcotech.com/what-to-do-cyanide-industrial-wastewater/?__hstc=159917922.9502b2d14d216544601c91f10d26d562.1692805493144.1692805493144.1692805493144.1&amp;__hssc=159917922.1.1692805493144&amp;__hsfp=551255700" TargetMode="External"/><Relationship Id="rId5" Type="http://schemas.openxmlformats.org/officeDocument/2006/relationships/hyperlink" Target="https://samcotech.com/technologies-best-removing-sulfates-industrial-process-wastewater/?__hstc=159917922.9502b2d14d216544601c91f10d26d562.1692805493144.1692805493144.1692805493144.1&amp;__hssc=159917922.1.1692805493144&amp;__hsfp=551255700" TargetMode="External"/><Relationship Id="rId4" Type="http://schemas.openxmlformats.org/officeDocument/2006/relationships/hyperlink" Target="https://samcotech.com/technologies-best-atremoving-chromium-industrial-water-wastewater/?__hstc=159917922.9502b2d14d216544601c91f10d26d562.1692805493144.1692805493144.1692805493144.1&amp;__hssc=159917922.1.1692805493144&amp;__hsfp=55125570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iyd3sfuJM8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iNxzhs9S1s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uCmIm6oOWQ?feature=oembe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_sr7mzhVsE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32" name="Rectangle 13331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20" name="Picture 8" descr="Water Scarcity">
            <a:extLst>
              <a:ext uri="{FF2B5EF4-FFF2-40B4-BE49-F238E27FC236}">
                <a16:creationId xmlns:a16="http://schemas.microsoft.com/office/drawing/2014/main" id="{59CD6966-E1D3-C030-6DFC-56F992C0E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9" r="12201" b="-1"/>
          <a:stretch/>
        </p:blipFill>
        <p:spPr bwMode="auto"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334" name="Freeform: Shape 13333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336" name="Freeform: Shape 13335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DE2F3D-B366-779C-137A-71E33EB8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US" sz="3400" b="0" i="0">
                <a:effectLst/>
                <a:latin typeface="Roboto" panose="02000000000000000000" pitchFamily="2" charset="0"/>
              </a:rPr>
              <a:t>UNICEF’s Key facts</a:t>
            </a:r>
            <a:br>
              <a:rPr lang="en-US" sz="3400" b="0" i="0">
                <a:effectLst/>
                <a:latin typeface="Roboto" panose="02000000000000000000" pitchFamily="2" charset="0"/>
              </a:rPr>
            </a:br>
            <a:endParaRPr lang="en-US" sz="3400"/>
          </a:p>
        </p:txBody>
      </p:sp>
      <p:sp>
        <p:nvSpPr>
          <p:cNvPr id="13338" name="Rectangle 13337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40" name="Rectangle 13339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155581-3F9D-AEAD-151A-00C399E9E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60" y="1575418"/>
            <a:ext cx="5416297" cy="3402363"/>
          </a:xfrm>
        </p:spPr>
        <p:txBody>
          <a:bodyPr anchor="t">
            <a:noAutofit/>
          </a:bodyPr>
          <a:lstStyle/>
          <a:p>
            <a:r>
              <a:rPr lang="en-US" sz="1600" b="1" dirty="0">
                <a:latin typeface="Roboto" panose="02000000000000000000" pitchFamily="2" charset="0"/>
              </a:rPr>
              <a:t>A</a:t>
            </a:r>
            <a:r>
              <a:rPr lang="en-US" sz="1600" b="1" i="0" dirty="0">
                <a:effectLst/>
                <a:latin typeface="Roboto" panose="02000000000000000000" pitchFamily="2" charset="0"/>
              </a:rPr>
              <a:t>lmost two thirds of the world’s population  experience severe water scarcity for at least one month each year.</a:t>
            </a:r>
            <a:endParaRPr lang="en-US" sz="1600" b="0" i="0" dirty="0">
              <a:effectLst/>
              <a:latin typeface="Roboto" panose="02000000000000000000" pitchFamily="2" charset="0"/>
            </a:endParaRPr>
          </a:p>
          <a:p>
            <a:r>
              <a:rPr lang="en-US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By 2030</a:t>
            </a:r>
            <a:r>
              <a:rPr lang="en-US" sz="1600" b="1" i="0" dirty="0">
                <a:effectLst/>
                <a:latin typeface="Roboto" panose="02000000000000000000" pitchFamily="2" charset="0"/>
              </a:rPr>
              <a:t>, 700 million people could be displaced by intense water scarcity.</a:t>
            </a:r>
            <a:endParaRPr lang="en-US" sz="1600" b="0" i="0" dirty="0">
              <a:effectLst/>
              <a:latin typeface="Roboto" panose="02000000000000000000" pitchFamily="2" charset="0"/>
            </a:endParaRPr>
          </a:p>
          <a:p>
            <a:r>
              <a:rPr lang="en-US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By 2040</a:t>
            </a:r>
            <a:r>
              <a:rPr lang="en-US" sz="1600" b="1" i="0" dirty="0">
                <a:effectLst/>
                <a:latin typeface="Roboto" panose="02000000000000000000" pitchFamily="2" charset="0"/>
              </a:rPr>
              <a:t>, roughly 1 in 4 children worldwide will be living in areas of extremely high-water stress.</a:t>
            </a:r>
          </a:p>
          <a:p>
            <a:r>
              <a:rPr lang="en-US" sz="1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Running Dry: water scarcity threatens lives and development in Iraq</a:t>
            </a:r>
            <a:endParaRPr lang="en-US" sz="1600" b="1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Baghdad, 29 August 2021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-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Nearly 3 out of 5 children in Iraq have no access to safely managed water services and less than half of all schools in the country have access to</a:t>
            </a:r>
            <a:endParaRPr lang="en-US" sz="1600" dirty="0"/>
          </a:p>
        </p:txBody>
      </p:sp>
      <p:sp>
        <p:nvSpPr>
          <p:cNvPr id="6" name="AutoShape 2" descr="Early in the morning, children go to fetch water at the nearest water point, 15 kilometres away from their home in Tchadi village.">
            <a:extLst>
              <a:ext uri="{FF2B5EF4-FFF2-40B4-BE49-F238E27FC236}">
                <a16:creationId xmlns:a16="http://schemas.microsoft.com/office/drawing/2014/main" id="{610D0803-3BF8-670E-8138-8BF78F9612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Early in the morning, children go to fetch water at the nearest water point, 15 kilometres away from their home in Tchadi village.">
            <a:extLst>
              <a:ext uri="{FF2B5EF4-FFF2-40B4-BE49-F238E27FC236}">
                <a16:creationId xmlns:a16="http://schemas.microsoft.com/office/drawing/2014/main" id="{E1716CE0-4096-2B0C-D3AE-D2BEB02FF8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4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4750-FF2A-3A87-332E-4842F2BA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4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Efficiency</a:t>
            </a:r>
            <a:br>
              <a:rPr lang="en-US" sz="44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8EB1B-340D-A091-A9D2-6C98A5FC0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/>
          </a:bodyPr>
          <a:lstStyle/>
          <a:p>
            <a:pPr algn="l" fontAlgn="base"/>
            <a:r>
              <a:rPr lang="en-US" sz="1900" b="0" i="0" dirty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 has the smallest membrane pore sizes of any membrane separation technologies, and is therefore capable of more complete separation than </a:t>
            </a:r>
            <a:r>
              <a:rPr lang="en-US" sz="1900" b="0" i="0" u="none" strike="noStrike" dirty="0" err="1">
                <a:solidFill>
                  <a:srgbClr val="7CC6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microfiltation</a:t>
            </a:r>
            <a:r>
              <a:rPr lang="en-US" sz="1900" b="0" i="0" u="none" strike="noStrike" dirty="0">
                <a:solidFill>
                  <a:srgbClr val="7CC6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, ultrafiltration</a:t>
            </a:r>
            <a:r>
              <a:rPr lang="en-US" sz="1900" b="0" i="0" dirty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nanofiltration.  RO removes contaminants based on particle size and charge, and is capable of separating out ions and molecules down to 0.0001 µm, such as: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Metals and minerals (e.g. calcium, fluoride, potassium, </a:t>
            </a:r>
            <a:r>
              <a:rPr lang="en-US" b="0" i="0" u="none" strike="noStrike" dirty="0">
                <a:solidFill>
                  <a:srgbClr val="7CC6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lead</a:t>
            </a:r>
            <a:r>
              <a:rPr lang="en-US" b="0" i="0" dirty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iron, manganese, </a:t>
            </a:r>
            <a:r>
              <a:rPr lang="en-US" b="0" i="0" u="none" strike="noStrike" dirty="0">
                <a:solidFill>
                  <a:srgbClr val="7CC6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chromium</a:t>
            </a:r>
            <a:r>
              <a:rPr lang="en-US" b="0" i="0" dirty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dissolved salts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7CC6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Sulfates</a:t>
            </a:r>
            <a:r>
              <a:rPr lang="en-US" b="0" i="0" dirty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detergents, and surfactants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Nitrates and nitriles (e.g. </a:t>
            </a:r>
            <a:r>
              <a:rPr lang="en-US" b="0" i="0" u="none" strike="noStrike" dirty="0">
                <a:solidFill>
                  <a:srgbClr val="7CC6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cyanide</a:t>
            </a:r>
            <a:r>
              <a:rPr lang="en-US" b="0" i="0" dirty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 dissolved solids (TDS)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taste-, color-, and odor-producing compounds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organic contaminants and pesticides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pyrogens and pathogens (e.g. bacteria and viruses)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5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BADF-5129-5C4C-70F7-EA59645D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Limitations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6D8FF-4568-0E38-9F9E-F686F3911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0" dirty="0">
                <a:solidFill>
                  <a:srgbClr val="4F4F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While RO is great for removing a broad range of contaminants, its effectiveness can be somewhat limited for removal of dissolved gases, volatile organic contaminants, and some types of pesticides, solvents, and pathogens.</a:t>
            </a:r>
          </a:p>
          <a:p>
            <a:r>
              <a:rPr lang="en-US" sz="200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Sometimes reverse osmosis leads to clogging of the whole system</a:t>
            </a:r>
            <a:r>
              <a:rPr lang="en-US" sz="20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It requires routine filter changes and maintenance</a:t>
            </a:r>
            <a:endParaRPr lang="en-US" sz="2000" i="0" dirty="0">
              <a:solidFill>
                <a:srgbClr val="4F4F4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4F4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Pre-treatment is required </a:t>
            </a:r>
          </a:p>
          <a:p>
            <a:r>
              <a:rPr lang="en-US" sz="2000" dirty="0">
                <a:solidFill>
                  <a:srgbClr val="4F4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Massive Energy consumption.</a:t>
            </a:r>
          </a:p>
          <a:p>
            <a:r>
              <a:rPr lang="en-US" sz="2000" dirty="0">
                <a:solidFill>
                  <a:srgbClr val="4F4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maintenance cost</a:t>
            </a:r>
          </a:p>
          <a:p>
            <a:r>
              <a:rPr lang="en-US" sz="2000" dirty="0">
                <a:solidFill>
                  <a:srgbClr val="4F4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environment impact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5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Multi-Stage Flash Desalination (MSF) - YouTube">
            <a:extLst>
              <a:ext uri="{FF2B5EF4-FFF2-40B4-BE49-F238E27FC236}">
                <a16:creationId xmlns:a16="http://schemas.microsoft.com/office/drawing/2014/main" id="{5C25DD17-A973-748E-42DE-215866453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1824" y="900789"/>
            <a:ext cx="4448175" cy="24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9A59B10-9D94-4C5B-8BF0-95928DCE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4E31B9-72DD-4DE4-B3E3-4395530BE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8738192-1FEA-49E1-BFF3-6D1C324A5C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3C51644-0F34-453B-92B8-9FF33932E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DB9AB8-2EB4-4B5E-9A1E-84F2E44D9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5F439B0-E080-4B01-85AF-D226A85BA4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DEC643B-AA3F-4913-B411-1458BCEF2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3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782E5B-7343-1171-6AB5-13BE23C86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5257801" cy="2308324"/>
          </a:xfrm>
        </p:spPr>
        <p:txBody>
          <a:bodyPr>
            <a:normAutofit/>
          </a:bodyPr>
          <a:lstStyle/>
          <a:p>
            <a:pPr algn="l"/>
            <a:r>
              <a:rPr lang="en-US" sz="4000" b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Multi-Stage Flash (MSF) Desalination</a:t>
            </a:r>
            <a:b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37F1B-FD32-9063-139D-213D1519A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en-US" sz="2200" b="0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 Stage Flash (MSF), a thermal desalination technology based on flashing process, produces distilled quality water directly from seawater.</a:t>
            </a:r>
            <a:endParaRPr lang="en-US" sz="2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30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B9E42-E6D5-C472-42FA-F2B7F4D8B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Picture 7" descr="A screenshot of a document&#10;&#10;Description automatically generated">
            <a:extLst>
              <a:ext uri="{FF2B5EF4-FFF2-40B4-BE49-F238E27FC236}">
                <a16:creationId xmlns:a16="http://schemas.microsoft.com/office/drawing/2014/main" id="{FDD938B5-2362-2A1F-C5D3-E6FB599BA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25" y="664783"/>
            <a:ext cx="10726890" cy="244036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A1978B2-EE0C-3801-EAA1-946FF97BA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955B03-8F4B-501D-1A1F-AD651044F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15" y="3399313"/>
            <a:ext cx="9196885" cy="362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63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F7E431-C57F-C36C-E9A3-7970A8386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>
                <a:latin typeface="Google Sans"/>
              </a:rPr>
              <a:t>What are the environmental impacts of desalination? </a:t>
            </a:r>
            <a:endParaRPr lang="en-US" sz="5400" b="1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18BBECE-600E-089A-6979-10CDD4E39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br>
              <a:rPr lang="en-US" sz="1700">
                <a:latin typeface="Google Sans"/>
              </a:rPr>
            </a:br>
            <a:r>
              <a:rPr lang="en-US" sz="1700">
                <a:latin typeface="Google Sans"/>
              </a:rPr>
              <a:t>Most forms of desalination are energy-intensive. Desalination has the potential to increase fossil fuel dependence, increase greenhouse gas emissions, and exacerbate climate change if renewable energy sources are not used for freshwater production.</a:t>
            </a:r>
            <a:endParaRPr lang="en-US" sz="1700" b="1"/>
          </a:p>
          <a:p>
            <a:pPr algn="l"/>
            <a:endParaRPr lang="en-US" sz="1700"/>
          </a:p>
        </p:txBody>
      </p:sp>
      <p:pic>
        <p:nvPicPr>
          <p:cNvPr id="7170" name="Picture 2" descr="blue confused emoji&quot; Sticker for Sale by goon-street | Redbubble">
            <a:extLst>
              <a:ext uri="{FF2B5EF4-FFF2-40B4-BE49-F238E27FC236}">
                <a16:creationId xmlns:a16="http://schemas.microsoft.com/office/drawing/2014/main" id="{377CF8CB-A6F3-A336-2949-76E0479B2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r="1" b="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58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The Dirty Secret of Desalination. How Do We Solve Clean Water?">
            <a:hlinkClick r:id="" action="ppaction://media"/>
            <a:extLst>
              <a:ext uri="{FF2B5EF4-FFF2-40B4-BE49-F238E27FC236}">
                <a16:creationId xmlns:a16="http://schemas.microsoft.com/office/drawing/2014/main" id="{315F23A9-261E-F505-ABF5-51F0CD385F0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9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wind and solar">
            <a:extLst>
              <a:ext uri="{FF2B5EF4-FFF2-40B4-BE49-F238E27FC236}">
                <a16:creationId xmlns:a16="http://schemas.microsoft.com/office/drawing/2014/main" id="{ADF32774-275D-FA39-2DD9-175EAFF9C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-9107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6E04D0-8F39-8A08-BA4E-646F7BE58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591344"/>
            <a:ext cx="3200400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>
                <a:solidFill>
                  <a:srgbClr val="FFFFFF"/>
                </a:solidFill>
              </a:rPr>
              <a:t>Sustainable Desalination Practices</a:t>
            </a:r>
            <a:br>
              <a:rPr lang="en-US" sz="4400">
                <a:solidFill>
                  <a:srgbClr val="FFFFFF"/>
                </a:solidFill>
              </a:rPr>
            </a:b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8201" name="Arc 820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6C3AB-BE4A-EE93-4BF7-80D109653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 algn="l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>
                <a:solidFill>
                  <a:srgbClr val="FFFFFF"/>
                </a:solidFill>
                <a:effectLst/>
              </a:rPr>
              <a:t>Importance of Environmental Sustainability</a:t>
            </a:r>
          </a:p>
          <a:p>
            <a:pPr marL="342900" lvl="0" indent="-228600" algn="l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>
                <a:solidFill>
                  <a:srgbClr val="FFFFFF"/>
                </a:solidFill>
                <a:effectLst/>
              </a:rPr>
              <a:t>Solar and Wind green energy</a:t>
            </a:r>
          </a:p>
          <a:p>
            <a:pPr marL="342900" lvl="0" indent="-228600" algn="l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>
                <a:solidFill>
                  <a:srgbClr val="FFFFFF"/>
                </a:solidFill>
                <a:effectLst/>
              </a:rPr>
              <a:t>Strategies for Minimizing Energy Consumption</a:t>
            </a:r>
          </a:p>
          <a:p>
            <a:pPr marL="342900" lvl="0" indent="-228600" algn="l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>
                <a:solidFill>
                  <a:srgbClr val="FFFFFF"/>
                </a:solidFill>
                <a:effectLst/>
              </a:rPr>
              <a:t>Brine Management and Disposal Solutions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61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9" name="Rectangle 922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Revenue of Concentrated Solar Power Market Estimated at US$ 69.7 Bn by 2031">
            <a:extLst>
              <a:ext uri="{FF2B5EF4-FFF2-40B4-BE49-F238E27FC236}">
                <a16:creationId xmlns:a16="http://schemas.microsoft.com/office/drawing/2014/main" id="{11603A63-E4E9-012F-A9C4-7E5CE006C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r="-1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0" name="Rectangle 922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BE4160-A081-C45C-FD4E-DEE3B8B04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farm:</a:t>
            </a:r>
            <a:b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Concentrated solar power systems generate solar power by using mirrors or lenses to concentrate a large area of sunlight into a receiver.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F2DAE5E-F841-B857-C424-B063C69AB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16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7" name="Rectangle 10256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2E875913-6042-E398-335A-B287541BE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8" name="Rectangle 10257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C674B3-EBE8-73C2-4C4F-CC616635D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en-US" sz="5200">
                <a:solidFill>
                  <a:srgbClr val="FFFFFF"/>
                </a:solidFill>
              </a:rPr>
              <a:t>Solar dome </a:t>
            </a:r>
            <a:br>
              <a:rPr lang="en-US" sz="5200">
                <a:solidFill>
                  <a:srgbClr val="FFFFFF"/>
                </a:solidFill>
              </a:rPr>
            </a:br>
            <a:br>
              <a:rPr lang="en-US" sz="5200">
                <a:solidFill>
                  <a:srgbClr val="FFFFFF"/>
                </a:solidFill>
              </a:rPr>
            </a:b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891C10-BF31-D55B-935F-4EC6C37CF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59" name="Rectangle 1025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15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100% Sustainable seawater desalination technology, Solar Dome">
            <a:hlinkClick r:id="" action="ppaction://media"/>
            <a:extLst>
              <a:ext uri="{FF2B5EF4-FFF2-40B4-BE49-F238E27FC236}">
                <a16:creationId xmlns:a16="http://schemas.microsoft.com/office/drawing/2014/main" id="{9AFEAAC0-2C9D-5DEB-4102-5D5EF7107C7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6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Rectangle 1060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Digital illustration of the fertile crescent of Mesopotamia and Egypt and location of first towns">
            <a:extLst>
              <a:ext uri="{FF2B5EF4-FFF2-40B4-BE49-F238E27FC236}">
                <a16:creationId xmlns:a16="http://schemas.microsoft.com/office/drawing/2014/main" id="{2C93E906-4940-8597-193F-52A566A38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9" r="7513"/>
          <a:stretch/>
        </p:blipFill>
        <p:spPr bwMode="auto">
          <a:xfrm>
            <a:off x="4283902" y="10"/>
            <a:ext cx="7908098" cy="685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3" name="Rectangle 106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E13C2-716E-10F8-2D26-10A71FF7B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</p:spPr>
        <p:txBody>
          <a:bodyPr>
            <a:normAutofit/>
          </a:bodyPr>
          <a:lstStyle/>
          <a:p>
            <a:pPr marL="342900" lvl="0" indent="-342900" algn="l"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Water Desalination Applicable Applications in Mesopotamia</a:t>
            </a:r>
            <a:b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89E9A-7434-E948-42D5-2C4F12C69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Dr. Safaa </a:t>
            </a:r>
            <a:r>
              <a:rPr lang="en-US" sz="20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Abdalrasol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</a:rPr>
              <a:t>Institute of Genetic engineer and Biotechnology 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065" name="Straight Connector 106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48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4" name="Rectangle 11283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6" name="Freeform: Shape 1128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85C01-FDC1-9B3A-F438-C6FAB7A5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/>
              <a:t>Advantages VS Disadvantages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27210-2399-94FD-206A-167B59DA7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i="0" dirty="0">
                <a:effectLst/>
                <a:latin typeface="Google Sans"/>
              </a:rPr>
              <a:t>The advantages of this technology, such as low energy requirements, high water recovery rates, and reduced environmental impact, make it a promising solution for addressing the world's expanding water challenges. Solar-powered desalination has some drawbacks, such as high upfront costs and maintenance requirements</a:t>
            </a:r>
            <a:endParaRPr lang="en-US" sz="2000" dirty="0"/>
          </a:p>
        </p:txBody>
      </p:sp>
      <p:pic>
        <p:nvPicPr>
          <p:cNvPr id="11268" name="Picture 4" descr="Advantages And Disadvantages Images – Browse 5,427 Stock Photos, Vectors,  and Video | Adobe Stock">
            <a:extLst>
              <a:ext uri="{FF2B5EF4-FFF2-40B4-BE49-F238E27FC236}">
                <a16:creationId xmlns:a16="http://schemas.microsoft.com/office/drawing/2014/main" id="{D3C387DC-6C04-05DA-FD86-EDE3F408E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891851"/>
            <a:ext cx="4788505" cy="234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8" name="Freeform: Shape 1128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72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0B4765-51FB-8EE4-55F2-913766D6B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9E32-0136-D537-99FE-32DE046E6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1" y="2545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en-US" sz="2000" b="0" i="0">
                <a:effectLst/>
                <a:latin typeface="Google Sans"/>
              </a:rPr>
              <a:t>Microbial Desalination Cell (MDC) is a novel technology able to produce sustainable drinking water by using the energy provided from the metabolism of electroactive bacteria when organic matter is degraded</a:t>
            </a:r>
            <a:endParaRPr lang="en-US" sz="2000" dirty="0"/>
          </a:p>
        </p:txBody>
      </p:sp>
      <p:pic>
        <p:nvPicPr>
          <p:cNvPr id="6" name="Picture 5" descr="A close-up of a network&#10;&#10;Description automatically generated">
            <a:extLst>
              <a:ext uri="{FF2B5EF4-FFF2-40B4-BE49-F238E27FC236}">
                <a16:creationId xmlns:a16="http://schemas.microsoft.com/office/drawing/2014/main" id="{740EF0D1-2EC0-AD6D-91D0-89BEEC474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58" r="9812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Schematic of a microbial desalination cell. | Download Scientific Diagram">
            <a:extLst>
              <a:ext uri="{FF2B5EF4-FFF2-40B4-BE49-F238E27FC236}">
                <a16:creationId xmlns:a16="http://schemas.microsoft.com/office/drawing/2014/main" id="{BA92ACD7-587B-7A0E-42CF-51C953993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30" y="1759409"/>
            <a:ext cx="4719636" cy="341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8EEC4A-EDA5-D7D3-D5B8-AC9951BE7F9F}"/>
              </a:ext>
            </a:extLst>
          </p:cNvPr>
          <p:cNvSpPr txBox="1"/>
          <p:nvPr/>
        </p:nvSpPr>
        <p:spPr>
          <a:xfrm>
            <a:off x="-68198" y="579237"/>
            <a:ext cx="6162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</a:rPr>
              <a:t>Microbial desalination cell (MDC)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9776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MIDES - microbial desalination for low energy drinking water.">
            <a:hlinkClick r:id="" action="ppaction://media"/>
            <a:extLst>
              <a:ext uri="{FF2B5EF4-FFF2-40B4-BE49-F238E27FC236}">
                <a16:creationId xmlns:a16="http://schemas.microsoft.com/office/drawing/2014/main" id="{AAAC2EAE-AC31-64CA-AC01-6218CDAA24F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A37F-1447-E4BA-B883-48E7FD1948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D0D0D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Questions and Discussion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AD553-EC3B-0DDA-8325-5DB70A189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2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738F-D912-1474-5F12-01ECD73A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good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FED3B-2CDA-8E55-B092-A396286A6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57" y="1253331"/>
            <a:ext cx="10515600" cy="435133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0" i="0" u="none" strike="noStrike" baseline="0" dirty="0">
                <a:latin typeface="URWPalladioL-Roma"/>
              </a:rPr>
              <a:t>Water covers 3/4 of the surface. However, 97% of the available water on the earth is salty oceanic water, and only a tiny fraction (3%) is freshwater.</a:t>
            </a:r>
          </a:p>
          <a:p>
            <a:pPr algn="l"/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Fresh water - Less than 1,000 ppm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 </a:t>
            </a:r>
          </a:p>
          <a:p>
            <a:pPr algn="l"/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Slightly saline water - From 1,000 ppm to 3,000 ppm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 </a:t>
            </a:r>
          </a:p>
          <a:p>
            <a:pPr algn="l"/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Moderately saline water - From 3,000 ppm to 10,000 ppm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 </a:t>
            </a:r>
          </a:p>
          <a:p>
            <a:pPr algn="l"/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Highly saline water - From 10,000 ppm to 35,000 ppm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The six most abundant ions in salinity water are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chloride (Cl</a:t>
            </a:r>
            <a:r>
              <a:rPr lang="en-US" b="0" i="0" baseline="30000" dirty="0">
                <a:solidFill>
                  <a:srgbClr val="040C28"/>
                </a:solidFill>
                <a:effectLst/>
                <a:latin typeface="Google Sans"/>
              </a:rPr>
              <a:t>−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), sodium (Na</a:t>
            </a:r>
            <a:r>
              <a:rPr lang="en-US" b="0" i="0" baseline="30000" dirty="0">
                <a:solidFill>
                  <a:srgbClr val="040C28"/>
                </a:solidFill>
                <a:effectLst/>
                <a:latin typeface="Google Sans"/>
              </a:rPr>
              <a:t>+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), sulfate (SO</a:t>
            </a:r>
            <a:r>
              <a:rPr lang="en-US" b="0" i="0" baseline="30000" dirty="0">
                <a:solidFill>
                  <a:srgbClr val="040C28"/>
                </a:solidFill>
                <a:effectLst/>
                <a:latin typeface="Google Sans"/>
              </a:rPr>
              <a:t>2</a:t>
            </a:r>
            <a:r>
              <a:rPr lang="en-US" b="0" i="0" baseline="-25000" dirty="0">
                <a:solidFill>
                  <a:srgbClr val="040C28"/>
                </a:solidFill>
                <a:effectLst/>
                <a:latin typeface="Google Sans"/>
              </a:rPr>
              <a:t>4</a:t>
            </a:r>
            <a:r>
              <a:rPr lang="en-US" b="0" i="0" baseline="30000" dirty="0">
                <a:solidFill>
                  <a:srgbClr val="040C28"/>
                </a:solidFill>
                <a:effectLst/>
                <a:latin typeface="Google Sans"/>
              </a:rPr>
              <a:t>−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), magnesium (Mg</a:t>
            </a:r>
            <a:r>
              <a:rPr lang="en-US" b="0" i="0" baseline="30000" dirty="0">
                <a:solidFill>
                  <a:srgbClr val="040C28"/>
                </a:solidFill>
                <a:effectLst/>
                <a:latin typeface="Google Sans"/>
              </a:rPr>
              <a:t>2+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), calcium (Ca</a:t>
            </a:r>
            <a:r>
              <a:rPr lang="en-US" b="0" i="0" baseline="30000" dirty="0">
                <a:solidFill>
                  <a:srgbClr val="040C28"/>
                </a:solidFill>
                <a:effectLst/>
                <a:latin typeface="Google Sans"/>
              </a:rPr>
              <a:t>2+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), and potassium (K</a:t>
            </a:r>
            <a:r>
              <a:rPr lang="en-US" b="0" i="0" baseline="30000" dirty="0">
                <a:solidFill>
                  <a:srgbClr val="040C28"/>
                </a:solidFill>
                <a:effectLst/>
                <a:latin typeface="Google Sans"/>
              </a:rPr>
              <a:t>+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)</a:t>
            </a:r>
            <a:endParaRPr lang="en-US" sz="2800" b="0" i="0" u="none" strike="noStrike" baseline="0" dirty="0">
              <a:latin typeface="URWPalladioL-Roma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8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C8314-3F9A-D764-3AD4-FA88B1E6B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0466" y="609600"/>
            <a:ext cx="4140014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1"/>
              <a:t>Current Water Issues in Mesopotamia</a:t>
            </a:r>
            <a:br>
              <a:rPr lang="en-US" sz="2800"/>
            </a:br>
            <a:endParaRPr lang="en-US" sz="2800"/>
          </a:p>
        </p:txBody>
      </p:sp>
      <p:pic>
        <p:nvPicPr>
          <p:cNvPr id="4" name="Picture 3" descr="A person and a boat in a shallow pond&#10;&#10;Description automatically generated">
            <a:extLst>
              <a:ext uri="{FF2B5EF4-FFF2-40B4-BE49-F238E27FC236}">
                <a16:creationId xmlns:a16="http://schemas.microsoft.com/office/drawing/2014/main" id="{1C92B27B-F4B2-1CB2-32EC-68C20F843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0" r="30863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66269-C0BE-8119-C28C-5E7E3C274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0465" y="2194102"/>
            <a:ext cx="4140013" cy="390858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228600" algn="l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</a:rPr>
              <a:t>Scarcity of Freshwater Resources,</a:t>
            </a:r>
            <a:r>
              <a:rPr lang="en-US" sz="2000" b="0" i="0" dirty="0">
                <a:solidFill>
                  <a:srgbClr val="040C28"/>
                </a:solidFill>
                <a:effectLst/>
                <a:latin typeface="Google Sans"/>
              </a:rPr>
              <a:t> the decrease in quantity and the increase in salinity of the flow that is entering the country</a:t>
            </a:r>
            <a:endParaRPr lang="en-US" sz="2000" dirty="0">
              <a:effectLst/>
            </a:endParaRPr>
          </a:p>
          <a:p>
            <a:pPr marL="342900" lvl="0" indent="-228600" algn="l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</a:rPr>
              <a:t>Impact of Climate Change</a:t>
            </a:r>
          </a:p>
          <a:p>
            <a:pPr marL="342900" lvl="0" indent="-228600" algn="l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</a:rPr>
              <a:t>Growing Population and Urbanization</a:t>
            </a:r>
          </a:p>
          <a:p>
            <a:pPr marL="342900" lvl="0" indent="-228600" algn="l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/>
              <a:t>Rely on traditional water treatment techniques </a:t>
            </a:r>
          </a:p>
          <a:p>
            <a:pPr marL="342900" lvl="0" indent="-228600" algn="l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0" i="0" dirty="0">
                <a:solidFill>
                  <a:srgbClr val="202124"/>
                </a:solidFill>
                <a:effectLst/>
                <a:latin typeface="Google Sans"/>
              </a:rPr>
              <a:t>irrigation return flows within Iraq.</a:t>
            </a:r>
            <a:endParaRPr lang="en-US" sz="16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br>
              <a:rPr lang="en-U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US" sz="200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629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CF9D5-63AC-CFA8-E535-5E1E06B5D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Traditional  Desalination Methods</a:t>
            </a:r>
            <a:b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611D-EB8A-F7DE-88D9-78036DAB2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062" y="3570731"/>
            <a:ext cx="4393278" cy="1244483"/>
          </a:xfrm>
        </p:spPr>
        <p:txBody>
          <a:bodyPr anchor="t">
            <a:normAutofit fontScale="92500"/>
          </a:bodyPr>
          <a:lstStyle/>
          <a:p>
            <a:pPr lvl="0" algn="l">
              <a:buSzPts val="1000"/>
              <a:tabLst>
                <a:tab pos="457200" algn="l"/>
              </a:tabLst>
            </a:pPr>
            <a:r>
              <a:rPr lang="en-US" sz="15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Overview of Ancient Mesopotamian Techniques</a:t>
            </a:r>
            <a:endParaRPr lang="en-US" sz="15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>
              <a:buSzPts val="1000"/>
              <a:tabLst>
                <a:tab pos="457200" algn="l"/>
              </a:tabLst>
            </a:pPr>
            <a:r>
              <a:rPr lang="en-US" sz="15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Use of Evaporation Ponds and Salt Flats</a:t>
            </a:r>
            <a:endParaRPr lang="en-US" sz="15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>
              <a:buSzPts val="1000"/>
              <a:tabLst>
                <a:tab pos="457200" algn="l"/>
              </a:tabLst>
            </a:pPr>
            <a:r>
              <a:rPr lang="en-US" sz="15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Historical Examples of Brackish Water Desalination</a:t>
            </a:r>
            <a:endParaRPr lang="en-US" sz="15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sz="1500" dirty="0">
                <a:solidFill>
                  <a:srgbClr val="FFFFFF"/>
                </a:solidFill>
              </a:rPr>
              <a:t>`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A11271-12EB-9160-6722-627E9B012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559" y="2123465"/>
            <a:ext cx="3737164" cy="26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8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99C7-E86A-857E-A8C8-A686DDB1A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659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D0D0D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Challenges with Traditional Methods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76FE9-6C6D-B17B-4917-8BA300846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8228" y="2313896"/>
            <a:ext cx="9144000" cy="1655762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Limited Efficiency and Output</a:t>
            </a:r>
            <a:endParaRPr lang="en-US" sz="1800" dirty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Unsuitability for Modern Water Demands</a:t>
            </a:r>
            <a:endParaRPr lang="en-US" sz="1800" dirty="0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4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AC449-C4D6-2313-BA06-FBD1F1698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Innovation Desalination Technologies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50568-7810-0FD2-938C-DA1A9010E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 lvl="0" algn="l">
              <a:buSzPts val="1000"/>
              <a:tabLst>
                <a:tab pos="457200" algn="l"/>
              </a:tabLst>
            </a:pPr>
            <a:r>
              <a:rPr lang="en-US" sz="2000" dirty="0">
                <a:effectLst/>
              </a:rPr>
              <a:t>Introduction to Modern Desalination Processes :</a:t>
            </a:r>
          </a:p>
          <a:p>
            <a:pPr marL="342900" lvl="0" indent="-228600" algn="l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/>
              <a:t>Reverse osmosis (</a:t>
            </a:r>
            <a:r>
              <a:rPr lang="en-US" sz="2000" dirty="0">
                <a:effectLst/>
              </a:rPr>
              <a:t>RO)</a:t>
            </a:r>
          </a:p>
          <a:p>
            <a:pPr marL="342900" indent="-228600" algn="l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/>
              <a:t>Multi-stage flash distillation( </a:t>
            </a:r>
            <a:r>
              <a:rPr lang="en-US" sz="2000" dirty="0">
                <a:effectLst/>
              </a:rPr>
              <a:t>MSF</a:t>
            </a:r>
            <a:r>
              <a:rPr lang="en-US" sz="2000" dirty="0"/>
              <a:t>)</a:t>
            </a:r>
            <a:endParaRPr lang="en-US" sz="2000" dirty="0">
              <a:effectLst/>
            </a:endParaRPr>
          </a:p>
          <a:p>
            <a:pPr marL="342900" lvl="0" indent="-228600" algn="l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</a:rPr>
              <a:t> MED)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393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verse osmosis info illustration">
            <a:extLst>
              <a:ext uri="{FF2B5EF4-FFF2-40B4-BE49-F238E27FC236}">
                <a16:creationId xmlns:a16="http://schemas.microsoft.com/office/drawing/2014/main" id="{C1D4ED90-279F-DB6C-305A-42B855D4F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87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F6348-BDA9-AC04-3D7D-F5A92D5BC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>
                <a:latin typeface="Segoe UI" panose="020B0502040204020203" pitchFamily="34" charset="0"/>
                <a:ea typeface="Times New Roman" panose="02020603050405020304" pitchFamily="18" charset="0"/>
              </a:rPr>
              <a:t>Reverse Osmosis (RO) Desalination</a:t>
            </a:r>
            <a:b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3AF4A-B703-3B8D-8C43-1DFB46889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Autofit/>
          </a:bodyPr>
          <a:lstStyle/>
          <a:p>
            <a:pPr lvl="0" algn="l">
              <a:buSzPts val="1000"/>
              <a:tabLst>
                <a:tab pos="4572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Reverse osmosis ( RO) is a water purification process that removes ions, unwanted molecules and larger particles from drinking water using a partially permeable membrane</a:t>
            </a: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1600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38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What is reverse osmosis?">
            <a:hlinkClick r:id="" action="ppaction://media"/>
            <a:extLst>
              <a:ext uri="{FF2B5EF4-FFF2-40B4-BE49-F238E27FC236}">
                <a16:creationId xmlns:a16="http://schemas.microsoft.com/office/drawing/2014/main" id="{2688EAE6-BEB2-83AF-0626-B4DEE29A1FD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5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D5F2786-5F7C-413A-ACB5-E6E6A5826505}">
  <we:reference id="wa200005566" version="3.0.0.2" store="en-US" storeType="OMEX"/>
  <we:alternateReferences>
    <we:reference id="WA200005566" version="3.0.0.2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3547</TotalTime>
  <Words>866</Words>
  <Application>Microsoft Office PowerPoint</Application>
  <PresentationFormat>Widescreen</PresentationFormat>
  <Paragraphs>77</Paragraphs>
  <Slides>23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Aptos</vt:lpstr>
      <vt:lpstr>Aptos Display</vt:lpstr>
      <vt:lpstr>arial</vt:lpstr>
      <vt:lpstr>arial</vt:lpstr>
      <vt:lpstr>Calibri</vt:lpstr>
      <vt:lpstr>Google Sans</vt:lpstr>
      <vt:lpstr>Montserrat</vt:lpstr>
      <vt:lpstr>Roboto</vt:lpstr>
      <vt:lpstr>Segoe UI</vt:lpstr>
      <vt:lpstr>Symbol</vt:lpstr>
      <vt:lpstr>Times New Roman</vt:lpstr>
      <vt:lpstr>URWPalladioL-Roma</vt:lpstr>
      <vt:lpstr>Office Theme</vt:lpstr>
      <vt:lpstr>UNICEF’s Key facts </vt:lpstr>
      <vt:lpstr>Water Desalination Applicable Applications in Mesopotamia   </vt:lpstr>
      <vt:lpstr>It’s good to know</vt:lpstr>
      <vt:lpstr>Current Water Issues in Mesopotamia </vt:lpstr>
      <vt:lpstr>Traditional  Desalination Methods </vt:lpstr>
      <vt:lpstr>Challenges with Traditional Methods </vt:lpstr>
      <vt:lpstr>Innovation Desalination Technologies </vt:lpstr>
      <vt:lpstr>Reverse Osmosis (RO) Desalination </vt:lpstr>
      <vt:lpstr>PowerPoint Presentation</vt:lpstr>
      <vt:lpstr> Efficiency </vt:lpstr>
      <vt:lpstr>Limitations </vt:lpstr>
      <vt:lpstr>Multi-Stage Flash (MSF) Desalination </vt:lpstr>
      <vt:lpstr>PowerPoint Presentation</vt:lpstr>
      <vt:lpstr>What are the environmental impacts of desalination? </vt:lpstr>
      <vt:lpstr>PowerPoint Presentation</vt:lpstr>
      <vt:lpstr>Sustainable Desalination Practices </vt:lpstr>
      <vt:lpstr>Solar farm: Concentrated solar power systems generate solar power by using mirrors or lenses to concentrate a large area of sunlight into a receiver.</vt:lpstr>
      <vt:lpstr>Solar dome   </vt:lpstr>
      <vt:lpstr>PowerPoint Presentation</vt:lpstr>
      <vt:lpstr>Advantages VS Disadvantages </vt:lpstr>
      <vt:lpstr>PowerPoint Presentation</vt:lpstr>
      <vt:lpstr>PowerPoint Presentation</vt:lpstr>
      <vt:lpstr>Questions and Discussion </vt:lpstr>
    </vt:vector>
  </TitlesOfParts>
  <Company>Al-Qaisar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Desalination Applicable Applications in Mesopotamia Subtitle: Addressing Water Challenges Through Innovation</dc:title>
  <dc:creator>Dr. Safaa Abdul Rasool-Faculty Member - University of Baghdad</dc:creator>
  <cp:lastModifiedBy>hp</cp:lastModifiedBy>
  <cp:revision>52</cp:revision>
  <dcterms:created xsi:type="dcterms:W3CDTF">2024-03-01T16:34:11Z</dcterms:created>
  <dcterms:modified xsi:type="dcterms:W3CDTF">2024-03-11T06:42:46Z</dcterms:modified>
</cp:coreProperties>
</file>