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79" r:id="rId4"/>
    <p:sldId id="274" r:id="rId5"/>
    <p:sldId id="258" r:id="rId6"/>
    <p:sldId id="272" r:id="rId7"/>
    <p:sldId id="273" r:id="rId8"/>
    <p:sldId id="275" r:id="rId9"/>
    <p:sldId id="259" r:id="rId10"/>
    <p:sldId id="260" r:id="rId11"/>
    <p:sldId id="261" r:id="rId12"/>
    <p:sldId id="262" r:id="rId13"/>
    <p:sldId id="263" r:id="rId14"/>
    <p:sldId id="264" r:id="rId15"/>
    <p:sldId id="277" r:id="rId16"/>
    <p:sldId id="265" r:id="rId17"/>
    <p:sldId id="266" r:id="rId18"/>
    <p:sldId id="267" r:id="rId19"/>
    <p:sldId id="268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4" autoAdjust="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EDA9-080A-4B7B-AF6C-EF2908779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133C2-E6D8-44B9-88CC-86CC14618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EA99-B072-485F-B2C2-3A6ABB0E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FEE-CEA8-43B2-8DB6-2CB8E6D2E96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CA585-2346-40BD-9DA9-4E0E397E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634E1-A7E8-42BF-A879-B6DADEC7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A809-E031-4983-BCFB-F8B550F8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8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F586-E0B1-4CFE-84CE-6A547B11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116DA-5174-42DA-889F-417346553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1F88-37BD-40CC-99F0-7F5840268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FEE-CEA8-43B2-8DB6-2CB8E6D2E96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3113A-4AF6-40E2-9772-C5AC3CB1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1AD5F-3177-4576-8063-F3507AF8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A809-E031-4983-BCFB-F8B550F8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5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2ADA0-9994-4B6E-AD11-662ED425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4BCF6-93FD-41FD-91DE-F97939295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7294D-E473-4BAD-9545-32C515EE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FEE-CEA8-43B2-8DB6-2CB8E6D2E96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D0FFF-EF1E-4EA9-815A-24D9FD33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55539-DF69-4FE6-9693-F01398CD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A809-E031-4983-BCFB-F8B550F8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5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5C28C-C943-4285-8496-41EA6CE47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F6A74-8A9C-4D18-A16B-95A082B2E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AB492-CCA5-471D-AC04-9184D743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FEE-CEA8-43B2-8DB6-2CB8E6D2E96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C7811-386F-40E3-BBF9-FC6BB8AD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AE572-B81C-421F-9C74-FBAB9D02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A809-E031-4983-BCFB-F8B550F8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EA12-562D-4180-B6F6-A122E69A1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83A83-813F-41D7-875D-DA82129A3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3B5A-629A-444F-A981-FD49EF72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FEE-CEA8-43B2-8DB6-2CB8E6D2E96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33F65-7668-47E3-A80A-113B4BD6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D4DBB-E0FC-4BDA-80A4-306DD5AC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A809-E031-4983-BCFB-F8B550F8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6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67A7-5C44-48EA-975B-2B3B2BEF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A4199-F993-4BC2-BBBC-59CD1B844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48AAF-DEFB-46BC-A3C3-D4ECDD541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5A7CB-2F98-4CBF-B5BE-5B024FEA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FEE-CEA8-43B2-8DB6-2CB8E6D2E96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FB4C-20B4-40BE-B8E6-129EA732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19730-C384-41C7-9DEC-8667E86D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A809-E031-4983-BCFB-F8B550F8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6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033A-BB93-4AC8-BA73-950271B5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EFF0F-B538-410D-A7EB-01BA4966B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159B8-3B13-4DA8-8479-A711CA7F2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72E1AC-148B-4C5E-B2C7-F3D1DC3705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8C90D-F01F-46B3-95F9-12D2FA4D1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FC983D-4EE8-4EBF-B978-29AB32C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FEE-CEA8-43B2-8DB6-2CB8E6D2E96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D0E46-BC6B-48A2-A28C-B71C7101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81691C-9FBF-41B9-A578-11493F68F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A809-E031-4983-BCFB-F8B550F8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F507-A20C-4AA9-9EAF-8B09818E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B7A9C9-98D8-45F1-BBF8-60A3BC32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FEE-CEA8-43B2-8DB6-2CB8E6D2E96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367D8-9670-4711-9DCB-464267BA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1270C-0566-4564-98CD-E992B5C5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A809-E031-4983-BCFB-F8B550F8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2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3709F-B129-43F7-A950-F6B98690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FEE-CEA8-43B2-8DB6-2CB8E6D2E96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686C05-3D4B-4366-B44D-D6A79C902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1B79F-76DF-4EF2-A18E-5E444F4D7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A809-E031-4983-BCFB-F8B550F8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567F-FBA3-4652-B157-4072A49B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AB82-1CF3-4A73-AD4D-64267175C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CFAAF-A27D-4FE5-9597-20BB3E934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16D5E-DAED-4332-963F-FE578A49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FEE-CEA8-43B2-8DB6-2CB8E6D2E96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3E85B-F111-4DCA-8AF7-0A74CD5DE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76E63-74BF-4A74-8901-B01F304B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A809-E031-4983-BCFB-F8B550F8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EC2F6-6464-46C4-9D0E-ED9FFA9DA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95342-1508-4DAF-BA40-A8A2BB380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3E4AF-866F-4803-842E-C3531C233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C38CB-9233-42F2-8076-BAE2D913D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54FEE-CEA8-43B2-8DB6-2CB8E6D2E96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C3883-BD76-4D89-9A0B-1AE72D68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9B58D-F1D4-4516-AEC8-FD09ACE1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A809-E031-4983-BCFB-F8B550F8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5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18AF7-65EC-467F-BF4D-A2FEF373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40365-4559-4AF5-91A2-4690825BE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E414A-A5AC-4C4A-8362-E2A5B2161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4FEE-CEA8-43B2-8DB6-2CB8E6D2E96D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546C9-9E3D-40FC-B729-00AC8FEF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B6CB6-13CA-4FBF-A66F-384B5D582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0A809-E031-4983-BCFB-F8B550F8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eb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A4FDE5-9E8B-43C1-B79D-051F19A8B6EA}"/>
              </a:ext>
            </a:extLst>
          </p:cNvPr>
          <p:cNvSpPr txBox="1"/>
          <p:nvPr/>
        </p:nvSpPr>
        <p:spPr>
          <a:xfrm>
            <a:off x="697478" y="3704326"/>
            <a:ext cx="10797040" cy="268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935" marR="76200" indent="-6350" algn="ctr">
              <a:lnSpc>
                <a:spcPct val="107000"/>
              </a:lnSpc>
              <a:spcBef>
                <a:spcPts val="0"/>
              </a:spcBef>
              <a:spcAft>
                <a:spcPts val="1740"/>
              </a:spcAft>
            </a:pPr>
            <a:r>
              <a:rPr lang="ar-IQ" sz="5000" b="1" kern="0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أدارة المخاطر </a:t>
            </a:r>
            <a:r>
              <a:rPr lang="ar-IQ" sz="5000" b="1" kern="0" dirty="0" err="1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البايولوجية</a:t>
            </a:r>
            <a:endParaRPr lang="ar-IQ" sz="5000" b="1" kern="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  <a:cs typeface="+mj-cs"/>
            </a:endParaRPr>
          </a:p>
          <a:p>
            <a:pPr marL="114935" marR="76200" indent="-6350" algn="ctr">
              <a:lnSpc>
                <a:spcPct val="107000"/>
              </a:lnSpc>
              <a:spcBef>
                <a:spcPts val="0"/>
              </a:spcBef>
              <a:spcAft>
                <a:spcPts val="1740"/>
              </a:spcAft>
            </a:pPr>
            <a:endParaRPr lang="ar-IQ" sz="1000" b="1" kern="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  <a:cs typeface="+mj-cs"/>
            </a:endParaRPr>
          </a:p>
          <a:p>
            <a:pPr marL="114935" marR="76200" indent="-6350" algn="ctr">
              <a:lnSpc>
                <a:spcPct val="107000"/>
              </a:lnSpc>
              <a:spcBef>
                <a:spcPts val="0"/>
              </a:spcBef>
              <a:spcAft>
                <a:spcPts val="1740"/>
              </a:spcAft>
            </a:pPr>
            <a:r>
              <a:rPr lang="ar-IQ" sz="2800" b="1" kern="0" dirty="0">
                <a:solidFill>
                  <a:srgbClr val="2F367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اعداد</a:t>
            </a:r>
          </a:p>
          <a:p>
            <a:pPr marL="114935" marR="76200" indent="-6350" algn="ctr">
              <a:lnSpc>
                <a:spcPct val="107000"/>
              </a:lnSpc>
              <a:spcBef>
                <a:spcPts val="0"/>
              </a:spcBef>
              <a:spcAft>
                <a:spcPts val="1740"/>
              </a:spcAft>
            </a:pPr>
            <a:r>
              <a:rPr lang="ar-IQ" sz="2800" b="1" kern="0" dirty="0">
                <a:solidFill>
                  <a:srgbClr val="2F367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أ</a:t>
            </a:r>
            <a:r>
              <a:rPr lang="ar-IQ" sz="2800" b="1" kern="0" dirty="0">
                <a:solidFill>
                  <a:srgbClr val="2F3671"/>
                </a:solidFill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. د</a:t>
            </a:r>
            <a:r>
              <a:rPr lang="ar-IQ" sz="3200" b="1" kern="0" dirty="0">
                <a:solidFill>
                  <a:srgbClr val="2F3671"/>
                </a:solidFill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. زينب رزاق زغير                                         م. د. محمد مؤنس دخيل </a:t>
            </a:r>
            <a:endParaRPr lang="en-US" sz="3200" b="1" kern="0" dirty="0">
              <a:solidFill>
                <a:srgbClr val="2F367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77791-0F12-ECF7-7236-DA9FC07CAC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03" y="0"/>
            <a:ext cx="5780394" cy="3961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43466F-808C-150F-287F-D682739F9A7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" y="80065"/>
            <a:ext cx="1272283" cy="120060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05B92A-0A12-F67B-9038-E1207BC8E5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209" y="-189566"/>
            <a:ext cx="2087033" cy="1890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7FF1E9-D06A-C8F7-C279-DBAA2AE919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80065"/>
            <a:ext cx="1272283" cy="120060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84DC90-0FB8-76A3-8BA3-D1790BBC1A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67" y="-189566"/>
            <a:ext cx="2087033" cy="18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1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68176-A30A-4AB9-B1E6-91E1F714780F}"/>
              </a:ext>
            </a:extLst>
          </p:cNvPr>
          <p:cNvSpPr txBox="1"/>
          <p:nvPr/>
        </p:nvSpPr>
        <p:spPr>
          <a:xfrm>
            <a:off x="944252" y="1027284"/>
            <a:ext cx="10303496" cy="4803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IQ" sz="36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أهم الاسباب التي تمهد لوقوع الاصابات</a:t>
            </a:r>
            <a:endParaRPr lang="en-US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عدم المعرفة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التسرع في العمل والارتباك</a:t>
            </a:r>
            <a:r>
              <a:rPr lang="ar-IQ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– الإهمال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الحكم الخاطئ على الأشياء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وقد أظهرت الإحصائيات أن العاملين في المختبرات من فئة الشباب هم أكثر عرضة من غيرهم للتعرض الحوادث.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88932-518B-B41D-9ED4-87FE731E9A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" y="80066"/>
            <a:ext cx="1089600" cy="10282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294BBC-5120-92F0-C6EA-F06552EE09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9" y="-189566"/>
            <a:ext cx="1787363" cy="16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4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7C6AE-7501-46D6-9491-5012D47418C6}"/>
              </a:ext>
            </a:extLst>
          </p:cNvPr>
          <p:cNvSpPr txBox="1"/>
          <p:nvPr/>
        </p:nvSpPr>
        <p:spPr>
          <a:xfrm>
            <a:off x="532644" y="850703"/>
            <a:ext cx="11126711" cy="5630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IQ" sz="40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الوقاية من المخاطر</a:t>
            </a: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تقع مسئولية سلامة العاملين في المختبر على إدارة المختبر ولكي تمنع وقوع الحوادث من البداية يجب عليها عمل الآتي: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توفير بيئة عمل آمنة ومحببة للعاملين.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التقيد بمعايير الأمان والسلامة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وضع سياسة فعالة لتطبيق المعايير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توفير المواد والأجهزة اللازمة لضمان سلامة العاملين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عمل دورات للعاملين في مجال الأمان والسلامة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مراجعة كل الحوادث التي تقع وتوثيقها لتلافيها مستقبلا</a:t>
            </a:r>
            <a:endParaRPr lang="en-US" sz="2800" b="1" dirty="0"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5E250-386F-1A5D-CE17-A8AF9AF875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" y="80066"/>
            <a:ext cx="1089600" cy="10282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5B1AAC-E538-C9CC-B376-8B4FEAA9CB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9" y="-189566"/>
            <a:ext cx="1787363" cy="16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4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D2807A-E6EF-4834-80EB-7D04B33DDDF7}"/>
              </a:ext>
            </a:extLst>
          </p:cNvPr>
          <p:cNvSpPr txBox="1"/>
          <p:nvPr/>
        </p:nvSpPr>
        <p:spPr>
          <a:xfrm>
            <a:off x="1523607" y="1954453"/>
            <a:ext cx="9144785" cy="3737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rtl="1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ar-SA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تعين مسئولا عن الأمان والسلامة داخل المختبر "ضابط السلامة "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Safety Officer</a:t>
            </a:r>
            <a:r>
              <a:rPr lang="ar-SA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"</a:t>
            </a:r>
            <a:endParaRPr lang="ar-IQ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1000"/>
              </a:spcAft>
            </a:pPr>
            <a:r>
              <a:rPr lang="ar-SA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- </a:t>
            </a:r>
            <a:r>
              <a:rPr lang="ar-IQ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</a:t>
            </a:r>
            <a:r>
              <a:rPr lang="ar-SA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عمل على وضع كتيب به كافة المعلومات المتعلقة بالأمان والسلامة "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Safety Manual</a:t>
            </a:r>
            <a:r>
              <a:rPr lang="ar-SA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"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778FB6-D79E-DD99-4FF7-7E4130AF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" y="80066"/>
            <a:ext cx="1089600" cy="10282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479DEE-111D-5475-6FF0-7BCAED5441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9" y="-189566"/>
            <a:ext cx="1787363" cy="16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1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505DE4-69D6-4EEB-862D-DCE4AC590E7F}"/>
              </a:ext>
            </a:extLst>
          </p:cNvPr>
          <p:cNvSpPr txBox="1"/>
          <p:nvPr/>
        </p:nvSpPr>
        <p:spPr>
          <a:xfrm>
            <a:off x="807563" y="913499"/>
            <a:ext cx="10576874" cy="5489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IQ" sz="32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يشتمل الكتيب علـــى المعلومات التالية:</a:t>
            </a:r>
            <a:endParaRPr lang="ar-IQ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أسماء المس</a:t>
            </a:r>
            <a:r>
              <a:rPr lang="ar-IQ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ؤو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لين عن المختبر وهواتفهم ومن ضمنهم ضابط السلامة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خرائط تبين مخارج الطوارئ توضع في أماكن يرتادها الجميع.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أرقام هواتف المطافئ والإسعاف.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الخطوات المتبعة في توثيق الحوادث.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قواعد الوقاية في التعامل مع المواد الخطرة مثل المواد البيولوجية ، الكيمائية ، المشعة ، مخلفات المختبر.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الأخطار المتعلقة بالتيار الكهربائي وكيفية التعامل معها 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قواعد الإسعافات الأولية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First Aid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83F5B-555D-C076-0427-3B4DA85FDD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" y="80066"/>
            <a:ext cx="1089600" cy="10282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B1AC5F-2A85-92B3-918C-FE612F97F01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9" y="-189566"/>
            <a:ext cx="1787363" cy="16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1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100D25-BBE4-4C8C-977B-5B632431D3B9}"/>
              </a:ext>
            </a:extLst>
          </p:cNvPr>
          <p:cNvSpPr txBox="1"/>
          <p:nvPr/>
        </p:nvSpPr>
        <p:spPr>
          <a:xfrm>
            <a:off x="392632" y="966583"/>
            <a:ext cx="11067068" cy="622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القواعد المتعلقة بالسلامة </a:t>
            </a: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</a:rPr>
              <a:t>المهنية</a:t>
            </a:r>
            <a:r>
              <a:rPr lang="ar-IQ" sz="32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</a:rPr>
              <a:t>داخل المختبر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Occupational Safety</a:t>
            </a:r>
            <a:endParaRPr lang="en-US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ACE15B-2FAD-48B5-A732-78F65CC6B5C3}"/>
              </a:ext>
            </a:extLst>
          </p:cNvPr>
          <p:cNvSpPr txBox="1"/>
          <p:nvPr/>
        </p:nvSpPr>
        <p:spPr>
          <a:xfrm>
            <a:off x="8048831" y="1802570"/>
            <a:ext cx="339665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ctr" rtl="1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ar-SA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السلامة</a:t>
            </a:r>
            <a:r>
              <a:rPr lang="ar-IQ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SA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البيولوجية</a:t>
            </a:r>
            <a:endParaRPr lang="en-US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10992-69A9-4944-AEF8-532951B72076}"/>
              </a:ext>
            </a:extLst>
          </p:cNvPr>
          <p:cNvSpPr txBox="1"/>
          <p:nvPr/>
        </p:nvSpPr>
        <p:spPr>
          <a:xfrm>
            <a:off x="7276562" y="2482672"/>
            <a:ext cx="4838163" cy="4350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-1</a:t>
            </a:r>
            <a:r>
              <a:rPr lang="ar-S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يمنع منعا باتا التدخين، الأكل، الشرب، وضع مساحيق التجميل، العدسات اللاصقة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S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داخل المختبرات وللتأكيد على هذا الأمر يجب وضع ملصقات مكتوب عليها عبارات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S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تحذيرية لمنع تلك الأمور. 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S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2. العناية بغسل اليدين باستمرار باستعمال مواد مطهرة خاصة بعد التعامل مع المواد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S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الملونة، المواد السامة، الكيماويات الخطرة.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S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IQ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3</a:t>
            </a:r>
            <a:r>
              <a:rPr lang="fa-I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 </a:t>
            </a:r>
            <a:r>
              <a:rPr lang="ar-SA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عدم شفط المحاليل بواسطة الفم.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83D337-04E9-F8C4-D3A3-DB48FCE66A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" y="80066"/>
            <a:ext cx="1089600" cy="10282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8BA8E-6B9D-D336-EAAA-400AD63455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9" y="-189566"/>
            <a:ext cx="1787363" cy="1619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33ED9-0DA0-F48B-42E5-BC118E3DB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316"/>
            <a:ext cx="7192379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9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559EA-5314-42C7-80D0-DCF566284844}"/>
              </a:ext>
            </a:extLst>
          </p:cNvPr>
          <p:cNvSpPr txBox="1"/>
          <p:nvPr/>
        </p:nvSpPr>
        <p:spPr>
          <a:xfrm>
            <a:off x="6124136" y="1674449"/>
            <a:ext cx="6042106" cy="4297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4. عدم تخزين الطعام في ثلاجات المختبر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5- ارتداء المعطف أثناء العمل.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6. التخلص من النفايات </a:t>
            </a: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(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الحقن، الزجاج، الأدوات الملوثة) المنصوص عليها في كتيب الأمان والسلامة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٧. اتخاذ الإجراءات اللازمة لوقاية العاملين من الأمراض المعدية مثل تطعيم وكذلك أثناء تعاملهم مع المرضى</a:t>
            </a: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Hepatitis</a:t>
            </a:r>
            <a:endParaRPr lang="en-US" sz="2400" b="1" dirty="0"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AC8D2-5EC8-3D2C-7318-107559FC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" y="80066"/>
            <a:ext cx="1089600" cy="10282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974008-3682-2EE7-3A27-3675E5F59E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9" y="-189566"/>
            <a:ext cx="1787363" cy="1619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4BF09D-5222-B242-AF32-E74567D92F2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394"/>
            <a:ext cx="6282514" cy="50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F0682A-EFAC-45D8-A259-492FFD1D1040}"/>
              </a:ext>
            </a:extLst>
          </p:cNvPr>
          <p:cNvSpPr txBox="1"/>
          <p:nvPr/>
        </p:nvSpPr>
        <p:spPr>
          <a:xfrm>
            <a:off x="473791" y="2867690"/>
            <a:ext cx="11048507" cy="3808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B</a:t>
            </a:r>
            <a:r>
              <a:rPr lang="ar-IQ" sz="2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- السلامة من المخاطر الكيميائية</a:t>
            </a:r>
            <a:r>
              <a:rPr 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 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1. </a:t>
            </a: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وجود دش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Shower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في المختبر لغسيل الجسم وآخر للعينات.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2. </a:t>
            </a: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كتابة المعلومات اللازمة على كل زجاجة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في المختبر تحوي مواد كيماوية أو كواشف أو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محاليل تم تحضيرها.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۳. </a:t>
            </a: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عدم استعمال أية مواد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لا تكون معروفة أو لا يكون هناك معلومات عنها على الزجاجة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4. </a:t>
            </a: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وجود حامل خاص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لوضع المواد الخطرة فيه أثناء نقلها من مكان لآخر.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5. </a:t>
            </a: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وجود مخزن ملائم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تنطبق عليه الشروط المتعارف عليها .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6. </a:t>
            </a:r>
            <a:r>
              <a:rPr lang="ar-IQ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تعريف</a:t>
            </a:r>
            <a:r>
              <a:rPr lang="ar-SA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العاملين بالمعلومات الضرورية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للتعامل مع المخاطر الكيماوية</a:t>
            </a:r>
            <a:endParaRPr lang="en-US" sz="2400" dirty="0"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92A85B-057B-A3D9-7A36-329E7FBCC5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" y="80066"/>
            <a:ext cx="1089600" cy="10282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E74C2D-29B0-5FF9-907A-E5080BE395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9" y="-189566"/>
            <a:ext cx="1787363" cy="1619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438928-76C5-405A-50F5-D2AC831F5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19" y="29380"/>
            <a:ext cx="5756856" cy="26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8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87DDE7-5423-40EB-8BBC-D8A73916C7A0}"/>
              </a:ext>
            </a:extLst>
          </p:cNvPr>
          <p:cNvSpPr txBox="1"/>
          <p:nvPr/>
        </p:nvSpPr>
        <p:spPr>
          <a:xfrm>
            <a:off x="5911402" y="1975248"/>
            <a:ext cx="6156631" cy="33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</a:t>
            </a: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الحرائق والتعامل مع المواد القابلة للانفجار</a:t>
            </a:r>
            <a:endParaRPr lang="en-US" sz="2400" b="1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1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 توفير مخارج الطوارئ وأن تكون خالية من أية إعاقات.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2. توفير المواد المستعملة في اطفاء الحرائق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fa-I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3.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عدم التدخين بالقرب من المواد القابلة للاشتعال 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4.تخزين المواد القابلة للانفجار بصورة سليمة. </a:t>
            </a:r>
            <a:endParaRPr lang="en-US" sz="2400" dirty="0"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88FF1D-FBC2-D160-BE46-4E7B208C76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" y="80066"/>
            <a:ext cx="1089600" cy="10282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AF0F50-6829-DA3D-338F-C28406E864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9" y="-189566"/>
            <a:ext cx="1787363" cy="1619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C52A9A-101B-7228-3CCB-A8FB8A7DB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280"/>
            <a:ext cx="6336406" cy="54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70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44695E-7D8B-43BB-A22D-9143AF94EF82}"/>
              </a:ext>
            </a:extLst>
          </p:cNvPr>
          <p:cNvSpPr txBox="1"/>
          <p:nvPr/>
        </p:nvSpPr>
        <p:spPr>
          <a:xfrm>
            <a:off x="6095999" y="671447"/>
            <a:ext cx="6042107" cy="604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1000"/>
              </a:spcAft>
            </a:pPr>
            <a:r>
              <a:rPr lang="en-US" sz="2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D</a:t>
            </a:r>
            <a:r>
              <a:rPr lang="ar-IQ" sz="24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-المخاطر المتعلقة بالمواد المشعة</a:t>
            </a:r>
            <a:endParaRPr lang="ar-IQ" sz="2400" b="1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IQ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 طرق تخزين جيدة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2. طرق التخلص منها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3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 المتابعة المستمرة لمستوى الإشعاعات الصادرة</a:t>
            </a:r>
            <a:endParaRPr lang="ar-IQ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ar-IQ" sz="24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بيئة العمل " المكان "</a:t>
            </a:r>
            <a:endParaRPr lang="ar-IQ" sz="2400" b="1" u="sng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IQ" sz="24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1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. المحافظة على درجة حرارة </a:t>
            </a: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و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نسبة رطوبة مناسبتين.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fa-I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۲.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توفير الإضاءة الكافية.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٣. توفير التهوية المناسبة.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50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4. وجود کواتم للصوت حول الأجهزة التي </a:t>
            </a: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تنتج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ضوضاء.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EC5497-6D3C-F8EA-D23E-62F9969BD2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" y="80066"/>
            <a:ext cx="1089600" cy="10282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D4AA39-6838-188E-8B72-6061DFF412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9" y="-189566"/>
            <a:ext cx="1787363" cy="1619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D0324-06AA-6F95-9596-25B44E2286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" y="1262825"/>
            <a:ext cx="6334028" cy="527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10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6F9EA1-0A7A-4929-8D2D-77F56E4E4245}"/>
              </a:ext>
            </a:extLst>
          </p:cNvPr>
          <p:cNvSpPr txBox="1"/>
          <p:nvPr/>
        </p:nvSpPr>
        <p:spPr>
          <a:xfrm>
            <a:off x="6268710" y="1752146"/>
            <a:ext cx="5788822" cy="3629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600" b="1" dirty="0">
                <a:latin typeface="Calibri" panose="020F0502020204030204" pitchFamily="34" charset="0"/>
                <a:cs typeface="+mj-cs"/>
              </a:rPr>
              <a:t>التدريب والتعليم المستمر لمواكبة المستجدات.</a:t>
            </a:r>
            <a:endParaRPr lang="en-US" sz="2600" b="1" dirty="0">
              <a:latin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التشجيع على حضور المؤتمرات العلمية. </a:t>
            </a:r>
            <a:endParaRPr lang="en-US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ar-IQ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توفير </a:t>
            </a:r>
            <a:r>
              <a:rPr lang="ar-SA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منح </a:t>
            </a:r>
            <a:r>
              <a:rPr lang="ar-SA" sz="26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دراسية</a:t>
            </a:r>
            <a:r>
              <a:rPr lang="ar-IQ" sz="26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SA" sz="26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لإكمال  دراساتهم العليا.</a:t>
            </a:r>
            <a:endParaRPr lang="en-US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توفير مكتبة ورقية والكترونية في مكان العمل . </a:t>
            </a:r>
            <a:endParaRPr lang="en-US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الاشتراك في الدوريات المتخصصة. </a:t>
            </a:r>
            <a:endParaRPr lang="en-US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ar-SA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معرفة</a:t>
            </a:r>
            <a:r>
              <a:rPr lang="ar-IQ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والالتزام</a:t>
            </a:r>
            <a:r>
              <a:rPr lang="ar-SA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IQ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ب</a:t>
            </a:r>
            <a:r>
              <a:rPr lang="ar-SA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القوانين التي تنظم عمل </a:t>
            </a:r>
            <a:r>
              <a:rPr lang="ar-IQ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المختبر.</a:t>
            </a:r>
            <a:endParaRPr lang="en-US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B79FC-4018-BA52-6AE3-CCE4C326A8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" y="80066"/>
            <a:ext cx="1089600" cy="102821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D82CCE-5927-102A-3F70-9F4F93F90C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9" y="-189566"/>
            <a:ext cx="1787363" cy="1619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3A07B-0B79-B681-3CCD-EE49974A2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8" y="1752146"/>
            <a:ext cx="5984469" cy="4120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F4739F-6EA0-EA05-629A-66EF3D913387}"/>
              </a:ext>
            </a:extLst>
          </p:cNvPr>
          <p:cNvSpPr txBox="1"/>
          <p:nvPr/>
        </p:nvSpPr>
        <p:spPr>
          <a:xfrm>
            <a:off x="2403382" y="542006"/>
            <a:ext cx="7431109" cy="699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just" rtl="1">
              <a:lnSpc>
                <a:spcPct val="150000"/>
              </a:lnSpc>
            </a:pPr>
            <a:r>
              <a:rPr lang="ar-IQ" sz="3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تطوير الكفاءة العلمية للعاملين في المختبر   </a:t>
            </a:r>
            <a:endParaRPr lang="ar-IQ" sz="3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7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2D57C-50CA-471E-A2C4-94C1E8A5E3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93232" y="2437898"/>
            <a:ext cx="5005535" cy="40916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BF260F-5B4B-48B4-A4FB-AB0B610B86FB}"/>
              </a:ext>
            </a:extLst>
          </p:cNvPr>
          <p:cNvSpPr txBox="1"/>
          <p:nvPr/>
        </p:nvSpPr>
        <p:spPr>
          <a:xfrm>
            <a:off x="2137410" y="472352"/>
            <a:ext cx="7917180" cy="2244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2F367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+mj-cs"/>
              </a:rPr>
              <a:t>إدارة</a:t>
            </a:r>
            <a:r>
              <a:rPr lang="ar-IQ" sz="4000" b="1" dirty="0">
                <a:solidFill>
                  <a:srgbClr val="2F367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+mj-cs"/>
              </a:rPr>
              <a:t> المخاطر </a:t>
            </a:r>
            <a:r>
              <a:rPr lang="ar-IQ" sz="4000" b="1" dirty="0" err="1">
                <a:solidFill>
                  <a:srgbClr val="2F367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+mj-cs"/>
              </a:rPr>
              <a:t>البايولوجبة</a:t>
            </a:r>
            <a:endParaRPr lang="ar-IQ" sz="4000" b="1" dirty="0">
              <a:solidFill>
                <a:srgbClr val="2F3671"/>
              </a:solidFill>
              <a:latin typeface="Calibri" panose="020F0502020204030204" pitchFamily="34" charset="0"/>
              <a:ea typeface="Arial" panose="020B0604020202020204" pitchFamily="34" charset="0"/>
              <a:cs typeface="+mj-cs"/>
            </a:endParaRPr>
          </a:p>
          <a:p>
            <a:pPr lvl="1" algn="ctr" rtl="1">
              <a:lnSpc>
                <a:spcPct val="107000"/>
              </a:lnSpc>
              <a:spcAft>
                <a:spcPts val="800"/>
              </a:spcAft>
            </a:pPr>
            <a:r>
              <a:rPr lang="ar-IQ" sz="4000" b="1" dirty="0">
                <a:solidFill>
                  <a:srgbClr val="2F367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+mj-cs"/>
              </a:rPr>
              <a:t>نموذج </a:t>
            </a:r>
            <a:r>
              <a:rPr lang="en-US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lang="ar-IQ" sz="4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+mj-cs"/>
              </a:rPr>
              <a:t>   </a:t>
            </a:r>
            <a:r>
              <a:rPr lang="en-US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AMP</a:t>
            </a:r>
            <a:endParaRPr lang="en-US" sz="4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en-US" sz="4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85BAA-DA25-C0C2-06F9-B66C4BB2BE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80065"/>
            <a:ext cx="1272283" cy="1200605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55C96F-EFCE-E6D3-6DA3-93A102ABD38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67" y="-189566"/>
            <a:ext cx="2087033" cy="18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77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D17C5-2A82-4689-9AE7-8487EF4F9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996" y="-5340"/>
            <a:ext cx="9164008" cy="686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orisk Management ModelBiorisk Management Model&#10;3 Key Components3 Key Components&#10;1.1. BioriskBiorisk AAssessmentssessment&#10;2.2. BioriskBiorisk MMitigationitigation&#10;3.3. BioriskBiorisk PPerformanceerformance&#10;AMPAMP modelmodel&#10; ">
            <a:extLst>
              <a:ext uri="{FF2B5EF4-FFF2-40B4-BE49-F238E27FC236}">
                <a16:creationId xmlns:a16="http://schemas.microsoft.com/office/drawing/2014/main" id="{2828B2B2-62F7-4626-B2CC-19A722EF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1" y="1495131"/>
            <a:ext cx="10700197" cy="52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281BE5-E62E-06A3-60B1-2595AD0BA3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1" y="80065"/>
            <a:ext cx="1272283" cy="1200605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5F0A4C-FB44-1BA6-7DCF-CB742D5608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967" y="-189566"/>
            <a:ext cx="2087033" cy="18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20C13F-14A3-4A35-9628-29E6DFC71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14" y="0"/>
            <a:ext cx="91059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B3FC6D-C12C-1260-07A3-9EA89D82FF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" y="80065"/>
            <a:ext cx="1272283" cy="1200605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F1B687-9CFA-12CB-FA7F-EF16CBB88C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15" y="-189566"/>
            <a:ext cx="2087033" cy="18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0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84D42-A41A-4EFC-A7AB-EB09A3CC7807}"/>
              </a:ext>
            </a:extLst>
          </p:cNvPr>
          <p:cNvSpPr txBox="1"/>
          <p:nvPr/>
        </p:nvSpPr>
        <p:spPr>
          <a:xfrm>
            <a:off x="2253006" y="247570"/>
            <a:ext cx="7154944" cy="655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2F367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E494AC-BE6B-4FD0-BAF8-EB918462F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91" y="71363"/>
            <a:ext cx="9172280" cy="66836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5A677A-C9B4-67DE-15AE-A48698F973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" y="80066"/>
            <a:ext cx="1089600" cy="10282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29E76-3A35-8E65-56E9-5EF9523BA4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242" y="-189566"/>
            <a:ext cx="1787363" cy="16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1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B2B8D-CF83-40F3-B222-ED11D3D85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06" y="115477"/>
            <a:ext cx="9089940" cy="66270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23E7E6-6AC7-3939-78AE-9709656401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" y="80066"/>
            <a:ext cx="1089600" cy="10282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639E33-2392-8286-0E34-9B3AED7C4E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9" y="-189566"/>
            <a:ext cx="1787363" cy="16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5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816F3-388C-4A72-A51F-0A26B7B90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91" y="75414"/>
            <a:ext cx="8945217" cy="67825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D5B852-466B-7423-8284-4B197847E4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" y="80066"/>
            <a:ext cx="1089600" cy="10282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309942-DD33-A4DE-EC94-B2869D0CB4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9" y="-189566"/>
            <a:ext cx="1787363" cy="16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5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FD39F-683A-4E55-BA33-61E7DEBFFC9B}"/>
              </a:ext>
            </a:extLst>
          </p:cNvPr>
          <p:cNvSpPr txBox="1"/>
          <p:nvPr/>
        </p:nvSpPr>
        <p:spPr>
          <a:xfrm>
            <a:off x="3048786" y="2413337"/>
            <a:ext cx="60944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IQ" sz="6000" b="1" dirty="0">
                <a:solidFill>
                  <a:srgbClr val="C00000"/>
                </a:solidFill>
                <a:latin typeface="Calibri" panose="020F0502020204030204" pitchFamily="34" charset="0"/>
                <a:cs typeface="+mj-cs"/>
              </a:rPr>
              <a:t>تحسين الاداء البشري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1B19D2-29CF-845A-F756-5AC672DF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" y="80066"/>
            <a:ext cx="1089600" cy="10282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122008-20B5-BAF9-865A-ED4B920443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9" y="-189566"/>
            <a:ext cx="1787363" cy="16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4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63611E-FEFD-45BB-9A50-D52AD87949C3}"/>
              </a:ext>
            </a:extLst>
          </p:cNvPr>
          <p:cNvSpPr txBox="1"/>
          <p:nvPr/>
        </p:nvSpPr>
        <p:spPr>
          <a:xfrm>
            <a:off x="1495720" y="386447"/>
            <a:ext cx="9200560" cy="14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أولا : توفير بيئة آمنة في مكان العمل</a:t>
            </a:r>
            <a:endParaRPr lang="ar-IQ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Safe Environment</a:t>
            </a:r>
            <a:endParaRPr lang="en-US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2D6E5-CD15-4E73-A3EF-3F314A2F9465}"/>
              </a:ext>
            </a:extLst>
          </p:cNvPr>
          <p:cNvSpPr txBox="1"/>
          <p:nvPr/>
        </p:nvSpPr>
        <p:spPr>
          <a:xfrm>
            <a:off x="1401142" y="2028542"/>
            <a:ext cx="9794449" cy="4666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IQ" sz="2800" b="1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امثلة على الأخطار </a:t>
            </a:r>
            <a:r>
              <a:rPr lang="ar-IQ" sz="2800" b="1" u="sng" dirty="0">
                <a:solidFill>
                  <a:srgbClr val="0070C0"/>
                </a:solidFill>
                <a:latin typeface="Calibri" panose="020F0502020204030204" pitchFamily="34" charset="0"/>
                <a:cs typeface="+mj-cs"/>
              </a:rPr>
              <a:t>المحتملة:</a:t>
            </a:r>
            <a:endParaRPr lang="en-US" sz="2800" b="1" u="sng" dirty="0">
              <a:solidFill>
                <a:srgbClr val="0070C0"/>
              </a:solidFill>
              <a:latin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الحرائق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شرب أو ابتلاع مواد سامة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التعرض المستمر لجرعات قليلة من المواد السامة لها تأثيرات ضارة على المدى البعيد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 التعرض لعوامل تسبب الإصابة بالأمراض المعدية التي تسببها البكتيريا والفيروسات والطفيليات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- الإصابة بالجروح </a:t>
            </a:r>
            <a:endParaRPr lang="en-US" sz="2800" b="1" dirty="0"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04F990-54F4-3081-C74C-100656BBBC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" y="80066"/>
            <a:ext cx="1089600" cy="1028214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DCF77D-87E7-D90F-9AF1-F1C23E4493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9" y="-189566"/>
            <a:ext cx="1787363" cy="161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7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677</Words>
  <Application>Microsoft Office PowerPoint</Application>
  <PresentationFormat>Widescreen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boomb</dc:creator>
  <cp:lastModifiedBy>user</cp:lastModifiedBy>
  <cp:revision>22</cp:revision>
  <dcterms:created xsi:type="dcterms:W3CDTF">2024-03-02T14:01:33Z</dcterms:created>
  <dcterms:modified xsi:type="dcterms:W3CDTF">2024-03-04T18:31:11Z</dcterms:modified>
</cp:coreProperties>
</file>