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23/08/1445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23/08/1445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640960" cy="2448272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000" b="1" dirty="0">
                <a:solidFill>
                  <a:srgbClr val="FF0000"/>
                </a:solidFill>
              </a:rPr>
              <a:t>الحفاظ على البيئة و </a:t>
            </a:r>
            <a:r>
              <a:rPr lang="ar-SA" sz="6000" b="1" dirty="0" smtClean="0">
                <a:solidFill>
                  <a:srgbClr val="FF0000"/>
                </a:solidFill>
              </a:rPr>
              <a:t>دور</a:t>
            </a:r>
            <a:endParaRPr lang="ar-IQ" sz="6000" b="1" dirty="0" smtClean="0">
              <a:solidFill>
                <a:srgbClr val="FF0000"/>
              </a:solidFill>
            </a:endParaRPr>
          </a:p>
          <a:p>
            <a:pPr algn="ctr"/>
            <a:r>
              <a:rPr lang="ar-SA" sz="6000" b="1" dirty="0" smtClean="0">
                <a:solidFill>
                  <a:srgbClr val="FF0000"/>
                </a:solidFill>
              </a:rPr>
              <a:t> </a:t>
            </a:r>
            <a:r>
              <a:rPr lang="ar-SA" sz="6000" b="1" dirty="0">
                <a:solidFill>
                  <a:srgbClr val="FF0000"/>
                </a:solidFill>
              </a:rPr>
              <a:t>التشجير في ذلك </a:t>
            </a:r>
            <a:endParaRPr lang="en-US" sz="6000" b="1" dirty="0">
              <a:solidFill>
                <a:srgbClr val="FF0000"/>
              </a:solidFill>
            </a:endParaRPr>
          </a:p>
          <a:p>
            <a:endParaRPr lang="ar-IQ" sz="5400" dirty="0" smtClean="0"/>
          </a:p>
          <a:p>
            <a:endParaRPr lang="ar-IQ" sz="5400" dirty="0"/>
          </a:p>
          <a:p>
            <a:endParaRPr lang="ar-IQ" sz="5400" dirty="0" smtClean="0"/>
          </a:p>
          <a:p>
            <a:endParaRPr lang="en-US" sz="5400" dirty="0"/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251520" y="2801938"/>
            <a:ext cx="8712968" cy="37234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IQ" sz="5400" b="1" dirty="0" smtClean="0"/>
              <a:t>إعداد</a:t>
            </a:r>
          </a:p>
          <a:p>
            <a:r>
              <a:rPr lang="ar-IQ" sz="5400" b="1" dirty="0" err="1" smtClean="0"/>
              <a:t>م.م</a:t>
            </a:r>
            <a:r>
              <a:rPr lang="ar-IQ" sz="5400" b="1" dirty="0" smtClean="0"/>
              <a:t>. حسين كزار شلال العيساوي</a:t>
            </a:r>
          </a:p>
          <a:p>
            <a:pPr rtl="1"/>
            <a:endParaRPr lang="ar-IQ" sz="5400" b="1" dirty="0" smtClean="0"/>
          </a:p>
          <a:p>
            <a:pPr rtl="1"/>
            <a:r>
              <a:rPr lang="ar-IQ" sz="5400" b="1" dirty="0" smtClean="0"/>
              <a:t>جامعة </a:t>
            </a:r>
            <a:r>
              <a:rPr lang="ar-IQ" sz="5400" b="1" dirty="0" smtClean="0"/>
              <a:t>بغداد – كلية علوم الهندسة الزراعية</a:t>
            </a:r>
          </a:p>
          <a:p>
            <a:pPr rtl="1"/>
            <a:r>
              <a:rPr lang="ar-IQ" sz="5400" b="1" dirty="0" smtClean="0"/>
              <a:t>قسم المحاصيل الحقلية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94747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908720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ar-SA" sz="4400" dirty="0"/>
              <a:t> والشجرة الواحدة تمتص سنويا ما بين 10 و 50 </a:t>
            </a:r>
            <a:r>
              <a:rPr lang="ar-SA" sz="4400" dirty="0" smtClean="0"/>
              <a:t>ك</a:t>
            </a:r>
            <a:r>
              <a:rPr lang="ar-IQ" sz="4400" dirty="0" smtClean="0"/>
              <a:t>غم</a:t>
            </a:r>
            <a:r>
              <a:rPr lang="ar-SA" sz="4400" dirty="0" smtClean="0"/>
              <a:t> </a:t>
            </a:r>
            <a:r>
              <a:rPr lang="ar-SA" sz="4400" dirty="0"/>
              <a:t>من غاز ثاني أكسيد الكربون. وتختلف سعة تخزين الكربون بالشجرة حسب النوع، والعمر، والنمو.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10486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شكرا لاستماعكم - شكر النا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7"/>
            <a:ext cx="9144000" cy="68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ثاني أكسيد الكربو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744029" cy="64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lidarity Labor eat صور عن المسؤولية Sortie organic Hallow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" y="871972"/>
            <a:ext cx="54982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682618" y="188640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/>
              <a:t>مسؤولية الفرد تجاه المجتمع </a:t>
            </a:r>
            <a:endParaRPr lang="ar-IQ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20" y="1124744"/>
            <a:ext cx="4377680" cy="550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01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83768" y="318393"/>
            <a:ext cx="3943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800" b="1" dirty="0" smtClean="0"/>
              <a:t>كيف </a:t>
            </a:r>
            <a:r>
              <a:rPr lang="ar-SA" sz="2800" b="1" dirty="0" smtClean="0"/>
              <a:t>يمكن </a:t>
            </a:r>
            <a:r>
              <a:rPr lang="ar-SA" sz="2800" b="1" dirty="0"/>
              <a:t>تقليل التلوث </a:t>
            </a:r>
            <a:r>
              <a:rPr lang="ar-SA" sz="2800" b="1" dirty="0" smtClean="0"/>
              <a:t>البيئي</a:t>
            </a:r>
            <a:r>
              <a:rPr lang="ar-IQ" sz="2800" b="1" dirty="0" smtClean="0"/>
              <a:t> ؟</a:t>
            </a:r>
            <a:r>
              <a:rPr lang="ar-SA" sz="2800" b="1" dirty="0" smtClean="0"/>
              <a:t> </a:t>
            </a:r>
            <a:endParaRPr lang="ar-IQ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5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35696" y="908720"/>
            <a:ext cx="588173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</a:rPr>
              <a:t>كيف يساهم التشجير في الحفاظ على البيئة؟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حلول تلوث التربة - موضو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24936" cy="49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303039"/>
            <a:ext cx="50353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dirty="0"/>
              <a:t>ما فوائد تشجير المدن؟</a:t>
            </a:r>
            <a:endParaRPr lang="en-US" sz="5400" dirty="0"/>
          </a:p>
        </p:txBody>
      </p:sp>
      <p:sp>
        <p:nvSpPr>
          <p:cNvPr id="3" name="AutoShape 2" descr="فوائد وأهمية تشجير المدن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4101" name="Picture 5" descr="دراسة: سكان المدن الخضراء يعيشون أطول - أخبار السعودية | صحيفة عكا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96226" cy="515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4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التنميةالمستدامة و المدن الخضراء | موقع أبن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83768" y="535355"/>
            <a:ext cx="6462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ar-IQ" sz="3200" dirty="0" smtClean="0"/>
              <a:t>1-</a:t>
            </a:r>
            <a:r>
              <a:rPr lang="ar-SA" sz="3200" dirty="0" smtClean="0"/>
              <a:t> </a:t>
            </a:r>
            <a:r>
              <a:rPr lang="ar-SA" sz="3200" dirty="0"/>
              <a:t>السيطرة على </a:t>
            </a:r>
            <a:r>
              <a:rPr lang="ar-SA" sz="3200" dirty="0" smtClean="0"/>
              <a:t>المناخ</a:t>
            </a:r>
            <a:endParaRPr lang="ar-IQ" sz="3200" dirty="0" smtClean="0"/>
          </a:p>
          <a:p>
            <a:pPr>
              <a:lnSpc>
                <a:spcPct val="200000"/>
              </a:lnSpc>
            </a:pPr>
            <a:r>
              <a:rPr lang="ar-SA" sz="3200" dirty="0" smtClean="0"/>
              <a:t> </a:t>
            </a:r>
            <a:r>
              <a:rPr lang="ar-IQ" sz="3200" dirty="0" smtClean="0"/>
              <a:t>2-</a:t>
            </a:r>
            <a:r>
              <a:rPr lang="ar-SA" sz="3200" dirty="0" smtClean="0"/>
              <a:t> </a:t>
            </a:r>
            <a:r>
              <a:rPr lang="ar-SA" sz="3200" dirty="0"/>
              <a:t>حواجز للصوت </a:t>
            </a:r>
            <a:r>
              <a:rPr lang="ar-SA" sz="3200" dirty="0" err="1"/>
              <a:t>ومصدات</a:t>
            </a:r>
            <a:r>
              <a:rPr lang="ar-SA" sz="3200" dirty="0"/>
              <a:t> للرياح </a:t>
            </a:r>
            <a:endParaRPr lang="ar-IQ" sz="3200" dirty="0" smtClean="0"/>
          </a:p>
          <a:p>
            <a:pPr>
              <a:lnSpc>
                <a:spcPct val="200000"/>
              </a:lnSpc>
            </a:pPr>
            <a:r>
              <a:rPr lang="ar-IQ" sz="3200" dirty="0" smtClean="0"/>
              <a:t>3- </a:t>
            </a:r>
            <a:r>
              <a:rPr lang="ar-SA" sz="3200" dirty="0" smtClean="0"/>
              <a:t> </a:t>
            </a:r>
            <a:r>
              <a:rPr lang="ar-SA" sz="3200" dirty="0"/>
              <a:t>الحفاظ على صحة الإنسان وتقليل </a:t>
            </a:r>
            <a:r>
              <a:rPr lang="ar-SA" sz="3200" dirty="0" smtClean="0"/>
              <a:t>التلوث</a:t>
            </a:r>
            <a:endParaRPr lang="ar-IQ" sz="3200" dirty="0" smtClean="0"/>
          </a:p>
          <a:p>
            <a:pPr>
              <a:lnSpc>
                <a:spcPct val="200000"/>
              </a:lnSpc>
            </a:pPr>
            <a:r>
              <a:rPr lang="ar-SA" sz="3200" dirty="0" smtClean="0"/>
              <a:t> </a:t>
            </a:r>
            <a:r>
              <a:rPr lang="ar-IQ" sz="3200" dirty="0" smtClean="0"/>
              <a:t>4-</a:t>
            </a:r>
            <a:r>
              <a:rPr lang="ar-SA" sz="3200" dirty="0" smtClean="0"/>
              <a:t> </a:t>
            </a:r>
            <a:r>
              <a:rPr lang="ar-SA" sz="3200" dirty="0"/>
              <a:t>مأوى للكائنات </a:t>
            </a:r>
            <a:r>
              <a:rPr lang="ar-SA" sz="3200" dirty="0" smtClean="0"/>
              <a:t>الحية</a:t>
            </a:r>
            <a:endParaRPr lang="ar-IQ" sz="3200" dirty="0" smtClean="0"/>
          </a:p>
          <a:p>
            <a:pPr>
              <a:lnSpc>
                <a:spcPct val="200000"/>
              </a:lnSpc>
            </a:pPr>
            <a:r>
              <a:rPr lang="ar-SA" sz="3200" dirty="0" smtClean="0"/>
              <a:t> </a:t>
            </a:r>
            <a:r>
              <a:rPr lang="ar-IQ" sz="3200" dirty="0" smtClean="0"/>
              <a:t>5- </a:t>
            </a:r>
            <a:r>
              <a:rPr lang="ar-SA" sz="3200" dirty="0" smtClean="0"/>
              <a:t>تنمية الاقتصاد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2035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50014" y="692696"/>
            <a:ext cx="4572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IQ" sz="4400" dirty="0" smtClean="0"/>
              <a:t>مكونات خشب الاشجار </a:t>
            </a:r>
            <a:endParaRPr lang="ar-IQ" sz="4400" dirty="0"/>
          </a:p>
        </p:txBody>
      </p:sp>
      <p:sp>
        <p:nvSpPr>
          <p:cNvPr id="3" name="مستطيل 2"/>
          <p:cNvSpPr/>
          <p:nvPr/>
        </p:nvSpPr>
        <p:spPr>
          <a:xfrm>
            <a:off x="3203848" y="1498013"/>
            <a:ext cx="57241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ar-IQ" sz="2800" dirty="0" smtClean="0"/>
              <a:t>1- </a:t>
            </a:r>
            <a:r>
              <a:rPr lang="ar-SA" sz="2800" dirty="0" smtClean="0"/>
              <a:t> </a:t>
            </a:r>
            <a:r>
              <a:rPr lang="ar-SA" sz="2800" dirty="0"/>
              <a:t>الكربون </a:t>
            </a:r>
            <a:r>
              <a:rPr lang="ar-SA" sz="2800" dirty="0" smtClean="0"/>
              <a:t>50%</a:t>
            </a:r>
            <a:endParaRPr lang="ar-IQ" sz="2800" dirty="0" smtClean="0"/>
          </a:p>
          <a:p>
            <a:pPr>
              <a:lnSpc>
                <a:spcPct val="200000"/>
              </a:lnSpc>
            </a:pPr>
            <a:r>
              <a:rPr lang="ar-IQ" sz="2800" dirty="0" smtClean="0"/>
              <a:t>2- </a:t>
            </a:r>
            <a:r>
              <a:rPr lang="ar-SA" sz="2800" dirty="0" smtClean="0"/>
              <a:t>الأكسجين </a:t>
            </a:r>
            <a:r>
              <a:rPr lang="ar-SA" sz="2800" dirty="0"/>
              <a:t>ويمثل 42</a:t>
            </a:r>
            <a:r>
              <a:rPr lang="ar-SA" sz="2800" dirty="0" smtClean="0"/>
              <a:t>%</a:t>
            </a:r>
            <a:endParaRPr lang="ar-IQ" sz="2800" dirty="0" smtClean="0"/>
          </a:p>
          <a:p>
            <a:pPr>
              <a:lnSpc>
                <a:spcPct val="200000"/>
              </a:lnSpc>
            </a:pPr>
            <a:r>
              <a:rPr lang="ar-IQ" sz="2800" dirty="0" smtClean="0"/>
              <a:t>3-</a:t>
            </a:r>
            <a:r>
              <a:rPr lang="ar-SA" sz="2800" dirty="0" smtClean="0"/>
              <a:t> </a:t>
            </a:r>
            <a:r>
              <a:rPr lang="ar-SA" sz="2800" dirty="0"/>
              <a:t>والهيدروجين ويمثل 6</a:t>
            </a:r>
            <a:r>
              <a:rPr lang="ar-SA" sz="2800" dirty="0" smtClean="0"/>
              <a:t>%</a:t>
            </a:r>
            <a:endParaRPr lang="ar-IQ" sz="2800" dirty="0" smtClean="0"/>
          </a:p>
          <a:p>
            <a:pPr>
              <a:lnSpc>
                <a:spcPct val="200000"/>
              </a:lnSpc>
            </a:pPr>
            <a:r>
              <a:rPr lang="ar-IQ" sz="2800" dirty="0" smtClean="0"/>
              <a:t>4- </a:t>
            </a:r>
            <a:r>
              <a:rPr lang="ar-SA" sz="2800" dirty="0" smtClean="0"/>
              <a:t> </a:t>
            </a:r>
            <a:r>
              <a:rPr lang="ar-SA" sz="2800" dirty="0"/>
              <a:t>النتروجين ويمثل </a:t>
            </a:r>
            <a:r>
              <a:rPr lang="ar-SA" sz="2800" dirty="0" smtClean="0"/>
              <a:t>1%</a:t>
            </a:r>
            <a:endParaRPr lang="ar-IQ" sz="2800" dirty="0" smtClean="0"/>
          </a:p>
          <a:p>
            <a:pPr>
              <a:lnSpc>
                <a:spcPct val="200000"/>
              </a:lnSpc>
            </a:pPr>
            <a:r>
              <a:rPr lang="ar-IQ" sz="2800" dirty="0" smtClean="0"/>
              <a:t>5-</a:t>
            </a:r>
            <a:r>
              <a:rPr lang="ar-SA" sz="2800" dirty="0" smtClean="0"/>
              <a:t>مواد </a:t>
            </a:r>
            <a:r>
              <a:rPr lang="ar-SA" sz="2800" dirty="0"/>
              <a:t>معدنية مختلفة وتمثل 1% أيضاً.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2387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136</Words>
  <Application>Microsoft Office PowerPoint</Application>
  <PresentationFormat>عرض على الشاشة (3:4)‏</PresentationFormat>
  <Paragraphs>25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Maher</cp:lastModifiedBy>
  <cp:revision>5</cp:revision>
  <dcterms:created xsi:type="dcterms:W3CDTF">2024-03-03T15:25:36Z</dcterms:created>
  <dcterms:modified xsi:type="dcterms:W3CDTF">2024-03-03T17:14:21Z</dcterms:modified>
</cp:coreProperties>
</file>