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1" r:id="rId3"/>
    <p:sldId id="262" r:id="rId4"/>
    <p:sldId id="263" r:id="rId5"/>
    <p:sldId id="256" r:id="rId6"/>
    <p:sldId id="259" r:id="rId7"/>
    <p:sldId id="260" r:id="rId8"/>
    <p:sldId id="264" r:id="rId9"/>
    <p:sldId id="265" r:id="rId10"/>
    <p:sldId id="266" r:id="rId11"/>
    <p:sldId id="267" r:id="rId12"/>
    <p:sldId id="258" r:id="rId13"/>
    <p:sldId id="268" r:id="rId14"/>
  </p:sldIdLst>
  <p:sldSz cx="6858000" cy="12192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48" d="100"/>
          <a:sy n="48" d="100"/>
        </p:scale>
        <p:origin x="2827"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995312"/>
            <a:ext cx="5829300" cy="4244622"/>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6403623"/>
            <a:ext cx="5143500" cy="2943577"/>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0DB9BF9-7624-4FCC-9664-90D27E0AEE99}" type="datetimeFigureOut">
              <a:rPr lang="en-US" smtClean="0"/>
              <a:t>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0D05DD-C1BD-4E1D-B0A3-597147CE0C74}" type="slidenum">
              <a:rPr lang="en-US" smtClean="0"/>
              <a:t>‹#›</a:t>
            </a:fld>
            <a:endParaRPr lang="en-US"/>
          </a:p>
        </p:txBody>
      </p:sp>
    </p:spTree>
    <p:extLst>
      <p:ext uri="{BB962C8B-B14F-4D97-AF65-F5344CB8AC3E}">
        <p14:creationId xmlns:p14="http://schemas.microsoft.com/office/powerpoint/2010/main" val="302292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DB9BF9-7624-4FCC-9664-90D27E0AEE99}" type="datetimeFigureOut">
              <a:rPr lang="en-US" smtClean="0"/>
              <a:t>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0D05DD-C1BD-4E1D-B0A3-597147CE0C74}" type="slidenum">
              <a:rPr lang="en-US" smtClean="0"/>
              <a:t>‹#›</a:t>
            </a:fld>
            <a:endParaRPr lang="en-US"/>
          </a:p>
        </p:txBody>
      </p:sp>
    </p:spTree>
    <p:extLst>
      <p:ext uri="{BB962C8B-B14F-4D97-AF65-F5344CB8AC3E}">
        <p14:creationId xmlns:p14="http://schemas.microsoft.com/office/powerpoint/2010/main" val="716614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649111"/>
            <a:ext cx="1478756" cy="1033215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649111"/>
            <a:ext cx="4350544" cy="103321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DB9BF9-7624-4FCC-9664-90D27E0AEE99}" type="datetimeFigureOut">
              <a:rPr lang="en-US" smtClean="0"/>
              <a:t>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0D05DD-C1BD-4E1D-B0A3-597147CE0C74}" type="slidenum">
              <a:rPr lang="en-US" smtClean="0"/>
              <a:t>‹#›</a:t>
            </a:fld>
            <a:endParaRPr lang="en-US"/>
          </a:p>
        </p:txBody>
      </p:sp>
    </p:spTree>
    <p:extLst>
      <p:ext uri="{BB962C8B-B14F-4D97-AF65-F5344CB8AC3E}">
        <p14:creationId xmlns:p14="http://schemas.microsoft.com/office/powerpoint/2010/main" val="4178139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DB9BF9-7624-4FCC-9664-90D27E0AEE99}" type="datetimeFigureOut">
              <a:rPr lang="en-US" smtClean="0"/>
              <a:t>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0D05DD-C1BD-4E1D-B0A3-597147CE0C74}" type="slidenum">
              <a:rPr lang="en-US" smtClean="0"/>
              <a:t>‹#›</a:t>
            </a:fld>
            <a:endParaRPr lang="en-US"/>
          </a:p>
        </p:txBody>
      </p:sp>
    </p:spTree>
    <p:extLst>
      <p:ext uri="{BB962C8B-B14F-4D97-AF65-F5344CB8AC3E}">
        <p14:creationId xmlns:p14="http://schemas.microsoft.com/office/powerpoint/2010/main" val="2575715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3039537"/>
            <a:ext cx="5915025" cy="5071532"/>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8159048"/>
            <a:ext cx="5915025" cy="266699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DB9BF9-7624-4FCC-9664-90D27E0AEE99}" type="datetimeFigureOut">
              <a:rPr lang="en-US" smtClean="0"/>
              <a:t>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0D05DD-C1BD-4E1D-B0A3-597147CE0C74}" type="slidenum">
              <a:rPr lang="en-US" smtClean="0"/>
              <a:t>‹#›</a:t>
            </a:fld>
            <a:endParaRPr lang="en-US"/>
          </a:p>
        </p:txBody>
      </p:sp>
    </p:spTree>
    <p:extLst>
      <p:ext uri="{BB962C8B-B14F-4D97-AF65-F5344CB8AC3E}">
        <p14:creationId xmlns:p14="http://schemas.microsoft.com/office/powerpoint/2010/main" val="1211912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3245556"/>
            <a:ext cx="2914650" cy="773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3245556"/>
            <a:ext cx="2914650" cy="773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0DB9BF9-7624-4FCC-9664-90D27E0AEE99}" type="datetimeFigureOut">
              <a:rPr lang="en-US" smtClean="0"/>
              <a:t>2/27/2024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0D05DD-C1BD-4E1D-B0A3-597147CE0C74}" type="slidenum">
              <a:rPr lang="en-US" smtClean="0"/>
              <a:t>‹#›</a:t>
            </a:fld>
            <a:endParaRPr lang="en-US"/>
          </a:p>
        </p:txBody>
      </p:sp>
    </p:spTree>
    <p:extLst>
      <p:ext uri="{BB962C8B-B14F-4D97-AF65-F5344CB8AC3E}">
        <p14:creationId xmlns:p14="http://schemas.microsoft.com/office/powerpoint/2010/main" val="747262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649114"/>
            <a:ext cx="5915025" cy="2356556"/>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988734"/>
            <a:ext cx="2901255"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4453467"/>
            <a:ext cx="2901255" cy="65503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988734"/>
            <a:ext cx="2915543"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4453467"/>
            <a:ext cx="2915543" cy="65503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0DB9BF9-7624-4FCC-9664-90D27E0AEE99}" type="datetimeFigureOut">
              <a:rPr lang="en-US" smtClean="0"/>
              <a:t>2/27/2024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0D05DD-C1BD-4E1D-B0A3-597147CE0C74}" type="slidenum">
              <a:rPr lang="en-US" smtClean="0"/>
              <a:t>‹#›</a:t>
            </a:fld>
            <a:endParaRPr lang="en-US"/>
          </a:p>
        </p:txBody>
      </p:sp>
    </p:spTree>
    <p:extLst>
      <p:ext uri="{BB962C8B-B14F-4D97-AF65-F5344CB8AC3E}">
        <p14:creationId xmlns:p14="http://schemas.microsoft.com/office/powerpoint/2010/main" val="3372895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0DB9BF9-7624-4FCC-9664-90D27E0AEE99}" type="datetimeFigureOut">
              <a:rPr lang="en-US" smtClean="0"/>
              <a:t>2/27/2024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0D05DD-C1BD-4E1D-B0A3-597147CE0C74}" type="slidenum">
              <a:rPr lang="en-US" smtClean="0"/>
              <a:t>‹#›</a:t>
            </a:fld>
            <a:endParaRPr lang="en-US"/>
          </a:p>
        </p:txBody>
      </p:sp>
    </p:spTree>
    <p:extLst>
      <p:ext uri="{BB962C8B-B14F-4D97-AF65-F5344CB8AC3E}">
        <p14:creationId xmlns:p14="http://schemas.microsoft.com/office/powerpoint/2010/main" val="4287931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DB9BF9-7624-4FCC-9664-90D27E0AEE99}" type="datetimeFigureOut">
              <a:rPr lang="en-US" smtClean="0"/>
              <a:t>2/27/2024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0D05DD-C1BD-4E1D-B0A3-597147CE0C74}" type="slidenum">
              <a:rPr lang="en-US" smtClean="0"/>
              <a:t>‹#›</a:t>
            </a:fld>
            <a:endParaRPr lang="en-US"/>
          </a:p>
        </p:txBody>
      </p:sp>
    </p:spTree>
    <p:extLst>
      <p:ext uri="{BB962C8B-B14F-4D97-AF65-F5344CB8AC3E}">
        <p14:creationId xmlns:p14="http://schemas.microsoft.com/office/powerpoint/2010/main" val="1313876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755425"/>
            <a:ext cx="3471863" cy="866422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0DB9BF9-7624-4FCC-9664-90D27E0AEE99}" type="datetimeFigureOut">
              <a:rPr lang="en-US" smtClean="0"/>
              <a:t>2/27/2024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0D05DD-C1BD-4E1D-B0A3-597147CE0C74}" type="slidenum">
              <a:rPr lang="en-US" smtClean="0"/>
              <a:t>‹#›</a:t>
            </a:fld>
            <a:endParaRPr lang="en-US"/>
          </a:p>
        </p:txBody>
      </p:sp>
    </p:spTree>
    <p:extLst>
      <p:ext uri="{BB962C8B-B14F-4D97-AF65-F5344CB8AC3E}">
        <p14:creationId xmlns:p14="http://schemas.microsoft.com/office/powerpoint/2010/main" val="1601060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755425"/>
            <a:ext cx="3471863" cy="8664222"/>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0DB9BF9-7624-4FCC-9664-90D27E0AEE99}" type="datetimeFigureOut">
              <a:rPr lang="en-US" smtClean="0"/>
              <a:t>2/27/2024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0D05DD-C1BD-4E1D-B0A3-597147CE0C74}" type="slidenum">
              <a:rPr lang="en-US" smtClean="0"/>
              <a:t>‹#›</a:t>
            </a:fld>
            <a:endParaRPr lang="en-US"/>
          </a:p>
        </p:txBody>
      </p:sp>
    </p:spTree>
    <p:extLst>
      <p:ext uri="{BB962C8B-B14F-4D97-AF65-F5344CB8AC3E}">
        <p14:creationId xmlns:p14="http://schemas.microsoft.com/office/powerpoint/2010/main" val="2493475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649114"/>
            <a:ext cx="5915025" cy="235655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3245556"/>
            <a:ext cx="5915025" cy="77357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11300181"/>
            <a:ext cx="1543050" cy="649111"/>
          </a:xfrm>
          <a:prstGeom prst="rect">
            <a:avLst/>
          </a:prstGeom>
        </p:spPr>
        <p:txBody>
          <a:bodyPr vert="horz" lIns="91440" tIns="45720" rIns="91440" bIns="45720" rtlCol="0" anchor="ctr"/>
          <a:lstStyle>
            <a:lvl1pPr algn="l">
              <a:defRPr sz="900">
                <a:solidFill>
                  <a:schemeClr val="tx1">
                    <a:tint val="75000"/>
                  </a:schemeClr>
                </a:solidFill>
              </a:defRPr>
            </a:lvl1pPr>
          </a:lstStyle>
          <a:p>
            <a:fld id="{70DB9BF9-7624-4FCC-9664-90D27E0AEE99}" type="datetimeFigureOut">
              <a:rPr lang="en-US" smtClean="0"/>
              <a:t>2/27/2024</a:t>
            </a:fld>
            <a:endParaRPr lang="en-US"/>
          </a:p>
        </p:txBody>
      </p:sp>
      <p:sp>
        <p:nvSpPr>
          <p:cNvPr id="5" name="Footer Placeholder 4"/>
          <p:cNvSpPr>
            <a:spLocks noGrp="1"/>
          </p:cNvSpPr>
          <p:nvPr>
            <p:ph type="ftr" sz="quarter" idx="3"/>
          </p:nvPr>
        </p:nvSpPr>
        <p:spPr>
          <a:xfrm>
            <a:off x="2271713" y="11300181"/>
            <a:ext cx="2314575" cy="64911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11300181"/>
            <a:ext cx="1543050" cy="649111"/>
          </a:xfrm>
          <a:prstGeom prst="rect">
            <a:avLst/>
          </a:prstGeom>
        </p:spPr>
        <p:txBody>
          <a:bodyPr vert="horz" lIns="91440" tIns="45720" rIns="91440" bIns="45720" rtlCol="0" anchor="ctr"/>
          <a:lstStyle>
            <a:lvl1pPr algn="r">
              <a:defRPr sz="900">
                <a:solidFill>
                  <a:schemeClr val="tx1">
                    <a:tint val="75000"/>
                  </a:schemeClr>
                </a:solidFill>
              </a:defRPr>
            </a:lvl1pPr>
          </a:lstStyle>
          <a:p>
            <a:fld id="{530D05DD-C1BD-4E1D-B0A3-597147CE0C74}" type="slidenum">
              <a:rPr lang="en-US" smtClean="0"/>
              <a:t>‹#›</a:t>
            </a:fld>
            <a:endParaRPr lang="en-US"/>
          </a:p>
        </p:txBody>
      </p:sp>
    </p:spTree>
    <p:extLst>
      <p:ext uri="{BB962C8B-B14F-4D97-AF65-F5344CB8AC3E}">
        <p14:creationId xmlns:p14="http://schemas.microsoft.com/office/powerpoint/2010/main" val="6703957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3087C3-EFA1-F516-C06D-B5BFA89E6FCF}"/>
              </a:ext>
            </a:extLst>
          </p:cNvPr>
          <p:cNvPicPr>
            <a:picLocks noChangeAspect="1"/>
          </p:cNvPicPr>
          <p:nvPr/>
        </p:nvPicPr>
        <p:blipFill>
          <a:blip r:embed="rId2"/>
          <a:stretch>
            <a:fillRect/>
          </a:stretch>
        </p:blipFill>
        <p:spPr>
          <a:xfrm>
            <a:off x="1" y="0"/>
            <a:ext cx="6858000" cy="12191999"/>
          </a:xfrm>
          <a:prstGeom prst="rect">
            <a:avLst/>
          </a:prstGeom>
        </p:spPr>
      </p:pic>
    </p:spTree>
    <p:extLst>
      <p:ext uri="{BB962C8B-B14F-4D97-AF65-F5344CB8AC3E}">
        <p14:creationId xmlns:p14="http://schemas.microsoft.com/office/powerpoint/2010/main" val="28118496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46887F6-8AD4-22D8-6ED1-3497BC274A9C}"/>
              </a:ext>
            </a:extLst>
          </p:cNvPr>
          <p:cNvSpPr>
            <a:spLocks noGrp="1"/>
          </p:cNvSpPr>
          <p:nvPr>
            <p:ph type="title"/>
          </p:nvPr>
        </p:nvSpPr>
        <p:spPr>
          <a:xfrm>
            <a:off x="471488" y="649114"/>
            <a:ext cx="5915025" cy="2356556"/>
          </a:xfrm>
        </p:spPr>
        <p:txBody>
          <a:bodyPr>
            <a:normAutofit/>
          </a:bodyPr>
          <a:lstStyle/>
          <a:p>
            <a:pPr algn="ctr"/>
            <a:r>
              <a:rPr lang="en-US" sz="4400" b="1" dirty="0">
                <a:solidFill>
                  <a:srgbClr val="FF0000"/>
                </a:solidFill>
                <a:latin typeface="Algerian" panose="04020705040A02060702" pitchFamily="82" charset="0"/>
              </a:rPr>
              <a:t>Schools of comparative Literature </a:t>
            </a:r>
          </a:p>
        </p:txBody>
      </p:sp>
      <p:sp>
        <p:nvSpPr>
          <p:cNvPr id="9" name="Oval 8">
            <a:extLst>
              <a:ext uri="{FF2B5EF4-FFF2-40B4-BE49-F238E27FC236}">
                <a16:creationId xmlns:a16="http://schemas.microsoft.com/office/drawing/2014/main" id="{C63850FD-6AE5-68C0-B7B6-F23A2867FBF2}"/>
              </a:ext>
            </a:extLst>
          </p:cNvPr>
          <p:cNvSpPr/>
          <p:nvPr/>
        </p:nvSpPr>
        <p:spPr>
          <a:xfrm>
            <a:off x="182881" y="2722581"/>
            <a:ext cx="6431279" cy="5937427"/>
          </a:xfrm>
          <a:prstGeom prst="ellipse">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THE AMERICAN SCHOOL</a:t>
            </a:r>
          </a:p>
          <a:p>
            <a:pPr algn="ctr"/>
            <a:r>
              <a:rPr lang="en-US" sz="2800" b="1" i="1" dirty="0">
                <a:solidFill>
                  <a:srgbClr val="00B050"/>
                </a:solidFill>
              </a:rPr>
              <a:t>Aesthetic sensibility and intertextuality</a:t>
            </a:r>
            <a:endParaRPr lang="en-US" sz="2400" b="1" i="1" dirty="0">
              <a:solidFill>
                <a:srgbClr val="00B050"/>
              </a:solidFill>
            </a:endParaRPr>
          </a:p>
          <a:p>
            <a:pPr marL="342900" indent="-342900" algn="just">
              <a:buFont typeface="Arial" panose="020B0604020202020204" pitchFamily="34" charset="0"/>
              <a:buChar char="•"/>
            </a:pPr>
            <a:r>
              <a:rPr lang="en-US" sz="2400" b="1" dirty="0">
                <a:ln w="0"/>
                <a:solidFill>
                  <a:schemeClr val="tx1"/>
                </a:solidFill>
              </a:rPr>
              <a:t>Announced the </a:t>
            </a:r>
            <a:r>
              <a:rPr lang="en-US" sz="2400" b="1" dirty="0">
                <a:solidFill>
                  <a:schemeClr val="tx1"/>
                </a:solidFill>
              </a:rPr>
              <a:t>end of French- German school.</a:t>
            </a:r>
          </a:p>
          <a:p>
            <a:pPr marL="342900" indent="-342900" algn="just">
              <a:buFont typeface="Arial" panose="020B0604020202020204" pitchFamily="34" charset="0"/>
              <a:buChar char="•"/>
            </a:pPr>
            <a:r>
              <a:rPr lang="en-US" sz="2400" b="1" dirty="0">
                <a:solidFill>
                  <a:schemeClr val="tx1"/>
                </a:solidFill>
              </a:rPr>
              <a:t>Giving broadness of view, aesthetic evaluation and universal sensibility.</a:t>
            </a:r>
          </a:p>
          <a:p>
            <a:pPr marL="342900" indent="-342900" algn="just">
              <a:buFont typeface="Arial" panose="020B0604020202020204" pitchFamily="34" charset="0"/>
              <a:buChar char="•"/>
            </a:pPr>
            <a:r>
              <a:rPr lang="en-US" sz="2400" b="1" dirty="0">
                <a:solidFill>
                  <a:schemeClr val="tx1"/>
                </a:solidFill>
              </a:rPr>
              <a:t>going beyond the political borders of literary texts </a:t>
            </a:r>
          </a:p>
          <a:p>
            <a:pPr marL="342900" indent="-342900" algn="just">
              <a:buFont typeface="Arial" panose="020B0604020202020204" pitchFamily="34" charset="0"/>
              <a:buChar char="•"/>
            </a:pPr>
            <a:r>
              <a:rPr lang="en-US" sz="2400" b="1" dirty="0">
                <a:solidFill>
                  <a:schemeClr val="tx1"/>
                </a:solidFill>
              </a:rPr>
              <a:t>The main fields of study are parallelism and intertextuality</a:t>
            </a:r>
          </a:p>
          <a:p>
            <a:pPr marL="342900" indent="-342900" algn="just">
              <a:buFont typeface="Arial" panose="020B0604020202020204" pitchFamily="34" charset="0"/>
              <a:buChar char="•"/>
            </a:pPr>
            <a:endParaRPr lang="en-US" sz="2400" b="1" dirty="0">
              <a:ln w="0"/>
              <a:solidFill>
                <a:schemeClr val="tx1"/>
              </a:solidFill>
            </a:endParaRPr>
          </a:p>
        </p:txBody>
      </p:sp>
      <p:sp>
        <p:nvSpPr>
          <p:cNvPr id="10" name="Rectangle 9">
            <a:extLst>
              <a:ext uri="{FF2B5EF4-FFF2-40B4-BE49-F238E27FC236}">
                <a16:creationId xmlns:a16="http://schemas.microsoft.com/office/drawing/2014/main" id="{30F48F81-E6DB-38C9-3D3B-D32CFF76E887}"/>
              </a:ext>
            </a:extLst>
          </p:cNvPr>
          <p:cNvSpPr/>
          <p:nvPr/>
        </p:nvSpPr>
        <p:spPr>
          <a:xfrm>
            <a:off x="1805940" y="8250219"/>
            <a:ext cx="3185160" cy="1219200"/>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B050"/>
                </a:solidFill>
              </a:rPr>
              <a:t>Points to be Traced</a:t>
            </a:r>
          </a:p>
        </p:txBody>
      </p:sp>
      <p:sp>
        <p:nvSpPr>
          <p:cNvPr id="13" name="TextBox 12">
            <a:extLst>
              <a:ext uri="{FF2B5EF4-FFF2-40B4-BE49-F238E27FC236}">
                <a16:creationId xmlns:a16="http://schemas.microsoft.com/office/drawing/2014/main" id="{05D3A649-2457-272C-AAC9-DE7CB8703C92}"/>
              </a:ext>
            </a:extLst>
          </p:cNvPr>
          <p:cNvSpPr txBox="1"/>
          <p:nvPr/>
        </p:nvSpPr>
        <p:spPr>
          <a:xfrm>
            <a:off x="182881" y="9470797"/>
            <a:ext cx="6431279" cy="2246769"/>
          </a:xfrm>
          <a:prstGeom prst="rect">
            <a:avLst/>
          </a:prstGeom>
          <a:noFill/>
        </p:spPr>
        <p:txBody>
          <a:bodyPr wrap="square">
            <a:spAutoFit/>
          </a:bodyPr>
          <a:lstStyle/>
          <a:p>
            <a:pPr marL="457200" indent="-457200">
              <a:buFont typeface="Arial" panose="020B0604020202020204" pitchFamily="34" charset="0"/>
              <a:buChar char="•"/>
            </a:pPr>
            <a:r>
              <a:rPr lang="en-US" sz="2800" dirty="0"/>
              <a:t>The parallelism gives </a:t>
            </a:r>
            <a:r>
              <a:rPr lang="en-US" sz="2800" dirty="0">
                <a:solidFill>
                  <a:srgbClr val="FF0000"/>
                </a:solidFill>
              </a:rPr>
              <a:t>no</a:t>
            </a:r>
            <a:r>
              <a:rPr lang="en-US" sz="2800" dirty="0"/>
              <a:t> importance to </a:t>
            </a:r>
            <a:r>
              <a:rPr lang="en-US" sz="2800" dirty="0">
                <a:solidFill>
                  <a:srgbClr val="FF0000"/>
                </a:solidFill>
              </a:rPr>
              <a:t>influence</a:t>
            </a:r>
            <a:r>
              <a:rPr lang="en-US" sz="2800" dirty="0"/>
              <a:t>.</a:t>
            </a:r>
          </a:p>
          <a:p>
            <a:pPr marL="457200" indent="-457200">
              <a:buFont typeface="Arial" panose="020B0604020202020204" pitchFamily="34" charset="0"/>
              <a:buChar char="•"/>
            </a:pPr>
            <a:r>
              <a:rPr lang="en-US" sz="2800" dirty="0"/>
              <a:t>Intertextuality means the reference of a given text to another text. New text are always read under the light of old texts.</a:t>
            </a:r>
          </a:p>
        </p:txBody>
      </p:sp>
    </p:spTree>
    <p:extLst>
      <p:ext uri="{BB962C8B-B14F-4D97-AF65-F5344CB8AC3E}">
        <p14:creationId xmlns:p14="http://schemas.microsoft.com/office/powerpoint/2010/main" val="3229678267"/>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1AB7043-40E1-DE01-9E09-918310AFD5FE}"/>
              </a:ext>
            </a:extLst>
          </p:cNvPr>
          <p:cNvSpPr>
            <a:spLocks noGrp="1"/>
          </p:cNvSpPr>
          <p:nvPr>
            <p:ph type="title"/>
          </p:nvPr>
        </p:nvSpPr>
        <p:spPr>
          <a:xfrm>
            <a:off x="471488" y="649114"/>
            <a:ext cx="5915025" cy="2356556"/>
          </a:xfrm>
        </p:spPr>
        <p:txBody>
          <a:bodyPr>
            <a:normAutofit/>
          </a:bodyPr>
          <a:lstStyle/>
          <a:p>
            <a:pPr algn="ctr"/>
            <a:r>
              <a:rPr lang="en-US" sz="4400" b="1" dirty="0">
                <a:solidFill>
                  <a:srgbClr val="FF0000"/>
                </a:solidFill>
                <a:latin typeface="Algerian" panose="04020705040A02060702" pitchFamily="82" charset="0"/>
              </a:rPr>
              <a:t>Schools of comparative Literature </a:t>
            </a:r>
          </a:p>
        </p:txBody>
      </p:sp>
      <p:sp>
        <p:nvSpPr>
          <p:cNvPr id="5" name="Oval 4">
            <a:extLst>
              <a:ext uri="{FF2B5EF4-FFF2-40B4-BE49-F238E27FC236}">
                <a16:creationId xmlns:a16="http://schemas.microsoft.com/office/drawing/2014/main" id="{C38694B0-D551-78A0-9806-6740169E66B1}"/>
              </a:ext>
            </a:extLst>
          </p:cNvPr>
          <p:cNvSpPr/>
          <p:nvPr/>
        </p:nvSpPr>
        <p:spPr>
          <a:xfrm>
            <a:off x="91441" y="3005670"/>
            <a:ext cx="6522720" cy="7250850"/>
          </a:xfrm>
          <a:prstGeom prst="ellipse">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ln w="0"/>
                <a:solidFill>
                  <a:schemeClr val="tx1"/>
                </a:solidFill>
              </a:rPr>
              <a:t>THE RUSSIAN SCHOOL </a:t>
            </a:r>
            <a:endParaRPr lang="en-US" sz="3200" b="1" dirty="0">
              <a:ln w="0"/>
              <a:solidFill>
                <a:srgbClr val="00B050"/>
              </a:solidFill>
            </a:endParaRPr>
          </a:p>
          <a:p>
            <a:pPr algn="ctr"/>
            <a:r>
              <a:rPr lang="en-US" sz="3200" b="1" dirty="0">
                <a:ln w="0"/>
                <a:solidFill>
                  <a:srgbClr val="00B050"/>
                </a:solidFill>
              </a:rPr>
              <a:t>Marxist /</a:t>
            </a:r>
            <a:r>
              <a:rPr lang="en-US" sz="3200" b="1" dirty="0">
                <a:solidFill>
                  <a:srgbClr val="00B050"/>
                </a:solidFill>
              </a:rPr>
              <a:t>Democratic </a:t>
            </a:r>
            <a:r>
              <a:rPr lang="en-US" sz="3200" b="1" dirty="0">
                <a:ln w="0"/>
                <a:solidFill>
                  <a:srgbClr val="00B050"/>
                </a:solidFill>
              </a:rPr>
              <a:t>Method</a:t>
            </a:r>
          </a:p>
          <a:p>
            <a:pPr marL="342900" indent="-342900" algn="just">
              <a:buFont typeface="Arial" panose="020B0604020202020204" pitchFamily="34" charset="0"/>
              <a:buChar char="•"/>
            </a:pPr>
            <a:r>
              <a:rPr lang="en-US" sz="2400" b="1" dirty="0">
                <a:solidFill>
                  <a:schemeClr val="tx1"/>
                </a:solidFill>
              </a:rPr>
              <a:t>a combination of </a:t>
            </a:r>
            <a:r>
              <a:rPr lang="en-US" sz="2400" b="1" dirty="0">
                <a:solidFill>
                  <a:srgbClr val="FF0000"/>
                </a:solidFill>
              </a:rPr>
              <a:t>influence</a:t>
            </a:r>
            <a:r>
              <a:rPr lang="en-US" sz="2400" b="1" dirty="0">
                <a:solidFill>
                  <a:schemeClr val="tx1"/>
                </a:solidFill>
              </a:rPr>
              <a:t> study and </a:t>
            </a:r>
            <a:r>
              <a:rPr lang="en-US" sz="2400" b="1" dirty="0">
                <a:solidFill>
                  <a:srgbClr val="FF0000"/>
                </a:solidFill>
              </a:rPr>
              <a:t>parallel</a:t>
            </a:r>
            <a:r>
              <a:rPr lang="en-US" sz="2400" b="1" dirty="0">
                <a:solidFill>
                  <a:schemeClr val="tx1"/>
                </a:solidFill>
              </a:rPr>
              <a:t> study. </a:t>
            </a:r>
          </a:p>
          <a:p>
            <a:pPr marL="342900" indent="-342900" algn="just">
              <a:buFont typeface="Arial" panose="020B0604020202020204" pitchFamily="34" charset="0"/>
              <a:buChar char="•"/>
            </a:pPr>
            <a:r>
              <a:rPr lang="en-US" sz="2400" b="1" dirty="0">
                <a:solidFill>
                  <a:schemeClr val="tx1"/>
                </a:solidFill>
              </a:rPr>
              <a:t>closely relating Comparative study to social and historic backgrounds. </a:t>
            </a:r>
          </a:p>
          <a:p>
            <a:pPr marL="342900" indent="-342900" algn="just">
              <a:buFont typeface="Arial" panose="020B0604020202020204" pitchFamily="34" charset="0"/>
              <a:buChar char="•"/>
            </a:pPr>
            <a:r>
              <a:rPr lang="en-US" sz="2400" b="1" dirty="0">
                <a:solidFill>
                  <a:schemeClr val="tx1"/>
                </a:solidFill>
              </a:rPr>
              <a:t>the national boundaries between different literature were obliterated.</a:t>
            </a:r>
          </a:p>
          <a:p>
            <a:pPr marL="342900" indent="-342900" algn="just">
              <a:buFont typeface="Arial" panose="020B0604020202020204" pitchFamily="34" charset="0"/>
              <a:buChar char="•"/>
            </a:pPr>
            <a:r>
              <a:rPr lang="en-US" sz="2400" b="1" dirty="0">
                <a:ln w="0"/>
                <a:solidFill>
                  <a:schemeClr val="tx1"/>
                </a:solidFill>
              </a:rPr>
              <a:t>Globalized man-made literature/culture</a:t>
            </a:r>
          </a:p>
          <a:p>
            <a:pPr marL="342900" indent="-342900" algn="just">
              <a:buFont typeface="Arial" panose="020B0604020202020204" pitchFamily="34" charset="0"/>
              <a:buChar char="•"/>
            </a:pPr>
            <a:endParaRPr lang="en-US" sz="2400" b="1" dirty="0">
              <a:solidFill>
                <a:schemeClr val="tx1"/>
              </a:solidFill>
            </a:endParaRPr>
          </a:p>
          <a:p>
            <a:pPr marL="342900" indent="-342900" algn="just">
              <a:buFont typeface="Arial" panose="020B0604020202020204" pitchFamily="34" charset="0"/>
              <a:buChar char="•"/>
            </a:pPr>
            <a:endParaRPr lang="en-US" sz="2400" b="1" dirty="0">
              <a:ln w="0"/>
              <a:solidFill>
                <a:schemeClr val="tx1"/>
              </a:solidFill>
            </a:endParaRPr>
          </a:p>
        </p:txBody>
      </p:sp>
    </p:spTree>
    <p:extLst>
      <p:ext uri="{BB962C8B-B14F-4D97-AF65-F5344CB8AC3E}">
        <p14:creationId xmlns:p14="http://schemas.microsoft.com/office/powerpoint/2010/main" val="972355221"/>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FCB1C014-5E27-CB80-4472-3C81CCD0DE4C}"/>
              </a:ext>
            </a:extLst>
          </p:cNvPr>
          <p:cNvPicPr>
            <a:picLocks noGrp="1" noChangeAspect="1"/>
          </p:cNvPicPr>
          <p:nvPr>
            <p:ph idx="1"/>
          </p:nvPr>
        </p:nvPicPr>
        <p:blipFill>
          <a:blip r:embed="rId2"/>
          <a:stretch>
            <a:fillRect/>
          </a:stretch>
        </p:blipFill>
        <p:spPr>
          <a:xfrm>
            <a:off x="167641" y="3749040"/>
            <a:ext cx="3261358" cy="4541520"/>
          </a:xfrm>
        </p:spPr>
      </p:pic>
      <p:pic>
        <p:nvPicPr>
          <p:cNvPr id="5" name="Picture 4">
            <a:extLst>
              <a:ext uri="{FF2B5EF4-FFF2-40B4-BE49-F238E27FC236}">
                <a16:creationId xmlns:a16="http://schemas.microsoft.com/office/drawing/2014/main" id="{94DF63D4-0A02-D96C-F7CB-560825E5C8D7}"/>
              </a:ext>
            </a:extLst>
          </p:cNvPr>
          <p:cNvPicPr>
            <a:picLocks noChangeAspect="1"/>
          </p:cNvPicPr>
          <p:nvPr/>
        </p:nvPicPr>
        <p:blipFill>
          <a:blip r:embed="rId3"/>
          <a:stretch>
            <a:fillRect/>
          </a:stretch>
        </p:blipFill>
        <p:spPr>
          <a:xfrm>
            <a:off x="167640" y="152400"/>
            <a:ext cx="6690359" cy="3596640"/>
          </a:xfrm>
          <a:prstGeom prst="rect">
            <a:avLst/>
          </a:prstGeom>
        </p:spPr>
      </p:pic>
      <p:pic>
        <p:nvPicPr>
          <p:cNvPr id="9" name="Picture 8">
            <a:extLst>
              <a:ext uri="{FF2B5EF4-FFF2-40B4-BE49-F238E27FC236}">
                <a16:creationId xmlns:a16="http://schemas.microsoft.com/office/drawing/2014/main" id="{AA05307B-7391-5F24-F121-6C5F299D7CD3}"/>
              </a:ext>
            </a:extLst>
          </p:cNvPr>
          <p:cNvPicPr>
            <a:picLocks noChangeAspect="1"/>
          </p:cNvPicPr>
          <p:nvPr/>
        </p:nvPicPr>
        <p:blipFill>
          <a:blip r:embed="rId4"/>
          <a:stretch>
            <a:fillRect/>
          </a:stretch>
        </p:blipFill>
        <p:spPr>
          <a:xfrm>
            <a:off x="167641" y="8290560"/>
            <a:ext cx="3261358" cy="3901440"/>
          </a:xfrm>
          <a:prstGeom prst="rect">
            <a:avLst/>
          </a:prstGeom>
        </p:spPr>
      </p:pic>
      <p:pic>
        <p:nvPicPr>
          <p:cNvPr id="11" name="Picture 10">
            <a:extLst>
              <a:ext uri="{FF2B5EF4-FFF2-40B4-BE49-F238E27FC236}">
                <a16:creationId xmlns:a16="http://schemas.microsoft.com/office/drawing/2014/main" id="{0E7C7C1F-3725-5C2C-64A1-FB6482C6BE17}"/>
              </a:ext>
            </a:extLst>
          </p:cNvPr>
          <p:cNvPicPr>
            <a:picLocks noChangeAspect="1"/>
          </p:cNvPicPr>
          <p:nvPr/>
        </p:nvPicPr>
        <p:blipFill>
          <a:blip r:embed="rId5"/>
          <a:stretch>
            <a:fillRect/>
          </a:stretch>
        </p:blipFill>
        <p:spPr>
          <a:xfrm>
            <a:off x="3428999" y="3749040"/>
            <a:ext cx="3429001" cy="4541520"/>
          </a:xfrm>
          <a:prstGeom prst="rect">
            <a:avLst/>
          </a:prstGeom>
        </p:spPr>
      </p:pic>
      <p:pic>
        <p:nvPicPr>
          <p:cNvPr id="13" name="Picture 12">
            <a:extLst>
              <a:ext uri="{FF2B5EF4-FFF2-40B4-BE49-F238E27FC236}">
                <a16:creationId xmlns:a16="http://schemas.microsoft.com/office/drawing/2014/main" id="{DA6AFE25-D49A-CCEA-21AC-86B66D58103C}"/>
              </a:ext>
            </a:extLst>
          </p:cNvPr>
          <p:cNvPicPr>
            <a:picLocks noChangeAspect="1"/>
          </p:cNvPicPr>
          <p:nvPr/>
        </p:nvPicPr>
        <p:blipFill>
          <a:blip r:embed="rId6"/>
          <a:stretch>
            <a:fillRect/>
          </a:stretch>
        </p:blipFill>
        <p:spPr>
          <a:xfrm>
            <a:off x="3428999" y="8290560"/>
            <a:ext cx="3429001" cy="3825240"/>
          </a:xfrm>
          <a:prstGeom prst="rect">
            <a:avLst/>
          </a:prstGeom>
        </p:spPr>
      </p:pic>
    </p:spTree>
    <p:extLst>
      <p:ext uri="{BB962C8B-B14F-4D97-AF65-F5344CB8AC3E}">
        <p14:creationId xmlns:p14="http://schemas.microsoft.com/office/powerpoint/2010/main" val="40195876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1A274B-21C0-0BB5-BC81-32BBF2519564}"/>
              </a:ext>
            </a:extLst>
          </p:cNvPr>
          <p:cNvSpPr>
            <a:spLocks noGrp="1"/>
          </p:cNvSpPr>
          <p:nvPr>
            <p:ph idx="1"/>
          </p:nvPr>
        </p:nvSpPr>
        <p:spPr>
          <a:xfrm>
            <a:off x="471488" y="426720"/>
            <a:ext cx="5915025" cy="11453708"/>
          </a:xfrm>
          <a:blipFill>
            <a:blip r:embed="rId2"/>
            <a:stretch>
              <a:fillRect/>
            </a:stretch>
          </a:blipFill>
        </p:spPr>
        <p:txBody>
          <a:bodyPr/>
          <a:lstStyle/>
          <a:p>
            <a:pPr marL="0" indent="0">
              <a:buNone/>
            </a:pPr>
            <a:endParaRPr lang="en-US" dirty="0"/>
          </a:p>
        </p:txBody>
      </p:sp>
    </p:spTree>
    <p:extLst>
      <p:ext uri="{BB962C8B-B14F-4D97-AF65-F5344CB8AC3E}">
        <p14:creationId xmlns:p14="http://schemas.microsoft.com/office/powerpoint/2010/main" val="2289658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1152C0E-84FF-C77A-F69D-BD97FC0FD840}"/>
              </a:ext>
            </a:extLst>
          </p:cNvPr>
          <p:cNvSpPr txBox="1"/>
          <p:nvPr/>
        </p:nvSpPr>
        <p:spPr>
          <a:xfrm>
            <a:off x="381000" y="2651760"/>
            <a:ext cx="6309360" cy="9248686"/>
          </a:xfrm>
          <a:prstGeom prst="rect">
            <a:avLst/>
          </a:prstGeom>
          <a:noFill/>
        </p:spPr>
        <p:txBody>
          <a:bodyPr wrap="square">
            <a:spAutoFit/>
          </a:bodyPr>
          <a:lstStyle/>
          <a:p>
            <a:pPr algn="just"/>
            <a:r>
              <a:rPr lang="en-US" sz="3500" dirty="0"/>
              <a:t>Henry </a:t>
            </a:r>
            <a:r>
              <a:rPr lang="en-US" sz="3500" dirty="0" err="1"/>
              <a:t>Remak</a:t>
            </a:r>
            <a:r>
              <a:rPr lang="en-US" sz="3500" dirty="0"/>
              <a:t> defines comparative literature as, “the study of literature beyond the confines of one particular country and the study of the relationships between literature on one hand and other areas of knowledge and belief such as the arts (i.e. painting, architecture, sculpture, music), philosophy and history, the social sciences (politics, economics, sociology) the sciences, religion etc. on the other. In brief, it is the comparison of literature with other spheres of human expression.</a:t>
            </a:r>
          </a:p>
        </p:txBody>
      </p:sp>
      <p:sp>
        <p:nvSpPr>
          <p:cNvPr id="4" name="Rectangle 3">
            <a:extLst>
              <a:ext uri="{FF2B5EF4-FFF2-40B4-BE49-F238E27FC236}">
                <a16:creationId xmlns:a16="http://schemas.microsoft.com/office/drawing/2014/main" id="{AAAEA7C9-0B9D-7DB3-8FA6-4B4D1E9B43DD}"/>
              </a:ext>
            </a:extLst>
          </p:cNvPr>
          <p:cNvSpPr/>
          <p:nvPr/>
        </p:nvSpPr>
        <p:spPr>
          <a:xfrm>
            <a:off x="381000" y="487680"/>
            <a:ext cx="6126480" cy="2164080"/>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600">
                <a:solidFill>
                  <a:srgbClr val="FF0000"/>
                </a:solidFill>
                <a:latin typeface="Algerian" panose="04020705040A02060702" pitchFamily="82" charset="0"/>
              </a:rPr>
              <a:t>What is Comparative Literature?</a:t>
            </a:r>
            <a:endParaRPr lang="en-US" sz="4600" dirty="0">
              <a:solidFill>
                <a:srgbClr val="FF0000"/>
              </a:solidFill>
              <a:latin typeface="Algerian" panose="04020705040A02060702" pitchFamily="82" charset="0"/>
            </a:endParaRPr>
          </a:p>
        </p:txBody>
      </p:sp>
    </p:spTree>
    <p:extLst>
      <p:ext uri="{BB962C8B-B14F-4D97-AF65-F5344CB8AC3E}">
        <p14:creationId xmlns:p14="http://schemas.microsoft.com/office/powerpoint/2010/main" val="1053433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894D560-AD21-7A95-E63A-9057D170071B}"/>
              </a:ext>
            </a:extLst>
          </p:cNvPr>
          <p:cNvSpPr/>
          <p:nvPr/>
        </p:nvSpPr>
        <p:spPr>
          <a:xfrm>
            <a:off x="579120" y="518160"/>
            <a:ext cx="5882640" cy="1859280"/>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latin typeface="Algerian" panose="04020705040A02060702" pitchFamily="82" charset="0"/>
              </a:rPr>
              <a:t>Why do we study comparative literature?</a:t>
            </a:r>
          </a:p>
        </p:txBody>
      </p:sp>
      <p:sp>
        <p:nvSpPr>
          <p:cNvPr id="4" name="TextBox 3">
            <a:extLst>
              <a:ext uri="{FF2B5EF4-FFF2-40B4-BE49-F238E27FC236}">
                <a16:creationId xmlns:a16="http://schemas.microsoft.com/office/drawing/2014/main" id="{38A58BA3-3971-9B3F-3206-98059023EC7E}"/>
              </a:ext>
            </a:extLst>
          </p:cNvPr>
          <p:cNvSpPr txBox="1"/>
          <p:nvPr/>
        </p:nvSpPr>
        <p:spPr>
          <a:xfrm>
            <a:off x="320040" y="2987040"/>
            <a:ext cx="6233160" cy="5509200"/>
          </a:xfrm>
          <a:prstGeom prst="rect">
            <a:avLst/>
          </a:prstGeom>
          <a:noFill/>
        </p:spPr>
        <p:txBody>
          <a:bodyPr wrap="square">
            <a:spAutoFit/>
          </a:bodyPr>
          <a:lstStyle/>
          <a:p>
            <a:pPr algn="ctr"/>
            <a:r>
              <a:rPr lang="en-US" sz="3200" dirty="0"/>
              <a:t>- Broadening Perspectives</a:t>
            </a:r>
          </a:p>
          <a:p>
            <a:pPr algn="ctr"/>
            <a:endParaRPr lang="en-US" sz="3200" dirty="0"/>
          </a:p>
          <a:p>
            <a:pPr algn="ctr"/>
            <a:r>
              <a:rPr lang="en-US" sz="3200" dirty="0"/>
              <a:t>- Cross-Cultural Understanding</a:t>
            </a:r>
          </a:p>
          <a:p>
            <a:pPr algn="ctr"/>
            <a:endParaRPr lang="en-US" sz="3200" dirty="0"/>
          </a:p>
          <a:p>
            <a:pPr algn="ctr"/>
            <a:r>
              <a:rPr lang="en-US" sz="3200" dirty="0"/>
              <a:t>- Interdisciplinary Connections</a:t>
            </a:r>
          </a:p>
          <a:p>
            <a:pPr algn="ctr"/>
            <a:endParaRPr lang="en-US" sz="3200" dirty="0"/>
          </a:p>
          <a:p>
            <a:pPr algn="ctr"/>
            <a:r>
              <a:rPr lang="en-US" sz="3200" dirty="0"/>
              <a:t>- Literary Analysis</a:t>
            </a:r>
          </a:p>
          <a:p>
            <a:pPr algn="ctr"/>
            <a:endParaRPr lang="en-US" sz="3200" dirty="0"/>
          </a:p>
          <a:p>
            <a:pPr algn="ctr"/>
            <a:r>
              <a:rPr lang="en-US" sz="3200" dirty="0"/>
              <a:t>- Translation and Adaptation</a:t>
            </a:r>
            <a:endParaRPr lang="ar-IQ" sz="3200" dirty="0"/>
          </a:p>
          <a:p>
            <a:pPr algn="ctr"/>
            <a:endParaRPr lang="ar-IQ" sz="3200" dirty="0"/>
          </a:p>
          <a:p>
            <a:pPr algn="ctr"/>
            <a:r>
              <a:rPr lang="en-US" sz="3200" dirty="0"/>
              <a:t>- Reducing National Prejudice</a:t>
            </a:r>
          </a:p>
        </p:txBody>
      </p:sp>
    </p:spTree>
    <p:extLst>
      <p:ext uri="{BB962C8B-B14F-4D97-AF65-F5344CB8AC3E}">
        <p14:creationId xmlns:p14="http://schemas.microsoft.com/office/powerpoint/2010/main" val="32237021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6DA617A-2BD1-A35B-DEB1-113F6167AF73}"/>
              </a:ext>
            </a:extLst>
          </p:cNvPr>
          <p:cNvSpPr txBox="1"/>
          <p:nvPr/>
        </p:nvSpPr>
        <p:spPr>
          <a:xfrm>
            <a:off x="472440" y="2171849"/>
            <a:ext cx="6004560" cy="9571851"/>
          </a:xfrm>
          <a:prstGeom prst="rect">
            <a:avLst/>
          </a:prstGeom>
          <a:noFill/>
        </p:spPr>
        <p:txBody>
          <a:bodyPr wrap="square">
            <a:spAutoFit/>
          </a:bodyPr>
          <a:lstStyle/>
          <a:p>
            <a:pPr algn="just"/>
            <a:r>
              <a:rPr lang="en-US" sz="2800" dirty="0"/>
              <a:t>-</a:t>
            </a:r>
            <a:r>
              <a:rPr lang="en-US" sz="2800" dirty="0">
                <a:solidFill>
                  <a:schemeClr val="accent1"/>
                </a:solidFill>
              </a:rPr>
              <a:t>The comparative literature studies could be traced to the</a:t>
            </a:r>
            <a:r>
              <a:rPr lang="ar-IQ" sz="2800" dirty="0">
                <a:solidFill>
                  <a:schemeClr val="accent1"/>
                </a:solidFill>
              </a:rPr>
              <a:t> </a:t>
            </a:r>
            <a:r>
              <a:rPr lang="en-US" sz="2800" dirty="0">
                <a:solidFill>
                  <a:schemeClr val="accent1"/>
                </a:solidFill>
              </a:rPr>
              <a:t>mythologists and ancient literary historians in Germany and France.</a:t>
            </a:r>
          </a:p>
          <a:p>
            <a:pPr algn="just"/>
            <a:r>
              <a:rPr lang="en-US" sz="2800" dirty="0">
                <a:solidFill>
                  <a:schemeClr val="accent1"/>
                </a:solidFill>
              </a:rPr>
              <a:t>-The English usage of the term is attributed to Matthew Arnold who</a:t>
            </a:r>
          </a:p>
          <a:p>
            <a:pPr algn="just"/>
            <a:r>
              <a:rPr lang="en-US" sz="2800" dirty="0">
                <a:solidFill>
                  <a:schemeClr val="accent1"/>
                </a:solidFill>
              </a:rPr>
              <a:t>is claimed to have used the term in 1848.</a:t>
            </a:r>
          </a:p>
          <a:p>
            <a:pPr algn="just"/>
            <a:r>
              <a:rPr lang="en-US" sz="2800" dirty="0"/>
              <a:t>- </a:t>
            </a:r>
            <a:r>
              <a:rPr lang="en-US" sz="2800" dirty="0">
                <a:solidFill>
                  <a:srgbClr val="00B050"/>
                </a:solidFill>
              </a:rPr>
              <a:t>Comparative Literature was established as a field of study with the</a:t>
            </a:r>
          </a:p>
          <a:p>
            <a:pPr algn="just"/>
            <a:r>
              <a:rPr lang="en-US" sz="2800" dirty="0">
                <a:solidFill>
                  <a:srgbClr val="00B050"/>
                </a:solidFill>
              </a:rPr>
              <a:t>contributions of Charles-Augustin Saint-</a:t>
            </a:r>
            <a:r>
              <a:rPr lang="en-US" sz="2800" dirty="0" err="1">
                <a:solidFill>
                  <a:srgbClr val="00B050"/>
                </a:solidFill>
              </a:rPr>
              <a:t>Beuve</a:t>
            </a:r>
            <a:r>
              <a:rPr lang="en-US" sz="2800" dirty="0">
                <a:solidFill>
                  <a:srgbClr val="00B050"/>
                </a:solidFill>
              </a:rPr>
              <a:t>, who used the term in a</a:t>
            </a:r>
          </a:p>
          <a:p>
            <a:pPr algn="just"/>
            <a:r>
              <a:rPr lang="en-US" sz="2800" dirty="0">
                <a:solidFill>
                  <a:srgbClr val="00B050"/>
                </a:solidFill>
              </a:rPr>
              <a:t>conference in 1868, even though previously, in 1840, he had already talked about </a:t>
            </a:r>
            <a:r>
              <a:rPr lang="en-US" sz="2800" dirty="0"/>
              <a:t>“compared literary history.”</a:t>
            </a:r>
          </a:p>
          <a:p>
            <a:pPr algn="just"/>
            <a:r>
              <a:rPr lang="en-US" sz="2800" dirty="0"/>
              <a:t>- </a:t>
            </a:r>
            <a:r>
              <a:rPr lang="en-US" sz="2800" dirty="0">
                <a:solidFill>
                  <a:srgbClr val="FF0000"/>
                </a:solidFill>
              </a:rPr>
              <a:t>The first specialized journal on the topic was published in Cluj, Romania, in</a:t>
            </a:r>
          </a:p>
          <a:p>
            <a:pPr algn="just"/>
            <a:r>
              <a:rPr lang="en-US" sz="2800" dirty="0">
                <a:solidFill>
                  <a:srgbClr val="FF0000"/>
                </a:solidFill>
              </a:rPr>
              <a:t>1877, and was run by Hugo </a:t>
            </a:r>
            <a:r>
              <a:rPr lang="en-US" sz="2800" dirty="0" err="1">
                <a:solidFill>
                  <a:srgbClr val="FF0000"/>
                </a:solidFill>
              </a:rPr>
              <a:t>Meltzl</a:t>
            </a:r>
            <a:r>
              <a:rPr lang="en-US" sz="2800" dirty="0">
                <a:solidFill>
                  <a:srgbClr val="FF0000"/>
                </a:solidFill>
              </a:rPr>
              <a:t>. The title appeared in several languages, with</a:t>
            </a:r>
          </a:p>
          <a:p>
            <a:pPr algn="just"/>
            <a:r>
              <a:rPr lang="en-US" sz="2800" dirty="0">
                <a:solidFill>
                  <a:srgbClr val="FF0000"/>
                </a:solidFill>
              </a:rPr>
              <a:t>the meaning &amp;#39;comparative literature journal&amp;#39;.</a:t>
            </a:r>
          </a:p>
        </p:txBody>
      </p:sp>
      <p:sp>
        <p:nvSpPr>
          <p:cNvPr id="4" name="Rectangle 3">
            <a:extLst>
              <a:ext uri="{FF2B5EF4-FFF2-40B4-BE49-F238E27FC236}">
                <a16:creationId xmlns:a16="http://schemas.microsoft.com/office/drawing/2014/main" id="{FB9DF5CA-2621-1951-54BE-5E8188CA0E8F}"/>
              </a:ext>
            </a:extLst>
          </p:cNvPr>
          <p:cNvSpPr/>
          <p:nvPr/>
        </p:nvSpPr>
        <p:spPr>
          <a:xfrm>
            <a:off x="274320" y="609600"/>
            <a:ext cx="6583680" cy="1562249"/>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a:solidFill>
                  <a:srgbClr val="FF0000"/>
                </a:solidFill>
                <a:latin typeface="Algerian" panose="04020705040A02060702" pitchFamily="82" charset="0"/>
              </a:rPr>
              <a:t>History of comparative literature studies</a:t>
            </a:r>
            <a:endParaRPr lang="en-US" sz="4000" dirty="0">
              <a:solidFill>
                <a:srgbClr val="FF0000"/>
              </a:solidFill>
              <a:latin typeface="Algerian" panose="04020705040A02060702" pitchFamily="82" charset="0"/>
            </a:endParaRPr>
          </a:p>
        </p:txBody>
      </p:sp>
    </p:spTree>
    <p:extLst>
      <p:ext uri="{BB962C8B-B14F-4D97-AF65-F5344CB8AC3E}">
        <p14:creationId xmlns:p14="http://schemas.microsoft.com/office/powerpoint/2010/main" val="8702420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DF625-EC1F-2222-77EB-17EA050773E6}"/>
              </a:ext>
            </a:extLst>
          </p:cNvPr>
          <p:cNvSpPr>
            <a:spLocks noGrp="1"/>
          </p:cNvSpPr>
          <p:nvPr>
            <p:ph type="ctrTitle"/>
          </p:nvPr>
        </p:nvSpPr>
        <p:spPr>
          <a:xfrm>
            <a:off x="514350" y="665898"/>
            <a:ext cx="5829300" cy="1884798"/>
          </a:xfrm>
          <a:solidFill>
            <a:schemeClr val="accent1">
              <a:lumMod val="20000"/>
              <a:lumOff val="80000"/>
            </a:schemeClr>
          </a:solidFill>
        </p:spPr>
        <p:txBody>
          <a:bodyPr>
            <a:normAutofit fontScale="90000"/>
          </a:bodyPr>
          <a:lstStyle/>
          <a:p>
            <a:r>
              <a:rPr lang="en-US" b="1" dirty="0">
                <a:solidFill>
                  <a:srgbClr val="FF0000"/>
                </a:solidFill>
                <a:latin typeface="Algerian" panose="04020705040A02060702" pitchFamily="82" charset="0"/>
              </a:rPr>
              <a:t>Theories in Comparative Literature</a:t>
            </a:r>
          </a:p>
        </p:txBody>
      </p:sp>
      <p:sp>
        <p:nvSpPr>
          <p:cNvPr id="3" name="Subtitle 2">
            <a:extLst>
              <a:ext uri="{FF2B5EF4-FFF2-40B4-BE49-F238E27FC236}">
                <a16:creationId xmlns:a16="http://schemas.microsoft.com/office/drawing/2014/main" id="{89A32C43-3636-C31C-11C6-AB62A5DA7124}"/>
              </a:ext>
            </a:extLst>
          </p:cNvPr>
          <p:cNvSpPr>
            <a:spLocks noGrp="1"/>
          </p:cNvSpPr>
          <p:nvPr>
            <p:ph type="subTitle" idx="1"/>
          </p:nvPr>
        </p:nvSpPr>
        <p:spPr>
          <a:xfrm>
            <a:off x="304800" y="3256547"/>
            <a:ext cx="6038850" cy="7267075"/>
          </a:xfrm>
        </p:spPr>
        <p:txBody>
          <a:bodyPr>
            <a:normAutofit lnSpcReduction="10000"/>
          </a:bodyPr>
          <a:lstStyle/>
          <a:p>
            <a:endParaRPr lang="ar-IQ" sz="3200" i="1" dirty="0"/>
          </a:p>
          <a:p>
            <a:endParaRPr lang="ar-IQ" sz="3200" i="1" dirty="0"/>
          </a:p>
          <a:p>
            <a:r>
              <a:rPr lang="en-US" sz="3200" i="1" dirty="0"/>
              <a:t>“All higher knowledge is gained by comparison and rests on comparisons</a:t>
            </a:r>
            <a:r>
              <a:rPr lang="en-US" sz="3200" dirty="0"/>
              <a:t>” </a:t>
            </a:r>
          </a:p>
          <a:p>
            <a:r>
              <a:rPr lang="en-US" sz="3200" dirty="0">
                <a:solidFill>
                  <a:srgbClr val="FF0000"/>
                </a:solidFill>
              </a:rPr>
              <a:t>Max Muller</a:t>
            </a:r>
          </a:p>
          <a:p>
            <a:endParaRPr lang="en-US" sz="3200" dirty="0">
              <a:solidFill>
                <a:srgbClr val="FF0000"/>
              </a:solidFill>
            </a:endParaRPr>
          </a:p>
          <a:p>
            <a:endParaRPr lang="en-US" sz="3200" dirty="0">
              <a:solidFill>
                <a:srgbClr val="FF0000"/>
              </a:solidFill>
            </a:endParaRPr>
          </a:p>
          <a:p>
            <a:r>
              <a:rPr lang="en-US" sz="3200" i="1" dirty="0"/>
              <a:t>“Everywhere, there is a connection, everywhere there is an illustration, no single event and no single literature is adequately comprehended except in relation to other events, to other literatures.” </a:t>
            </a:r>
            <a:r>
              <a:rPr lang="en-US" sz="3200" dirty="0">
                <a:solidFill>
                  <a:srgbClr val="FF0000"/>
                </a:solidFill>
              </a:rPr>
              <a:t>Mathew Arnold</a:t>
            </a:r>
            <a:endParaRPr lang="ar-IQ" sz="3200" dirty="0">
              <a:solidFill>
                <a:srgbClr val="FF0000"/>
              </a:solidFill>
            </a:endParaRPr>
          </a:p>
        </p:txBody>
      </p:sp>
    </p:spTree>
    <p:extLst>
      <p:ext uri="{BB962C8B-B14F-4D97-AF65-F5344CB8AC3E}">
        <p14:creationId xmlns:p14="http://schemas.microsoft.com/office/powerpoint/2010/main" val="995938560"/>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97435-0891-9F1A-B4F0-CE0296DB038C}"/>
              </a:ext>
            </a:extLst>
          </p:cNvPr>
          <p:cNvSpPr>
            <a:spLocks noGrp="1"/>
          </p:cNvSpPr>
          <p:nvPr>
            <p:ph type="title"/>
          </p:nvPr>
        </p:nvSpPr>
        <p:spPr/>
        <p:txBody>
          <a:bodyPr>
            <a:normAutofit/>
          </a:bodyPr>
          <a:lstStyle/>
          <a:p>
            <a:pPr algn="ctr"/>
            <a:r>
              <a:rPr lang="en-US" sz="4000" b="1" dirty="0">
                <a:latin typeface="Algerian" panose="04020705040A02060702" pitchFamily="82" charset="0"/>
              </a:rPr>
              <a:t>An Introduction to the Theoretical Necessity</a:t>
            </a:r>
          </a:p>
        </p:txBody>
      </p:sp>
      <p:sp>
        <p:nvSpPr>
          <p:cNvPr id="3" name="Content Placeholder 2">
            <a:extLst>
              <a:ext uri="{FF2B5EF4-FFF2-40B4-BE49-F238E27FC236}">
                <a16:creationId xmlns:a16="http://schemas.microsoft.com/office/drawing/2014/main" id="{5CF6C7B5-5DDC-70E2-EAE6-ABC7D00EDF14}"/>
              </a:ext>
            </a:extLst>
          </p:cNvPr>
          <p:cNvSpPr>
            <a:spLocks noGrp="1"/>
          </p:cNvSpPr>
          <p:nvPr>
            <p:ph idx="1"/>
          </p:nvPr>
        </p:nvSpPr>
        <p:spPr/>
        <p:txBody>
          <a:bodyPr>
            <a:normAutofit fontScale="92500"/>
          </a:bodyPr>
          <a:lstStyle/>
          <a:p>
            <a:pPr algn="just"/>
            <a:endParaRPr lang="en-US" sz="2800" dirty="0">
              <a:solidFill>
                <a:srgbClr val="00B050"/>
              </a:solidFill>
            </a:endParaRPr>
          </a:p>
          <a:p>
            <a:pPr algn="just"/>
            <a:r>
              <a:rPr lang="en-US" sz="2800" dirty="0">
                <a:solidFill>
                  <a:schemeClr val="accent5">
                    <a:lumMod val="50000"/>
                  </a:schemeClr>
                </a:solidFill>
              </a:rPr>
              <a:t>Comparative Literature attempts to understand literature in terms of producing a  meaningful dialogue between literature and cultural diversity.</a:t>
            </a:r>
          </a:p>
          <a:p>
            <a:pPr algn="just"/>
            <a:r>
              <a:rPr lang="en-US" sz="2800" dirty="0">
                <a:solidFill>
                  <a:srgbClr val="00B050"/>
                </a:solidFill>
              </a:rPr>
              <a:t>Since </a:t>
            </a:r>
            <a:r>
              <a:rPr lang="en-US" sz="2800" i="1" dirty="0">
                <a:solidFill>
                  <a:srgbClr val="00B050"/>
                </a:solidFill>
              </a:rPr>
              <a:t>Theory</a:t>
            </a:r>
            <a:r>
              <a:rPr lang="en-US" sz="2800" dirty="0">
                <a:solidFill>
                  <a:srgbClr val="00B050"/>
                </a:solidFill>
              </a:rPr>
              <a:t> is generally standing for the philosophical procedure that paves the way for a particularly in-depth approach to a certain phenomenon like a literary text, then Comparative literature is basically built as a theoretical basis for the study of literature. </a:t>
            </a:r>
          </a:p>
          <a:p>
            <a:pPr algn="just"/>
            <a:r>
              <a:rPr lang="en-US" sz="2800" dirty="0">
                <a:solidFill>
                  <a:srgbClr val="00B0F0"/>
                </a:solidFill>
              </a:rPr>
              <a:t>Comparative Literature stands as an encompassing theory according to which there are built:</a:t>
            </a:r>
          </a:p>
          <a:p>
            <a:pPr algn="just"/>
            <a:r>
              <a:rPr lang="en-US" sz="2800" dirty="0">
                <a:solidFill>
                  <a:srgbClr val="FF0000"/>
                </a:solidFill>
              </a:rPr>
              <a:t>systematic  theoretical</a:t>
            </a:r>
            <a:r>
              <a:rPr lang="en-US" sz="2800" dirty="0">
                <a:solidFill>
                  <a:srgbClr val="00B0F0"/>
                </a:solidFill>
              </a:rPr>
              <a:t> layers </a:t>
            </a:r>
          </a:p>
          <a:p>
            <a:pPr marL="0" indent="0" algn="ctr">
              <a:buNone/>
            </a:pPr>
            <a:r>
              <a:rPr lang="en-US" sz="2800" b="1" dirty="0">
                <a:solidFill>
                  <a:srgbClr val="00B0F0"/>
                </a:solidFill>
              </a:rPr>
              <a:t>and</a:t>
            </a:r>
          </a:p>
          <a:p>
            <a:pPr algn="just"/>
            <a:r>
              <a:rPr lang="en-US" sz="2800" dirty="0">
                <a:solidFill>
                  <a:srgbClr val="00B0F0"/>
                </a:solidFill>
              </a:rPr>
              <a:t> </a:t>
            </a:r>
            <a:r>
              <a:rPr lang="en-US" sz="2800" dirty="0">
                <a:solidFill>
                  <a:srgbClr val="FF0000"/>
                </a:solidFill>
              </a:rPr>
              <a:t>methodological empirical</a:t>
            </a:r>
            <a:r>
              <a:rPr lang="en-US" sz="2800" dirty="0">
                <a:solidFill>
                  <a:srgbClr val="00B0F0"/>
                </a:solidFill>
              </a:rPr>
              <a:t> layers </a:t>
            </a:r>
          </a:p>
          <a:p>
            <a:pPr marL="0" indent="0" algn="ctr">
              <a:buNone/>
            </a:pPr>
            <a:r>
              <a:rPr lang="en-US" sz="2800" dirty="0">
                <a:solidFill>
                  <a:srgbClr val="00B0F0"/>
                </a:solidFill>
              </a:rPr>
              <a:t>for the study of literature and culture. </a:t>
            </a:r>
          </a:p>
        </p:txBody>
      </p:sp>
    </p:spTree>
    <p:extLst>
      <p:ext uri="{BB962C8B-B14F-4D97-AF65-F5344CB8AC3E}">
        <p14:creationId xmlns:p14="http://schemas.microsoft.com/office/powerpoint/2010/main" val="35493049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A6E7F-DAAA-4632-127A-A695F1707CFB}"/>
              </a:ext>
            </a:extLst>
          </p:cNvPr>
          <p:cNvSpPr>
            <a:spLocks noGrp="1"/>
          </p:cNvSpPr>
          <p:nvPr>
            <p:ph type="title"/>
          </p:nvPr>
        </p:nvSpPr>
        <p:spPr/>
        <p:txBody>
          <a:bodyPr>
            <a:normAutofit/>
          </a:bodyPr>
          <a:lstStyle/>
          <a:p>
            <a:pPr algn="ctr"/>
            <a:r>
              <a:rPr lang="en-US" sz="3600" b="1" dirty="0">
                <a:solidFill>
                  <a:srgbClr val="FF0000"/>
                </a:solidFill>
                <a:latin typeface="Algerian" panose="04020705040A02060702" pitchFamily="82" charset="0"/>
              </a:rPr>
              <a:t>What are the theoretical Principles of Comparative Literature</a:t>
            </a:r>
          </a:p>
        </p:txBody>
      </p:sp>
      <p:sp>
        <p:nvSpPr>
          <p:cNvPr id="3" name="Content Placeholder 2">
            <a:extLst>
              <a:ext uri="{FF2B5EF4-FFF2-40B4-BE49-F238E27FC236}">
                <a16:creationId xmlns:a16="http://schemas.microsoft.com/office/drawing/2014/main" id="{299A84C4-58EC-4DAF-ED5E-4D5998C0E784}"/>
              </a:ext>
            </a:extLst>
          </p:cNvPr>
          <p:cNvSpPr>
            <a:spLocks noGrp="1"/>
          </p:cNvSpPr>
          <p:nvPr>
            <p:ph idx="1"/>
          </p:nvPr>
        </p:nvSpPr>
        <p:spPr>
          <a:xfrm>
            <a:off x="471488" y="3169356"/>
            <a:ext cx="6142672" cy="7735712"/>
          </a:xfrm>
        </p:spPr>
        <p:txBody>
          <a:bodyPr/>
          <a:lstStyle/>
          <a:p>
            <a:pPr algn="ctr"/>
            <a:r>
              <a:rPr lang="en-US" dirty="0"/>
              <a:t>There are 10 Principles on which Comparative Literature is constructed as a discipline</a:t>
            </a:r>
          </a:p>
          <a:p>
            <a:pPr marL="457200" indent="-457200">
              <a:buFont typeface="+mj-lt"/>
              <a:buAutoNum type="arabicPeriod"/>
            </a:pPr>
            <a:r>
              <a:rPr lang="en-US" dirty="0"/>
              <a:t>The </a:t>
            </a:r>
            <a:r>
              <a:rPr lang="en-US" dirty="0">
                <a:solidFill>
                  <a:srgbClr val="FF0000"/>
                </a:solidFill>
              </a:rPr>
              <a:t>“</a:t>
            </a:r>
            <a:r>
              <a:rPr lang="en-US" b="1" dirty="0">
                <a:solidFill>
                  <a:srgbClr val="FF0000"/>
                </a:solidFill>
              </a:rPr>
              <a:t>HOW</a:t>
            </a:r>
            <a:r>
              <a:rPr lang="en-US" dirty="0">
                <a:solidFill>
                  <a:srgbClr val="FF0000"/>
                </a:solidFill>
              </a:rPr>
              <a:t>”</a:t>
            </a:r>
            <a:r>
              <a:rPr lang="en-US" dirty="0"/>
              <a:t> rather than the </a:t>
            </a:r>
            <a:r>
              <a:rPr lang="en-US" dirty="0">
                <a:solidFill>
                  <a:srgbClr val="FF0000"/>
                </a:solidFill>
              </a:rPr>
              <a:t>“</a:t>
            </a:r>
            <a:r>
              <a:rPr lang="en-US" b="1" dirty="0">
                <a:solidFill>
                  <a:srgbClr val="FF0000"/>
                </a:solidFill>
              </a:rPr>
              <a:t>WHAT</a:t>
            </a:r>
            <a:r>
              <a:rPr lang="en-US" dirty="0">
                <a:solidFill>
                  <a:srgbClr val="FF0000"/>
                </a:solidFill>
              </a:rPr>
              <a:t>”.</a:t>
            </a:r>
          </a:p>
          <a:p>
            <a:pPr marL="0" indent="0">
              <a:buNone/>
            </a:pPr>
            <a:r>
              <a:rPr lang="en-US" i="1" dirty="0">
                <a:solidFill>
                  <a:srgbClr val="FF0000"/>
                </a:solidFill>
              </a:rPr>
              <a:t>(The comparative strategy of the comparatist)</a:t>
            </a:r>
          </a:p>
          <a:p>
            <a:pPr marL="0" indent="0">
              <a:buNone/>
            </a:pPr>
            <a:endParaRPr lang="en-US" i="1" dirty="0">
              <a:solidFill>
                <a:srgbClr val="FF0000"/>
              </a:solidFill>
            </a:endParaRPr>
          </a:p>
          <a:p>
            <a:pPr marL="0" indent="0">
              <a:buNone/>
            </a:pPr>
            <a:r>
              <a:rPr lang="en-US" b="1" i="1" dirty="0"/>
              <a:t>2. LITERARY AND CULTURAL DIALOGISM</a:t>
            </a:r>
          </a:p>
          <a:p>
            <a:pPr marL="0" indent="0">
              <a:buNone/>
            </a:pPr>
            <a:r>
              <a:rPr lang="en-US" i="1" dirty="0">
                <a:solidFill>
                  <a:srgbClr val="FF0000"/>
                </a:solidFill>
              </a:rPr>
              <a:t>(different literatures/ languages/ cultures/disciplines)</a:t>
            </a:r>
          </a:p>
          <a:p>
            <a:pPr marL="0" indent="0">
              <a:buNone/>
            </a:pPr>
            <a:endParaRPr lang="en-US" i="1" dirty="0">
              <a:solidFill>
                <a:srgbClr val="FF0000"/>
              </a:solidFill>
            </a:endParaRPr>
          </a:p>
          <a:p>
            <a:pPr marL="0" indent="0">
              <a:buNone/>
            </a:pPr>
            <a:r>
              <a:rPr lang="en-US" b="1" i="1" dirty="0"/>
              <a:t>3. BILINGUALISM </a:t>
            </a:r>
          </a:p>
          <a:p>
            <a:pPr marL="0" indent="0">
              <a:buNone/>
            </a:pPr>
            <a:r>
              <a:rPr lang="en-US" b="1" i="1" dirty="0">
                <a:solidFill>
                  <a:srgbClr val="FF0000"/>
                </a:solidFill>
              </a:rPr>
              <a:t>(</a:t>
            </a:r>
            <a:r>
              <a:rPr lang="en-US" i="1" dirty="0">
                <a:solidFill>
                  <a:srgbClr val="FF0000"/>
                </a:solidFill>
              </a:rPr>
              <a:t>The comparatist is to be equipped with a full lingual and cultural knowledge)</a:t>
            </a:r>
          </a:p>
          <a:p>
            <a:pPr marL="0" indent="0">
              <a:buNone/>
            </a:pPr>
            <a:endParaRPr lang="en-US" b="1" i="1" dirty="0"/>
          </a:p>
          <a:p>
            <a:pPr marL="0" indent="0">
              <a:buNone/>
            </a:pPr>
            <a:r>
              <a:rPr lang="en-US" b="1" i="1" dirty="0"/>
              <a:t>4. Contextual framework of investigation</a:t>
            </a:r>
          </a:p>
          <a:p>
            <a:pPr marL="0" indent="0">
              <a:buNone/>
            </a:pPr>
            <a:r>
              <a:rPr lang="en-US" i="1" dirty="0">
                <a:solidFill>
                  <a:srgbClr val="FF0000"/>
                </a:solidFill>
              </a:rPr>
              <a:t>(working within a diversity of disciplines of knowledge)</a:t>
            </a:r>
          </a:p>
          <a:p>
            <a:pPr marL="0" indent="0">
              <a:buNone/>
            </a:pPr>
            <a:endParaRPr lang="en-US" i="1" dirty="0">
              <a:solidFill>
                <a:srgbClr val="FF0000"/>
              </a:solidFill>
            </a:endParaRPr>
          </a:p>
          <a:p>
            <a:pPr marL="0" indent="0">
              <a:buNone/>
            </a:pPr>
            <a:r>
              <a:rPr lang="en-US" b="1" i="1" dirty="0"/>
              <a:t>5. Defying Colonization </a:t>
            </a:r>
          </a:p>
          <a:p>
            <a:pPr marL="0" indent="0">
              <a:buNone/>
            </a:pPr>
            <a:r>
              <a:rPr lang="en-US" b="1" i="1" dirty="0">
                <a:solidFill>
                  <a:srgbClr val="FF0000"/>
                </a:solidFill>
              </a:rPr>
              <a:t>The emphasis on the peripheral and the marginal defies Euro-American Centricity. </a:t>
            </a:r>
          </a:p>
          <a:p>
            <a:pPr marL="0" indent="0">
              <a:buNone/>
            </a:pPr>
            <a:r>
              <a:rPr lang="en-US" b="1" i="1" dirty="0">
                <a:solidFill>
                  <a:srgbClr val="FF0000"/>
                </a:solidFill>
              </a:rPr>
              <a:t> </a:t>
            </a:r>
          </a:p>
          <a:p>
            <a:pPr marL="0" indent="0">
              <a:buNone/>
            </a:pPr>
            <a:endParaRPr lang="en-US" b="1" i="1" dirty="0"/>
          </a:p>
          <a:p>
            <a:pPr marL="0" indent="0">
              <a:buNone/>
            </a:pPr>
            <a:endParaRPr lang="en-US" b="1" i="1" dirty="0"/>
          </a:p>
        </p:txBody>
      </p:sp>
    </p:spTree>
    <p:extLst>
      <p:ext uri="{BB962C8B-B14F-4D97-AF65-F5344CB8AC3E}">
        <p14:creationId xmlns:p14="http://schemas.microsoft.com/office/powerpoint/2010/main" val="11797495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630726-A10D-CF1E-D271-4C8B721C9E50}"/>
              </a:ext>
            </a:extLst>
          </p:cNvPr>
          <p:cNvSpPr>
            <a:spLocks noGrp="1"/>
          </p:cNvSpPr>
          <p:nvPr>
            <p:ph idx="1"/>
          </p:nvPr>
        </p:nvSpPr>
        <p:spPr/>
        <p:txBody>
          <a:bodyPr/>
          <a:lstStyle/>
          <a:p>
            <a:pPr marL="0" indent="0">
              <a:buNone/>
            </a:pPr>
            <a:r>
              <a:rPr lang="en-US" b="1" i="1" dirty="0"/>
              <a:t>6. Comparative Literature is essentially inclusive</a:t>
            </a:r>
          </a:p>
          <a:p>
            <a:pPr marL="0" indent="0">
              <a:buNone/>
            </a:pPr>
            <a:r>
              <a:rPr lang="en-US" b="1" i="1" dirty="0">
                <a:solidFill>
                  <a:srgbClr val="FF0000"/>
                </a:solidFill>
              </a:rPr>
              <a:t>(The inclusion of the “Other”)</a:t>
            </a:r>
          </a:p>
          <a:p>
            <a:pPr marL="0" indent="0">
              <a:buNone/>
            </a:pPr>
            <a:endParaRPr lang="en-US" b="1" i="1" dirty="0">
              <a:solidFill>
                <a:srgbClr val="FF0000"/>
              </a:solidFill>
            </a:endParaRPr>
          </a:p>
          <a:p>
            <a:pPr marL="0" indent="0">
              <a:buNone/>
            </a:pPr>
            <a:r>
              <a:rPr lang="en-US" b="1" i="1" dirty="0"/>
              <a:t>7. Comparative Literature is ultimately cultural</a:t>
            </a:r>
          </a:p>
          <a:p>
            <a:pPr marL="0" indent="0" algn="just">
              <a:buNone/>
            </a:pPr>
            <a:r>
              <a:rPr lang="en-US" b="1" i="1" dirty="0"/>
              <a:t> </a:t>
            </a:r>
            <a:r>
              <a:rPr lang="en-US" b="1" i="1" dirty="0">
                <a:solidFill>
                  <a:srgbClr val="FF0000"/>
                </a:solidFill>
              </a:rPr>
              <a:t>The cultural studies is an essential platform in approaching the literary text</a:t>
            </a:r>
          </a:p>
          <a:p>
            <a:pPr marL="0" indent="0">
              <a:buNone/>
            </a:pPr>
            <a:endParaRPr lang="en-US" b="1" i="1" dirty="0"/>
          </a:p>
          <a:p>
            <a:pPr marL="0" indent="0">
              <a:buNone/>
            </a:pPr>
            <a:r>
              <a:rPr lang="en-US" b="1" i="1" dirty="0"/>
              <a:t>8. Interdisciplinary Methodology</a:t>
            </a:r>
          </a:p>
          <a:p>
            <a:r>
              <a:rPr lang="en-US" b="1" i="1" dirty="0">
                <a:solidFill>
                  <a:srgbClr val="FF0000"/>
                </a:solidFill>
              </a:rPr>
              <a:t>Intradisciplinary </a:t>
            </a:r>
            <a:r>
              <a:rPr lang="en-US" i="1" dirty="0">
                <a:solidFill>
                  <a:srgbClr val="FF0000"/>
                </a:solidFill>
              </a:rPr>
              <a:t>(various disciplines of humanities)</a:t>
            </a:r>
          </a:p>
          <a:p>
            <a:r>
              <a:rPr lang="en-US" b="1" i="1" dirty="0">
                <a:solidFill>
                  <a:srgbClr val="FF0000"/>
                </a:solidFill>
              </a:rPr>
              <a:t>Multi-disciplinary (</a:t>
            </a:r>
            <a:r>
              <a:rPr lang="en-US" i="1" dirty="0">
                <a:solidFill>
                  <a:srgbClr val="FF0000"/>
                </a:solidFill>
              </a:rPr>
              <a:t>any other discipline outside the humanities)</a:t>
            </a:r>
          </a:p>
          <a:p>
            <a:r>
              <a:rPr lang="en-US" b="1" i="1" dirty="0">
                <a:solidFill>
                  <a:srgbClr val="FF0000"/>
                </a:solidFill>
              </a:rPr>
              <a:t>Pluri-disciplinary </a:t>
            </a:r>
            <a:r>
              <a:rPr lang="en-US" i="1" dirty="0">
                <a:solidFill>
                  <a:srgbClr val="FF0000"/>
                </a:solidFill>
              </a:rPr>
              <a:t>(team-work)= consensus</a:t>
            </a:r>
            <a:endParaRPr lang="en-US" b="1" i="1" dirty="0"/>
          </a:p>
          <a:p>
            <a:endParaRPr lang="en-US" b="1" i="1" dirty="0"/>
          </a:p>
          <a:p>
            <a:r>
              <a:rPr lang="en-US" b="1" i="1" dirty="0"/>
              <a:t>9. Globalization VS Localization</a:t>
            </a:r>
          </a:p>
          <a:p>
            <a:pPr algn="just"/>
            <a:r>
              <a:rPr lang="en-US" b="1" i="1" dirty="0">
                <a:solidFill>
                  <a:srgbClr val="FF0000"/>
                </a:solidFill>
              </a:rPr>
              <a:t>Comparative literature is both global and inclusive discipline of international literature</a:t>
            </a:r>
          </a:p>
          <a:p>
            <a:pPr algn="just"/>
            <a:endParaRPr lang="en-US" b="1" i="1" dirty="0"/>
          </a:p>
          <a:p>
            <a:pPr algn="just"/>
            <a:r>
              <a:rPr lang="en-US" b="1" i="1" dirty="0"/>
              <a:t>10. Comparative Literature is multilayered knowledge</a:t>
            </a:r>
          </a:p>
        </p:txBody>
      </p:sp>
      <p:sp>
        <p:nvSpPr>
          <p:cNvPr id="4" name="Title 1">
            <a:extLst>
              <a:ext uri="{FF2B5EF4-FFF2-40B4-BE49-F238E27FC236}">
                <a16:creationId xmlns:a16="http://schemas.microsoft.com/office/drawing/2014/main" id="{81D5F476-8087-9FAB-ECE3-DCAC2E67B69F}"/>
              </a:ext>
            </a:extLst>
          </p:cNvPr>
          <p:cNvSpPr>
            <a:spLocks noGrp="1"/>
          </p:cNvSpPr>
          <p:nvPr>
            <p:ph type="title"/>
          </p:nvPr>
        </p:nvSpPr>
        <p:spPr>
          <a:xfrm>
            <a:off x="471488" y="649114"/>
            <a:ext cx="5915025" cy="2356556"/>
          </a:xfrm>
        </p:spPr>
        <p:txBody>
          <a:bodyPr>
            <a:normAutofit/>
          </a:bodyPr>
          <a:lstStyle/>
          <a:p>
            <a:pPr algn="ctr"/>
            <a:r>
              <a:rPr lang="en-US" sz="3600" b="1" dirty="0">
                <a:solidFill>
                  <a:srgbClr val="FF0000"/>
                </a:solidFill>
                <a:latin typeface="Algerian" panose="04020705040A02060702" pitchFamily="82" charset="0"/>
              </a:rPr>
              <a:t>What are the theoretical Principles of Comparative Literature</a:t>
            </a:r>
          </a:p>
        </p:txBody>
      </p:sp>
    </p:spTree>
    <p:extLst>
      <p:ext uri="{BB962C8B-B14F-4D97-AF65-F5344CB8AC3E}">
        <p14:creationId xmlns:p14="http://schemas.microsoft.com/office/powerpoint/2010/main" val="35668478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E0EFF-EB4D-165A-8E3A-EE41FBE1E4FD}"/>
              </a:ext>
            </a:extLst>
          </p:cNvPr>
          <p:cNvSpPr>
            <a:spLocks noGrp="1"/>
          </p:cNvSpPr>
          <p:nvPr>
            <p:ph type="title"/>
          </p:nvPr>
        </p:nvSpPr>
        <p:spPr/>
        <p:txBody>
          <a:bodyPr>
            <a:normAutofit/>
          </a:bodyPr>
          <a:lstStyle/>
          <a:p>
            <a:pPr algn="ctr"/>
            <a:r>
              <a:rPr lang="en-US" sz="4400" b="1" dirty="0">
                <a:solidFill>
                  <a:srgbClr val="FF0000"/>
                </a:solidFill>
                <a:latin typeface="Algerian" panose="04020705040A02060702" pitchFamily="82" charset="0"/>
              </a:rPr>
              <a:t>Schools of comparative Literature </a:t>
            </a:r>
          </a:p>
        </p:txBody>
      </p:sp>
      <p:sp>
        <p:nvSpPr>
          <p:cNvPr id="5" name="Oval 4">
            <a:extLst>
              <a:ext uri="{FF2B5EF4-FFF2-40B4-BE49-F238E27FC236}">
                <a16:creationId xmlns:a16="http://schemas.microsoft.com/office/drawing/2014/main" id="{3625AFF8-C866-C866-4BC1-2F8E3D255404}"/>
              </a:ext>
            </a:extLst>
          </p:cNvPr>
          <p:cNvSpPr/>
          <p:nvPr/>
        </p:nvSpPr>
        <p:spPr>
          <a:xfrm>
            <a:off x="363855" y="3005670"/>
            <a:ext cx="6250305" cy="3456090"/>
          </a:xfrm>
          <a:prstGeom prst="ellipse">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ln w="0"/>
                <a:solidFill>
                  <a:schemeClr val="tx1"/>
                </a:solidFill>
              </a:rPr>
              <a:t>THE FRENCH SCHOOL </a:t>
            </a:r>
          </a:p>
          <a:p>
            <a:pPr algn="ctr"/>
            <a:r>
              <a:rPr lang="en-US" sz="2800" b="1" i="1" dirty="0">
                <a:ln w="0"/>
                <a:solidFill>
                  <a:srgbClr val="00B050"/>
                </a:solidFill>
              </a:rPr>
              <a:t>Source of Influence</a:t>
            </a:r>
          </a:p>
          <a:p>
            <a:pPr marL="285750" indent="-285750" algn="just">
              <a:buFont typeface="Arial" panose="020B0604020202020204" pitchFamily="34" charset="0"/>
              <a:buChar char="•"/>
            </a:pPr>
            <a:r>
              <a:rPr lang="en-US" sz="2000" dirty="0">
                <a:ln w="0"/>
                <a:solidFill>
                  <a:schemeClr val="tx1"/>
                </a:solidFill>
              </a:rPr>
              <a:t>historical perspective.</a:t>
            </a:r>
          </a:p>
          <a:p>
            <a:pPr marL="285750" indent="-285750" algn="just">
              <a:buFont typeface="Arial" panose="020B0604020202020204" pitchFamily="34" charset="0"/>
              <a:buChar char="•"/>
            </a:pPr>
            <a:r>
              <a:rPr lang="en-US" sz="2000" dirty="0">
                <a:solidFill>
                  <a:schemeClr val="tx1"/>
                </a:solidFill>
              </a:rPr>
              <a:t>the desire for colonial expansion</a:t>
            </a:r>
          </a:p>
          <a:p>
            <a:pPr marL="285750" indent="-285750" algn="just">
              <a:buFont typeface="Arial" panose="020B0604020202020204" pitchFamily="34" charset="0"/>
              <a:buChar char="•"/>
            </a:pPr>
            <a:r>
              <a:rPr lang="en-US" sz="2000" dirty="0">
                <a:solidFill>
                  <a:schemeClr val="tx1"/>
                </a:solidFill>
              </a:rPr>
              <a:t>searching for direct intercultural relationships </a:t>
            </a:r>
          </a:p>
          <a:p>
            <a:pPr marL="285750" indent="-285750" algn="just">
              <a:buFont typeface="Arial" panose="020B0604020202020204" pitchFamily="34" charset="0"/>
              <a:buChar char="•"/>
            </a:pPr>
            <a:r>
              <a:rPr lang="en-US" sz="2000" dirty="0">
                <a:ln w="0"/>
                <a:solidFill>
                  <a:schemeClr val="tx1"/>
                </a:solidFill>
              </a:rPr>
              <a:t>The emphasis on the direct </a:t>
            </a:r>
            <a:r>
              <a:rPr lang="en-US" sz="2000" b="1" dirty="0">
                <a:ln w="0"/>
                <a:solidFill>
                  <a:srgbClr val="FF0000"/>
                </a:solidFill>
              </a:rPr>
              <a:t>influence </a:t>
            </a:r>
            <a:r>
              <a:rPr lang="en-US" sz="2000" b="1" dirty="0">
                <a:ln w="0"/>
                <a:solidFill>
                  <a:schemeClr val="tx1"/>
                </a:solidFill>
              </a:rPr>
              <a:t>of one work on another</a:t>
            </a:r>
          </a:p>
          <a:p>
            <a:pPr marL="285750" indent="-285750" algn="just">
              <a:buFont typeface="Arial" panose="020B0604020202020204" pitchFamily="34" charset="0"/>
              <a:buChar char="•"/>
            </a:pPr>
            <a:endParaRPr lang="en-US" sz="2000" b="1" dirty="0">
              <a:ln w="0"/>
              <a:solidFill>
                <a:schemeClr val="tx1"/>
              </a:solidFill>
            </a:endParaRPr>
          </a:p>
        </p:txBody>
      </p:sp>
      <p:sp>
        <p:nvSpPr>
          <p:cNvPr id="24" name="Rectangle 23">
            <a:extLst>
              <a:ext uri="{FF2B5EF4-FFF2-40B4-BE49-F238E27FC236}">
                <a16:creationId xmlns:a16="http://schemas.microsoft.com/office/drawing/2014/main" id="{43AABFEB-61A3-8289-884C-1B1A35666205}"/>
              </a:ext>
            </a:extLst>
          </p:cNvPr>
          <p:cNvSpPr/>
          <p:nvPr/>
        </p:nvSpPr>
        <p:spPr>
          <a:xfrm>
            <a:off x="1630680" y="6888480"/>
            <a:ext cx="3185160" cy="1219200"/>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B050"/>
                </a:solidFill>
              </a:rPr>
              <a:t>Points to be Traced</a:t>
            </a:r>
          </a:p>
        </p:txBody>
      </p:sp>
      <p:sp>
        <p:nvSpPr>
          <p:cNvPr id="26" name="TextBox 25">
            <a:extLst>
              <a:ext uri="{FF2B5EF4-FFF2-40B4-BE49-F238E27FC236}">
                <a16:creationId xmlns:a16="http://schemas.microsoft.com/office/drawing/2014/main" id="{0045D4D4-2DED-84DD-4DA8-99BA82717C14}"/>
              </a:ext>
            </a:extLst>
          </p:cNvPr>
          <p:cNvSpPr txBox="1"/>
          <p:nvPr/>
        </p:nvSpPr>
        <p:spPr>
          <a:xfrm>
            <a:off x="182880" y="8296766"/>
            <a:ext cx="6431280" cy="2862322"/>
          </a:xfrm>
          <a:prstGeom prst="rect">
            <a:avLst/>
          </a:prstGeom>
          <a:noFill/>
        </p:spPr>
        <p:txBody>
          <a:bodyPr wrap="square">
            <a:spAutoFit/>
          </a:bodyPr>
          <a:lstStyle/>
          <a:p>
            <a:pPr marL="571500" indent="-571500">
              <a:buFont typeface="Arial" panose="020B0604020202020204" pitchFamily="34" charset="0"/>
              <a:buChar char="•"/>
            </a:pPr>
            <a:r>
              <a:rPr lang="en-US" sz="3600" dirty="0"/>
              <a:t>Literary schools and genres </a:t>
            </a:r>
          </a:p>
          <a:p>
            <a:pPr marL="571500" indent="-571500">
              <a:buFont typeface="Arial" panose="020B0604020202020204" pitchFamily="34" charset="0"/>
              <a:buChar char="•"/>
            </a:pPr>
            <a:r>
              <a:rPr lang="en-US" sz="3600" dirty="0"/>
              <a:t>Ideological Echoes</a:t>
            </a:r>
          </a:p>
          <a:p>
            <a:pPr marL="571500" indent="-571500">
              <a:buFont typeface="Arial" panose="020B0604020202020204" pitchFamily="34" charset="0"/>
              <a:buChar char="•"/>
            </a:pPr>
            <a:r>
              <a:rPr lang="en-US" sz="3600" dirty="0"/>
              <a:t>Image echoes </a:t>
            </a:r>
          </a:p>
          <a:p>
            <a:pPr marL="571500" indent="-571500">
              <a:buFont typeface="Arial" panose="020B0604020202020204" pitchFamily="34" charset="0"/>
              <a:buChar char="•"/>
            </a:pPr>
            <a:r>
              <a:rPr lang="en-US" sz="3600" dirty="0"/>
              <a:t>Verbal echoes Human</a:t>
            </a:r>
          </a:p>
          <a:p>
            <a:pPr marL="571500" indent="-571500">
              <a:buFont typeface="Arial" panose="020B0604020202020204" pitchFamily="34" charset="0"/>
              <a:buChar char="•"/>
            </a:pPr>
            <a:r>
              <a:rPr lang="en-US" sz="3600" dirty="0"/>
              <a:t>models and heroes</a:t>
            </a:r>
          </a:p>
        </p:txBody>
      </p:sp>
    </p:spTree>
    <p:extLst>
      <p:ext uri="{BB962C8B-B14F-4D97-AF65-F5344CB8AC3E}">
        <p14:creationId xmlns:p14="http://schemas.microsoft.com/office/powerpoint/2010/main" val="4109624100"/>
      </p:ext>
    </p:extLst>
  </p:cSld>
  <p:clrMapOvr>
    <a:masterClrMapping/>
  </p:clrMapOvr>
  <p:transition spd="med">
    <p:pull/>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378</TotalTime>
  <Words>792</Words>
  <Application>Microsoft Office PowerPoint</Application>
  <PresentationFormat>Widescreen</PresentationFormat>
  <Paragraphs>104</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Algerian</vt:lpstr>
      <vt:lpstr>Arial</vt:lpstr>
      <vt:lpstr>Calibri</vt:lpstr>
      <vt:lpstr>Calibri Light</vt:lpstr>
      <vt:lpstr>Office Theme</vt:lpstr>
      <vt:lpstr>PowerPoint Presentation</vt:lpstr>
      <vt:lpstr>PowerPoint Presentation</vt:lpstr>
      <vt:lpstr>PowerPoint Presentation</vt:lpstr>
      <vt:lpstr>PowerPoint Presentation</vt:lpstr>
      <vt:lpstr>Theories in Comparative Literature</vt:lpstr>
      <vt:lpstr>An Introduction to the Theoretical Necessity</vt:lpstr>
      <vt:lpstr>What are the theoretical Principles of Comparative Literature</vt:lpstr>
      <vt:lpstr>What are the theoretical Principles of Comparative Literature</vt:lpstr>
      <vt:lpstr>Schools of comparative Literature </vt:lpstr>
      <vt:lpstr>Schools of comparative Literature </vt:lpstr>
      <vt:lpstr>Schools of comparative Literature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IDM</dc:creator>
  <cp:lastModifiedBy>IDM</cp:lastModifiedBy>
  <cp:revision>2</cp:revision>
  <dcterms:created xsi:type="dcterms:W3CDTF">2024-02-26T15:03:35Z</dcterms:created>
  <dcterms:modified xsi:type="dcterms:W3CDTF">2024-02-26T21:32:29Z</dcterms:modified>
</cp:coreProperties>
</file>